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Slab"/>
      <p:regular r:id="rId33"/>
      <p:bold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la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Slab-bold.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5fc3d105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5fc3d105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5fc3d105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5fc3d105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5fc3d105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5fc3d105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5fc3d105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5fc3d105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1a1d927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1a1d927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1a1d927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1a1d927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5fc3d105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5fc3d105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5fc3d105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5fc3d105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5fc3d105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5fc3d105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5fc3d105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5fc3d105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bd9a81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bd9a81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5fc3d105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5fc3d105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6400d6a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6400d6a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6400d6a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400d6a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6400d6a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6400d6a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5fc3d105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5fc3d105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5fc3d105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5fc3d105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61a1d927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61a1d927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61a1d927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61a1d927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bd9a81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bd9a81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bd9a81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bd9a81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bd9a81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bd9a81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1a1d927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1a1d927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bd9a814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bd9a81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5fc3d105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5fc3d105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5fc3d105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5fc3d105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300">
                <a:solidFill>
                  <a:srgbClr val="FFFFFF"/>
                </a:solidFill>
              </a:rPr>
              <a:t>Client - Server Programming</a:t>
            </a:r>
            <a:endParaRPr b="1" sz="4900">
              <a:solidFill>
                <a:srgbClr val="FFFFFF"/>
              </a:solidFill>
            </a:endParaRPr>
          </a:p>
          <a:p>
            <a:pPr indent="0" lvl="0" marL="0" rtl="0" algn="ctr">
              <a:spcBef>
                <a:spcPts val="0"/>
              </a:spcBef>
              <a:spcAft>
                <a:spcPts val="0"/>
              </a:spcAft>
              <a:buNone/>
            </a:pPr>
            <a: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-With respect to assignment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Input &amp; Output</a:t>
            </a:r>
            <a:endParaRPr b="1">
              <a:solidFill>
                <a:schemeClr val="accent5"/>
              </a:solidFill>
            </a:endParaRPr>
          </a:p>
        </p:txBody>
      </p:sp>
      <p:sp>
        <p:nvSpPr>
          <p:cNvPr id="148" name="Google Shape;14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input </a:t>
            </a:r>
            <a:endParaRPr/>
          </a:p>
          <a:p>
            <a:pPr indent="0" lvl="0" marL="0" rtl="0" algn="l">
              <a:spcBef>
                <a:spcPts val="1200"/>
              </a:spcBef>
              <a:spcAft>
                <a:spcPts val="1200"/>
              </a:spcAft>
              <a:buNone/>
            </a:pPr>
            <a:r>
              <a:rPr lang="en"/>
              <a:t>Output will be server machine time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Compilation and Execution</a:t>
            </a:r>
            <a:endParaRPr b="1">
              <a:solidFill>
                <a:schemeClr val="accent5"/>
              </a:solidFill>
            </a:endParaRPr>
          </a:p>
        </p:txBody>
      </p:sp>
      <p:sp>
        <p:nvSpPr>
          <p:cNvPr id="154" name="Google Shape;154;p23"/>
          <p:cNvSpPr txBox="1"/>
          <p:nvPr>
            <p:ph idx="1" type="body"/>
          </p:nvPr>
        </p:nvSpPr>
        <p:spPr>
          <a:xfrm>
            <a:off x="387900" y="1350525"/>
            <a:ext cx="8368200" cy="34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For server code </a:t>
            </a:r>
            <a:endParaRPr>
              <a:solidFill>
                <a:srgbClr val="FFFF00"/>
              </a:solidFill>
            </a:endParaRPr>
          </a:p>
          <a:p>
            <a:pPr indent="0" lvl="0" marL="0" rtl="0" algn="l">
              <a:spcBef>
                <a:spcPts val="1200"/>
              </a:spcBef>
              <a:spcAft>
                <a:spcPts val="0"/>
              </a:spcAft>
              <a:buNone/>
            </a:pPr>
            <a:r>
              <a:rPr lang="en"/>
              <a:t>gcc date_time_server.c -o server</a:t>
            </a:r>
            <a:endParaRPr/>
          </a:p>
          <a:p>
            <a:pPr indent="0" lvl="0" marL="0" rtl="0" algn="l">
              <a:spcBef>
                <a:spcPts val="1200"/>
              </a:spcBef>
              <a:spcAft>
                <a:spcPts val="0"/>
              </a:spcAft>
              <a:buNone/>
            </a:pPr>
            <a:r>
              <a:rPr lang="en"/>
              <a:t>./server 50009 (port no as command line argument)</a:t>
            </a:r>
            <a:endParaRPr/>
          </a:p>
          <a:p>
            <a:pPr indent="0" lvl="0" marL="0" rtl="0" algn="l">
              <a:spcBef>
                <a:spcPts val="1200"/>
              </a:spcBef>
              <a:spcAft>
                <a:spcPts val="0"/>
              </a:spcAft>
              <a:buNone/>
            </a:pPr>
            <a:r>
              <a:rPr lang="en">
                <a:solidFill>
                  <a:srgbClr val="FFFF00"/>
                </a:solidFill>
              </a:rPr>
              <a:t>For client code </a:t>
            </a:r>
            <a:endParaRPr>
              <a:solidFill>
                <a:srgbClr val="FFFF00"/>
              </a:solidFill>
            </a:endParaRPr>
          </a:p>
          <a:p>
            <a:pPr indent="0" lvl="0" marL="0" rtl="0" algn="l">
              <a:spcBef>
                <a:spcPts val="1200"/>
              </a:spcBef>
              <a:spcAft>
                <a:spcPts val="0"/>
              </a:spcAft>
              <a:buNone/>
            </a:pPr>
            <a:r>
              <a:rPr lang="en"/>
              <a:t>gcc date_time_client.c -o client</a:t>
            </a:r>
            <a:endParaRPr/>
          </a:p>
          <a:p>
            <a:pPr indent="0" lvl="0" marL="0" rtl="0" algn="l">
              <a:spcBef>
                <a:spcPts val="1200"/>
              </a:spcBef>
              <a:spcAft>
                <a:spcPts val="1200"/>
              </a:spcAft>
              <a:buNone/>
            </a:pPr>
            <a:r>
              <a:rPr lang="en"/>
              <a:t>./client 127.0.0.1 50009 (</a:t>
            </a:r>
            <a:r>
              <a:rPr lang="en">
                <a:solidFill>
                  <a:srgbClr val="FFFFFF"/>
                </a:solidFill>
                <a:latin typeface="Roboto Slab"/>
                <a:ea typeface="Roboto Slab"/>
                <a:cs typeface="Roboto Slab"/>
                <a:sym typeface="Roboto Slab"/>
              </a:rPr>
              <a:t>ip address and port no as </a:t>
            </a:r>
            <a:r>
              <a:rPr lang="en">
                <a:solidFill>
                  <a:srgbClr val="FFFFFF"/>
                </a:solidFill>
                <a:latin typeface="Roboto Slab"/>
                <a:ea typeface="Roboto Slab"/>
                <a:cs typeface="Roboto Slab"/>
                <a:sym typeface="Roboto Slab"/>
              </a:rPr>
              <a:t>command line arguments)</a:t>
            </a:r>
            <a:endParaRPr>
              <a:solidFill>
                <a:srgbClr val="FFFFFF"/>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Demo</a:t>
            </a:r>
            <a:endParaRPr b="1">
              <a:solidFill>
                <a:schemeClr val="accent5"/>
              </a:solidFill>
            </a:endParaRPr>
          </a:p>
        </p:txBody>
      </p:sp>
      <p:sp>
        <p:nvSpPr>
          <p:cNvPr id="160" name="Google Shape;16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solidFill>
                  <a:schemeClr val="accent5"/>
                </a:solidFill>
              </a:rPr>
              <a:t>Problem Statement 2 (Display ip address for dns)</a:t>
            </a:r>
            <a:endParaRPr b="1">
              <a:solidFill>
                <a:schemeClr val="accent5"/>
              </a:solidFill>
            </a:endParaRPr>
          </a:p>
        </p:txBody>
      </p:sp>
      <p:sp>
        <p:nvSpPr>
          <p:cNvPr id="166" name="Google Shape;16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2. Write a simple UDP iterative server and client to convert a given DNS name (for example, www.google.com) into its IP address(es). The client will read the DNS name as a string from the user and send it to the server. The server will convert it to one or more IP addresses and return it back to the client. The client will then print ALL the addresses returned, and exit. For basic UDP socket communication, see the sample program given. To get the IP address corresponding to a DNS name, use the function gethostbyname(). Look up the description of the function from the man page and the tutorial on the webpage.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gethostbyname()</a:t>
            </a:r>
            <a:endParaRPr>
              <a:solidFill>
                <a:schemeClr val="accent5"/>
              </a:solidFill>
            </a:endParaRPr>
          </a:p>
        </p:txBody>
      </p:sp>
      <p:sp>
        <p:nvSpPr>
          <p:cNvPr id="172" name="Google Shape;17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latin typeface="Roboto Slab"/>
                <a:ea typeface="Roboto Slab"/>
                <a:cs typeface="Roboto Slab"/>
                <a:sym typeface="Roboto Slab"/>
              </a:rPr>
              <a:t>gethostbyname() takes a string like "www.yahoo.com", and returns a struct hostent which contains tons of information, including the IP address</a:t>
            </a:r>
            <a:endParaRPr>
              <a:solidFill>
                <a:srgbClr val="FFFFFF"/>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Example</a:t>
            </a:r>
            <a:endParaRPr>
              <a:solidFill>
                <a:schemeClr val="accent5"/>
              </a:solidFill>
            </a:endParaRPr>
          </a:p>
        </p:txBody>
      </p:sp>
      <p:sp>
        <p:nvSpPr>
          <p:cNvPr id="178" name="Google Shape;178;p27"/>
          <p:cNvSpPr txBox="1"/>
          <p:nvPr>
            <p:ph idx="1" type="body"/>
          </p:nvPr>
        </p:nvSpPr>
        <p:spPr>
          <a:xfrm>
            <a:off x="324800" y="1063825"/>
            <a:ext cx="83682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Slab"/>
                <a:ea typeface="Roboto Slab"/>
                <a:cs typeface="Roboto Slab"/>
                <a:sym typeface="Roboto Slab"/>
              </a:rPr>
              <a:t>int i;</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struct hostent *he;</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struct in_addr addr;</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 get the addresses of www.yahoo.com:</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he = gethostbyname("www.yahoo.com");</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if (he == NULL) { // do some error checking</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    herror("gethostbyname"); // herror(), NOT perror()</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    exit(1);</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 print information about this host:</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printf("Official name is: %s\n", he-&gt;h_name);</a:t>
            </a:r>
            <a:endParaRPr sz="1400">
              <a:latin typeface="Roboto Slab"/>
              <a:ea typeface="Roboto Slab"/>
              <a:cs typeface="Roboto Slab"/>
              <a:sym typeface="Roboto Slab"/>
            </a:endParaRPr>
          </a:p>
          <a:p>
            <a:pPr indent="0" lvl="0" marL="0" rtl="0" algn="l">
              <a:spcBef>
                <a:spcPts val="0"/>
              </a:spcBef>
              <a:spcAft>
                <a:spcPts val="0"/>
              </a:spcAft>
              <a:buNone/>
            </a:pPr>
            <a:r>
              <a:rPr lang="en" sz="1400">
                <a:latin typeface="Roboto Slab"/>
                <a:ea typeface="Roboto Slab"/>
                <a:cs typeface="Roboto Slab"/>
                <a:sym typeface="Roboto Slab"/>
              </a:rPr>
              <a:t>printf("IP address: %s\n", inet_ntoa(*(struct in_addr*)he-&gt;h_addr));</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Creation of source code files</a:t>
            </a:r>
            <a:endParaRPr b="1">
              <a:solidFill>
                <a:schemeClr val="accent5"/>
              </a:solidFill>
            </a:endParaRPr>
          </a:p>
        </p:txBody>
      </p:sp>
      <p:sp>
        <p:nvSpPr>
          <p:cNvPr id="184" name="Google Shape;184;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need to create two files named :</a:t>
            </a:r>
            <a:endParaRPr/>
          </a:p>
          <a:p>
            <a:pPr indent="-342900" lvl="0" marL="457200" rtl="0" algn="l">
              <a:spcBef>
                <a:spcPts val="1200"/>
              </a:spcBef>
              <a:spcAft>
                <a:spcPts val="0"/>
              </a:spcAft>
              <a:buSzPts val="1800"/>
              <a:buAutoNum type="arabicPeriod"/>
            </a:pPr>
            <a:r>
              <a:rPr lang="en"/>
              <a:t>&lt;Your_Roll_Number&gt;_dns_server.c and</a:t>
            </a:r>
            <a:endParaRPr/>
          </a:p>
          <a:p>
            <a:pPr indent="-342900" lvl="0" marL="457200" rtl="0" algn="l">
              <a:spcBef>
                <a:spcPts val="0"/>
              </a:spcBef>
              <a:spcAft>
                <a:spcPts val="0"/>
              </a:spcAft>
              <a:buSzPts val="1800"/>
              <a:buAutoNum type="arabicPeriod"/>
            </a:pPr>
            <a:r>
              <a:rPr lang="en"/>
              <a:t>&lt;Your_Roll_Number&gt;_dns_client.c</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Input &amp; Output</a:t>
            </a:r>
            <a:endParaRPr b="1">
              <a:solidFill>
                <a:schemeClr val="accent5"/>
              </a:solidFill>
            </a:endParaRPr>
          </a:p>
        </p:txBody>
      </p:sp>
      <p:sp>
        <p:nvSpPr>
          <p:cNvPr id="190" name="Google Shape;190;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nput will be dns.</a:t>
            </a:r>
            <a:endParaRPr/>
          </a:p>
          <a:p>
            <a:pPr indent="0" lvl="0" marL="0" rtl="0" algn="l">
              <a:spcBef>
                <a:spcPts val="1200"/>
              </a:spcBef>
              <a:spcAft>
                <a:spcPts val="1200"/>
              </a:spcAft>
              <a:buNone/>
            </a:pPr>
            <a:r>
              <a:rPr lang="en"/>
              <a:t>Output will be corresponding ip address for dns.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Compilation and Execution</a:t>
            </a:r>
            <a:endParaRPr b="1">
              <a:solidFill>
                <a:schemeClr val="accent5"/>
              </a:solidFill>
            </a:endParaRPr>
          </a:p>
        </p:txBody>
      </p:sp>
      <p:sp>
        <p:nvSpPr>
          <p:cNvPr id="196" name="Google Shape;196;p30"/>
          <p:cNvSpPr txBox="1"/>
          <p:nvPr>
            <p:ph idx="1" type="body"/>
          </p:nvPr>
        </p:nvSpPr>
        <p:spPr>
          <a:xfrm>
            <a:off x="387900" y="1350525"/>
            <a:ext cx="8368200" cy="34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For server code </a:t>
            </a:r>
            <a:endParaRPr>
              <a:solidFill>
                <a:srgbClr val="FFFF00"/>
              </a:solidFill>
            </a:endParaRPr>
          </a:p>
          <a:p>
            <a:pPr indent="0" lvl="0" marL="0" rtl="0" algn="l">
              <a:spcBef>
                <a:spcPts val="1200"/>
              </a:spcBef>
              <a:spcAft>
                <a:spcPts val="0"/>
              </a:spcAft>
              <a:buNone/>
            </a:pPr>
            <a:r>
              <a:rPr lang="en"/>
              <a:t>gcc dns_server.c -o server</a:t>
            </a:r>
            <a:endParaRPr/>
          </a:p>
          <a:p>
            <a:pPr indent="0" lvl="0" marL="0" rtl="0" algn="l">
              <a:spcBef>
                <a:spcPts val="1200"/>
              </a:spcBef>
              <a:spcAft>
                <a:spcPts val="0"/>
              </a:spcAft>
              <a:buNone/>
            </a:pPr>
            <a:r>
              <a:rPr lang="en"/>
              <a:t>./server 50009 (port no as command line argument)</a:t>
            </a:r>
            <a:endParaRPr/>
          </a:p>
          <a:p>
            <a:pPr indent="0" lvl="0" marL="0" rtl="0" algn="l">
              <a:spcBef>
                <a:spcPts val="1200"/>
              </a:spcBef>
              <a:spcAft>
                <a:spcPts val="0"/>
              </a:spcAft>
              <a:buNone/>
            </a:pPr>
            <a:r>
              <a:rPr lang="en">
                <a:solidFill>
                  <a:srgbClr val="FFFF00"/>
                </a:solidFill>
              </a:rPr>
              <a:t>For client code </a:t>
            </a:r>
            <a:endParaRPr>
              <a:solidFill>
                <a:srgbClr val="FFFF00"/>
              </a:solidFill>
            </a:endParaRPr>
          </a:p>
          <a:p>
            <a:pPr indent="0" lvl="0" marL="0" rtl="0" algn="l">
              <a:spcBef>
                <a:spcPts val="1200"/>
              </a:spcBef>
              <a:spcAft>
                <a:spcPts val="0"/>
              </a:spcAft>
              <a:buNone/>
            </a:pPr>
            <a:r>
              <a:rPr lang="en"/>
              <a:t>gcc dns_client.c -o client</a:t>
            </a:r>
            <a:endParaRPr/>
          </a:p>
          <a:p>
            <a:pPr indent="0" lvl="0" marL="0" rtl="0" algn="l">
              <a:spcBef>
                <a:spcPts val="1200"/>
              </a:spcBef>
              <a:spcAft>
                <a:spcPts val="1200"/>
              </a:spcAft>
              <a:buNone/>
            </a:pPr>
            <a:r>
              <a:rPr lang="en"/>
              <a:t>./client 127.0.0.1 50009 (</a:t>
            </a:r>
            <a:r>
              <a:rPr lang="en">
                <a:solidFill>
                  <a:srgbClr val="FFFFFF"/>
                </a:solidFill>
                <a:latin typeface="Roboto Slab"/>
                <a:ea typeface="Roboto Slab"/>
                <a:cs typeface="Roboto Slab"/>
                <a:sym typeface="Roboto Slab"/>
              </a:rPr>
              <a:t>ip address and port no as command line arguments)</a:t>
            </a:r>
            <a:endParaRPr>
              <a:solidFill>
                <a:srgbClr val="FFFFFF"/>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Demo</a:t>
            </a:r>
            <a:endParaRPr b="1">
              <a:solidFill>
                <a:schemeClr val="accent5"/>
              </a:solidFill>
            </a:endParaRPr>
          </a:p>
        </p:txBody>
      </p:sp>
      <p:sp>
        <p:nvSpPr>
          <p:cNvPr id="202" name="Google Shape;202;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UDP Iterative Server</a:t>
            </a:r>
            <a:endParaRPr b="1">
              <a:solidFill>
                <a:schemeClr val="accent5"/>
              </a:solidFil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The UDP loop server reads a client's request - &gt; processing - &gt; from the socket each time and returns the result to the client.</a:t>
            </a:r>
            <a:endParaRPr sz="1400">
              <a:solidFill>
                <a:srgbClr val="FFFFFF"/>
              </a:solidFill>
              <a:latin typeface="Roboto Slab"/>
              <a:ea typeface="Roboto Slab"/>
              <a:cs typeface="Roboto Slab"/>
              <a:sym typeface="Roboto Slab"/>
            </a:endParaRPr>
          </a:p>
          <a:p>
            <a:pPr indent="0" lvl="0" marL="457200" rtl="0" algn="l">
              <a:spcBef>
                <a:spcPts val="1200"/>
              </a:spcBef>
              <a:spcAft>
                <a:spcPts val="0"/>
              </a:spcAft>
              <a:buNone/>
            </a:pPr>
            <a:r>
              <a:t/>
            </a:r>
            <a:endParaRPr sz="1400">
              <a:solidFill>
                <a:srgbClr val="FFFFFF"/>
              </a:solidFill>
              <a:latin typeface="Roboto Slab"/>
              <a:ea typeface="Roboto Slab"/>
              <a:cs typeface="Roboto Slab"/>
              <a:sym typeface="Roboto Slab"/>
            </a:endParaRPr>
          </a:p>
          <a:p>
            <a:pPr indent="-317500" lvl="0" marL="457200" rtl="0" algn="l">
              <a:spcBef>
                <a:spcPts val="120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Because UDP is non-connection-oriented, no client can always occupy the server. As long as the processing process is not dead-loop or time-consuming, the server can satisfy each client's request to some extent</a:t>
            </a:r>
            <a:endParaRPr sz="1400">
              <a:solidFill>
                <a:srgbClr val="FFFFFF"/>
              </a:solidFill>
              <a:latin typeface="Roboto Slab"/>
              <a:ea typeface="Roboto Slab"/>
              <a:cs typeface="Roboto Slab"/>
              <a:sym typeface="Roboto Slab"/>
            </a:endParaRPr>
          </a:p>
          <a:p>
            <a:pPr indent="0" lvl="0" marL="457200" rtl="0" algn="l">
              <a:spcBef>
                <a:spcPts val="11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Problem Statement 3 (Combined Server)</a:t>
            </a:r>
            <a:endParaRPr b="1">
              <a:solidFill>
                <a:schemeClr val="accent5"/>
              </a:solidFill>
            </a:endParaRPr>
          </a:p>
        </p:txBody>
      </p:sp>
      <p:sp>
        <p:nvSpPr>
          <p:cNvPr id="208" name="Google Shape;20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lang="en"/>
              <a:t>3. Now suppose that the same server will act both as the time server in Problem 1 and the DNS server in Problem 2. Thus, some clients will request over the UDP socket for name-to-IP conversion, and some will connect over a TCP socket for the time. Thus, the server now needs to open both a TCP socket and a UDP socket, and accept request from any one (using the accept() + read()/send() call for TCP, and recvfrom() call for UDP), whichever comes first. Use the select() call to make the server wait for any one of the two connections, and handle whichever comes first. All handlings are iterative.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Important Concepts</a:t>
            </a:r>
            <a:endParaRPr b="1">
              <a:solidFill>
                <a:schemeClr val="accent5"/>
              </a:solidFill>
            </a:endParaRPr>
          </a:p>
        </p:txBody>
      </p:sp>
      <p:sp>
        <p:nvSpPr>
          <p:cNvPr id="214" name="Google Shape;214;p33"/>
          <p:cNvSpPr txBox="1"/>
          <p:nvPr>
            <p:ph idx="1" type="body"/>
          </p:nvPr>
        </p:nvSpPr>
        <p:spPr>
          <a:xfrm>
            <a:off x="387900" y="1421475"/>
            <a:ext cx="8368200" cy="356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a:solidFill>
                  <a:srgbClr val="FFFFFF"/>
                </a:solidFill>
                <a:latin typeface="Roboto Slab"/>
                <a:ea typeface="Roboto Slab"/>
                <a:cs typeface="Roboto Slab"/>
                <a:sym typeface="Roboto Slab"/>
              </a:rPr>
              <a:t>Select</a:t>
            </a:r>
            <a:r>
              <a:rPr lang="en" sz="5200">
                <a:solidFill>
                  <a:srgbClr val="FFFFFF"/>
                </a:solidFill>
                <a:latin typeface="Roboto Slab"/>
                <a:ea typeface="Roboto Slab"/>
                <a:cs typeface="Roboto Slab"/>
                <a:sym typeface="Roboto Slab"/>
              </a:rPr>
              <a:t> function is used to select between TCP and UDP socket. This function gives instructions to the kernel to wait for any of the multiple events to occur and awakens the process only after one or more events occur or a specified time passes.</a:t>
            </a:r>
            <a:endParaRPr sz="5200">
              <a:solidFill>
                <a:srgbClr val="FFFFFF"/>
              </a:solidFill>
              <a:latin typeface="Roboto Slab"/>
              <a:ea typeface="Roboto Slab"/>
              <a:cs typeface="Roboto Slab"/>
              <a:sym typeface="Roboto Slab"/>
            </a:endParaRPr>
          </a:p>
          <a:p>
            <a:pPr indent="0" lvl="0" marL="0" rtl="0" algn="l">
              <a:spcBef>
                <a:spcPts val="1200"/>
              </a:spcBef>
              <a:spcAft>
                <a:spcPts val="0"/>
              </a:spcAft>
              <a:buNone/>
            </a:pPr>
            <a:r>
              <a:t/>
            </a:r>
            <a:endParaRPr b="1" sz="5200">
              <a:solidFill>
                <a:srgbClr val="FFFFFF"/>
              </a:solidFill>
              <a:latin typeface="Roboto Slab"/>
              <a:ea typeface="Roboto Slab"/>
              <a:cs typeface="Roboto Slab"/>
              <a:sym typeface="Roboto Slab"/>
            </a:endParaRPr>
          </a:p>
          <a:p>
            <a:pPr indent="0" lvl="0" marL="0" rtl="0" algn="l">
              <a:spcBef>
                <a:spcPts val="800"/>
              </a:spcBef>
              <a:spcAft>
                <a:spcPts val="0"/>
              </a:spcAft>
              <a:buNone/>
            </a:pPr>
            <a:r>
              <a:rPr b="1" lang="en" sz="5200">
                <a:solidFill>
                  <a:srgbClr val="FFFFFF"/>
                </a:solidFill>
                <a:latin typeface="Roboto Slab"/>
                <a:ea typeface="Roboto Slab"/>
                <a:cs typeface="Roboto Slab"/>
                <a:sym typeface="Roboto Slab"/>
              </a:rPr>
              <a:t>Server:</a:t>
            </a:r>
            <a:endParaRPr sz="5200">
              <a:solidFill>
                <a:srgbClr val="FFFFFF"/>
              </a:solidFill>
              <a:latin typeface="Roboto Slab"/>
              <a:ea typeface="Roboto Slab"/>
              <a:cs typeface="Roboto Slab"/>
              <a:sym typeface="Roboto Slab"/>
            </a:endParaRPr>
          </a:p>
          <a:p>
            <a:pPr indent="-311150" lvl="0" marL="685800" rtl="0" algn="l">
              <a:lnSpc>
                <a:spcPct val="158000"/>
              </a:lnSpc>
              <a:spcBef>
                <a:spcPts val="800"/>
              </a:spcBef>
              <a:spcAft>
                <a:spcPts val="0"/>
              </a:spcAft>
              <a:buClr>
                <a:srgbClr val="FFFFFF"/>
              </a:buClr>
              <a:buSzPct val="100000"/>
              <a:buFont typeface="Roboto Slab"/>
              <a:buAutoNum type="arabicPeriod"/>
            </a:pPr>
            <a:r>
              <a:rPr lang="en" sz="5200">
                <a:solidFill>
                  <a:srgbClr val="FFFFFF"/>
                </a:solidFill>
                <a:latin typeface="Roboto Slab"/>
                <a:ea typeface="Roboto Slab"/>
                <a:cs typeface="Roboto Slab"/>
                <a:sym typeface="Roboto Slab"/>
              </a:rPr>
              <a:t>Create TCP i.e Listening socket</a:t>
            </a:r>
            <a:endParaRPr sz="5200">
              <a:solidFill>
                <a:srgbClr val="FFFFFF"/>
              </a:solidFill>
              <a:latin typeface="Roboto Slab"/>
              <a:ea typeface="Roboto Slab"/>
              <a:cs typeface="Roboto Slab"/>
              <a:sym typeface="Roboto Slab"/>
            </a:endParaRPr>
          </a:p>
          <a:p>
            <a:pPr indent="-311150" lvl="0" marL="685800" rtl="0" algn="l">
              <a:lnSpc>
                <a:spcPct val="158000"/>
              </a:lnSpc>
              <a:spcBef>
                <a:spcPts val="0"/>
              </a:spcBef>
              <a:spcAft>
                <a:spcPts val="0"/>
              </a:spcAft>
              <a:buClr>
                <a:srgbClr val="FFFFFF"/>
              </a:buClr>
              <a:buSzPct val="100000"/>
              <a:buFont typeface="Roboto Slab"/>
              <a:buAutoNum type="arabicPeriod"/>
            </a:pPr>
            <a:r>
              <a:rPr lang="en" sz="5200">
                <a:solidFill>
                  <a:srgbClr val="FFFFFF"/>
                </a:solidFill>
                <a:latin typeface="Roboto Slab"/>
                <a:ea typeface="Roboto Slab"/>
                <a:cs typeface="Roboto Slab"/>
                <a:sym typeface="Roboto Slab"/>
              </a:rPr>
              <a:t>Create a UDP socket</a:t>
            </a:r>
            <a:endParaRPr sz="5200">
              <a:solidFill>
                <a:srgbClr val="FFFFFF"/>
              </a:solidFill>
              <a:latin typeface="Roboto Slab"/>
              <a:ea typeface="Roboto Slab"/>
              <a:cs typeface="Roboto Slab"/>
              <a:sym typeface="Roboto Slab"/>
            </a:endParaRPr>
          </a:p>
          <a:p>
            <a:pPr indent="-311150" lvl="0" marL="685800" rtl="0" algn="l">
              <a:lnSpc>
                <a:spcPct val="158000"/>
              </a:lnSpc>
              <a:spcBef>
                <a:spcPts val="0"/>
              </a:spcBef>
              <a:spcAft>
                <a:spcPts val="0"/>
              </a:spcAft>
              <a:buClr>
                <a:srgbClr val="FFFFFF"/>
              </a:buClr>
              <a:buSzPct val="100000"/>
              <a:buFont typeface="Roboto Slab"/>
              <a:buAutoNum type="arabicPeriod"/>
            </a:pPr>
            <a:r>
              <a:rPr lang="en" sz="5200">
                <a:solidFill>
                  <a:srgbClr val="FFFFFF"/>
                </a:solidFill>
                <a:latin typeface="Roboto Slab"/>
                <a:ea typeface="Roboto Slab"/>
                <a:cs typeface="Roboto Slab"/>
                <a:sym typeface="Roboto Slab"/>
              </a:rPr>
              <a:t>Bind both socket to server address.</a:t>
            </a:r>
            <a:endParaRPr sz="5200">
              <a:solidFill>
                <a:srgbClr val="FFFFFF"/>
              </a:solidFill>
              <a:latin typeface="Roboto Slab"/>
              <a:ea typeface="Roboto Slab"/>
              <a:cs typeface="Roboto Slab"/>
              <a:sym typeface="Roboto Slab"/>
            </a:endParaRPr>
          </a:p>
          <a:p>
            <a:pPr indent="-311150" lvl="0" marL="685800" rtl="0" algn="l">
              <a:lnSpc>
                <a:spcPct val="158000"/>
              </a:lnSpc>
              <a:spcBef>
                <a:spcPts val="0"/>
              </a:spcBef>
              <a:spcAft>
                <a:spcPts val="0"/>
              </a:spcAft>
              <a:buClr>
                <a:srgbClr val="FFFFFF"/>
              </a:buClr>
              <a:buSzPct val="100000"/>
              <a:buFont typeface="Roboto Slab"/>
              <a:buAutoNum type="arabicPeriod"/>
            </a:pPr>
            <a:r>
              <a:rPr lang="en" sz="5200">
                <a:solidFill>
                  <a:srgbClr val="FFFFFF"/>
                </a:solidFill>
                <a:latin typeface="Roboto Slab"/>
                <a:ea typeface="Roboto Slab"/>
                <a:cs typeface="Roboto Slab"/>
                <a:sym typeface="Roboto Slab"/>
              </a:rPr>
              <a:t>Initialize a descriptor set for select and calculate maximum of 2 descriptor for which we will wait</a:t>
            </a:r>
            <a:endParaRPr sz="5200">
              <a:solidFill>
                <a:srgbClr val="FFFFFF"/>
              </a:solidFill>
              <a:latin typeface="Roboto Slab"/>
              <a:ea typeface="Roboto Slab"/>
              <a:cs typeface="Roboto Slab"/>
              <a:sym typeface="Roboto Slab"/>
            </a:endParaRPr>
          </a:p>
          <a:p>
            <a:pPr indent="-311150" lvl="0" marL="685800" rtl="0" algn="l">
              <a:lnSpc>
                <a:spcPct val="158000"/>
              </a:lnSpc>
              <a:spcBef>
                <a:spcPts val="0"/>
              </a:spcBef>
              <a:spcAft>
                <a:spcPts val="0"/>
              </a:spcAft>
              <a:buClr>
                <a:srgbClr val="FFFFFF"/>
              </a:buClr>
              <a:buSzPct val="100000"/>
              <a:buFont typeface="Roboto Slab"/>
              <a:buAutoNum type="arabicPeriod"/>
            </a:pPr>
            <a:r>
              <a:rPr lang="en" sz="5200">
                <a:solidFill>
                  <a:srgbClr val="FFFFFF"/>
                </a:solidFill>
                <a:latin typeface="Roboto Slab"/>
                <a:ea typeface="Roboto Slab"/>
                <a:cs typeface="Roboto Slab"/>
                <a:sym typeface="Roboto Slab"/>
              </a:rPr>
              <a:t>Call select and get the ready descriptor(TCP or UDP)</a:t>
            </a:r>
            <a:endParaRPr sz="5200">
              <a:solidFill>
                <a:srgbClr val="FFFFFF"/>
              </a:solidFill>
              <a:latin typeface="Roboto Slab"/>
              <a:ea typeface="Roboto Slab"/>
              <a:cs typeface="Roboto Slab"/>
              <a:sym typeface="Roboto Slab"/>
            </a:endParaRPr>
          </a:p>
          <a:p>
            <a:pPr indent="-311150" lvl="0" marL="685800" rtl="0" algn="l">
              <a:lnSpc>
                <a:spcPct val="158000"/>
              </a:lnSpc>
              <a:spcBef>
                <a:spcPts val="0"/>
              </a:spcBef>
              <a:spcAft>
                <a:spcPts val="0"/>
              </a:spcAft>
              <a:buClr>
                <a:srgbClr val="FFFFFF"/>
              </a:buClr>
              <a:buSzPct val="100000"/>
              <a:buFont typeface="Roboto Slab"/>
              <a:buAutoNum type="arabicPeriod"/>
            </a:pPr>
            <a:r>
              <a:rPr lang="en" sz="5200">
                <a:solidFill>
                  <a:srgbClr val="FFFFFF"/>
                </a:solidFill>
                <a:latin typeface="Roboto Slab"/>
                <a:ea typeface="Roboto Slab"/>
                <a:cs typeface="Roboto Slab"/>
                <a:sym typeface="Roboto Slab"/>
              </a:rPr>
              <a:t>Handle new connection if ready descriptor is of TCP OR receive data gram if ready descriptor is of UDP</a:t>
            </a:r>
            <a:endParaRPr sz="5200">
              <a:solidFill>
                <a:srgbClr val="FFFFFF"/>
              </a:solidFill>
              <a:latin typeface="Roboto Slab"/>
              <a:ea typeface="Roboto Slab"/>
              <a:cs typeface="Roboto Slab"/>
              <a:sym typeface="Roboto Slab"/>
            </a:endParaRPr>
          </a:p>
          <a:p>
            <a:pPr indent="0" lvl="0" marL="0" rtl="0" algn="l">
              <a:spcBef>
                <a:spcPts val="3600"/>
              </a:spcBef>
              <a:spcAft>
                <a:spcPts val="1200"/>
              </a:spcAft>
              <a:buNone/>
            </a:pPr>
            <a:r>
              <a:t/>
            </a:r>
            <a:endParaRPr sz="1500">
              <a:solidFill>
                <a:srgbClr val="FFFFFF"/>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Select continued..</a:t>
            </a:r>
            <a:endParaRPr b="1">
              <a:solidFill>
                <a:schemeClr val="accent5"/>
              </a:solidFill>
            </a:endParaRPr>
          </a:p>
        </p:txBody>
      </p:sp>
      <p:sp>
        <p:nvSpPr>
          <p:cNvPr id="220" name="Google Shape;220;p34"/>
          <p:cNvSpPr txBox="1"/>
          <p:nvPr>
            <p:ph idx="1" type="body"/>
          </p:nvPr>
        </p:nvSpPr>
        <p:spPr>
          <a:xfrm>
            <a:off x="387900" y="1489825"/>
            <a:ext cx="8368200" cy="3397800"/>
          </a:xfrm>
          <a:prstGeom prst="rect">
            <a:avLst/>
          </a:prstGeom>
        </p:spPr>
        <p:txBody>
          <a:bodyPr anchorCtr="0" anchor="t" bIns="91425" lIns="91425" spcFirstLastPara="1" rIns="91425" wrap="square" tIns="91425">
            <a:normAutofit fontScale="70000"/>
          </a:bodyPr>
          <a:lstStyle/>
          <a:p>
            <a:pPr indent="0" lvl="0" marL="0" rtl="0" algn="l">
              <a:lnSpc>
                <a:spcPct val="184615"/>
              </a:lnSpc>
              <a:spcBef>
                <a:spcPts val="1800"/>
              </a:spcBef>
              <a:spcAft>
                <a:spcPts val="0"/>
              </a:spcAft>
              <a:buNone/>
            </a:pPr>
            <a:r>
              <a:rPr b="1" lang="en" sz="2200">
                <a:solidFill>
                  <a:srgbClr val="FFFFFF"/>
                </a:solidFill>
                <a:latin typeface="Roboto Slab"/>
                <a:ea typeface="Roboto Slab"/>
                <a:cs typeface="Roboto Slab"/>
                <a:sym typeface="Roboto Slab"/>
              </a:rPr>
              <a:t>fd_set</a:t>
            </a:r>
            <a:endParaRPr b="1" sz="2200">
              <a:solidFill>
                <a:srgbClr val="FFFFFF"/>
              </a:solidFill>
              <a:latin typeface="Roboto Slab"/>
              <a:ea typeface="Roboto Slab"/>
              <a:cs typeface="Roboto Slab"/>
              <a:sym typeface="Roboto Slab"/>
            </a:endParaRPr>
          </a:p>
          <a:p>
            <a:pPr indent="0" lvl="0" marL="0" rtl="0" algn="l">
              <a:lnSpc>
                <a:spcPct val="171429"/>
              </a:lnSpc>
              <a:spcBef>
                <a:spcPts val="1800"/>
              </a:spcBef>
              <a:spcAft>
                <a:spcPts val="0"/>
              </a:spcAft>
              <a:buNone/>
            </a:pPr>
            <a:r>
              <a:rPr lang="en" sz="2200">
                <a:solidFill>
                  <a:srgbClr val="FFFFFF"/>
                </a:solidFill>
                <a:latin typeface="Roboto Slab"/>
                <a:ea typeface="Roboto Slab"/>
                <a:cs typeface="Roboto Slab"/>
                <a:sym typeface="Roboto Slab"/>
              </a:rPr>
              <a:t>An fd_set is a set of sockets to "monitor" for some activity. There are four useful macros : FD_CLR, FD_ISSET, FD_SET, FD_ZERO for dealing with an fd_set.</a:t>
            </a:r>
            <a:endParaRPr sz="2200">
              <a:solidFill>
                <a:srgbClr val="FFFFFF"/>
              </a:solidFill>
              <a:latin typeface="Roboto Slab"/>
              <a:ea typeface="Roboto Slab"/>
              <a:cs typeface="Roboto Slab"/>
              <a:sym typeface="Roboto Slab"/>
            </a:endParaRPr>
          </a:p>
          <a:p>
            <a:pPr indent="-326390" lvl="0" marL="457200" rtl="0" algn="l">
              <a:spcBef>
                <a:spcPts val="1500"/>
              </a:spcBef>
              <a:spcAft>
                <a:spcPts val="0"/>
              </a:spcAft>
              <a:buClr>
                <a:srgbClr val="FFFFFF"/>
              </a:buClr>
              <a:buSzPct val="100000"/>
              <a:buFont typeface="Roboto Slab"/>
              <a:buChar char="●"/>
            </a:pPr>
            <a:r>
              <a:rPr lang="en" sz="2200">
                <a:solidFill>
                  <a:srgbClr val="FFFFFF"/>
                </a:solidFill>
                <a:latin typeface="Roboto Slab"/>
                <a:ea typeface="Roboto Slab"/>
                <a:cs typeface="Roboto Slab"/>
                <a:sym typeface="Roboto Slab"/>
              </a:rPr>
              <a:t>FD_ZERO - Clear an fd_set</a:t>
            </a:r>
            <a:endParaRPr sz="2200">
              <a:solidFill>
                <a:srgbClr val="FFFFFF"/>
              </a:solidFill>
              <a:latin typeface="Roboto Slab"/>
              <a:ea typeface="Roboto Slab"/>
              <a:cs typeface="Roboto Slab"/>
              <a:sym typeface="Roboto Slab"/>
            </a:endParaRPr>
          </a:p>
          <a:p>
            <a:pPr indent="-326390" lvl="0" marL="457200" rtl="0" algn="l">
              <a:spcBef>
                <a:spcPts val="0"/>
              </a:spcBef>
              <a:spcAft>
                <a:spcPts val="0"/>
              </a:spcAft>
              <a:buClr>
                <a:srgbClr val="FFFFFF"/>
              </a:buClr>
              <a:buSzPct val="100000"/>
              <a:buFont typeface="Roboto Slab"/>
              <a:buChar char="●"/>
            </a:pPr>
            <a:r>
              <a:rPr lang="en" sz="2200">
                <a:solidFill>
                  <a:srgbClr val="FFFFFF"/>
                </a:solidFill>
                <a:latin typeface="Roboto Slab"/>
                <a:ea typeface="Roboto Slab"/>
                <a:cs typeface="Roboto Slab"/>
                <a:sym typeface="Roboto Slab"/>
              </a:rPr>
              <a:t>FD_ISSET - Check if a descriptor is in an fd_set</a:t>
            </a:r>
            <a:endParaRPr sz="2200">
              <a:solidFill>
                <a:srgbClr val="FFFFFF"/>
              </a:solidFill>
              <a:latin typeface="Roboto Slab"/>
              <a:ea typeface="Roboto Slab"/>
              <a:cs typeface="Roboto Slab"/>
              <a:sym typeface="Roboto Slab"/>
            </a:endParaRPr>
          </a:p>
          <a:p>
            <a:pPr indent="-326390" lvl="0" marL="457200" rtl="0" algn="l">
              <a:spcBef>
                <a:spcPts val="0"/>
              </a:spcBef>
              <a:spcAft>
                <a:spcPts val="0"/>
              </a:spcAft>
              <a:buClr>
                <a:srgbClr val="FFFFFF"/>
              </a:buClr>
              <a:buSzPct val="100000"/>
              <a:buFont typeface="Roboto Slab"/>
              <a:buChar char="●"/>
            </a:pPr>
            <a:r>
              <a:rPr lang="en" sz="2200">
                <a:solidFill>
                  <a:srgbClr val="FFFFFF"/>
                </a:solidFill>
                <a:latin typeface="Roboto Slab"/>
                <a:ea typeface="Roboto Slab"/>
                <a:cs typeface="Roboto Slab"/>
                <a:sym typeface="Roboto Slab"/>
              </a:rPr>
              <a:t>FD_SET - Add a descriptor to an fd_set</a:t>
            </a:r>
            <a:endParaRPr sz="2200">
              <a:solidFill>
                <a:srgbClr val="FFFFFF"/>
              </a:solidFill>
              <a:latin typeface="Roboto Slab"/>
              <a:ea typeface="Roboto Slab"/>
              <a:cs typeface="Roboto Slab"/>
              <a:sym typeface="Roboto Slab"/>
            </a:endParaRPr>
          </a:p>
          <a:p>
            <a:pPr indent="-326390" lvl="0" marL="457200" rtl="0" algn="l">
              <a:spcBef>
                <a:spcPts val="0"/>
              </a:spcBef>
              <a:spcAft>
                <a:spcPts val="0"/>
              </a:spcAft>
              <a:buClr>
                <a:srgbClr val="FFFFFF"/>
              </a:buClr>
              <a:buSzPct val="100000"/>
              <a:buFont typeface="Roboto Slab"/>
              <a:buChar char="●"/>
            </a:pPr>
            <a:r>
              <a:rPr lang="en" sz="2200">
                <a:solidFill>
                  <a:srgbClr val="FFFFFF"/>
                </a:solidFill>
                <a:latin typeface="Roboto Slab"/>
                <a:ea typeface="Roboto Slab"/>
                <a:cs typeface="Roboto Slab"/>
                <a:sym typeface="Roboto Slab"/>
              </a:rPr>
              <a:t>FD_CLR - Remove a descriptor from an fd_set</a:t>
            </a:r>
            <a:endParaRPr sz="2200">
              <a:solidFill>
                <a:srgbClr val="FFFFFF"/>
              </a:solidFill>
              <a:latin typeface="Roboto Slab"/>
              <a:ea typeface="Roboto Slab"/>
              <a:cs typeface="Roboto Slab"/>
              <a:sym typeface="Roboto Slab"/>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Select framework</a:t>
            </a:r>
            <a:endParaRPr b="1">
              <a:solidFill>
                <a:schemeClr val="accent5"/>
              </a:solidFill>
            </a:endParaRPr>
          </a:p>
        </p:txBody>
      </p:sp>
      <p:sp>
        <p:nvSpPr>
          <p:cNvPr id="226" name="Google Shape;226;p35"/>
          <p:cNvSpPr txBox="1"/>
          <p:nvPr>
            <p:ph idx="1" type="body"/>
          </p:nvPr>
        </p:nvSpPr>
        <p:spPr>
          <a:xfrm>
            <a:off x="387900" y="1199325"/>
            <a:ext cx="8368200" cy="3748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rgbClr val="FFFFFF"/>
                </a:solidFill>
                <a:latin typeface="Roboto Slab"/>
                <a:ea typeface="Roboto Slab"/>
                <a:cs typeface="Roboto Slab"/>
                <a:sym typeface="Roboto Slab"/>
              </a:rPr>
              <a:t>//set of socket descriptors</a:t>
            </a:r>
            <a:endParaRPr sz="5600">
              <a:solidFill>
                <a:srgbClr val="FFFFFF"/>
              </a:solidFill>
              <a:latin typeface="Roboto Slab"/>
              <a:ea typeface="Roboto Slab"/>
              <a:cs typeface="Roboto Slab"/>
              <a:sym typeface="Roboto Slab"/>
            </a:endParaRPr>
          </a:p>
          <a:p>
            <a:pPr indent="0" lvl="0" marL="0" rtl="0" algn="l">
              <a:spcBef>
                <a:spcPts val="1200"/>
              </a:spcBef>
              <a:spcAft>
                <a:spcPts val="0"/>
              </a:spcAft>
              <a:buNone/>
            </a:pPr>
            <a:r>
              <a:rPr lang="en" sz="5600">
                <a:solidFill>
                  <a:srgbClr val="FFFFFF"/>
                </a:solidFill>
                <a:latin typeface="Roboto Slab"/>
                <a:ea typeface="Roboto Slab"/>
                <a:cs typeface="Roboto Slab"/>
                <a:sym typeface="Roboto Slab"/>
              </a:rPr>
              <a:t>fd_set readfds;</a:t>
            </a:r>
            <a:endParaRPr sz="5600">
              <a:solidFill>
                <a:srgbClr val="FFFFFF"/>
              </a:solidFill>
              <a:latin typeface="Roboto Slab"/>
              <a:ea typeface="Roboto Slab"/>
              <a:cs typeface="Roboto Slab"/>
              <a:sym typeface="Roboto Slab"/>
            </a:endParaRPr>
          </a:p>
          <a:p>
            <a:pPr indent="0" lvl="0" marL="0" rtl="0" algn="l">
              <a:spcBef>
                <a:spcPts val="1200"/>
              </a:spcBef>
              <a:spcAft>
                <a:spcPts val="0"/>
              </a:spcAft>
              <a:buNone/>
            </a:pPr>
            <a:r>
              <a:t/>
            </a:r>
            <a:endParaRPr sz="5600">
              <a:solidFill>
                <a:srgbClr val="FFFFFF"/>
              </a:solidFill>
              <a:latin typeface="Roboto Slab"/>
              <a:ea typeface="Roboto Slab"/>
              <a:cs typeface="Roboto Slab"/>
              <a:sym typeface="Roboto Slab"/>
            </a:endParaRPr>
          </a:p>
          <a:p>
            <a:pPr indent="0" lvl="0" marL="0" rtl="0" algn="l">
              <a:spcBef>
                <a:spcPts val="1200"/>
              </a:spcBef>
              <a:spcAft>
                <a:spcPts val="0"/>
              </a:spcAft>
              <a:buNone/>
            </a:pPr>
            <a:r>
              <a:rPr lang="en" sz="5600">
                <a:solidFill>
                  <a:srgbClr val="FFFFFF"/>
                </a:solidFill>
                <a:latin typeface="Roboto Slab"/>
                <a:ea typeface="Roboto Slab"/>
                <a:cs typeface="Roboto Slab"/>
                <a:sym typeface="Roboto Slab"/>
              </a:rPr>
              <a:t>//socket to set</a:t>
            </a:r>
            <a:endParaRPr sz="5600">
              <a:solidFill>
                <a:srgbClr val="FFFFFF"/>
              </a:solidFill>
              <a:latin typeface="Roboto Slab"/>
              <a:ea typeface="Roboto Slab"/>
              <a:cs typeface="Roboto Slab"/>
              <a:sym typeface="Roboto Slab"/>
            </a:endParaRPr>
          </a:p>
          <a:p>
            <a:pPr indent="0" lvl="0" marL="0" marR="215900" rtl="0" algn="l">
              <a:lnSpc>
                <a:spcPct val="151429"/>
              </a:lnSpc>
              <a:spcBef>
                <a:spcPts val="2200"/>
              </a:spcBef>
              <a:spcAft>
                <a:spcPts val="0"/>
              </a:spcAft>
              <a:buNone/>
            </a:pPr>
            <a:r>
              <a:rPr lang="en" sz="5600">
                <a:solidFill>
                  <a:srgbClr val="FFFFFF"/>
                </a:solidFill>
                <a:latin typeface="Roboto Slab"/>
                <a:ea typeface="Roboto Slab"/>
                <a:cs typeface="Roboto Slab"/>
                <a:sym typeface="Roboto Slab"/>
              </a:rPr>
              <a:t>FD_SET( s , &amp;readfds);</a:t>
            </a:r>
            <a:endParaRPr sz="5600">
              <a:solidFill>
                <a:srgbClr val="FFFFFF"/>
              </a:solidFill>
              <a:latin typeface="Roboto Slab"/>
              <a:ea typeface="Roboto Slab"/>
              <a:cs typeface="Roboto Slab"/>
              <a:sym typeface="Roboto Slab"/>
            </a:endParaRPr>
          </a:p>
          <a:p>
            <a:pPr indent="0" lvl="0" marL="0" rtl="0" algn="l">
              <a:lnSpc>
                <a:spcPct val="184615"/>
              </a:lnSpc>
              <a:spcBef>
                <a:spcPts val="2200"/>
              </a:spcBef>
              <a:spcAft>
                <a:spcPts val="0"/>
              </a:spcAft>
              <a:buNone/>
            </a:pPr>
            <a:r>
              <a:rPr b="1" lang="en" sz="5600">
                <a:solidFill>
                  <a:srgbClr val="FFFF00"/>
                </a:solidFill>
                <a:latin typeface="Roboto Slab"/>
                <a:ea typeface="Roboto Slab"/>
                <a:cs typeface="Roboto Slab"/>
                <a:sym typeface="Roboto Slab"/>
              </a:rPr>
              <a:t>select function</a:t>
            </a:r>
            <a:endParaRPr b="1" sz="5600">
              <a:solidFill>
                <a:srgbClr val="FFFF00"/>
              </a:solidFill>
              <a:latin typeface="Roboto Slab"/>
              <a:ea typeface="Roboto Slab"/>
              <a:cs typeface="Roboto Slab"/>
              <a:sym typeface="Roboto Slab"/>
            </a:endParaRPr>
          </a:p>
          <a:p>
            <a:pPr indent="0" lvl="0" marL="0" rtl="0" algn="l">
              <a:lnSpc>
                <a:spcPct val="171429"/>
              </a:lnSpc>
              <a:spcBef>
                <a:spcPts val="1800"/>
              </a:spcBef>
              <a:spcAft>
                <a:spcPts val="0"/>
              </a:spcAft>
              <a:buNone/>
            </a:pPr>
            <a:r>
              <a:rPr lang="en" sz="5600">
                <a:solidFill>
                  <a:srgbClr val="FFFFFF"/>
                </a:solidFill>
                <a:latin typeface="Roboto Slab"/>
                <a:ea typeface="Roboto Slab"/>
                <a:cs typeface="Roboto Slab"/>
                <a:sym typeface="Roboto Slab"/>
              </a:rPr>
              <a:t>The select method takes a list of socket for monitoring them. Here is how :</a:t>
            </a:r>
            <a:endParaRPr sz="5600">
              <a:solidFill>
                <a:srgbClr val="FFFFFF"/>
              </a:solidFill>
              <a:latin typeface="Roboto Slab"/>
              <a:ea typeface="Roboto Slab"/>
              <a:cs typeface="Roboto Slab"/>
              <a:sym typeface="Roboto Slab"/>
            </a:endParaRPr>
          </a:p>
          <a:p>
            <a:pPr indent="0" lvl="0" marL="0" marR="215900" rtl="0" algn="l">
              <a:lnSpc>
                <a:spcPct val="151429"/>
              </a:lnSpc>
              <a:spcBef>
                <a:spcPts val="2200"/>
              </a:spcBef>
              <a:spcAft>
                <a:spcPts val="0"/>
              </a:spcAft>
              <a:buNone/>
            </a:pPr>
            <a:r>
              <a:rPr lang="en" sz="5600">
                <a:solidFill>
                  <a:srgbClr val="FFFFFF"/>
                </a:solidFill>
                <a:latin typeface="Roboto Slab"/>
                <a:ea typeface="Roboto Slab"/>
                <a:cs typeface="Roboto Slab"/>
                <a:sym typeface="Roboto Slab"/>
              </a:rPr>
              <a:t>activity = select( max_fd + 1 , &amp;readfds , NULL , NULL , NULL);</a:t>
            </a:r>
            <a:endParaRPr sz="5600">
              <a:solidFill>
                <a:srgbClr val="FFFFFF"/>
              </a:solidFill>
              <a:latin typeface="Roboto Slab"/>
              <a:ea typeface="Roboto Slab"/>
              <a:cs typeface="Roboto Slab"/>
              <a:sym typeface="Roboto Slab"/>
            </a:endParaRPr>
          </a:p>
          <a:p>
            <a:pPr indent="0" lvl="0" marL="0" rtl="0" algn="l">
              <a:spcBef>
                <a:spcPts val="2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Creation of source code files</a:t>
            </a:r>
            <a:endParaRPr b="1">
              <a:solidFill>
                <a:schemeClr val="accent5"/>
              </a:solidFill>
            </a:endParaRPr>
          </a:p>
        </p:txBody>
      </p:sp>
      <p:sp>
        <p:nvSpPr>
          <p:cNvPr id="232" name="Google Shape;232;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need to create two client files and one server named :</a:t>
            </a:r>
            <a:endParaRPr/>
          </a:p>
          <a:p>
            <a:pPr indent="-342900" lvl="0" marL="457200" rtl="0" algn="l">
              <a:spcBef>
                <a:spcPts val="1200"/>
              </a:spcBef>
              <a:spcAft>
                <a:spcPts val="0"/>
              </a:spcAft>
              <a:buSzPts val="1800"/>
              <a:buAutoNum type="arabicPeriod"/>
            </a:pPr>
            <a:r>
              <a:rPr lang="en"/>
              <a:t>&lt;Your_Roll_Number&gt;_combined_server.c</a:t>
            </a:r>
            <a:endParaRPr/>
          </a:p>
          <a:p>
            <a:pPr indent="-342900" lvl="0" marL="457200" rtl="0" algn="l">
              <a:spcBef>
                <a:spcPts val="0"/>
              </a:spcBef>
              <a:spcAft>
                <a:spcPts val="0"/>
              </a:spcAft>
              <a:buSzPts val="1800"/>
              <a:buAutoNum type="arabicPeriod"/>
            </a:pPr>
            <a:r>
              <a:rPr lang="en"/>
              <a:t>&lt;Your_Roll_Number&gt;_time_client.c</a:t>
            </a:r>
            <a:endParaRPr/>
          </a:p>
          <a:p>
            <a:pPr indent="-342900" lvl="0" marL="457200" rtl="0" algn="l">
              <a:spcBef>
                <a:spcPts val="0"/>
              </a:spcBef>
              <a:spcAft>
                <a:spcPts val="0"/>
              </a:spcAft>
              <a:buSzPts val="1800"/>
              <a:buAutoNum type="arabicPeriod"/>
            </a:pPr>
            <a:r>
              <a:rPr lang="en"/>
              <a:t>&lt;Your_Roll_Number&gt;_dns_client.c</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Input &amp; Output</a:t>
            </a:r>
            <a:endParaRPr b="1">
              <a:solidFill>
                <a:schemeClr val="accent5"/>
              </a:solidFill>
            </a:endParaRPr>
          </a:p>
        </p:txBody>
      </p:sp>
      <p:sp>
        <p:nvSpPr>
          <p:cNvPr id="238" name="Google Shape;238;p37"/>
          <p:cNvSpPr txBox="1"/>
          <p:nvPr>
            <p:ph idx="1" type="body"/>
          </p:nvPr>
        </p:nvSpPr>
        <p:spPr>
          <a:xfrm>
            <a:off x="302450" y="14043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will be the client code i.e time client program or dns client program</a:t>
            </a:r>
            <a:endParaRPr/>
          </a:p>
          <a:p>
            <a:pPr indent="0" lvl="0" marL="0" rtl="0" algn="l">
              <a:spcBef>
                <a:spcPts val="1200"/>
              </a:spcBef>
              <a:spcAft>
                <a:spcPts val="1200"/>
              </a:spcAft>
              <a:buNone/>
            </a:pPr>
            <a:r>
              <a:rPr lang="en"/>
              <a:t>Output will be either displaying time of server or ip address for dns based on the first request as it comes.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Compilation and Execution</a:t>
            </a:r>
            <a:endParaRPr b="1">
              <a:solidFill>
                <a:schemeClr val="accent5"/>
              </a:solidFill>
            </a:endParaRPr>
          </a:p>
        </p:txBody>
      </p:sp>
      <p:sp>
        <p:nvSpPr>
          <p:cNvPr id="244" name="Google Shape;244;p38"/>
          <p:cNvSpPr txBox="1"/>
          <p:nvPr>
            <p:ph idx="1" type="body"/>
          </p:nvPr>
        </p:nvSpPr>
        <p:spPr>
          <a:xfrm>
            <a:off x="387900" y="1350525"/>
            <a:ext cx="8368200" cy="3627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solidFill>
                  <a:srgbClr val="FFFF00"/>
                </a:solidFill>
              </a:rPr>
              <a:t>For server code </a:t>
            </a:r>
            <a:endParaRPr sz="1500">
              <a:solidFill>
                <a:srgbClr val="FFFF00"/>
              </a:solidFill>
            </a:endParaRPr>
          </a:p>
          <a:p>
            <a:pPr indent="0" lvl="0" marL="0" rtl="0" algn="l">
              <a:spcBef>
                <a:spcPts val="1200"/>
              </a:spcBef>
              <a:spcAft>
                <a:spcPts val="0"/>
              </a:spcAft>
              <a:buNone/>
            </a:pPr>
            <a:r>
              <a:rPr lang="en" sz="1500"/>
              <a:t>gcc combined_server.c -o server</a:t>
            </a:r>
            <a:endParaRPr sz="1500"/>
          </a:p>
          <a:p>
            <a:pPr indent="0" lvl="0" marL="0" rtl="0" algn="l">
              <a:spcBef>
                <a:spcPts val="1200"/>
              </a:spcBef>
              <a:spcAft>
                <a:spcPts val="0"/>
              </a:spcAft>
              <a:buNone/>
            </a:pPr>
            <a:r>
              <a:rPr lang="en" sz="1500"/>
              <a:t>./server 50009 (port no as command line argument)</a:t>
            </a:r>
            <a:endParaRPr sz="1500"/>
          </a:p>
          <a:p>
            <a:pPr indent="0" lvl="0" marL="0" rtl="0" algn="l">
              <a:spcBef>
                <a:spcPts val="1200"/>
              </a:spcBef>
              <a:spcAft>
                <a:spcPts val="0"/>
              </a:spcAft>
              <a:buNone/>
            </a:pPr>
            <a:r>
              <a:rPr lang="en" sz="1500">
                <a:solidFill>
                  <a:srgbClr val="FFFF00"/>
                </a:solidFill>
              </a:rPr>
              <a:t>For client time code </a:t>
            </a:r>
            <a:endParaRPr sz="1500">
              <a:solidFill>
                <a:srgbClr val="FFFF00"/>
              </a:solidFill>
            </a:endParaRPr>
          </a:p>
          <a:p>
            <a:pPr indent="0" lvl="0" marL="0" rtl="0" algn="l">
              <a:spcBef>
                <a:spcPts val="1200"/>
              </a:spcBef>
              <a:spcAft>
                <a:spcPts val="0"/>
              </a:spcAft>
              <a:buNone/>
            </a:pPr>
            <a:r>
              <a:rPr lang="en" sz="1500"/>
              <a:t>gcc date_time_client.c -o client1</a:t>
            </a:r>
            <a:endParaRPr sz="1500"/>
          </a:p>
          <a:p>
            <a:pPr indent="0" lvl="0" marL="0" rtl="0" algn="l">
              <a:spcBef>
                <a:spcPts val="1200"/>
              </a:spcBef>
              <a:spcAft>
                <a:spcPts val="0"/>
              </a:spcAft>
              <a:buNone/>
            </a:pPr>
            <a:r>
              <a:rPr lang="en" sz="1500"/>
              <a:t>./client1 127.0.0.1 50009 (</a:t>
            </a:r>
            <a:r>
              <a:rPr lang="en" sz="1500">
                <a:solidFill>
                  <a:srgbClr val="FFFFFF"/>
                </a:solidFill>
                <a:latin typeface="Roboto Slab"/>
                <a:ea typeface="Roboto Slab"/>
                <a:cs typeface="Roboto Slab"/>
                <a:sym typeface="Roboto Slab"/>
              </a:rPr>
              <a:t>ip address and port no as command line arguments)</a:t>
            </a:r>
            <a:endParaRPr sz="1500">
              <a:solidFill>
                <a:srgbClr val="FFFFFF"/>
              </a:solidFill>
              <a:latin typeface="Roboto Slab"/>
              <a:ea typeface="Roboto Slab"/>
              <a:cs typeface="Roboto Slab"/>
              <a:sym typeface="Roboto Slab"/>
            </a:endParaRPr>
          </a:p>
          <a:p>
            <a:pPr indent="0" lvl="0" marL="0" rtl="0" algn="l">
              <a:spcBef>
                <a:spcPts val="1200"/>
              </a:spcBef>
              <a:spcAft>
                <a:spcPts val="0"/>
              </a:spcAft>
              <a:buNone/>
            </a:pPr>
            <a:r>
              <a:rPr lang="en" sz="1500">
                <a:solidFill>
                  <a:srgbClr val="FFFF00"/>
                </a:solidFill>
              </a:rPr>
              <a:t>For client dns code </a:t>
            </a:r>
            <a:endParaRPr sz="1500">
              <a:solidFill>
                <a:srgbClr val="FFFF00"/>
              </a:solidFill>
            </a:endParaRPr>
          </a:p>
          <a:p>
            <a:pPr indent="0" lvl="0" marL="0" rtl="0" algn="l">
              <a:spcBef>
                <a:spcPts val="1200"/>
              </a:spcBef>
              <a:spcAft>
                <a:spcPts val="0"/>
              </a:spcAft>
              <a:buNone/>
            </a:pPr>
            <a:r>
              <a:rPr lang="en" sz="1500"/>
              <a:t>gcc dns_client.c -o client2</a:t>
            </a:r>
            <a:endParaRPr sz="1500"/>
          </a:p>
          <a:p>
            <a:pPr indent="0" lvl="0" marL="0" rtl="0" algn="l">
              <a:spcBef>
                <a:spcPts val="1200"/>
              </a:spcBef>
              <a:spcAft>
                <a:spcPts val="0"/>
              </a:spcAft>
              <a:buNone/>
            </a:pPr>
            <a:r>
              <a:rPr lang="en" sz="1500"/>
              <a:t>./client2 127.0.0.1 50009 (</a:t>
            </a:r>
            <a:r>
              <a:rPr lang="en" sz="1500">
                <a:latin typeface="Roboto Slab"/>
                <a:ea typeface="Roboto Slab"/>
                <a:cs typeface="Roboto Slab"/>
                <a:sym typeface="Roboto Slab"/>
              </a:rPr>
              <a:t>ip address and port no as command line arguments)</a:t>
            </a:r>
            <a:endParaRPr sz="1500">
              <a:latin typeface="Roboto Slab"/>
              <a:ea typeface="Roboto Slab"/>
              <a:cs typeface="Roboto Slab"/>
              <a:sym typeface="Roboto Slab"/>
            </a:endParaRPr>
          </a:p>
          <a:p>
            <a:pPr indent="0" lvl="0" marL="0" rtl="0" algn="l">
              <a:spcBef>
                <a:spcPts val="1200"/>
              </a:spcBef>
              <a:spcAft>
                <a:spcPts val="1200"/>
              </a:spcAft>
              <a:buNone/>
            </a:pPr>
            <a:r>
              <a:t/>
            </a:r>
            <a:endParaRPr sz="1400">
              <a:solidFill>
                <a:srgbClr val="FFFFFF"/>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50" name="Google Shape;250;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lang="en" sz="3400">
                <a:solidFill>
                  <a:schemeClr val="accent5"/>
                </a:solidFill>
                <a:latin typeface="Roboto Slab"/>
                <a:ea typeface="Roboto Slab"/>
                <a:cs typeface="Roboto Slab"/>
                <a:sym typeface="Roboto Slab"/>
              </a:rPr>
              <a:t>THANK YOU</a:t>
            </a:r>
            <a:endParaRPr b="1" sz="3400">
              <a:solidFill>
                <a:schemeClr val="accent5"/>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0" y="179975"/>
            <a:ext cx="8756100" cy="482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400">
              <a:solidFill>
                <a:srgbClr val="FF9900"/>
              </a:solidFill>
            </a:endParaRPr>
          </a:p>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1186375" y="720900"/>
            <a:ext cx="1419725" cy="834675"/>
          </a:xfrm>
          <a:prstGeom prst="rect">
            <a:avLst/>
          </a:prstGeom>
          <a:noFill/>
          <a:ln>
            <a:noFill/>
          </a:ln>
        </p:spPr>
      </p:pic>
      <p:pic>
        <p:nvPicPr>
          <p:cNvPr id="77" name="Google Shape;77;p15"/>
          <p:cNvPicPr preferRelativeResize="0"/>
          <p:nvPr/>
        </p:nvPicPr>
        <p:blipFill>
          <a:blip r:embed="rId3">
            <a:alphaModFix/>
          </a:blip>
          <a:stretch>
            <a:fillRect/>
          </a:stretch>
        </p:blipFill>
        <p:spPr>
          <a:xfrm>
            <a:off x="1227700" y="1737075"/>
            <a:ext cx="1419725" cy="834675"/>
          </a:xfrm>
          <a:prstGeom prst="rect">
            <a:avLst/>
          </a:prstGeom>
          <a:noFill/>
          <a:ln>
            <a:noFill/>
          </a:ln>
        </p:spPr>
      </p:pic>
      <p:pic>
        <p:nvPicPr>
          <p:cNvPr id="78" name="Google Shape;78;p15"/>
          <p:cNvPicPr preferRelativeResize="0"/>
          <p:nvPr/>
        </p:nvPicPr>
        <p:blipFill>
          <a:blip r:embed="rId3">
            <a:alphaModFix/>
          </a:blip>
          <a:stretch>
            <a:fillRect/>
          </a:stretch>
        </p:blipFill>
        <p:spPr>
          <a:xfrm>
            <a:off x="1277550" y="2813075"/>
            <a:ext cx="1419725" cy="834675"/>
          </a:xfrm>
          <a:prstGeom prst="rect">
            <a:avLst/>
          </a:prstGeom>
          <a:noFill/>
          <a:ln>
            <a:noFill/>
          </a:ln>
        </p:spPr>
      </p:pic>
      <p:pic>
        <p:nvPicPr>
          <p:cNvPr id="79" name="Google Shape;79;p15"/>
          <p:cNvPicPr preferRelativeResize="0"/>
          <p:nvPr/>
        </p:nvPicPr>
        <p:blipFill>
          <a:blip r:embed="rId3">
            <a:alphaModFix/>
          </a:blip>
          <a:stretch>
            <a:fillRect/>
          </a:stretch>
        </p:blipFill>
        <p:spPr>
          <a:xfrm>
            <a:off x="1277550" y="3889075"/>
            <a:ext cx="1419725" cy="834675"/>
          </a:xfrm>
          <a:prstGeom prst="rect">
            <a:avLst/>
          </a:prstGeom>
          <a:noFill/>
          <a:ln>
            <a:noFill/>
          </a:ln>
        </p:spPr>
      </p:pic>
      <p:pic>
        <p:nvPicPr>
          <p:cNvPr id="80" name="Google Shape;80;p15"/>
          <p:cNvPicPr preferRelativeResize="0"/>
          <p:nvPr/>
        </p:nvPicPr>
        <p:blipFill>
          <a:blip r:embed="rId4">
            <a:alphaModFix/>
          </a:blip>
          <a:stretch>
            <a:fillRect/>
          </a:stretch>
        </p:blipFill>
        <p:spPr>
          <a:xfrm>
            <a:off x="5764600" y="1192600"/>
            <a:ext cx="2036250" cy="1926525"/>
          </a:xfrm>
          <a:prstGeom prst="rect">
            <a:avLst/>
          </a:prstGeom>
          <a:noFill/>
          <a:ln>
            <a:noFill/>
          </a:ln>
        </p:spPr>
      </p:pic>
      <p:cxnSp>
        <p:nvCxnSpPr>
          <p:cNvPr id="81" name="Google Shape;81;p15"/>
          <p:cNvCxnSpPr>
            <a:stCxn id="76" idx="3"/>
            <a:endCxn id="80" idx="1"/>
          </p:cNvCxnSpPr>
          <p:nvPr/>
        </p:nvCxnSpPr>
        <p:spPr>
          <a:xfrm>
            <a:off x="2606100" y="1138237"/>
            <a:ext cx="3158400" cy="1017600"/>
          </a:xfrm>
          <a:prstGeom prst="straightConnector1">
            <a:avLst/>
          </a:prstGeom>
          <a:noFill/>
          <a:ln cap="flat" cmpd="sng" w="28575">
            <a:solidFill>
              <a:srgbClr val="FFFF00"/>
            </a:solidFill>
            <a:prstDash val="solid"/>
            <a:round/>
            <a:headEnd len="med" w="med" type="none"/>
            <a:tailEnd len="med" w="med" type="triangle"/>
          </a:ln>
        </p:spPr>
      </p:cxnSp>
      <p:cxnSp>
        <p:nvCxnSpPr>
          <p:cNvPr id="82" name="Google Shape;82;p15"/>
          <p:cNvCxnSpPr>
            <a:stCxn id="77" idx="3"/>
          </p:cNvCxnSpPr>
          <p:nvPr/>
        </p:nvCxnSpPr>
        <p:spPr>
          <a:xfrm>
            <a:off x="2647425" y="2154412"/>
            <a:ext cx="3085800" cy="246900"/>
          </a:xfrm>
          <a:prstGeom prst="straightConnector1">
            <a:avLst/>
          </a:prstGeom>
          <a:noFill/>
          <a:ln cap="flat" cmpd="sng" w="28575">
            <a:solidFill>
              <a:srgbClr val="FFFF00"/>
            </a:solidFill>
            <a:prstDash val="solid"/>
            <a:round/>
            <a:headEnd len="med" w="med" type="none"/>
            <a:tailEnd len="med" w="med" type="triangle"/>
          </a:ln>
        </p:spPr>
      </p:cxnSp>
      <p:cxnSp>
        <p:nvCxnSpPr>
          <p:cNvPr id="83" name="Google Shape;83;p15"/>
          <p:cNvCxnSpPr/>
          <p:nvPr/>
        </p:nvCxnSpPr>
        <p:spPr>
          <a:xfrm flipH="1" rot="10800000">
            <a:off x="2697275" y="2683512"/>
            <a:ext cx="3078600" cy="546900"/>
          </a:xfrm>
          <a:prstGeom prst="straightConnector1">
            <a:avLst/>
          </a:prstGeom>
          <a:noFill/>
          <a:ln cap="flat" cmpd="sng" w="28575">
            <a:solidFill>
              <a:srgbClr val="FFFF00"/>
            </a:solidFill>
            <a:prstDash val="solid"/>
            <a:round/>
            <a:headEnd len="med" w="med" type="none"/>
            <a:tailEnd len="med" w="med" type="triangle"/>
          </a:ln>
        </p:spPr>
      </p:cxnSp>
      <p:cxnSp>
        <p:nvCxnSpPr>
          <p:cNvPr id="84" name="Google Shape;84;p15"/>
          <p:cNvCxnSpPr>
            <a:stCxn id="79" idx="3"/>
          </p:cNvCxnSpPr>
          <p:nvPr/>
        </p:nvCxnSpPr>
        <p:spPr>
          <a:xfrm flipH="1" rot="10800000">
            <a:off x="2697275" y="2948312"/>
            <a:ext cx="3061500" cy="1358100"/>
          </a:xfrm>
          <a:prstGeom prst="straightConnector1">
            <a:avLst/>
          </a:prstGeom>
          <a:noFill/>
          <a:ln cap="flat" cmpd="sng" w="28575">
            <a:solidFill>
              <a:srgbClr val="FFFF00"/>
            </a:solidFill>
            <a:prstDash val="solid"/>
            <a:round/>
            <a:headEnd len="med" w="med" type="none"/>
            <a:tailEnd len="med" w="med" type="triangle"/>
          </a:ln>
        </p:spPr>
      </p:cxnSp>
      <p:sp>
        <p:nvSpPr>
          <p:cNvPr id="85" name="Google Shape;85;p15"/>
          <p:cNvSpPr txBox="1"/>
          <p:nvPr/>
        </p:nvSpPr>
        <p:spPr>
          <a:xfrm>
            <a:off x="313650" y="792400"/>
            <a:ext cx="9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A</a:t>
            </a:r>
            <a:endParaRPr b="1">
              <a:solidFill>
                <a:srgbClr val="FF9900"/>
              </a:solidFill>
              <a:latin typeface="Roboto"/>
              <a:ea typeface="Roboto"/>
              <a:cs typeface="Roboto"/>
              <a:sym typeface="Roboto"/>
            </a:endParaRPr>
          </a:p>
        </p:txBody>
      </p:sp>
      <p:sp>
        <p:nvSpPr>
          <p:cNvPr id="86" name="Google Shape;86;p15"/>
          <p:cNvSpPr txBox="1"/>
          <p:nvPr/>
        </p:nvSpPr>
        <p:spPr>
          <a:xfrm>
            <a:off x="313650" y="1863125"/>
            <a:ext cx="9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B</a:t>
            </a:r>
            <a:endParaRPr b="1">
              <a:solidFill>
                <a:srgbClr val="FF9900"/>
              </a:solidFill>
              <a:latin typeface="Roboto"/>
              <a:ea typeface="Roboto"/>
              <a:cs typeface="Roboto"/>
              <a:sym typeface="Roboto"/>
            </a:endParaRPr>
          </a:p>
        </p:txBody>
      </p:sp>
      <p:sp>
        <p:nvSpPr>
          <p:cNvPr id="87" name="Google Shape;87;p15"/>
          <p:cNvSpPr txBox="1"/>
          <p:nvPr/>
        </p:nvSpPr>
        <p:spPr>
          <a:xfrm>
            <a:off x="313650" y="3025150"/>
            <a:ext cx="8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C</a:t>
            </a:r>
            <a:endParaRPr b="1">
              <a:solidFill>
                <a:srgbClr val="FF9900"/>
              </a:solidFill>
              <a:latin typeface="Roboto"/>
              <a:ea typeface="Roboto"/>
              <a:cs typeface="Roboto"/>
              <a:sym typeface="Roboto"/>
            </a:endParaRPr>
          </a:p>
        </p:txBody>
      </p:sp>
      <p:sp>
        <p:nvSpPr>
          <p:cNvPr id="88" name="Google Shape;88;p15"/>
          <p:cNvSpPr txBox="1"/>
          <p:nvPr/>
        </p:nvSpPr>
        <p:spPr>
          <a:xfrm>
            <a:off x="292950" y="4024775"/>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D</a:t>
            </a:r>
            <a:endParaRPr b="1">
              <a:solidFill>
                <a:srgbClr val="FF9900"/>
              </a:solidFill>
              <a:latin typeface="Roboto"/>
              <a:ea typeface="Roboto"/>
              <a:cs typeface="Roboto"/>
              <a:sym typeface="Roboto"/>
            </a:endParaRPr>
          </a:p>
        </p:txBody>
      </p:sp>
      <p:cxnSp>
        <p:nvCxnSpPr>
          <p:cNvPr id="89" name="Google Shape;89;p15"/>
          <p:cNvCxnSpPr/>
          <p:nvPr/>
        </p:nvCxnSpPr>
        <p:spPr>
          <a:xfrm rot="10800000">
            <a:off x="2648875" y="923400"/>
            <a:ext cx="3118500" cy="948300"/>
          </a:xfrm>
          <a:prstGeom prst="straightConnector1">
            <a:avLst/>
          </a:prstGeom>
          <a:noFill/>
          <a:ln cap="flat" cmpd="sng" w="19050">
            <a:solidFill>
              <a:srgbClr val="00FFFF"/>
            </a:solidFill>
            <a:prstDash val="dot"/>
            <a:round/>
            <a:headEnd len="med" w="med" type="none"/>
            <a:tailEnd len="med" w="med" type="triangle"/>
          </a:ln>
        </p:spPr>
      </p:cxnSp>
      <p:cxnSp>
        <p:nvCxnSpPr>
          <p:cNvPr id="90" name="Google Shape;90;p15"/>
          <p:cNvCxnSpPr/>
          <p:nvPr/>
        </p:nvCxnSpPr>
        <p:spPr>
          <a:xfrm flipH="1">
            <a:off x="2666000" y="2521050"/>
            <a:ext cx="3084300" cy="521100"/>
          </a:xfrm>
          <a:prstGeom prst="straightConnector1">
            <a:avLst/>
          </a:prstGeom>
          <a:noFill/>
          <a:ln cap="flat" cmpd="sng" w="19050">
            <a:solidFill>
              <a:srgbClr val="00FFFF"/>
            </a:solidFill>
            <a:prstDash val="dot"/>
            <a:round/>
            <a:headEnd len="med" w="med" type="none"/>
            <a:tailEnd len="med" w="med" type="triangle"/>
          </a:ln>
        </p:spPr>
      </p:cxnSp>
      <p:cxnSp>
        <p:nvCxnSpPr>
          <p:cNvPr id="91" name="Google Shape;91;p15"/>
          <p:cNvCxnSpPr/>
          <p:nvPr/>
        </p:nvCxnSpPr>
        <p:spPr>
          <a:xfrm flipH="1">
            <a:off x="2691625" y="3102025"/>
            <a:ext cx="3084300" cy="1443900"/>
          </a:xfrm>
          <a:prstGeom prst="straightConnector1">
            <a:avLst/>
          </a:prstGeom>
          <a:noFill/>
          <a:ln cap="flat" cmpd="sng" w="19050">
            <a:solidFill>
              <a:srgbClr val="00FFFF"/>
            </a:solidFill>
            <a:prstDash val="dot"/>
            <a:round/>
            <a:headEnd len="med" w="med" type="none"/>
            <a:tailEnd len="med" w="med" type="triangle"/>
          </a:ln>
        </p:spPr>
      </p:cxnSp>
      <p:sp>
        <p:nvSpPr>
          <p:cNvPr id="92" name="Google Shape;92;p15"/>
          <p:cNvSpPr/>
          <p:nvPr/>
        </p:nvSpPr>
        <p:spPr>
          <a:xfrm>
            <a:off x="3408050" y="284500"/>
            <a:ext cx="2003700" cy="741600"/>
          </a:xfrm>
          <a:prstGeom prst="wedgeRoundRectCallout">
            <a:avLst>
              <a:gd fmla="val -20833" name="adj1"/>
              <a:gd fmla="val 62500" name="adj2"/>
              <a:gd fmla="val 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9900FF"/>
                </a:solidFill>
              </a:rPr>
              <a:t>Multiple Clients send requests to UDP iterative server</a:t>
            </a:r>
            <a:endParaRPr b="1">
              <a:solidFill>
                <a:srgbClr val="9900FF"/>
              </a:solidFill>
            </a:endParaRPr>
          </a:p>
        </p:txBody>
      </p:sp>
      <p:sp>
        <p:nvSpPr>
          <p:cNvPr id="93" name="Google Shape;93;p15"/>
          <p:cNvSpPr/>
          <p:nvPr/>
        </p:nvSpPr>
        <p:spPr>
          <a:xfrm>
            <a:off x="5530150" y="3353275"/>
            <a:ext cx="2690100" cy="796800"/>
          </a:xfrm>
          <a:prstGeom prst="wedgeRoundRectCallout">
            <a:avLst>
              <a:gd fmla="val -20833" name="adj1"/>
              <a:gd fmla="val 62500" name="adj2"/>
              <a:gd fmla="val 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9900FF"/>
                </a:solidFill>
              </a:rPr>
              <a:t>UDP iterative server responds simultaneously to client requests to some extent</a:t>
            </a:r>
            <a:endParaRPr b="1">
              <a:solidFill>
                <a:srgbClr val="99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2400"/>
                                        <p:tgtEl>
                                          <p:spTgt spid="80"/>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900"/>
                                        <p:tgtEl>
                                          <p:spTgt spid="76"/>
                                        </p:tgtEl>
                                      </p:cBhvr>
                                    </p:animEffect>
                                  </p:childTnLst>
                                </p:cTn>
                              </p:par>
                            </p:childTnLst>
                          </p:cTn>
                        </p:par>
                        <p:par>
                          <p:cTn fill="hold">
                            <p:stCondLst>
                              <p:cond delay="43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600"/>
                                        <p:tgtEl>
                                          <p:spTgt spid="85"/>
                                        </p:tgtEl>
                                      </p:cBhvr>
                                    </p:animEffect>
                                  </p:childTnLst>
                                </p:cTn>
                              </p:par>
                            </p:childTnLst>
                          </p:cTn>
                        </p:par>
                        <p:par>
                          <p:cTn fill="hold">
                            <p:stCondLst>
                              <p:cond delay="59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800"/>
                                        <p:tgtEl>
                                          <p:spTgt spid="77"/>
                                        </p:tgtEl>
                                      </p:cBhvr>
                                    </p:animEffect>
                                  </p:childTnLst>
                                </p:cTn>
                              </p:par>
                            </p:childTnLst>
                          </p:cTn>
                        </p:par>
                        <p:par>
                          <p:cTn fill="hold">
                            <p:stCondLst>
                              <p:cond delay="77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800"/>
                                        <p:tgtEl>
                                          <p:spTgt spid="86"/>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800"/>
                                        <p:tgtEl>
                                          <p:spTgt spid="78"/>
                                        </p:tgtEl>
                                      </p:cBhvr>
                                    </p:animEffect>
                                  </p:childTnLst>
                                </p:cTn>
                              </p:par>
                            </p:childTnLst>
                          </p:cTn>
                        </p:par>
                        <p:par>
                          <p:cTn fill="hold">
                            <p:stCondLst>
                              <p:cond delay="113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800"/>
                                        <p:tgtEl>
                                          <p:spTgt spid="87"/>
                                        </p:tgtEl>
                                      </p:cBhvr>
                                    </p:animEffect>
                                  </p:childTnLst>
                                </p:cTn>
                              </p:par>
                            </p:childTnLst>
                          </p:cTn>
                        </p:par>
                        <p:par>
                          <p:cTn fill="hold">
                            <p:stCondLst>
                              <p:cond delay="131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2100"/>
                                        <p:tgtEl>
                                          <p:spTgt spid="79"/>
                                        </p:tgtEl>
                                      </p:cBhvr>
                                    </p:animEffect>
                                  </p:childTnLst>
                                </p:cTn>
                              </p:par>
                            </p:childTnLst>
                          </p:cTn>
                        </p:par>
                        <p:par>
                          <p:cTn fill="hold">
                            <p:stCondLst>
                              <p:cond delay="1520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800"/>
                                        <p:tgtEl>
                                          <p:spTgt spid="88"/>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2000"/>
                                        <p:tgtEl>
                                          <p:spTgt spid="81"/>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900"/>
                                        <p:tgtEl>
                                          <p:spTgt spid="82"/>
                                        </p:tgtEl>
                                      </p:cBhvr>
                                    </p:animEffect>
                                  </p:childTnLst>
                                </p:cTn>
                              </p:par>
                            </p:childTnLst>
                          </p:cTn>
                        </p:par>
                        <p:par>
                          <p:cTn fill="hold">
                            <p:stCondLst>
                              <p:cond delay="2090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2100"/>
                                        <p:tgtEl>
                                          <p:spTgt spid="83"/>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800"/>
                                        <p:tgtEl>
                                          <p:spTgt spid="84"/>
                                        </p:tgtEl>
                                      </p:cBhvr>
                                    </p:animEffect>
                                  </p:childTnLst>
                                </p:cTn>
                              </p:par>
                            </p:childTnLst>
                          </p:cTn>
                        </p:par>
                        <p:par>
                          <p:cTn fill="hold">
                            <p:stCondLst>
                              <p:cond delay="248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2100"/>
                                        <p:tgtEl>
                                          <p:spTgt spid="92"/>
                                        </p:tgtEl>
                                      </p:cBhvr>
                                    </p:animEffect>
                                  </p:childTnLst>
                                </p:cTn>
                              </p:par>
                            </p:childTnLst>
                          </p:cTn>
                        </p:par>
                        <p:par>
                          <p:cTn fill="hold">
                            <p:stCondLst>
                              <p:cond delay="269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2200"/>
                                        <p:tgtEl>
                                          <p:spTgt spid="89"/>
                                        </p:tgtEl>
                                      </p:cBhvr>
                                    </p:animEffect>
                                  </p:childTnLst>
                                </p:cTn>
                              </p:par>
                            </p:childTnLst>
                          </p:cTn>
                        </p:par>
                        <p:par>
                          <p:cTn fill="hold">
                            <p:stCondLst>
                              <p:cond delay="2910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900"/>
                                        <p:tgtEl>
                                          <p:spTgt spid="90"/>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2500"/>
                                        <p:tgtEl>
                                          <p:spTgt spid="91"/>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800"/>
                                        <p:tgtEl>
                                          <p:spTgt spid="75"/>
                                        </p:tgtEl>
                                      </p:cBhvr>
                                    </p:animEffect>
                                  </p:childTnLst>
                                </p:cTn>
                              </p:par>
                            </p:childTnLst>
                          </p:cTn>
                        </p:par>
                        <p:par>
                          <p:cTn fill="hold">
                            <p:stCondLst>
                              <p:cond delay="353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par>
                          <p:cTn fill="hold">
                            <p:stCondLst>
                              <p:cond delay="363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2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UDP </a:t>
            </a:r>
            <a:r>
              <a:rPr b="1" lang="en">
                <a:solidFill>
                  <a:schemeClr val="accent5"/>
                </a:solidFill>
              </a:rPr>
              <a:t>Iterative</a:t>
            </a:r>
            <a:r>
              <a:rPr b="1" lang="en">
                <a:solidFill>
                  <a:schemeClr val="accent5"/>
                </a:solidFill>
              </a:rPr>
              <a:t> Server Framework</a:t>
            </a:r>
            <a:endParaRPr b="1">
              <a:solidFill>
                <a:schemeClr val="accent5"/>
              </a:solidFill>
            </a:endParaRPr>
          </a:p>
        </p:txBody>
      </p:sp>
      <p:sp>
        <p:nvSpPr>
          <p:cNvPr id="99" name="Google Shape;99;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6"/>
          <p:cNvPicPr preferRelativeResize="0"/>
          <p:nvPr/>
        </p:nvPicPr>
        <p:blipFill>
          <a:blip r:embed="rId3">
            <a:alphaModFix/>
          </a:blip>
          <a:stretch>
            <a:fillRect/>
          </a:stretch>
        </p:blipFill>
        <p:spPr>
          <a:xfrm>
            <a:off x="672300" y="1444175"/>
            <a:ext cx="6000750" cy="341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TCP Iterative Server</a:t>
            </a:r>
            <a:endParaRPr b="1">
              <a:solidFill>
                <a:schemeClr val="accent5"/>
              </a:solidFill>
            </a:endParaRPr>
          </a:p>
        </p:txBody>
      </p:sp>
      <p:sp>
        <p:nvSpPr>
          <p:cNvPr id="106" name="Google Shape;106;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The TCP iteration server accepts a client's connection, then processes it, completes all requests from the client, and disconnects. </a:t>
            </a:r>
            <a:endParaRPr sz="1400">
              <a:solidFill>
                <a:srgbClr val="FFFFFF"/>
              </a:solidFill>
              <a:latin typeface="Roboto Slab"/>
              <a:ea typeface="Roboto Slab"/>
              <a:cs typeface="Roboto Slab"/>
              <a:sym typeface="Roboto Slab"/>
            </a:endParaRPr>
          </a:p>
          <a:p>
            <a:pPr indent="0" lvl="0" marL="457200" rtl="0" algn="l">
              <a:spcBef>
                <a:spcPts val="0"/>
              </a:spcBef>
              <a:spcAft>
                <a:spcPts val="0"/>
              </a:spcAft>
              <a:buNone/>
            </a:pPr>
            <a:r>
              <a:t/>
            </a:r>
            <a:endParaRPr sz="1400">
              <a:solidFill>
                <a:srgbClr val="FFFFFF"/>
              </a:solidFill>
              <a:latin typeface="Roboto Slab"/>
              <a:ea typeface="Roboto Slab"/>
              <a:cs typeface="Roboto Slab"/>
              <a:sym typeface="Roboto Slab"/>
            </a:endParaRPr>
          </a:p>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The TCP </a:t>
            </a:r>
            <a:r>
              <a:rPr lang="en" sz="1400">
                <a:solidFill>
                  <a:srgbClr val="FFFFFF"/>
                </a:solidFill>
                <a:latin typeface="Roboto Slab"/>
                <a:ea typeface="Roboto Slab"/>
                <a:cs typeface="Roboto Slab"/>
                <a:sym typeface="Roboto Slab"/>
              </a:rPr>
              <a:t>iterative</a:t>
            </a:r>
            <a:r>
              <a:rPr lang="en" sz="1400">
                <a:solidFill>
                  <a:srgbClr val="FFFFFF"/>
                </a:solidFill>
                <a:latin typeface="Roboto Slab"/>
                <a:ea typeface="Roboto Slab"/>
                <a:cs typeface="Roboto Slab"/>
                <a:sym typeface="Roboto Slab"/>
              </a:rPr>
              <a:t> server can only process one client's request at a time. </a:t>
            </a:r>
            <a:endParaRPr sz="1400">
              <a:solidFill>
                <a:srgbClr val="FFFFFF"/>
              </a:solidFill>
              <a:latin typeface="Roboto Slab"/>
              <a:ea typeface="Roboto Slab"/>
              <a:cs typeface="Roboto Slab"/>
              <a:sym typeface="Roboto Slab"/>
            </a:endParaRPr>
          </a:p>
          <a:p>
            <a:pPr indent="0" lvl="0" marL="457200" rtl="0" algn="l">
              <a:spcBef>
                <a:spcPts val="0"/>
              </a:spcBef>
              <a:spcAft>
                <a:spcPts val="0"/>
              </a:spcAft>
              <a:buNone/>
            </a:pPr>
            <a:r>
              <a:t/>
            </a:r>
            <a:endParaRPr sz="1400">
              <a:solidFill>
                <a:srgbClr val="FFFFFF"/>
              </a:solidFill>
              <a:latin typeface="Roboto Slab"/>
              <a:ea typeface="Roboto Slab"/>
              <a:cs typeface="Roboto Slab"/>
              <a:sym typeface="Roboto Slab"/>
            </a:endParaRPr>
          </a:p>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Only when all the requests of the client are satisfied, the server can continue the subsequent requests. If one client occupies the server, other clients can't work, so TCP servers seldom use the iterated server model.</a:t>
            </a:r>
            <a:endParaRPr sz="1400">
              <a:solidFill>
                <a:srgbClr val="FFFFFF"/>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1186375" y="720900"/>
            <a:ext cx="1419725" cy="834675"/>
          </a:xfrm>
          <a:prstGeom prst="rect">
            <a:avLst/>
          </a:prstGeom>
          <a:noFill/>
          <a:ln>
            <a:noFill/>
          </a:ln>
        </p:spPr>
      </p:pic>
      <p:pic>
        <p:nvPicPr>
          <p:cNvPr id="112" name="Google Shape;112;p18"/>
          <p:cNvPicPr preferRelativeResize="0"/>
          <p:nvPr/>
        </p:nvPicPr>
        <p:blipFill>
          <a:blip r:embed="rId3">
            <a:alphaModFix/>
          </a:blip>
          <a:stretch>
            <a:fillRect/>
          </a:stretch>
        </p:blipFill>
        <p:spPr>
          <a:xfrm>
            <a:off x="1227700" y="1737075"/>
            <a:ext cx="1419725" cy="834675"/>
          </a:xfrm>
          <a:prstGeom prst="rect">
            <a:avLst/>
          </a:prstGeom>
          <a:noFill/>
          <a:ln>
            <a:noFill/>
          </a:ln>
        </p:spPr>
      </p:pic>
      <p:pic>
        <p:nvPicPr>
          <p:cNvPr id="113" name="Google Shape;113;p18"/>
          <p:cNvPicPr preferRelativeResize="0"/>
          <p:nvPr/>
        </p:nvPicPr>
        <p:blipFill>
          <a:blip r:embed="rId3">
            <a:alphaModFix/>
          </a:blip>
          <a:stretch>
            <a:fillRect/>
          </a:stretch>
        </p:blipFill>
        <p:spPr>
          <a:xfrm>
            <a:off x="1277550" y="2813075"/>
            <a:ext cx="1419725" cy="834675"/>
          </a:xfrm>
          <a:prstGeom prst="rect">
            <a:avLst/>
          </a:prstGeom>
          <a:noFill/>
          <a:ln>
            <a:noFill/>
          </a:ln>
        </p:spPr>
      </p:pic>
      <p:pic>
        <p:nvPicPr>
          <p:cNvPr id="114" name="Google Shape;114;p18"/>
          <p:cNvPicPr preferRelativeResize="0"/>
          <p:nvPr/>
        </p:nvPicPr>
        <p:blipFill>
          <a:blip r:embed="rId3">
            <a:alphaModFix/>
          </a:blip>
          <a:stretch>
            <a:fillRect/>
          </a:stretch>
        </p:blipFill>
        <p:spPr>
          <a:xfrm>
            <a:off x="1277550" y="3889075"/>
            <a:ext cx="1419725" cy="834675"/>
          </a:xfrm>
          <a:prstGeom prst="rect">
            <a:avLst/>
          </a:prstGeom>
          <a:noFill/>
          <a:ln>
            <a:noFill/>
          </a:ln>
        </p:spPr>
      </p:pic>
      <p:pic>
        <p:nvPicPr>
          <p:cNvPr id="115" name="Google Shape;115;p18"/>
          <p:cNvPicPr preferRelativeResize="0"/>
          <p:nvPr/>
        </p:nvPicPr>
        <p:blipFill>
          <a:blip r:embed="rId4">
            <a:alphaModFix/>
          </a:blip>
          <a:stretch>
            <a:fillRect/>
          </a:stretch>
        </p:blipFill>
        <p:spPr>
          <a:xfrm>
            <a:off x="5846025" y="886550"/>
            <a:ext cx="2036250" cy="1926525"/>
          </a:xfrm>
          <a:prstGeom prst="rect">
            <a:avLst/>
          </a:prstGeom>
          <a:noFill/>
          <a:ln>
            <a:noFill/>
          </a:ln>
        </p:spPr>
      </p:pic>
      <p:sp>
        <p:nvSpPr>
          <p:cNvPr id="116" name="Google Shape;116;p18"/>
          <p:cNvSpPr txBox="1"/>
          <p:nvPr/>
        </p:nvSpPr>
        <p:spPr>
          <a:xfrm>
            <a:off x="313650" y="792400"/>
            <a:ext cx="9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A</a:t>
            </a:r>
            <a:endParaRPr b="1">
              <a:solidFill>
                <a:srgbClr val="FF9900"/>
              </a:solidFill>
              <a:latin typeface="Roboto"/>
              <a:ea typeface="Roboto"/>
              <a:cs typeface="Roboto"/>
              <a:sym typeface="Roboto"/>
            </a:endParaRPr>
          </a:p>
        </p:txBody>
      </p:sp>
      <p:sp>
        <p:nvSpPr>
          <p:cNvPr id="117" name="Google Shape;117;p18"/>
          <p:cNvSpPr txBox="1"/>
          <p:nvPr/>
        </p:nvSpPr>
        <p:spPr>
          <a:xfrm>
            <a:off x="313650" y="1863125"/>
            <a:ext cx="9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B</a:t>
            </a:r>
            <a:endParaRPr b="1">
              <a:solidFill>
                <a:srgbClr val="FF9900"/>
              </a:solidFill>
              <a:latin typeface="Roboto"/>
              <a:ea typeface="Roboto"/>
              <a:cs typeface="Roboto"/>
              <a:sym typeface="Roboto"/>
            </a:endParaRPr>
          </a:p>
        </p:txBody>
      </p:sp>
      <p:sp>
        <p:nvSpPr>
          <p:cNvPr id="118" name="Google Shape;118;p18"/>
          <p:cNvSpPr txBox="1"/>
          <p:nvPr/>
        </p:nvSpPr>
        <p:spPr>
          <a:xfrm>
            <a:off x="313650" y="3025150"/>
            <a:ext cx="8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C</a:t>
            </a:r>
            <a:endParaRPr b="1">
              <a:solidFill>
                <a:srgbClr val="FF9900"/>
              </a:solidFill>
              <a:latin typeface="Roboto"/>
              <a:ea typeface="Roboto"/>
              <a:cs typeface="Roboto"/>
              <a:sym typeface="Roboto"/>
            </a:endParaRPr>
          </a:p>
        </p:txBody>
      </p:sp>
      <p:sp>
        <p:nvSpPr>
          <p:cNvPr id="119" name="Google Shape;119;p18"/>
          <p:cNvSpPr txBox="1"/>
          <p:nvPr/>
        </p:nvSpPr>
        <p:spPr>
          <a:xfrm>
            <a:off x="292950" y="4024775"/>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Roboto"/>
                <a:ea typeface="Roboto"/>
                <a:cs typeface="Roboto"/>
                <a:sym typeface="Roboto"/>
              </a:rPr>
              <a:t>Client D</a:t>
            </a:r>
            <a:endParaRPr b="1">
              <a:solidFill>
                <a:srgbClr val="FF9900"/>
              </a:solidFill>
              <a:latin typeface="Roboto"/>
              <a:ea typeface="Roboto"/>
              <a:cs typeface="Roboto"/>
              <a:sym typeface="Roboto"/>
            </a:endParaRPr>
          </a:p>
        </p:txBody>
      </p:sp>
      <p:cxnSp>
        <p:nvCxnSpPr>
          <p:cNvPr id="120" name="Google Shape;120;p18"/>
          <p:cNvCxnSpPr>
            <a:stCxn id="111" idx="3"/>
          </p:cNvCxnSpPr>
          <p:nvPr/>
        </p:nvCxnSpPr>
        <p:spPr>
          <a:xfrm flipH="1" rot="10800000">
            <a:off x="2606100" y="1116037"/>
            <a:ext cx="3240300" cy="22200"/>
          </a:xfrm>
          <a:prstGeom prst="straightConnector1">
            <a:avLst/>
          </a:prstGeom>
          <a:noFill/>
          <a:ln cap="flat" cmpd="sng" w="28575">
            <a:solidFill>
              <a:srgbClr val="FFFF00"/>
            </a:solidFill>
            <a:prstDash val="solid"/>
            <a:round/>
            <a:headEnd len="med" w="med" type="none"/>
            <a:tailEnd len="med" w="med" type="triangle"/>
          </a:ln>
        </p:spPr>
      </p:cxnSp>
      <p:sp>
        <p:nvSpPr>
          <p:cNvPr id="121" name="Google Shape;121;p18"/>
          <p:cNvSpPr/>
          <p:nvPr/>
        </p:nvSpPr>
        <p:spPr>
          <a:xfrm>
            <a:off x="2849975" y="350650"/>
            <a:ext cx="2597400" cy="535800"/>
          </a:xfrm>
          <a:prstGeom prst="wedgeRoundRectCallout">
            <a:avLst>
              <a:gd fmla="val -20833" name="adj1"/>
              <a:gd fmla="val 62500" name="adj2"/>
              <a:gd fmla="val 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9900FF"/>
                </a:solidFill>
              </a:rPr>
              <a:t>Client A sends request to TCP iterative server</a:t>
            </a:r>
            <a:endParaRPr b="1">
              <a:solidFill>
                <a:srgbClr val="9900FF"/>
              </a:solidFill>
            </a:endParaRPr>
          </a:p>
        </p:txBody>
      </p:sp>
      <p:cxnSp>
        <p:nvCxnSpPr>
          <p:cNvPr id="122" name="Google Shape;122;p18"/>
          <p:cNvCxnSpPr/>
          <p:nvPr/>
        </p:nvCxnSpPr>
        <p:spPr>
          <a:xfrm flipH="1">
            <a:off x="2605775" y="1335900"/>
            <a:ext cx="3232500" cy="16200"/>
          </a:xfrm>
          <a:prstGeom prst="straightConnector1">
            <a:avLst/>
          </a:prstGeom>
          <a:noFill/>
          <a:ln cap="flat" cmpd="sng" w="28575">
            <a:solidFill>
              <a:srgbClr val="00FFFF"/>
            </a:solidFill>
            <a:prstDash val="dot"/>
            <a:round/>
            <a:headEnd len="med" w="med" type="none"/>
            <a:tailEnd len="med" w="med" type="triangle"/>
          </a:ln>
        </p:spPr>
      </p:cxnSp>
      <p:sp>
        <p:nvSpPr>
          <p:cNvPr id="123" name="Google Shape;123;p18"/>
          <p:cNvSpPr/>
          <p:nvPr/>
        </p:nvSpPr>
        <p:spPr>
          <a:xfrm>
            <a:off x="2829575" y="1604600"/>
            <a:ext cx="2638200" cy="834600"/>
          </a:xfrm>
          <a:prstGeom prst="wedgeRoundRectCallout">
            <a:avLst>
              <a:gd fmla="val -20833" name="adj1"/>
              <a:gd fmla="val 62500" name="adj2"/>
              <a:gd fmla="val 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9900FF"/>
                </a:solidFill>
              </a:rPr>
              <a:t>TCP iterative server processes all requests of client A ,closes connection and goes to next client </a:t>
            </a:r>
            <a:endParaRPr b="1">
              <a:solidFill>
                <a:srgbClr val="99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2400"/>
                                        <p:tgtEl>
                                          <p:spTgt spid="115"/>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900"/>
                                        <p:tgtEl>
                                          <p:spTgt spid="111"/>
                                        </p:tgtEl>
                                      </p:cBhvr>
                                    </p:animEffect>
                                  </p:childTnLst>
                                </p:cTn>
                              </p:par>
                            </p:childTnLst>
                          </p:cTn>
                        </p:par>
                        <p:par>
                          <p:cTn fill="hold">
                            <p:stCondLst>
                              <p:cond delay="43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600"/>
                                        <p:tgtEl>
                                          <p:spTgt spid="116"/>
                                        </p:tgtEl>
                                      </p:cBhvr>
                                    </p:animEffect>
                                  </p:childTnLst>
                                </p:cTn>
                              </p:par>
                            </p:childTnLst>
                          </p:cTn>
                        </p:par>
                        <p:par>
                          <p:cTn fill="hold">
                            <p:stCondLst>
                              <p:cond delay="59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800"/>
                                        <p:tgtEl>
                                          <p:spTgt spid="112"/>
                                        </p:tgtEl>
                                      </p:cBhvr>
                                    </p:animEffect>
                                  </p:childTnLst>
                                </p:cTn>
                              </p:par>
                            </p:childTnLst>
                          </p:cTn>
                        </p:par>
                        <p:par>
                          <p:cTn fill="hold">
                            <p:stCondLst>
                              <p:cond delay="77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800"/>
                                        <p:tgtEl>
                                          <p:spTgt spid="117"/>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800"/>
                                        <p:tgtEl>
                                          <p:spTgt spid="113"/>
                                        </p:tgtEl>
                                      </p:cBhvr>
                                    </p:animEffect>
                                  </p:childTnLst>
                                </p:cTn>
                              </p:par>
                            </p:childTnLst>
                          </p:cTn>
                        </p:par>
                        <p:par>
                          <p:cTn fill="hold">
                            <p:stCondLst>
                              <p:cond delay="113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800"/>
                                        <p:tgtEl>
                                          <p:spTgt spid="118"/>
                                        </p:tgtEl>
                                      </p:cBhvr>
                                    </p:animEffect>
                                  </p:childTnLst>
                                </p:cTn>
                              </p:par>
                            </p:childTnLst>
                          </p:cTn>
                        </p:par>
                        <p:par>
                          <p:cTn fill="hold">
                            <p:stCondLst>
                              <p:cond delay="131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2100"/>
                                        <p:tgtEl>
                                          <p:spTgt spid="114"/>
                                        </p:tgtEl>
                                      </p:cBhvr>
                                    </p:animEffect>
                                  </p:childTnLst>
                                </p:cTn>
                              </p:par>
                            </p:childTnLst>
                          </p:cTn>
                        </p:par>
                        <p:par>
                          <p:cTn fill="hold">
                            <p:stCondLst>
                              <p:cond delay="152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800"/>
                                        <p:tgtEl>
                                          <p:spTgt spid="119"/>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0"/>
                                        <p:tgtEl>
                                          <p:spTgt spid="120"/>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2200"/>
                                        <p:tgtEl>
                                          <p:spTgt spid="121"/>
                                        </p:tgtEl>
                                      </p:cBhvr>
                                    </p:animEffect>
                                  </p:childTnLst>
                                </p:cTn>
                              </p:par>
                            </p:childTnLst>
                          </p:cTn>
                        </p:par>
                        <p:par>
                          <p:cTn fill="hold">
                            <p:stCondLst>
                              <p:cond delay="212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222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1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TCP Iterative Server Framework </a:t>
            </a:r>
            <a:endParaRPr b="1">
              <a:solidFill>
                <a:schemeClr val="accent5"/>
              </a:solidFill>
            </a:endParaRPr>
          </a:p>
        </p:txBody>
      </p:sp>
      <p:sp>
        <p:nvSpPr>
          <p:cNvPr id="129" name="Google Shape;12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747775" y="1489825"/>
            <a:ext cx="5563375" cy="31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Problem Statement 1 (Display time)</a:t>
            </a:r>
            <a:endParaRPr b="1">
              <a:solidFill>
                <a:schemeClr val="accent5"/>
              </a:solidFill>
            </a:endParaRPr>
          </a:p>
        </p:txBody>
      </p:sp>
      <p:sp>
        <p:nvSpPr>
          <p:cNvPr id="136" name="Google Shape;13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Write a TCP client-server system to allow client programs to get the system date and time from the server. When a client connects to the server, the server gets the local time on the machine and sends it to the client. The client displays the date and time on the screen, and terminates. The server should be an iterative server.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5"/>
                </a:solidFill>
              </a:rPr>
              <a:t>Creation of source code files</a:t>
            </a:r>
            <a:endParaRPr b="1">
              <a:solidFill>
                <a:schemeClr val="accent5"/>
              </a:solidFill>
            </a:endParaRPr>
          </a:p>
        </p:txBody>
      </p:sp>
      <p:sp>
        <p:nvSpPr>
          <p:cNvPr id="142" name="Google Shape;14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need to create two files named :</a:t>
            </a:r>
            <a:endParaRPr/>
          </a:p>
          <a:p>
            <a:pPr indent="-342900" lvl="0" marL="457200" rtl="0" algn="l">
              <a:spcBef>
                <a:spcPts val="1200"/>
              </a:spcBef>
              <a:spcAft>
                <a:spcPts val="0"/>
              </a:spcAft>
              <a:buSzPts val="1800"/>
              <a:buAutoNum type="arabicPeriod"/>
            </a:pPr>
            <a:r>
              <a:rPr lang="en"/>
              <a:t>&lt;Your_Roll_Number&gt;_time_server.c and</a:t>
            </a:r>
            <a:endParaRPr/>
          </a:p>
          <a:p>
            <a:pPr indent="-342900" lvl="0" marL="457200" rtl="0" algn="l">
              <a:spcBef>
                <a:spcPts val="0"/>
              </a:spcBef>
              <a:spcAft>
                <a:spcPts val="0"/>
              </a:spcAft>
              <a:buSzPts val="1800"/>
              <a:buAutoNum type="arabicPeriod"/>
            </a:pPr>
            <a:r>
              <a:rPr lang="en"/>
              <a:t>&lt;Your_Roll_Number&gt;_time_client.c</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