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82" r:id="rId5"/>
    <p:sldId id="292" r:id="rId6"/>
    <p:sldId id="293" r:id="rId7"/>
    <p:sldId id="283" r:id="rId8"/>
    <p:sldId id="291" r:id="rId9"/>
    <p:sldId id="297" r:id="rId10"/>
    <p:sldId id="284" r:id="rId11"/>
    <p:sldId id="28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p:scale>
          <a:sx n="100" d="100"/>
          <a:sy n="100" d="100"/>
        </p:scale>
        <p:origin x="72" y="37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10/14/2019</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10/14/2019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United_States_counties_by_per_capita_income" TargetMode="External"/><Relationship Id="rId2" Type="http://schemas.openxmlformats.org/officeDocument/2006/relationships/hyperlink" Target="https://en.wikipedia.org/wiki/List_of_United_States_cities_by_population" TargetMode="Externa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Battle of the Neighborhoods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Where to establish a Karaoke Bar</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151332" y="2484562"/>
            <a:ext cx="4690624" cy="4192869"/>
          </a:xfrm>
        </p:spPr>
        <p:txBody>
          <a:bodyPr/>
          <a:lstStyle/>
          <a:p>
            <a:r>
              <a:rPr lang="en-US" dirty="0"/>
              <a:t>Introduction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386602" y="3240676"/>
            <a:ext cx="4000500" cy="997905"/>
          </a:xfrm>
        </p:spPr>
        <p:txBody>
          <a:bodyPr/>
          <a:lstStyle/>
          <a:p>
            <a:r>
              <a:rPr lang="en-US" dirty="0"/>
              <a:t>A small investment company inquires where they should best allocate their resources to develop a Karaoke-themed bar. They are looking for an area where starting a new business will attract the right customers and generate the highest revenue. This problem is useful for any business looking to see which markets to develop a business in for various avenues. </a:t>
            </a:r>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182507" cy="4793841"/>
          </a:xfrm>
        </p:spPr>
        <p:txBody>
          <a:bodyPr/>
          <a:lstStyle/>
          <a:p>
            <a:r>
              <a:rPr lang="en-US" dirty="0"/>
              <a:t>Business Problem</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95750" y="3281148"/>
            <a:ext cx="4000500" cy="997905"/>
          </a:xfrm>
        </p:spPr>
        <p:txBody>
          <a:bodyPr/>
          <a:lstStyle/>
          <a:p>
            <a:pPr marL="342900" indent="-342900">
              <a:buFont typeface="Arial" panose="020B0604020202020204" pitchFamily="34" charset="0"/>
              <a:buChar char="•"/>
            </a:pPr>
            <a:r>
              <a:rPr lang="en-US" dirty="0"/>
              <a:t>Determine the U.S. city with the most potential for revenue, fewer competitors</a:t>
            </a:r>
          </a:p>
          <a:p>
            <a:pPr marL="342900" indent="-342900">
              <a:buFont typeface="Arial" panose="020B0604020202020204" pitchFamily="34" charset="0"/>
              <a:buChar char="•"/>
            </a:pPr>
            <a:r>
              <a:rPr lang="en-US" dirty="0"/>
              <a:t>Focus on areas with highest population and per capita income (based on Wiki data)</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1176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About the Data</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31801" y="1008000"/>
            <a:ext cx="5472000" cy="1452298"/>
          </a:xfrm>
        </p:spPr>
        <p:txBody>
          <a:bodyPr/>
          <a:lstStyle/>
          <a:p>
            <a:r>
              <a:rPr lang="en-US" u="sng" dirty="0" err="1">
                <a:hlinkClick r:id="rId2"/>
              </a:rPr>
              <a:t>List_of_United_States_cities_by_population</a:t>
            </a:r>
            <a:r>
              <a:rPr lang="en-US" dirty="0"/>
              <a:t> was scraped using the </a:t>
            </a:r>
            <a:r>
              <a:rPr lang="en-US" dirty="0" err="1"/>
              <a:t>BeautifulSoup</a:t>
            </a:r>
            <a:r>
              <a:rPr lang="en-US" dirty="0"/>
              <a:t> library to build a pandas </a:t>
            </a:r>
            <a:r>
              <a:rPr lang="en-US" dirty="0" err="1"/>
              <a:t>dataframe</a:t>
            </a:r>
            <a:r>
              <a:rPr lang="en-US" dirty="0"/>
              <a:t>. The result data frame lists the cities, states, coordinates, area and population density (Table output below):</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4000" y="4806528"/>
            <a:ext cx="5472000" cy="3600000"/>
          </a:xfrm>
        </p:spPr>
        <p:txBody>
          <a:bodyPr/>
          <a:lstStyle/>
          <a:p>
            <a:pPr marL="0" indent="0">
              <a:buNone/>
            </a:pPr>
            <a:r>
              <a:rPr lang="en-US" u="sng" dirty="0">
                <a:hlinkClick r:id="rId3"/>
              </a:rPr>
              <a:t>https://en.wikipedia.org/wiki/List_of_United_States_counties_by_per_capita_income</a:t>
            </a:r>
            <a:r>
              <a:rPr lang="en-US" u="sng" dirty="0"/>
              <a:t>:</a:t>
            </a:r>
          </a:p>
          <a:p>
            <a:pPr marL="0" indent="0">
              <a:buNone/>
            </a:pPr>
            <a:r>
              <a:rPr lang="en-US" dirty="0"/>
              <a:t>The Wikipedia pages provide sufficient data for </a:t>
            </a:r>
            <a:r>
              <a:rPr lang="en-US" dirty="0" err="1"/>
              <a:t>determing</a:t>
            </a:r>
            <a:r>
              <a:rPr lang="en-US" dirty="0"/>
              <a:t> which location would best </a:t>
            </a:r>
            <a:r>
              <a:rPr lang="en-US" dirty="0" err="1"/>
              <a:t>provideo</a:t>
            </a:r>
            <a:r>
              <a:rPr lang="en-US" dirty="0"/>
              <a:t> potential returns for the Karaoke business</a:t>
            </a:r>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4"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4</a:t>
            </a:fld>
            <a:endParaRPr lang="en-US" dirty="0"/>
          </a:p>
        </p:txBody>
      </p:sp>
      <p:pic>
        <p:nvPicPr>
          <p:cNvPr id="10" name="Picture 9">
            <a:extLst>
              <a:ext uri="{FF2B5EF4-FFF2-40B4-BE49-F238E27FC236}">
                <a16:creationId xmlns:a16="http://schemas.microsoft.com/office/drawing/2014/main" id="{70B3192F-7AB2-4013-819D-A34BC9A610A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000" y="2224102"/>
            <a:ext cx="4538550" cy="2234724"/>
          </a:xfrm>
          <a:prstGeom prst="rect">
            <a:avLst/>
          </a:prstGeom>
          <a:noFill/>
          <a:ln>
            <a:noFill/>
          </a:ln>
        </p:spPr>
      </p:pic>
    </p:spTree>
    <p:extLst>
      <p:ext uri="{BB962C8B-B14F-4D97-AF65-F5344CB8AC3E}">
        <p14:creationId xmlns:p14="http://schemas.microsoft.com/office/powerpoint/2010/main" val="132974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Methodology(s)</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8000"/>
            <a:ext cx="5340349" cy="3259200"/>
          </a:xfrm>
        </p:spPr>
        <p:txBody>
          <a:bodyPr/>
          <a:lstStyle/>
          <a:p>
            <a:r>
              <a:rPr lang="en-US" dirty="0"/>
              <a:t>Similar to the Coursera lab, we used the Foursquare API to determine which city with geographical coordinates would best provide an answer to our business problem. </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397508" y="5236550"/>
            <a:ext cx="5472000" cy="3600000"/>
          </a:xfrm>
        </p:spPr>
        <p:txBody>
          <a:bodyPr/>
          <a:lstStyle/>
          <a:p>
            <a:pPr marL="0" indent="0">
              <a:buNone/>
            </a:pPr>
            <a:r>
              <a:rPr lang="en-US" sz="2800" dirty="0"/>
              <a:t>…and Based on our weight values (using </a:t>
            </a:r>
            <a:r>
              <a:rPr lang="en-US" sz="2800" dirty="0" err="1"/>
              <a:t>sklearn</a:t>
            </a:r>
            <a:r>
              <a:rPr lang="en-US" sz="2800" dirty="0"/>
              <a:t>) we determine the best location to be …</a:t>
            </a:r>
          </a:p>
          <a:p>
            <a:pPr marL="0" indent="0">
              <a:buNone/>
            </a:pPr>
            <a:endParaRPr lang="en-US" dirty="0"/>
          </a:p>
        </p:txBody>
      </p:sp>
      <p:pic>
        <p:nvPicPr>
          <p:cNvPr id="8" name="Picture Placeholder 7" descr="Slide image">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2" cstate="screen">
            <a:extLst>
              <a:ext uri="{28A0092B-C50C-407E-A947-70E740481C1C}">
                <a14:useLocalDpi xmlns:a14="http://schemas.microsoft.com/office/drawing/2010/main"/>
              </a:ext>
            </a:extLst>
          </a:blip>
          <a:srcRect/>
          <a:stretch>
            <a:fillRect/>
          </a:stretch>
        </p:blipFill>
        <p:spPr/>
      </p:pic>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5</a:t>
            </a:fld>
            <a:endParaRPr lang="en-US" dirty="0"/>
          </a:p>
        </p:txBody>
      </p:sp>
      <p:pic>
        <p:nvPicPr>
          <p:cNvPr id="9" name="Picture 8">
            <a:extLst>
              <a:ext uri="{FF2B5EF4-FFF2-40B4-BE49-F238E27FC236}">
                <a16:creationId xmlns:a16="http://schemas.microsoft.com/office/drawing/2014/main" id="{DF0E7F2D-2ABC-4A9F-970C-33C8234504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5572" y="2517782"/>
            <a:ext cx="5932805" cy="1725295"/>
          </a:xfrm>
          <a:prstGeom prst="rect">
            <a:avLst/>
          </a:prstGeom>
          <a:noFill/>
          <a:ln>
            <a:noFill/>
          </a:ln>
        </p:spPr>
      </p:pic>
    </p:spTree>
    <p:extLst>
      <p:ext uri="{BB962C8B-B14F-4D97-AF65-F5344CB8AC3E}">
        <p14:creationId xmlns:p14="http://schemas.microsoft.com/office/powerpoint/2010/main" val="364070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New Jersey</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8000"/>
            <a:ext cx="5472000" cy="1639950"/>
          </a:xfrm>
        </p:spPr>
        <p:txBody>
          <a:bodyPr/>
          <a:lstStyle/>
          <a:p>
            <a:r>
              <a:rPr lang="en-US" dirty="0"/>
              <a:t>Using the Folium graphical output and weighted values we’ve determined the intersection of Grove and Grand Street to be the ideal location for the Karaoke business (given the API constraints, limited calls, etc.)</a:t>
            </a:r>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6</a:t>
            </a:fld>
            <a:endParaRPr lang="en-US" dirty="0"/>
          </a:p>
        </p:txBody>
      </p:sp>
      <p:pic>
        <p:nvPicPr>
          <p:cNvPr id="9" name="Content Placeholder 8">
            <a:extLst>
              <a:ext uri="{FF2B5EF4-FFF2-40B4-BE49-F238E27FC236}">
                <a16:creationId xmlns:a16="http://schemas.microsoft.com/office/drawing/2014/main" id="{7525CE01-68B6-4B2D-896D-05658906C1BC}"/>
              </a:ext>
            </a:extLst>
          </p:cNvPr>
          <p:cNvPicPr>
            <a:picLocks noGrp="1"/>
          </p:cNvPicPr>
          <p:nvPr>
            <p:ph sz="half" idx="1"/>
          </p:nvPr>
        </p:nvPicPr>
        <p:blipFill>
          <a:blip r:embed="rId5">
            <a:extLst>
              <a:ext uri="{28A0092B-C50C-407E-A947-70E740481C1C}">
                <a14:useLocalDpi xmlns:a14="http://schemas.microsoft.com/office/drawing/2010/main" val="0"/>
              </a:ext>
            </a:extLst>
          </a:blip>
          <a:srcRect/>
          <a:stretch>
            <a:fillRect/>
          </a:stretch>
        </p:blipFill>
        <p:spPr bwMode="auto">
          <a:xfrm>
            <a:off x="238512" y="2903332"/>
            <a:ext cx="6038463" cy="2354467"/>
          </a:xfrm>
          <a:prstGeom prst="rect">
            <a:avLst/>
          </a:prstGeom>
          <a:noFill/>
          <a:ln>
            <a:noFill/>
          </a:ln>
        </p:spPr>
      </p:pic>
    </p:spTree>
    <p:extLst>
      <p:ext uri="{BB962C8B-B14F-4D97-AF65-F5344CB8AC3E}">
        <p14:creationId xmlns:p14="http://schemas.microsoft.com/office/powerpoint/2010/main" val="289385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Where to go from here&gt;  Improvements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59263"/>
            <a:ext cx="5472000" cy="360000"/>
          </a:xfrm>
        </p:spPr>
        <p:txBody>
          <a:bodyPr/>
          <a:lstStyle/>
          <a:p>
            <a:r>
              <a:rPr lang="en-US" dirty="0"/>
              <a:t>Observations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67097"/>
            <a:ext cx="5472000" cy="1882828"/>
          </a:xfrm>
        </p:spPr>
        <p:txBody>
          <a:bodyPr/>
          <a:lstStyle/>
          <a:p>
            <a:r>
              <a:rPr lang="en-US" dirty="0"/>
              <a:t>Given the influx of people in the area and the sufficient per capita income, we can reliably suggest to the investment company to develop their karaoke business in that area. </a:t>
            </a:r>
          </a:p>
          <a:p>
            <a:r>
              <a:rPr lang="en-US" dirty="0"/>
              <a:t>If the Foursquare API allowed for more aggressive search results (&gt; than 1000), we probably would not have choices limited to New Jersey. </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59788"/>
            <a:ext cx="5472000" cy="358775"/>
          </a:xfrm>
        </p:spPr>
        <p:txBody>
          <a:bodyPr/>
          <a:lstStyle/>
          <a:p>
            <a:r>
              <a:rPr lang="en-US" dirty="0"/>
              <a:t>Improvements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63789"/>
            <a:ext cx="5472113" cy="1883984"/>
          </a:xfrm>
        </p:spPr>
        <p:txBody>
          <a:bodyPr/>
          <a:lstStyle/>
          <a:p>
            <a:r>
              <a:rPr lang="en-US" dirty="0"/>
              <a:t>Perhaps a different machine learning method could be implemented to make more efficient use of time and reliability (SVMs?).</a:t>
            </a:r>
          </a:p>
          <a:p>
            <a:r>
              <a:rPr lang="en-US" dirty="0"/>
              <a:t>Without API call restrictions, a different choice could have been discovered.</a:t>
            </a:r>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Large image placeholder">
            <a:extLst>
              <a:ext uri="{FF2B5EF4-FFF2-40B4-BE49-F238E27FC236}">
                <a16:creationId xmlns:a16="http://schemas.microsoft.com/office/drawing/2014/main" id="{FB15BC12-29C3-3D4B-805A-8A860D70CA67}"/>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6" name="TextBox 15">
            <a:extLst>
              <a:ext uri="{FF2B5EF4-FFF2-40B4-BE49-F238E27FC236}">
                <a16:creationId xmlns:a16="http://schemas.microsoft.com/office/drawing/2014/main" id="{03888866-542D-43D4-BFE1-045D36351922}"/>
              </a:ext>
              <a:ext uri="{C183D7F6-B498-43B3-948B-1728B52AA6E4}">
                <adec:decorative xmlns:adec="http://schemas.microsoft.com/office/drawing/2017/decorative" val="1"/>
              </a:ext>
            </a:extLst>
          </p:cNvPr>
          <p:cNvSpPr txBox="1">
            <a:spLocks/>
          </p:cNvSpPr>
          <p:nvPr/>
        </p:nvSpPr>
        <p:spPr>
          <a:xfrm flipH="1">
            <a:off x="-1" y="4813138"/>
            <a:ext cx="691517" cy="1026777"/>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7" name="Isosceles Triangle 16">
            <a:extLst>
              <a:ext uri="{FF2B5EF4-FFF2-40B4-BE49-F238E27FC236}">
                <a16:creationId xmlns:a16="http://schemas.microsoft.com/office/drawing/2014/main" id="{667AA2A8-C66E-4F4C-A6E7-E7ABCE7E9EC3}"/>
              </a:ext>
              <a:ext uri="{C183D7F6-B498-43B3-948B-1728B52AA6E4}">
                <adec:decorative xmlns:adec="http://schemas.microsoft.com/office/drawing/2017/decorative" val="1"/>
              </a:ext>
            </a:extLst>
          </p:cNvPr>
          <p:cNvSpPr/>
          <p:nvPr/>
        </p:nvSpPr>
        <p:spPr>
          <a:xfrm rot="10800000" flipH="1">
            <a:off x="463958" y="561010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D8744987-7958-44D9-AE6F-009CA4C08875}"/>
              </a:ext>
            </a:extLst>
          </p:cNvPr>
          <p:cNvSpPr>
            <a:spLocks noGrp="1"/>
          </p:cNvSpPr>
          <p:nvPr>
            <p:ph type="ctrTitle"/>
          </p:nvPr>
        </p:nvSpPr>
        <p:spPr>
          <a:xfrm>
            <a:off x="1925636" y="127405"/>
            <a:ext cx="5675313" cy="539345"/>
          </a:xfrm>
        </p:spPr>
        <p:txBody>
          <a:bodyPr/>
          <a:lstStyle/>
          <a:p>
            <a:r>
              <a:rPr lang="en-US" dirty="0"/>
              <a:t>CONCLUSION</a:t>
            </a:r>
          </a:p>
        </p:txBody>
      </p:sp>
      <p:sp>
        <p:nvSpPr>
          <p:cNvPr id="19" name="Isosceles Triangle 18">
            <a:extLst>
              <a:ext uri="{FF2B5EF4-FFF2-40B4-BE49-F238E27FC236}">
                <a16:creationId xmlns:a16="http://schemas.microsoft.com/office/drawing/2014/main" id="{ABF5B12D-6F10-4377-9094-B3E79ECB1B94}"/>
              </a:ext>
              <a:ext uri="{C183D7F6-B498-43B3-948B-1728B52AA6E4}">
                <adec:decorative xmlns:adec="http://schemas.microsoft.com/office/drawing/2017/decorative" val="1"/>
              </a:ext>
            </a:extLst>
          </p:cNvPr>
          <p:cNvSpPr/>
          <p:nvPr/>
        </p:nvSpPr>
        <p:spPr>
          <a:xfrm rot="10800000" flipH="1" flipV="1">
            <a:off x="463958" y="486037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
        <p:nvSpPr>
          <p:cNvPr id="9" name="Title 11">
            <a:extLst>
              <a:ext uri="{FF2B5EF4-FFF2-40B4-BE49-F238E27FC236}">
                <a16:creationId xmlns:a16="http://schemas.microsoft.com/office/drawing/2014/main" id="{1B1B15A3-F0C0-456F-A9BE-D6D38DF3BE58}"/>
              </a:ext>
            </a:extLst>
          </p:cNvPr>
          <p:cNvSpPr txBox="1">
            <a:spLocks/>
          </p:cNvSpPr>
          <p:nvPr/>
        </p:nvSpPr>
        <p:spPr>
          <a:xfrm>
            <a:off x="2304256" y="2753599"/>
            <a:ext cx="5591969" cy="3222219"/>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108000" rIns="180000" bIns="0" rtlCol="0" anchor="t">
            <a:noAutofit/>
          </a:bodyPr>
          <a:lstStyle>
            <a:lvl1pPr algn="l" defTabSz="914400" rtl="0" eaLnBrk="1" latinLnBrk="0" hangingPunct="1">
              <a:lnSpc>
                <a:spcPct val="100000"/>
              </a:lnSpc>
              <a:spcBef>
                <a:spcPct val="0"/>
              </a:spcBef>
              <a:buNone/>
              <a:defRPr sz="1800" b="0" kern="1200" spc="0">
                <a:solidFill>
                  <a:schemeClr val="bg1">
                    <a:lumMod val="95000"/>
                  </a:schemeClr>
                </a:solidFill>
                <a:latin typeface="+mn-lt"/>
                <a:ea typeface="+mj-ea"/>
                <a:cs typeface="+mj-cs"/>
              </a:defRPr>
            </a:lvl1pPr>
          </a:lstStyle>
          <a:p>
            <a:r>
              <a:rPr lang="en-US" dirty="0"/>
              <a:t>CONCLUSION</a:t>
            </a:r>
          </a:p>
          <a:p>
            <a:endParaRPr lang="en-US" dirty="0"/>
          </a:p>
          <a:p>
            <a:r>
              <a:rPr lang="en-US" dirty="0"/>
              <a:t>I would have liked to done the project with more API calls and a larger database, but regardless of the constraints, I think the investment company will be thrilled to not have to argue which location is best suitable for their karaoke business. Perhaps L.A. or San Francisco would provide a better locale, but perhaps not, given it already has plenty of karaoke bars and the cost to rent a business there would be harder to maximize profits. N.J. it is!</a:t>
            </a:r>
          </a:p>
          <a:p>
            <a:endParaRPr lang="en-US" dirty="0"/>
          </a:p>
        </p:txBody>
      </p:sp>
    </p:spTree>
    <p:extLst>
      <p:ext uri="{BB962C8B-B14F-4D97-AF65-F5344CB8AC3E}">
        <p14:creationId xmlns:p14="http://schemas.microsoft.com/office/powerpoint/2010/main" val="66521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p:txBody>
          <a:bodyPr/>
          <a:lstStyle/>
          <a:p>
            <a:r>
              <a:rPr lang="en-US" dirty="0"/>
              <a:t>Thank You</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IBM CAPSTONE</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tf16411253</Template>
  <TotalTime>0</TotalTime>
  <Words>500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Corbel</vt:lpstr>
      <vt:lpstr>Times New Roman</vt:lpstr>
      <vt:lpstr>Office Theme</vt:lpstr>
      <vt:lpstr>Battle of the Neighborhoods </vt:lpstr>
      <vt:lpstr>Introduction</vt:lpstr>
      <vt:lpstr>Business Problem</vt:lpstr>
      <vt:lpstr>About the Data</vt:lpstr>
      <vt:lpstr>Methodology(s)</vt:lpstr>
      <vt:lpstr>New Jersey</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2019-10-15T00:33:17Z</dcterms:created>
  <dcterms:modified xsi:type="dcterms:W3CDTF">2019-10-15T00:49:08Z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