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0" r:id="rId2"/>
    <p:sldId id="297" r:id="rId3"/>
    <p:sldId id="325" r:id="rId4"/>
    <p:sldId id="264" r:id="rId5"/>
    <p:sldId id="383" r:id="rId6"/>
    <p:sldId id="261" r:id="rId7"/>
    <p:sldId id="270" r:id="rId8"/>
    <p:sldId id="384" r:id="rId9"/>
    <p:sldId id="336" r:id="rId10"/>
    <p:sldId id="328" r:id="rId11"/>
    <p:sldId id="337" r:id="rId12"/>
    <p:sldId id="269" r:id="rId13"/>
    <p:sldId id="382" r:id="rId14"/>
    <p:sldId id="273" r:id="rId15"/>
    <p:sldId id="274" r:id="rId16"/>
    <p:sldId id="329" r:id="rId17"/>
    <p:sldId id="338" r:id="rId18"/>
    <p:sldId id="363" r:id="rId19"/>
    <p:sldId id="288" r:id="rId20"/>
    <p:sldId id="330" r:id="rId21"/>
    <p:sldId id="339" r:id="rId22"/>
    <p:sldId id="278" r:id="rId23"/>
    <p:sldId id="279" r:id="rId24"/>
    <p:sldId id="280" r:id="rId25"/>
    <p:sldId id="281" r:id="rId26"/>
    <p:sldId id="334" r:id="rId27"/>
    <p:sldId id="331" r:id="rId28"/>
    <p:sldId id="284" r:id="rId29"/>
    <p:sldId id="286" r:id="rId30"/>
    <p:sldId id="285" r:id="rId31"/>
    <p:sldId id="287" r:id="rId32"/>
    <p:sldId id="289" r:id="rId33"/>
    <p:sldId id="292" r:id="rId34"/>
    <p:sldId id="293" r:id="rId35"/>
    <p:sldId id="294" r:id="rId36"/>
    <p:sldId id="295" r:id="rId37"/>
    <p:sldId id="351" r:id="rId38"/>
    <p:sldId id="352" r:id="rId39"/>
    <p:sldId id="353" r:id="rId40"/>
    <p:sldId id="354" r:id="rId41"/>
    <p:sldId id="355" r:id="rId42"/>
    <p:sldId id="356" r:id="rId43"/>
    <p:sldId id="389" r:id="rId44"/>
    <p:sldId id="25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사용자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9D4"/>
    <a:srgbClr val="F8F8F8"/>
    <a:srgbClr val="D04D6F"/>
    <a:srgbClr val="D97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6"/>
    <p:restoredTop sz="92070" autoAdjust="0"/>
  </p:normalViewPr>
  <p:slideViewPr>
    <p:cSldViewPr snapToGrid="0" snapToObjects="1">
      <p:cViewPr>
        <p:scale>
          <a:sx n="136" d="100"/>
          <a:sy n="136" d="100"/>
        </p:scale>
        <p:origin x="94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7159-AEA2-0A4C-9D7B-449924EC0965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7C98-C77B-324B-9932-454793A7E2A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63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0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29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40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0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7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19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5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1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2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2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38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5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28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4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811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66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0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47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48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860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71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http://169.56.83.52/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333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생성한</a:t>
            </a:r>
            <a:r>
              <a:rPr kumimoji="1" lang="ko-KR" altLang="en-US" baseline="0" dirty="0" smtClean="0"/>
              <a:t> 오브젝트</a:t>
            </a:r>
            <a:r>
              <a:rPr kumimoji="1" lang="ko-KR" altLang="en-US" dirty="0" smtClean="0"/>
              <a:t>들 유저별로 모두 삭제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나는 </a:t>
            </a:r>
            <a:r>
              <a:rPr kumimoji="1" lang="en-US" altLang="ko-KR" dirty="0" smtClean="0"/>
              <a:t>deployment</a:t>
            </a:r>
            <a:r>
              <a:rPr kumimoji="1" lang="ko-KR" altLang="en-US" dirty="0" smtClean="0"/>
              <a:t>만 삭제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Kubectl</a:t>
            </a:r>
            <a:r>
              <a:rPr kumimoji="1" lang="en-US" altLang="ko-KR" dirty="0" smtClean="0"/>
              <a:t> delete </a:t>
            </a:r>
            <a:r>
              <a:rPr kumimoji="1" lang="en-US" altLang="ko-KR" dirty="0" err="1" smtClean="0"/>
              <a:t>deploy,svc</a:t>
            </a:r>
            <a:r>
              <a:rPr kumimoji="1" lang="en-US" altLang="ko-KR" dirty="0" smtClean="0"/>
              <a:t> --all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0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VM</a:t>
            </a:r>
            <a:r>
              <a:rPr kumimoji="1" lang="en-US" altLang="ko-KR" baseline="0" dirty="0" smtClean="0"/>
              <a:t> : </a:t>
            </a:r>
            <a:r>
              <a:rPr kumimoji="1" lang="ko-KR" altLang="en-US" baseline="0" dirty="0" smtClean="0"/>
              <a:t>배포가 적고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안정적으로 구동되어야 하는 상황</a:t>
            </a:r>
            <a:r>
              <a:rPr kumimoji="1" lang="en-US" altLang="ko-KR" baseline="0" dirty="0" smtClean="0"/>
              <a:t>(VM</a:t>
            </a:r>
            <a:r>
              <a:rPr kumimoji="1" lang="ko-KR" altLang="en-US" baseline="0" dirty="0" smtClean="0"/>
              <a:t>끼리 독립적이라 침투하기 어려움</a:t>
            </a:r>
            <a:r>
              <a:rPr kumimoji="1" lang="en-US" altLang="ko-KR" baseline="0" dirty="0" smtClean="0"/>
              <a:t>)</a:t>
            </a:r>
          </a:p>
          <a:p>
            <a:r>
              <a:rPr kumimoji="1" lang="en-US" altLang="ko-KR" baseline="0" dirty="0" smtClean="0"/>
              <a:t>Container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빠르고 적시에 배포가 이루어져야 하는 상황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퍼포먼스 극대화 및 쉬운 확장 가능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경량화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네트워크 부하 감소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82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4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9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7C98-C77B-324B-9932-454793A7E2A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79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2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.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직사각형 698"/>
          <p:cNvSpPr/>
          <p:nvPr userDrawn="1"/>
        </p:nvSpPr>
        <p:spPr>
          <a:xfrm>
            <a:off x="294667" y="333375"/>
            <a:ext cx="11622678" cy="619442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FF">
                <a:alpha val="2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77" name="직선 연결선 976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8" name="직선 연결선 977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9" name="직사각형 978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980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994" name="직사각형 993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96" name="직선 연결선 995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직선 연결선 996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7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6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146374" y="152400"/>
              <a:ext cx="9683426" cy="6580584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58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65113"/>
            <a:ext cx="12297509" cy="6950497"/>
            <a:chOff x="0" y="-65113"/>
            <a:chExt cx="9991726" cy="695049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0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18" name="그룹 17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/>
              </a:p>
            </p:txBody>
          </p:sp>
        </p:grp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5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12610" y="1700809"/>
            <a:ext cx="824501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2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75656" y="2684543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75656" y="3220251"/>
            <a:ext cx="8230997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689861" y="6221634"/>
            <a:ext cx="677983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3" y="6087038"/>
            <a:ext cx="1245356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사각형 287"/>
          <p:cNvSpPr/>
          <p:nvPr userDrawn="1"/>
        </p:nvSpPr>
        <p:spPr>
          <a:xfrm>
            <a:off x="453293" y="440668"/>
            <a:ext cx="11394830" cy="583264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294" name="직선 연결선 29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9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98" name="직사각형 297"/>
          <p:cNvSpPr/>
          <p:nvPr userDrawn="1"/>
        </p:nvSpPr>
        <p:spPr bwMode="auto">
          <a:xfrm>
            <a:off x="410308" y="1260950"/>
            <a:ext cx="1135770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2423" y="531904"/>
            <a:ext cx="8230997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3" name="직선 연결선 302"/>
          <p:cNvCxnSpPr/>
          <p:nvPr userDrawn="1"/>
        </p:nvCxnSpPr>
        <p:spPr>
          <a:xfrm>
            <a:off x="423986" y="1016732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 userDrawn="1"/>
        </p:nvCxnSpPr>
        <p:spPr>
          <a:xfrm>
            <a:off x="423986" y="1016734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417148" y="1398061"/>
            <a:ext cx="11357707" cy="50270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423986" y="944725"/>
            <a:ext cx="11354079" cy="360039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>
            <a:noAutofit/>
          </a:bodyPr>
          <a:lstStyle>
            <a:lvl1pPr marL="84600" indent="0">
              <a:buNone/>
              <a:defRPr sz="1200" b="0" spc="0">
                <a:solidFill>
                  <a:schemeClr val="bg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533122" y="1484785"/>
            <a:ext cx="11158693" cy="255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84600" indent="0" algn="ctr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8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1" y="487420"/>
            <a:ext cx="11463216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7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1" y="186565"/>
            <a:ext cx="6721765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7070878" y="188640"/>
            <a:ext cx="4697138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23986" y="437843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23986" y="437845"/>
            <a:ext cx="299497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417148" y="584685"/>
            <a:ext cx="11357707" cy="5840458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23986" y="6561060"/>
            <a:ext cx="11344031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1295465" y="6561060"/>
            <a:ext cx="482599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014701" y="6561348"/>
            <a:ext cx="638140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3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3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6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28BC-14D5-3847-84E8-A484DAC07DA1}" type="datetimeFigureOut">
              <a:rPr kumimoji="1" lang="ko-KR" altLang="en-US" smtClean="0"/>
              <a:t>2019. 1. 25.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40F8-1E7E-5443-A8D6-F42CE9C5FA4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ou-dev-console.cloudzcp.i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6.171.70:31056/contents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-t-c/cloud-movie.git" TargetMode="External"/><Relationship Id="rId4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u-dev-console.cloudzcp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openxmlformats.org/officeDocument/2006/relationships/image" Target="../media/image9.jpeg"/><Relationship Id="rId15" Type="http://schemas.microsoft.com/office/2007/relationships/hdphoto" Target="../media/hdphoto7.wdp"/><Relationship Id="rId16" Type="http://schemas.openxmlformats.org/officeDocument/2006/relationships/image" Target="../media/image10.jpeg"/><Relationship Id="rId17" Type="http://schemas.microsoft.com/office/2007/relationships/hdphoto" Target="../media/hdphoto8.wdp"/><Relationship Id="rId18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Relationship Id="rId9" Type="http://schemas.openxmlformats.org/officeDocument/2006/relationships/image" Target="../media/image7.jpeg"/><Relationship Id="rId10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텍스트 개체 틀 10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 smtClean="0"/>
              <a:t>Kubernetes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</p:txBody>
      </p:sp>
      <p:sp>
        <p:nvSpPr>
          <p:cNvPr id="109" name="텍스트 개체 틀 10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V.1.0.2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컨셉 및 차이점에 대해서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2628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03926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55225" y="2266209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8" name="직선 연결선[R] 47"/>
          <p:cNvCxnSpPr/>
          <p:nvPr/>
        </p:nvCxnSpPr>
        <p:spPr>
          <a:xfrm>
            <a:off x="6392354" y="1966693"/>
            <a:ext cx="6739" cy="438241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52628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03926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5225" y="2942461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52628" y="3618712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52628" y="4268531"/>
            <a:ext cx="3606328" cy="571536"/>
          </a:xfrm>
          <a:prstGeom prst="rect">
            <a:avLst/>
          </a:prstGeom>
          <a:solidFill>
            <a:srgbClr val="55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HYPERVISOR</a:t>
            </a:r>
            <a:endParaRPr kumimoji="1" lang="ko-KR" altLang="en-US" sz="1600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03926" y="3611790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55225" y="3602088"/>
            <a:ext cx="1103731" cy="541033"/>
          </a:xfrm>
          <a:prstGeom prst="rect">
            <a:avLst/>
          </a:prstGeom>
          <a:solidFill>
            <a:srgbClr val="6AB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Guest OS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52628" y="4950713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52628" y="5632895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58452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309750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561049" y="2528245"/>
            <a:ext cx="1103731" cy="541033"/>
          </a:xfrm>
          <a:prstGeom prst="rect">
            <a:avLst/>
          </a:prstGeom>
          <a:solidFill>
            <a:srgbClr val="0D8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App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58452" y="3204497"/>
            <a:ext cx="1103731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309750" y="3204497"/>
            <a:ext cx="2355030" cy="541033"/>
          </a:xfrm>
          <a:prstGeom prst="rect">
            <a:avLst/>
          </a:prstGeom>
          <a:solidFill>
            <a:srgbClr val="04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latin typeface="Andale Mono" charset="0"/>
                <a:ea typeface="Andale Mono" charset="0"/>
                <a:cs typeface="Andale Mono" charset="0"/>
              </a:rPr>
              <a:t>Bin/Libs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8452" y="3877784"/>
            <a:ext cx="3606328" cy="571536"/>
          </a:xfrm>
          <a:prstGeom prst="rect">
            <a:avLst/>
          </a:prstGeom>
          <a:solidFill>
            <a:srgbClr val="73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latin typeface="Andale Mono" charset="0"/>
                <a:ea typeface="Andale Mono" charset="0"/>
                <a:cs typeface="Andale Mono" charset="0"/>
              </a:rPr>
              <a:t>Docker Engine</a:t>
            </a:r>
            <a:endParaRPr kumimoji="1" lang="ko-KR" alt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58452" y="4559966"/>
            <a:ext cx="3606328" cy="571536"/>
          </a:xfrm>
          <a:prstGeom prst="rect">
            <a:avLst/>
          </a:prstGeom>
          <a:solidFill>
            <a:srgbClr val="AB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HOST OPERATING SYSTEM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58452" y="5242148"/>
            <a:ext cx="3606328" cy="571536"/>
          </a:xfrm>
          <a:prstGeom prst="rect">
            <a:avLst/>
          </a:prstGeom>
          <a:solidFill>
            <a:srgbClr val="3E5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INFRASTRUCTURE</a:t>
            </a:r>
            <a:endParaRPr kumimoji="1" lang="ko-KR" altLang="en-US" sz="16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35251" y="1882469"/>
            <a:ext cx="4041081" cy="44684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4411" y="2193542"/>
            <a:ext cx="1215074" cy="2032537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1974" y="1894501"/>
            <a:ext cx="3923884" cy="411193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2871" y="1689015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VM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30996" y="1735114"/>
            <a:ext cx="1885838" cy="36111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Container</a:t>
            </a:r>
            <a:endParaRPr kumimoji="1" lang="ko-KR" altLang="en-US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61585" y="2449659"/>
            <a:ext cx="2468804" cy="1361108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4" name="왼쪽 중괄호 108"/>
          <p:cNvSpPr/>
          <p:nvPr/>
        </p:nvSpPr>
        <p:spPr bwMode="auto">
          <a:xfrm>
            <a:off x="1781868" y="2305499"/>
            <a:ext cx="219986" cy="1797995"/>
          </a:xfrm>
          <a:prstGeom prst="leftBrace">
            <a:avLst>
              <a:gd name="adj1" fmla="val 34139"/>
              <a:gd name="adj2" fmla="val 17281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0731" y="2096230"/>
            <a:ext cx="1309717" cy="121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VM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설치 및 구동에 부하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속도가 느림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용량 낭비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180975" indent="-1809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이식성 ↓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개발한 애플리케이션을 기반으로 </a:t>
            </a:r>
            <a:r>
              <a:rPr lang="en-US" altLang="ko-KR" dirty="0"/>
              <a:t>Docker Image</a:t>
            </a:r>
            <a:r>
              <a:rPr lang="ko-KR" altLang="en-US" dirty="0"/>
              <a:t>를 구성해 보기 전에 </a:t>
            </a:r>
            <a:r>
              <a:rPr lang="en-US" altLang="ko-KR" dirty="0"/>
              <a:t>Docker</a:t>
            </a:r>
            <a:r>
              <a:rPr lang="ko-KR" altLang="en-US" dirty="0"/>
              <a:t>의 기본 구조에 대해서 </a:t>
            </a:r>
            <a:r>
              <a:rPr lang="ko-KR" altLang="en-US" dirty="0" smtClean="0"/>
              <a:t>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8143050" y="1439815"/>
            <a:ext cx="3492195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리눅스 컨테이너 기술을 제공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구조로 </a:t>
            </a:r>
            <a:r>
              <a:rPr lang="en-US" altLang="ko-KR" dirty="0" smtClean="0"/>
              <a:t>RestAPI</a:t>
            </a:r>
            <a:r>
              <a:rPr lang="ko-KR" altLang="en-US" dirty="0" smtClean="0"/>
              <a:t>를 통해 통신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다양한 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단체에서 제공하는 표준 이미지를</a:t>
            </a:r>
            <a:r>
              <a:rPr lang="en-US" altLang="ko-KR" dirty="0" smtClean="0"/>
              <a:t>Docker Store</a:t>
            </a:r>
            <a:r>
              <a:rPr lang="ko-KR" altLang="en-US" dirty="0" smtClean="0"/>
              <a:t>를 통해  활용</a:t>
            </a:r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 smtClean="0"/>
              <a:t>ysql, Redis, Mongodb, Jira, Jenkins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Host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Docker Daemon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 Client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수신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Image, Container, Volume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Docker Object</a:t>
            </a:r>
            <a:r>
              <a:rPr lang="ko-KR" altLang="en-US" dirty="0" smtClean="0"/>
              <a:t>를 관리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컨테이너를 실행하는 주체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Image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컨테이너생성을 위한 템플릿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Dockerfile</a:t>
            </a:r>
            <a:r>
              <a:rPr lang="ko-KR" altLang="en-US" dirty="0" smtClean="0"/>
              <a:t>을 통해 빌드하여 구성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Container</a:t>
            </a:r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이미지를 통해 생성되는 인스턴스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다른 컨테이너와는 격리된 구조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6" y="1553383"/>
            <a:ext cx="7580761" cy="4322761"/>
          </a:xfrm>
          <a:prstGeom prst="rect">
            <a:avLst/>
          </a:prstGeom>
        </p:spPr>
      </p:pic>
      <p:sp>
        <p:nvSpPr>
          <p:cNvPr id="14" name="텍스트 개체 틀 10"/>
          <p:cNvSpPr txBox="1">
            <a:spLocks/>
          </p:cNvSpPr>
          <p:nvPr/>
        </p:nvSpPr>
        <p:spPr>
          <a:xfrm>
            <a:off x="562289" y="3839932"/>
            <a:ext cx="192824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 smtClean="0"/>
              <a:t>Docker Client</a:t>
            </a:r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사용자가 </a:t>
            </a:r>
            <a:r>
              <a:rPr lang="en-US" altLang="ko-KR" dirty="0" smtClean="0"/>
              <a:t>Docker Daemon</a:t>
            </a:r>
            <a:r>
              <a:rPr lang="ko-KR" altLang="en-US" dirty="0" smtClean="0"/>
              <a:t>과 통신 가능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b="1" i="1" dirty="0" smtClean="0"/>
              <a:t> </a:t>
            </a:r>
            <a:r>
              <a:rPr lang="en-US" altLang="ko-KR" b="1" i="1" dirty="0" smtClean="0"/>
              <a:t>docker run </a:t>
            </a:r>
            <a:r>
              <a:rPr lang="ko-KR" altLang="en-US" dirty="0" smtClean="0"/>
              <a:t>과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에 전송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ko-KR" altLang="en-US" dirty="0" smtClean="0"/>
              <a:t>둘 이상의 </a:t>
            </a:r>
            <a:r>
              <a:rPr lang="en-US" altLang="ko-KR" dirty="0" smtClean="0"/>
              <a:t>Daemon</a:t>
            </a:r>
            <a:r>
              <a:rPr lang="ko-KR" altLang="en-US" dirty="0" smtClean="0"/>
              <a:t>과 통신 가능 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931266" y="3839932"/>
            <a:ext cx="1974988" cy="205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dirty="0"/>
              <a:t>Docker Registry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/>
              <a:t> Docker Image</a:t>
            </a:r>
            <a:r>
              <a:rPr lang="ko-KR" altLang="en-US" dirty="0"/>
              <a:t>를 저장 및 관리하는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Public Registry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Docker Cloud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r>
              <a:rPr lang="en-US" altLang="ko-KR" dirty="0" smtClean="0"/>
              <a:t>Private</a:t>
            </a:r>
            <a:r>
              <a:rPr lang="ko-KR" altLang="en-US" dirty="0" smtClean="0"/>
              <a:t>한 구성을 통해서 이미지를 보호할 수 있음 </a:t>
            </a:r>
            <a:endParaRPr lang="en-US" altLang="ko-KR" dirty="0"/>
          </a:p>
          <a:p>
            <a:pPr marL="256050" indent="-171450" algn="l"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8"/>
          </a:xfrm>
          <a:prstGeom prst="bentConnector2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848602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32821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영화 컨텐츠 스트리밍 </a:t>
            </a:r>
            <a:r>
              <a:rPr lang="ko-KR" altLang="en-US" dirty="0" smtClean="0"/>
              <a:t>서비스를 컨테이너로 생성하기 위해서는 템플릿 역할의 </a:t>
            </a:r>
            <a:r>
              <a:rPr lang="en-US" altLang="ko-KR" dirty="0" smtClean="0"/>
              <a:t>Docker Image</a:t>
            </a:r>
            <a:r>
              <a:rPr lang="ko-KR" altLang="en-US" dirty="0" smtClean="0"/>
              <a:t>를 구성해야합니다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작성해봅시다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1361" y="2717080"/>
            <a:ext cx="10848617" cy="2795824"/>
          </a:xfrm>
        </p:spPr>
        <p:txBody>
          <a:bodyPr/>
          <a:lstStyle/>
          <a:p>
            <a:pPr algn="just"/>
            <a:r>
              <a:rPr lang="en-US" altLang="ko-KR" sz="1800" dirty="0"/>
              <a:t>FROM openjdk:8-jdk-alpine</a:t>
            </a:r>
          </a:p>
          <a:p>
            <a:pPr algn="just"/>
            <a:r>
              <a:rPr lang="en-US" altLang="ko-KR" sz="1800" dirty="0"/>
              <a:t>RUN </a:t>
            </a:r>
            <a:r>
              <a:rPr lang="en-US" altLang="ko-KR" sz="1800" dirty="0" err="1"/>
              <a:t>apk</a:t>
            </a:r>
            <a:r>
              <a:rPr lang="en-US" altLang="ko-KR" sz="1800" dirty="0"/>
              <a:t> add --no-cache curl tar bash</a:t>
            </a:r>
          </a:p>
          <a:p>
            <a:pPr algn="just"/>
            <a:r>
              <a:rPr lang="en-US" altLang="ko-KR" sz="1800" dirty="0"/>
              <a:t>VOLUME /</a:t>
            </a:r>
            <a:r>
              <a:rPr lang="en-US" altLang="ko-KR" sz="1800" dirty="0" err="1"/>
              <a:t>tmp</a:t>
            </a:r>
            <a:endParaRPr lang="en-US" altLang="ko-KR" sz="1800" dirty="0"/>
          </a:p>
          <a:p>
            <a:pPr algn="just"/>
            <a:r>
              <a:rPr lang="en-US" altLang="ko-KR" sz="1800" dirty="0"/>
              <a:t>ADD target/cloud-movie-0.0.1-SNAPSHOT.jar </a:t>
            </a:r>
            <a:r>
              <a:rPr lang="en-US" altLang="ko-KR" sz="1800" dirty="0" err="1"/>
              <a:t>app.jar</a:t>
            </a:r>
            <a:endParaRPr lang="en-US" altLang="ko-KR" sz="1800" dirty="0"/>
          </a:p>
          <a:p>
            <a:pPr algn="just"/>
            <a:r>
              <a:rPr lang="en-US" altLang="ko-KR" sz="1800" dirty="0"/>
              <a:t>ENV JAVA_OPTS=""</a:t>
            </a:r>
          </a:p>
          <a:p>
            <a:pPr algn="just"/>
            <a:r>
              <a:rPr lang="en-US" altLang="ko-KR" sz="1800" dirty="0" smtClean="0"/>
              <a:t>ENTRYPOINT </a:t>
            </a:r>
            <a:r>
              <a:rPr lang="en-US" altLang="ko-KR" sz="1800" dirty="0"/>
              <a:t>["java","-</a:t>
            </a:r>
            <a:r>
              <a:rPr lang="en-US" altLang="ko-KR" sz="1800" dirty="0" err="1"/>
              <a:t>Djava.security.egd</a:t>
            </a:r>
            <a:r>
              <a:rPr lang="en-US" altLang="ko-KR" sz="1800" dirty="0"/>
              <a:t>=file:/dev/./</a:t>
            </a:r>
            <a:r>
              <a:rPr lang="en-US" altLang="ko-KR" sz="1800" dirty="0" err="1"/>
              <a:t>urandom</a:t>
            </a:r>
            <a:r>
              <a:rPr lang="en-US" altLang="ko-KR" sz="1800" dirty="0"/>
              <a:t>","-jar","/</a:t>
            </a:r>
            <a:r>
              <a:rPr lang="en-US" altLang="ko-KR" sz="1800" dirty="0" err="1"/>
              <a:t>app.jar</a:t>
            </a:r>
            <a:r>
              <a:rPr lang="en-US" altLang="ko-KR" sz="1800" dirty="0"/>
              <a:t>"]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1" y="1464474"/>
            <a:ext cx="11013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ko-KR" dirty="0" smtClean="0"/>
              <a:t>Dockefile 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Docker</a:t>
            </a:r>
            <a:r>
              <a:rPr lang="ko-KR" altLang="en-US" dirty="0" smtClean="0"/>
              <a:t>에서 이미지 레이어를 지정하고 컨테이너 내부 환경을 정의하는데 사용되는 간단한 파일 형식</a:t>
            </a:r>
            <a:endParaRPr lang="en-US" altLang="ko-KR" dirty="0" smtClean="0"/>
          </a:p>
          <a:p>
            <a:pPr marL="285750" indent="-285750">
              <a:buFont typeface="Wingdings" charset="2"/>
              <a:buChar char="ü"/>
            </a:pPr>
            <a:endParaRPr kumimoji="1" lang="en-US" altLang="ko-KR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ko-KR" dirty="0" smtClean="0"/>
              <a:t>Dockerfile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smtClean="0"/>
              <a:t>Dockerfile</a:t>
            </a:r>
            <a:r>
              <a:rPr lang="ko-KR" altLang="en-US" dirty="0" smtClean="0"/>
              <a:t>을 통해 이미지를 빌드해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Docker Image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76417"/>
            <a:ext cx="110135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 </a:t>
            </a:r>
            <a:r>
              <a:rPr kumimoji="1" lang="ko-KR" altLang="en-US" sz="1600" dirty="0" smtClean="0"/>
              <a:t>작성한 경로로 이동</a:t>
            </a:r>
            <a:r>
              <a:rPr kumimoji="1" lang="en-US" altLang="ko-KR" sz="1600" dirty="0" smtClean="0"/>
              <a:t>(Windows</a:t>
            </a:r>
            <a:r>
              <a:rPr kumimoji="1" lang="ko-KR" altLang="en-US" sz="1600" dirty="0" smtClean="0"/>
              <a:t>는 </a:t>
            </a:r>
            <a:r>
              <a:rPr kumimoji="1" lang="en-US" altLang="ko-KR" sz="1600" dirty="0" smtClean="0"/>
              <a:t>Docker Terminal </a:t>
            </a:r>
            <a:r>
              <a:rPr kumimoji="1" lang="ko-KR" altLang="en-US" sz="1600" dirty="0" smtClean="0"/>
              <a:t>활용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Dockerfile</a:t>
            </a:r>
            <a:r>
              <a:rPr kumimoji="1" lang="ko-KR" altLang="en-US" sz="1600" dirty="0" smtClean="0"/>
              <a:t>을 통해 이미지 빌드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빌드한 이미지 확인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[Dockerfile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29501" y="2534625"/>
            <a:ext cx="11057895" cy="591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docker build -t 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image_name</a:t>
            </a:r>
            <a:r>
              <a:rPr lang="en-US" altLang="ko-KR" sz="1400" dirty="0" smtClean="0"/>
              <a:t>] [</a:t>
            </a:r>
            <a:r>
              <a:rPr lang="en-US" altLang="ko-KR" sz="1400" dirty="0" err="1" smtClean="0"/>
              <a:t>path_to_dockerfile</a:t>
            </a:r>
            <a:r>
              <a:rPr lang="en-US" altLang="ko-KR" sz="1400" dirty="0" smtClean="0"/>
              <a:t>]</a:t>
            </a:r>
          </a:p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 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29502" y="5671322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3151957"/>
            <a:ext cx="5597922" cy="22666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" y="6013616"/>
            <a:ext cx="10058400" cy="3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24181" y="2205378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이제 구성한 이미지를  </a:t>
            </a:r>
            <a:r>
              <a:rPr lang="en-US" altLang="ko-KR" dirty="0" smtClean="0"/>
              <a:t>Docker Hub </a:t>
            </a:r>
            <a:r>
              <a:rPr lang="ko-KR" altLang="en-US" dirty="0" smtClean="0"/>
              <a:t>이미지 레지스트리로 업로드해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Docker Registry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Image</a:t>
            </a:r>
            <a:r>
              <a:rPr lang="ko-KR" altLang="en-US" dirty="0" smtClean="0"/>
              <a:t> 배포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 smtClean="0"/>
              <a:t>빌드한 이미지 확인 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이미지 레이어도 추가로 확인</a:t>
            </a:r>
            <a:r>
              <a:rPr kumimoji="1" lang="en-US" altLang="ko-KR" sz="1600" dirty="0" smtClean="0"/>
              <a:t>!)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이미 생성된 계정을 통해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이미지 레지스트리에 로그인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 smtClean="0"/>
              <a:t>로컬 이미지를 </a:t>
            </a:r>
            <a:r>
              <a:rPr kumimoji="1" lang="en-US" altLang="ko-KR" sz="1600" dirty="0" err="1" smtClean="0"/>
              <a:t>docker</a:t>
            </a:r>
            <a:r>
              <a:rPr kumimoji="1" lang="en-US" altLang="ko-KR" sz="1600" dirty="0" smtClean="0"/>
              <a:t> hub </a:t>
            </a:r>
            <a:r>
              <a:rPr kumimoji="1" lang="ko-KR" altLang="en-US" sz="1600" dirty="0" smtClean="0"/>
              <a:t>업로드하기 위해 태깅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r>
              <a:rPr kumimoji="1" lang="en-US" altLang="ko-KR" sz="1600" dirty="0" smtClean="0"/>
              <a:t>Docker hub </a:t>
            </a:r>
            <a:r>
              <a:rPr kumimoji="1" lang="ko-KR" altLang="en-US" sz="1600" dirty="0" smtClean="0"/>
              <a:t>업로드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0" y="301023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login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500739" y="4406641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</a:t>
            </a:r>
            <a:r>
              <a:rPr lang="en-US" altLang="ko-KR" sz="1400" dirty="0" smtClean="0"/>
              <a:t>[image] [username/</a:t>
            </a:r>
            <a:r>
              <a:rPr lang="en-US" altLang="ko-KR" sz="1400" dirty="0" err="1" smtClean="0"/>
              <a:t>repository:tag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0740" y="51715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push </a:t>
            </a:r>
            <a:r>
              <a:rPr lang="en-US" altLang="ko-KR" sz="1400" dirty="0"/>
              <a:t>[username/</a:t>
            </a:r>
            <a:r>
              <a:rPr lang="en-US" altLang="ko-KR" sz="1400" dirty="0" err="1"/>
              <a:t>repository:tag</a:t>
            </a:r>
            <a:r>
              <a:rPr lang="en-US" altLang="ko-KR" sz="1400" dirty="0" smtClean="0"/>
              <a:t>] </a:t>
            </a:r>
          </a:p>
        </p:txBody>
      </p:sp>
      <p:sp>
        <p:nvSpPr>
          <p:cNvPr id="17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텍스트 개체 틀 10"/>
          <p:cNvSpPr txBox="1">
            <a:spLocks/>
          </p:cNvSpPr>
          <p:nvPr/>
        </p:nvSpPr>
        <p:spPr>
          <a:xfrm>
            <a:off x="500742" y="4680654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tag cloud-movie </a:t>
            </a:r>
            <a:r>
              <a:rPr lang="en-US" altLang="ko-KR" sz="1400" dirty="0" smtClean="0">
                <a:solidFill>
                  <a:srgbClr val="FF0000"/>
                </a:solidFill>
              </a:rPr>
              <a:t>$(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docker_username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  <a:endParaRPr lang="en-US" altLang="ko-KR" sz="1400" dirty="0"/>
          </a:p>
        </p:txBody>
      </p:sp>
      <p:sp>
        <p:nvSpPr>
          <p:cNvPr id="19" name="텍스트 개체 틀 10"/>
          <p:cNvSpPr txBox="1">
            <a:spLocks/>
          </p:cNvSpPr>
          <p:nvPr/>
        </p:nvSpPr>
        <p:spPr>
          <a:xfrm>
            <a:off x="500741" y="5485217"/>
            <a:ext cx="11057895" cy="23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>
                <a:solidFill>
                  <a:srgbClr val="FF0000"/>
                </a:solidFill>
              </a:rPr>
              <a:t>$(</a:t>
            </a:r>
            <a:r>
              <a:rPr lang="en-US" altLang="ko-KR" sz="1400" dirty="0" err="1">
                <a:solidFill>
                  <a:srgbClr val="FF0000"/>
                </a:solidFill>
              </a:rPr>
              <a:t>docker_username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/cloud-movie:1.0</a:t>
            </a:r>
            <a:endParaRPr lang="en-US" altLang="ko-KR" sz="14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055482"/>
            <a:ext cx="11065950" cy="5527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373549"/>
            <a:ext cx="10058400" cy="773722"/>
          </a:xfrm>
          <a:prstGeom prst="rect">
            <a:avLst/>
          </a:prstGeom>
        </p:spPr>
      </p:pic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172437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images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5716722"/>
            <a:ext cx="5839850" cy="8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Docker hub</a:t>
            </a:r>
            <a:r>
              <a:rPr lang="ko-KR" altLang="en-US" dirty="0" smtClean="0"/>
              <a:t>를 통해 좀 전에 업로드 했던 이미지를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Docker Registry</a:t>
            </a:r>
            <a:r>
              <a:rPr lang="ko-KR" altLang="en-US" dirty="0"/>
              <a:t>에</a:t>
            </a:r>
            <a:r>
              <a:rPr lang="en-US" altLang="ko-KR" dirty="0"/>
              <a:t> Image</a:t>
            </a:r>
            <a:r>
              <a:rPr lang="ko-KR" altLang="en-US" dirty="0"/>
              <a:t> 배포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. Docker Hub</a:t>
            </a:r>
            <a:r>
              <a:rPr lang="ko-KR" altLang="en-US" sz="1600" dirty="0" smtClean="0"/>
              <a:t>에서 이미지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9" y="1793705"/>
            <a:ext cx="6715204" cy="45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2032000" y="2605780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ㅇㅇㅇㅇ ㅇㅇㅇㄹ</a:t>
            </a:r>
            <a:endParaRPr lang="ko-KR" altLang="en-US" dirty="0"/>
          </a:p>
        </p:txBody>
      </p:sp>
      <p:sp>
        <p:nvSpPr>
          <p:cNvPr id="170" name="바닥글 개체 틀 16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71" name="텍스트 개체 틀 17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54563" y="2682261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32000" y="1773216"/>
            <a:ext cx="819484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35660" y="1894761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54563" y="1849697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KR Black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63652" y="1957708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63652" y="2799723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660" y="2713038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Kubernetes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기반 개발 프로세스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2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3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5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rgbClr val="F2C9D4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9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K8s</a:t>
            </a:r>
            <a:r>
              <a:rPr lang="ko-KR" altLang="en-US" dirty="0"/>
              <a:t>에 </a:t>
            </a:r>
            <a:r>
              <a:rPr lang="en-US" altLang="ko-KR" dirty="0"/>
              <a:t>Image</a:t>
            </a:r>
            <a:r>
              <a:rPr lang="ko-KR" altLang="en-US" dirty="0"/>
              <a:t>를 통해 애플리케이션 배포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43682" y="3405261"/>
            <a:ext cx="752968" cy="13374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28425" y="3380156"/>
            <a:ext cx="72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</a:p>
          <a:p>
            <a:pPr algn="ctr"/>
            <a:r>
              <a:rPr kumimoji="1" lang="ko-KR" alt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Registry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38178" y="2216895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 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 w="63500"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8" name="그룹 247"/>
          <p:cNvGrpSpPr/>
          <p:nvPr/>
        </p:nvGrpSpPr>
        <p:grpSpPr>
          <a:xfrm>
            <a:off x="6536515" y="4185653"/>
            <a:ext cx="423234" cy="461581"/>
            <a:chOff x="2931723" y="5379222"/>
            <a:chExt cx="311112" cy="363635"/>
          </a:xfrm>
        </p:grpSpPr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250" name="그룹 249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251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>
          <a:xfrm>
            <a:off x="423986" y="877119"/>
            <a:ext cx="11354079" cy="427646"/>
          </a:xfrm>
        </p:spPr>
        <p:txBody>
          <a:bodyPr/>
          <a:lstStyle/>
          <a:p>
            <a:r>
              <a:rPr lang="en-US" altLang="ko-KR" dirty="0" smtClean="0"/>
              <a:t>Container Orchestration</a:t>
            </a:r>
            <a:r>
              <a:rPr lang="ko-KR" altLang="en-US" dirty="0" smtClean="0"/>
              <a:t>의 개념과 </a:t>
            </a:r>
            <a:r>
              <a:rPr lang="en-US" altLang="ko-KR" dirty="0" smtClean="0"/>
              <a:t>Kubernetes</a:t>
            </a:r>
            <a:r>
              <a:rPr lang="ko-KR" altLang="en-US" dirty="0"/>
              <a:t> </a:t>
            </a:r>
            <a:r>
              <a:rPr lang="ko-KR" altLang="en-US" dirty="0" smtClean="0"/>
              <a:t>구조에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73206" y="1449993"/>
            <a:ext cx="11041039" cy="4938776"/>
          </a:xfrm>
        </p:spPr>
        <p:txBody>
          <a:bodyPr/>
          <a:lstStyle/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Kubernetes </a:t>
            </a:r>
            <a:r>
              <a:rPr lang="ko-KR" altLang="en-US" sz="1400" dirty="0" smtClean="0"/>
              <a:t>란</a:t>
            </a:r>
            <a:r>
              <a:rPr lang="en-US" altLang="ko-KR" sz="1400" dirty="0" smtClean="0"/>
              <a:t>?</a:t>
            </a:r>
          </a:p>
          <a:p>
            <a:pPr marL="256050" indent="-171450" algn="l">
              <a:buFont typeface="Arial" charset="0"/>
              <a:buChar char="•"/>
            </a:pPr>
            <a:r>
              <a:rPr lang="en-US" altLang="ko-KR" sz="1400" dirty="0" smtClean="0"/>
              <a:t>Container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Orchestration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marL="256050" indent="-171450" algn="l">
              <a:buFont typeface="Arial" charset="0"/>
              <a:buChar char="•"/>
            </a:pPr>
            <a:endParaRPr lang="en-US" altLang="ko-KR" sz="1400" dirty="0" smtClean="0"/>
          </a:p>
          <a:p>
            <a:pPr marL="256050" indent="-171450" algn="l">
              <a:buFont typeface="Wingdings" charset="2"/>
              <a:buChar char="ü"/>
            </a:pPr>
            <a:r>
              <a:rPr lang="en-US" altLang="ko-KR" sz="1400" dirty="0" smtClean="0"/>
              <a:t>Container Orchestration</a:t>
            </a:r>
            <a:endParaRPr lang="en-US" altLang="ko-KR" sz="1400" dirty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를 적절한 서버에 배포해주는 작업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툴에 따라 스케줄링 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랜덤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순차적 배포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전략 선택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클러스터링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여러개의 서버를 하나의 서버처럼 사용하는 방법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클러스터에 새로운 서버를 추가 및 제거 가능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 디스커버리</a:t>
            </a:r>
            <a:r>
              <a:rPr lang="en-US" altLang="ko-KR" sz="1400" dirty="0" smtClean="0"/>
              <a:t> :</a:t>
            </a:r>
            <a:r>
              <a:rPr lang="ko-KR" altLang="en-US" sz="1400" dirty="0" smtClean="0"/>
              <a:t>여러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에 생성되는 서비스들의 정보를 중앙 관리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로깅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대의 서버의 로그를 모아서 한 곳에서 관리함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모니터링 등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endParaRPr lang="en-US" altLang="ko-KR" sz="1400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ko-KR" altLang="en-US" sz="1400" dirty="0" smtClean="0"/>
              <a:t>종류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Docker Swarm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Docker</a:t>
            </a:r>
            <a:r>
              <a:rPr lang="ko-KR" altLang="en-US" sz="1400" dirty="0" smtClean="0"/>
              <a:t>에서 지원하는 오케스트레이션 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개념 및 기능이 간결함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K8S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강력한 기능들을 다양하게 지원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높은 수준의 안정성을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Apache MESOS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안정적인 운영환경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Marathon</a:t>
            </a:r>
            <a:r>
              <a:rPr lang="ko-KR" altLang="en-US" sz="1400" dirty="0" smtClean="0"/>
              <a:t>이라는 프레임워크 제공</a:t>
            </a:r>
            <a:endParaRPr lang="en-US" altLang="ko-KR" sz="1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260" y="1304764"/>
            <a:ext cx="5244628" cy="5244628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596744" y="1400186"/>
            <a:ext cx="5017501" cy="5139674"/>
          </a:xfrm>
        </p:spPr>
        <p:txBody>
          <a:bodyPr/>
          <a:lstStyle/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Kubernetes Cluster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하나의 클러스터 안에 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와 여러개의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marL="370350" indent="-285750" algn="l">
              <a:buFont typeface="Wingdings" charset="2"/>
              <a:buChar char="§"/>
            </a:pPr>
            <a:r>
              <a:rPr lang="en-US" altLang="ko-KR" sz="1400" dirty="0" smtClean="0"/>
              <a:t>Master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노드를 관리하는 주체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노드의 글로벌 이벤트를 감지하고 응답하는 등 의사결정을 수행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Kube API Server</a:t>
            </a:r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API </a:t>
            </a:r>
            <a:r>
              <a:rPr lang="ko-KR" altLang="en-US" sz="1200" dirty="0" smtClean="0"/>
              <a:t>개체에 대한 유효성을 검사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구성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Controller Manager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핵심 </a:t>
            </a:r>
            <a:r>
              <a:rPr lang="en-US" altLang="ko-KR" sz="1200" dirty="0" smtClean="0"/>
              <a:t>Kubernetes Controller</a:t>
            </a:r>
            <a:r>
              <a:rPr lang="ko-KR" altLang="en-US" sz="1200" dirty="0" smtClean="0"/>
              <a:t>가 실행되는 프로세스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실제 노드에 배포될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Pod, Endpoint </a:t>
            </a:r>
            <a:r>
              <a:rPr lang="ko-KR" altLang="en-US" sz="1200" dirty="0" smtClean="0"/>
              <a:t>등을 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업데이트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삭제하는 매니저 역할</a:t>
            </a:r>
            <a:endParaRPr lang="en-US" altLang="ko-KR" sz="1200" dirty="0" smtClean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Deployment, StatefulSets </a:t>
            </a:r>
            <a:r>
              <a:rPr lang="ko-KR" altLang="en-US" sz="1200" dirty="0" smtClean="0"/>
              <a:t>등 기능에 따라 다수의 컨트롤러가 존재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Scheduler</a:t>
            </a:r>
          </a:p>
          <a:p>
            <a:pPr marL="971550" lvl="1" indent="-285750">
              <a:buFontTx/>
              <a:buChar char="-"/>
            </a:pPr>
            <a:r>
              <a:rPr lang="ko-KR" altLang="en-US" sz="1200" dirty="0" smtClean="0"/>
              <a:t>노드에 아직 할당되지 않은 </a:t>
            </a:r>
            <a:r>
              <a:rPr lang="en-US" altLang="ko-KR" sz="1200" dirty="0" smtClean="0"/>
              <a:t>Pod</a:t>
            </a:r>
            <a:r>
              <a:rPr lang="ko-KR" altLang="en-US" sz="1200" dirty="0" smtClean="0"/>
              <a:t>들을 감시하고 실행될 노드를 선택</a:t>
            </a:r>
            <a:endParaRPr lang="en-US" altLang="ko-KR" sz="1200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etcd</a:t>
            </a:r>
            <a:endParaRPr lang="en-US" altLang="ko-KR" dirty="0"/>
          </a:p>
          <a:p>
            <a:pPr marL="971550" lvl="1" indent="-285750">
              <a:buFontTx/>
              <a:buChar char="-"/>
            </a:pPr>
            <a:r>
              <a:rPr lang="en-US" altLang="ko-KR" sz="1200" dirty="0" smtClean="0"/>
              <a:t>Kubernetes</a:t>
            </a:r>
            <a:r>
              <a:rPr lang="ko-KR" altLang="en-US" sz="1200" dirty="0" smtClean="0"/>
              <a:t>의 저장소로 활용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72" y="1648769"/>
            <a:ext cx="5885272" cy="444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892186" y="1449992"/>
            <a:ext cx="472206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Node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VM </a:t>
            </a:r>
            <a:r>
              <a:rPr lang="ko-KR" altLang="en-US" dirty="0" smtClean="0"/>
              <a:t>또는 실제 머신을 의미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en-US" altLang="ko-KR" dirty="0"/>
              <a:t>k</a:t>
            </a:r>
            <a:r>
              <a:rPr lang="en-US" altLang="ko-KR" dirty="0" smtClean="0"/>
              <a:t>ubelet</a:t>
            </a:r>
            <a:r>
              <a:rPr lang="ko-KR" altLang="en-US" dirty="0" smtClean="0"/>
              <a:t>이라는 에이전트를 통해 마스터와 통신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r>
              <a:rPr lang="ko-KR" altLang="en-US" dirty="0" smtClean="0"/>
              <a:t>실제 컨테이너인 </a:t>
            </a:r>
            <a:r>
              <a:rPr lang="en-US" altLang="ko-KR" dirty="0" smtClean="0"/>
              <a:t>Pod</a:t>
            </a:r>
            <a:r>
              <a:rPr lang="ko-KR" altLang="en-US" dirty="0" smtClean="0"/>
              <a:t>가 생성되는 곳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Pod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Containerize app</a:t>
            </a:r>
            <a:r>
              <a:rPr lang="ko-KR" altLang="en-US" dirty="0" smtClean="0"/>
              <a:t>이 배포되는 컴포넌트</a:t>
            </a:r>
            <a:endParaRPr lang="en-US" altLang="ko-KR" dirty="0" smtClean="0"/>
          </a:p>
          <a:p>
            <a:pPr marL="857250" lvl="1" indent="-171450">
              <a:buFontTx/>
              <a:buChar char="-"/>
            </a:pPr>
            <a:r>
              <a:rPr lang="ko-KR" altLang="en-US" sz="1200" dirty="0" smtClean="0"/>
              <a:t>복수개의 컨테이너 구성하는 경우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Strongly coupled </a:t>
            </a:r>
            <a:r>
              <a:rPr lang="ko-KR" altLang="en-US" sz="1200" dirty="0" smtClean="0"/>
              <a:t>한 관계로 </a:t>
            </a:r>
            <a:r>
              <a:rPr lang="en-US" altLang="ko-KR" sz="1200" dirty="0" smtClean="0"/>
              <a:t>Life-cycle</a:t>
            </a:r>
            <a:r>
              <a:rPr lang="ko-KR" altLang="en-US" sz="1200" dirty="0" smtClean="0"/>
              <a:t>이 일치하는 경우</a:t>
            </a:r>
            <a:endParaRPr lang="en-US" altLang="ko-KR" sz="1200" dirty="0" smtClean="0"/>
          </a:p>
          <a:p>
            <a:pPr marL="857250" lvl="1" indent="-171450">
              <a:buFontTx/>
              <a:buChar char="-"/>
            </a:pPr>
            <a:r>
              <a:rPr lang="en-US" altLang="ko-KR" sz="1200" dirty="0" smtClean="0"/>
              <a:t>MSA</a:t>
            </a:r>
            <a:r>
              <a:rPr lang="ko-KR" altLang="en-US" sz="1200" dirty="0" smtClean="0"/>
              <a:t>에서는 보통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app</a:t>
            </a:r>
          </a:p>
          <a:p>
            <a:pPr marL="256050" indent="-171450" algn="l">
              <a:buFontTx/>
              <a:buChar char="-"/>
            </a:pPr>
            <a:r>
              <a:rPr lang="en-US" altLang="ko-KR" dirty="0" smtClean="0"/>
              <a:t>Scaling, Replication </a:t>
            </a:r>
            <a:r>
              <a:rPr lang="ko-KR" altLang="en-US" dirty="0" smtClean="0"/>
              <a:t>의 단위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/>
          </a:p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Deployment</a:t>
            </a:r>
          </a:p>
          <a:p>
            <a:pPr marL="370350" indent="-285750" algn="l">
              <a:buFontTx/>
              <a:buChar char="-"/>
            </a:pPr>
            <a:r>
              <a:rPr lang="ko-KR" altLang="en-US" dirty="0" smtClean="0"/>
              <a:t>애플리케이션의 배포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Scale out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Deployment</a:t>
            </a:r>
            <a:r>
              <a:rPr lang="ko-KR" altLang="en-US" dirty="0" smtClean="0"/>
              <a:t>를 생성하면 </a:t>
            </a:r>
            <a:r>
              <a:rPr lang="en-US" altLang="ko-KR" dirty="0" smtClean="0"/>
              <a:t>Pod, ReplicaSets</a:t>
            </a:r>
            <a:r>
              <a:rPr lang="ko-KR" altLang="en-US" dirty="0" smtClean="0"/>
              <a:t>를 함께 생성</a:t>
            </a:r>
            <a:endParaRPr lang="en-US" altLang="ko-KR" dirty="0" smtClean="0"/>
          </a:p>
          <a:p>
            <a:pPr marL="370350" indent="-285750" algn="l">
              <a:buFontTx/>
              <a:buChar char="-"/>
            </a:pPr>
            <a:r>
              <a:rPr lang="en-US" altLang="ko-KR" dirty="0" smtClean="0"/>
              <a:t>Pod</a:t>
            </a:r>
            <a:r>
              <a:rPr lang="ko-KR" altLang="en-US" dirty="0" smtClean="0"/>
              <a:t>가 생성되면서 컨테이너화된 애플리케이션들이 배포되고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ReplicaSets</a:t>
            </a:r>
            <a:r>
              <a:rPr lang="ko-KR" altLang="en-US" dirty="0" smtClean="0"/>
              <a:t>는 애플리케이션의 </a:t>
            </a:r>
            <a:r>
              <a:rPr lang="en-US" altLang="ko-KR" dirty="0" smtClean="0"/>
              <a:t>replica </a:t>
            </a:r>
            <a:r>
              <a:rPr lang="ko-KR" altLang="en-US" dirty="0" smtClean="0"/>
              <a:t>수를 지속적으로 모니터링하고 유지시킴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91418" y="1554573"/>
            <a:ext cx="6148530" cy="4471864"/>
            <a:chOff x="266693" y="1377152"/>
            <a:chExt cx="6148530" cy="44718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4223" y="1700016"/>
              <a:ext cx="5071000" cy="4149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693" y="1377152"/>
              <a:ext cx="1721238" cy="1392177"/>
            </a:xfrm>
            <a:prstGeom prst="rect">
              <a:avLst/>
            </a:prstGeom>
          </p:spPr>
        </p:pic>
        <p:cxnSp>
          <p:nvCxnSpPr>
            <p:cNvPr id="16" name="직선 연결선[R] 15"/>
            <p:cNvCxnSpPr/>
            <p:nvPr/>
          </p:nvCxnSpPr>
          <p:spPr>
            <a:xfrm>
              <a:off x="979714" y="1894114"/>
              <a:ext cx="604157" cy="2955472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/>
            <p:cNvCxnSpPr/>
            <p:nvPr/>
          </p:nvCxnSpPr>
          <p:spPr>
            <a:xfrm>
              <a:off x="1191986" y="1763486"/>
              <a:ext cx="2090057" cy="97971"/>
            </a:xfrm>
            <a:prstGeom prst="line">
              <a:avLst/>
            </a:prstGeom>
            <a:ln w="25400">
              <a:solidFill>
                <a:srgbClr val="2F6CE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6190736" y="1449992"/>
            <a:ext cx="5423510" cy="5055075"/>
          </a:xfrm>
        </p:spPr>
        <p:txBody>
          <a:bodyPr/>
          <a:lstStyle/>
          <a:p>
            <a:pPr marL="256050" indent="-171450" algn="l">
              <a:buFont typeface="Wingdings" charset="2"/>
              <a:buChar char="§"/>
            </a:pPr>
            <a:r>
              <a:rPr lang="en-US" altLang="ko-KR" sz="1400" dirty="0" smtClean="0"/>
              <a:t>Service</a:t>
            </a:r>
          </a:p>
          <a:p>
            <a:pPr marL="256050" indent="-171450" algn="l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논리적 집합과 액세스 정책을 정의하는 추상화 개념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서비스가 타겟으로 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집합은 </a:t>
            </a:r>
            <a:r>
              <a:rPr lang="en-US" altLang="ko-KR" sz="1400" dirty="0" smtClean="0"/>
              <a:t>Label Selector</a:t>
            </a:r>
            <a:r>
              <a:rPr lang="ko-KR" altLang="en-US" sz="1400" dirty="0" smtClean="0"/>
              <a:t>에 의해 결정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Label</a:t>
            </a:r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와 같은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에 설정되는 </a:t>
            </a:r>
            <a:r>
              <a:rPr lang="en-US" altLang="ko-KR" sz="1400" dirty="0" smtClean="0"/>
              <a:t>key/value </a:t>
            </a:r>
            <a:r>
              <a:rPr lang="ko-KR" altLang="en-US" sz="1400" dirty="0" smtClean="0"/>
              <a:t> 쌍의 별칭</a:t>
            </a:r>
            <a:endParaRPr lang="en-US" altLang="ko-KR" sz="1400" dirty="0" smtClean="0"/>
          </a:p>
          <a:p>
            <a:pPr marL="857250" lvl="1" indent="-171450">
              <a:buFont typeface="Arial" charset="0"/>
              <a:buChar char="•"/>
            </a:pPr>
            <a:r>
              <a:rPr lang="en-US" altLang="ko-KR" sz="1400" dirty="0" smtClean="0"/>
              <a:t>Selector</a:t>
            </a:r>
            <a:endParaRPr lang="en-US" altLang="ko-KR" sz="1400" dirty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타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를 찾기 위한 별칭 검색어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ko-KR" altLang="en-US" sz="1400" dirty="0" smtClean="0"/>
              <a:t>해당 서비스에서 관리하는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목록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의 엔드포인트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맵핑하고 있는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 객체가 자동으로 생성</a:t>
            </a:r>
            <a:endParaRPr lang="en-US" altLang="ko-KR" sz="1400" dirty="0" smtClean="0"/>
          </a:p>
          <a:p>
            <a:pPr marL="1028700" lvl="1" indent="-342900">
              <a:buFontTx/>
              <a:buChar char="-"/>
            </a:pP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죽으면 자동으로 </a:t>
            </a:r>
            <a:r>
              <a:rPr lang="en-US" altLang="ko-KR" sz="1400" dirty="0" smtClean="0"/>
              <a:t>Endpoint</a:t>
            </a:r>
            <a:r>
              <a:rPr lang="ko-KR" altLang="en-US" sz="1400" dirty="0" smtClean="0"/>
              <a:t>에서 제거되고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Selector</a:t>
            </a:r>
            <a:r>
              <a:rPr lang="ko-KR" altLang="en-US" sz="1400" dirty="0" smtClean="0"/>
              <a:t>와 매칭되는 새로운 </a:t>
            </a:r>
            <a:r>
              <a:rPr lang="en-US" altLang="ko-KR" sz="1400" dirty="0" smtClean="0"/>
              <a:t>Pod</a:t>
            </a:r>
            <a:r>
              <a:rPr lang="ko-KR" altLang="en-US" sz="1400" dirty="0" smtClean="0"/>
              <a:t>가 생기면 자동으로 추가됨</a:t>
            </a:r>
            <a:endParaRPr lang="en-US" altLang="ko-KR" sz="1400" dirty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로드밸런싱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서비스 디스커버리 등 제공</a:t>
            </a:r>
            <a:endParaRPr lang="en-US" altLang="ko-KR" sz="1400" dirty="0" smtClean="0"/>
          </a:p>
          <a:p>
            <a:pPr marL="256050" indent="-171450" algn="l">
              <a:buFontTx/>
              <a:buChar char="-"/>
            </a:pPr>
            <a:r>
              <a:rPr lang="ko-KR" altLang="en-US" sz="1400" dirty="0" smtClean="0"/>
              <a:t>서비스를 통해 외부에서 접속하거나 클러스터 내부에서만 접근하도록 설정 가능</a:t>
            </a:r>
            <a:endParaRPr lang="en-US" altLang="ko-KR" dirty="0" smtClean="0"/>
          </a:p>
          <a:p>
            <a:pPr marL="256050" indent="-171450" algn="l"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6" y="1547648"/>
            <a:ext cx="4775814" cy="4669125"/>
          </a:xfrm>
          <a:prstGeom prst="rect">
            <a:avLst/>
          </a:prstGeom>
        </p:spPr>
      </p:pic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구조와 필요한 개념에 대해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013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533122" y="1484785"/>
            <a:ext cx="11158693" cy="4182368"/>
          </a:xfrm>
        </p:spPr>
        <p:txBody>
          <a:bodyPr/>
          <a:lstStyle/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Pod = Container = Application</a:t>
            </a: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/>
              <a:t>Deployment =</a:t>
            </a:r>
            <a:r>
              <a:rPr kumimoji="1" lang="en-US" altLang="ko-KR" sz="1600" dirty="0" smtClean="0">
                <a:sym typeface="Wingdings"/>
              </a:rPr>
              <a:t> Pod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Container</a:t>
            </a:r>
            <a:r>
              <a:rPr kumimoji="1" lang="ko-KR" altLang="en-US" sz="1600" dirty="0" smtClean="0">
                <a:sym typeface="Wingdings"/>
              </a:rPr>
              <a:t>를 생성해주는 것 </a:t>
            </a:r>
            <a:r>
              <a:rPr kumimoji="1" lang="en-US" altLang="ko-KR" sz="1600" dirty="0" smtClean="0">
                <a:sym typeface="Wingdings"/>
              </a:rPr>
              <a:t>=</a:t>
            </a:r>
            <a:r>
              <a:rPr kumimoji="1" lang="ko-KR" altLang="en-US" sz="1600" dirty="0" smtClean="0">
                <a:sym typeface="Wingdings"/>
              </a:rPr>
              <a:t> </a:t>
            </a:r>
            <a:r>
              <a:rPr kumimoji="1" lang="en-US" altLang="ko-KR" sz="1600" dirty="0" smtClean="0">
                <a:sym typeface="Wingdings"/>
              </a:rPr>
              <a:t>Application</a:t>
            </a:r>
            <a:r>
              <a:rPr kumimoji="1" lang="ko-KR" altLang="en-US" sz="1600" dirty="0" smtClean="0">
                <a:sym typeface="Wingdings"/>
              </a:rPr>
              <a:t>을 생성해주는</a:t>
            </a:r>
            <a:r>
              <a:rPr kumimoji="1" lang="ko-KR" altLang="en-US" sz="1600" dirty="0">
                <a:sym typeface="Wingdings"/>
              </a:rPr>
              <a:t> </a:t>
            </a:r>
            <a:r>
              <a:rPr kumimoji="1" lang="ko-KR" altLang="en-US" sz="1600" dirty="0" smtClean="0">
                <a:sym typeface="Wingdings"/>
              </a:rPr>
              <a:t>것</a:t>
            </a:r>
            <a:endParaRPr kumimoji="1" lang="en-US" altLang="ko-KR" sz="1600" dirty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r>
              <a:rPr kumimoji="1" lang="en-US" altLang="ko-KR" sz="1600" dirty="0" smtClean="0">
                <a:sym typeface="Wingdings"/>
              </a:rPr>
              <a:t>Service = Application</a:t>
            </a:r>
            <a:r>
              <a:rPr kumimoji="1" lang="ko-KR" altLang="en-US" sz="1600" dirty="0" smtClean="0">
                <a:sym typeface="Wingdings"/>
              </a:rPr>
              <a:t>을 외부에 노출 시켜주는 것</a:t>
            </a:r>
            <a:endParaRPr kumimoji="1" lang="en-US" altLang="ko-KR" sz="1600" dirty="0" smtClean="0">
              <a:sym typeface="Wingdings"/>
            </a:endParaRPr>
          </a:p>
          <a:p>
            <a:pPr marL="256050" indent="-171450">
              <a:buFont typeface="Arial" charset="0"/>
              <a:buChar char="•"/>
            </a:pPr>
            <a:endParaRPr kumimoji="1" lang="en-US" altLang="ko-KR" dirty="0" smtClean="0"/>
          </a:p>
          <a:p>
            <a:pPr marL="256050" indent="-1714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레지스트리로 업로드된 이미지를 통해 애플리케이션을 배포하기 위해서 먼저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클러스터 환경에 접속해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986" y="3055670"/>
            <a:ext cx="11013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 smtClean="0"/>
              <a:t>설정하기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계정별 설정 파일 </a:t>
            </a:r>
            <a:r>
              <a:rPr lang="ko-KR" altLang="en-US" sz="1400" dirty="0" smtClean="0"/>
              <a:t>다운로드</a:t>
            </a:r>
            <a:endParaRPr lang="en-US" altLang="ko-KR" sz="1400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 smtClean="0"/>
              <a:t>Mac</a:t>
            </a:r>
            <a:r>
              <a:rPr lang="en-US" altLang="ko-KR" sz="1400" dirty="0"/>
              <a:t>: ~/.</a:t>
            </a:r>
            <a:r>
              <a:rPr lang="en-US" altLang="ko-KR" sz="1400" dirty="0" err="1"/>
              <a:t>kube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</a:t>
            </a:r>
            <a:r>
              <a:rPr lang="ko-KR" altLang="en-US" sz="1400" dirty="0"/>
              <a:t>덮어 쓰기</a:t>
            </a:r>
            <a:endParaRPr lang="en-US" altLang="ko-KR" sz="1400" dirty="0"/>
          </a:p>
          <a:p>
            <a:pPr marL="800100" lvl="1" indent="-342900">
              <a:buFont typeface="Wingdings" charset="2"/>
              <a:buChar char="ü"/>
            </a:pPr>
            <a:r>
              <a:rPr lang="en-US" altLang="ko-KR" sz="1400" dirty="0"/>
              <a:t>Window: C:\Users</a:t>
            </a:r>
            <a:r>
              <a:rPr lang="en-US" altLang="ko-KR" sz="1400" dirty="0" smtClean="0"/>
              <a:t>\...\.</a:t>
            </a:r>
            <a:r>
              <a:rPr lang="en-US" altLang="ko-KR" sz="1400" dirty="0" err="1" smtClean="0"/>
              <a:t>kube</a:t>
            </a:r>
            <a:r>
              <a:rPr lang="en-US" altLang="ko-KR" sz="1400" dirty="0" smtClean="0"/>
              <a:t>\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덮어쓰기</a:t>
            </a:r>
            <a:endParaRPr lang="en-US" altLang="ko-KR" sz="1400" dirty="0" smtClean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23986" y="4927609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get-contexts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2408" y="455168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ko-KR" altLang="en-US" sz="1600" dirty="0" smtClean="0"/>
              <a:t>클러스터 </a:t>
            </a:r>
            <a:r>
              <a:rPr lang="ko-KR" altLang="en-US" sz="1600" dirty="0"/>
              <a:t>환경에 제대로 접속되었는지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</p:txBody>
      </p:sp>
      <p:sp>
        <p:nvSpPr>
          <p:cNvPr id="14" name="TextBox 2"/>
          <p:cNvSpPr txBox="1"/>
          <p:nvPr/>
        </p:nvSpPr>
        <p:spPr>
          <a:xfrm>
            <a:off x="423985" y="1731617"/>
            <a:ext cx="11013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en-US" altLang="ko-KR" sz="1600" dirty="0" smtClean="0"/>
              <a:t>Kubernetes </a:t>
            </a:r>
            <a:r>
              <a:rPr kumimoji="1" lang="ko-KR" altLang="en-US" sz="1600" dirty="0" smtClean="0"/>
              <a:t>로그인</a:t>
            </a:r>
            <a:endParaRPr kumimoji="1" lang="en-US" altLang="ko-KR" sz="1600" dirty="0"/>
          </a:p>
          <a:p>
            <a:pPr marL="800100" lvl="1" indent="-342900">
              <a:buFont typeface="Wingdings" charset="2"/>
              <a:buChar char="ü"/>
            </a:pPr>
            <a:r>
              <a:rPr lang="ko-KR" altLang="en-US" sz="1400" dirty="0" smtClean="0"/>
              <a:t>접속 </a:t>
            </a:r>
            <a:r>
              <a:rPr lang="ko-KR" altLang="en-US" sz="1400" dirty="0"/>
              <a:t>주소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>
                <a:hlinkClick r:id="rId3"/>
              </a:rPr>
              <a:t>https://pou-dev-console.cloudzcp.io</a:t>
            </a:r>
            <a:r>
              <a:rPr lang="ko-KR" altLang="en-US" sz="1400" dirty="0" smtClean="0">
                <a:hlinkClick r:id="rId3"/>
              </a:rPr>
              <a:t>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97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배포하기 위해서는 </a:t>
            </a:r>
            <a:r>
              <a:rPr lang="en-US" altLang="ko-KR" dirty="0" smtClean="0"/>
              <a:t>Deployment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필요합니다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먼저 </a:t>
            </a:r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Deployment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/>
              <a:t>cloud-movie-</a:t>
            </a:r>
            <a:r>
              <a:rPr lang="en-US" altLang="ko-KR" sz="1600" dirty="0" err="1"/>
              <a:t>deployment.yml</a:t>
            </a:r>
            <a:r>
              <a:rPr kumimoji="1" lang="en-US" altLang="ko-KR" sz="1600" dirty="0" smtClean="0"/>
              <a:t>)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20000"/>
              </a:lnSpc>
            </a:pP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00" dirty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cloud-movie-deployment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 err="1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2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00" dirty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0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0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00" dirty="0" smtClean="0">
                <a:solidFill>
                  <a:srgbClr val="000000"/>
                </a:solidFill>
                <a:latin typeface="Monaco" charset="0"/>
              </a:rPr>
              <a:t>/cloud-movie:1.0</a:t>
            </a:r>
            <a:endParaRPr lang="en-US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marL="72000" algn="l">
              <a:lnSpc>
                <a:spcPct val="20000"/>
              </a:lnSpc>
            </a:pP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00" dirty="0" err="1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00" dirty="0" err="1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0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20000"/>
              </a:lnSpc>
            </a:pP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00" dirty="0" err="1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00" dirty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00" dirty="0">
                <a:solidFill>
                  <a:srgbClr val="000000"/>
                </a:solidFill>
                <a:latin typeface="Monaco" charset="0"/>
              </a:rPr>
              <a:t> "500m"</a:t>
            </a:r>
            <a:endParaRPr lang="mr-IN" altLang="ko-KR" sz="10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2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Deployment </a:t>
            </a:r>
            <a:r>
              <a:rPr lang="ko-KR" altLang="en-US" dirty="0" smtClean="0"/>
              <a:t>파일을 작성하고 그 파일을 통해 </a:t>
            </a:r>
            <a:r>
              <a:rPr lang="en-US" altLang="ko-KR" dirty="0" smtClean="0"/>
              <a:t>kubectl apply </a:t>
            </a:r>
            <a:r>
              <a:rPr lang="ko-KR" altLang="en-US" dirty="0" smtClean="0"/>
              <a:t>명령어로 </a:t>
            </a:r>
            <a:r>
              <a:rPr lang="en-US" altLang="ko-KR" dirty="0" smtClean="0"/>
              <a:t>Deployment Object</a:t>
            </a:r>
            <a:r>
              <a:rPr lang="ko-KR" altLang="en-US" dirty="0" smtClean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0135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 Deployment yml </a:t>
            </a:r>
            <a:r>
              <a:rPr kumimoji="1" lang="ko-KR" altLang="en-US" sz="1600" dirty="0" smtClean="0"/>
              <a:t>작성한 경로로 이동</a:t>
            </a: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생성</a:t>
            </a:r>
            <a:r>
              <a:rPr kumimoji="1" lang="en-US" altLang="ko-KR" sz="1600" dirty="0" smtClean="0"/>
              <a:t>(--record </a:t>
            </a:r>
            <a:r>
              <a:rPr kumimoji="1" lang="ko-KR" altLang="en-US" sz="1600" dirty="0" smtClean="0"/>
              <a:t>옵션을 통해 설정 이력 관리 가능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Deployment Object </a:t>
            </a:r>
            <a:r>
              <a:rPr kumimoji="1" lang="ko-KR" altLang="en-US" sz="1600" dirty="0" smtClean="0"/>
              <a:t>조회 </a:t>
            </a:r>
            <a:r>
              <a:rPr kumimoji="1" lang="en-US" altLang="ko-KR" sz="1600" dirty="0" smtClean="0"/>
              <a:t>(Pod, ReplicaSets </a:t>
            </a:r>
            <a:r>
              <a:rPr kumimoji="1" lang="ko-KR" altLang="en-US" sz="1600" dirty="0" smtClean="0"/>
              <a:t>조회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29502" y="1866593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/>
              <a:t>cd </a:t>
            </a:r>
            <a:r>
              <a:rPr lang="en-US" altLang="ko-KR" sz="1400" dirty="0" smtClean="0"/>
              <a:t>[cloud-movie-</a:t>
            </a:r>
            <a:r>
              <a:rPr lang="en-US" altLang="ko-KR" sz="1400" dirty="0" err="1" smtClean="0"/>
              <a:t>deployment.yml</a:t>
            </a:r>
            <a:r>
              <a:rPr lang="ko-KR" altLang="en-US" sz="1400" dirty="0" smtClean="0"/>
              <a:t>이 작성된 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29502" y="2870038"/>
            <a:ext cx="11057895" cy="51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[filename]</a:t>
            </a:r>
          </a:p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apply -f </a:t>
            </a:r>
            <a:r>
              <a:rPr lang="en-US" altLang="ko-KR" sz="1400" dirty="0" smtClean="0"/>
              <a:t>cloud-movie-</a:t>
            </a:r>
            <a:r>
              <a:rPr lang="en-US" altLang="ko-KR" sz="1400" dirty="0" err="1" smtClean="0"/>
              <a:t>deployment.yml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--record</a:t>
            </a:r>
            <a:endParaRPr lang="en-US" altLang="ko-KR" sz="14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1" y="419629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err="1" smtClean="0"/>
              <a:t>deploy,pod</a:t>
            </a:r>
            <a:endParaRPr lang="en-US" altLang="ko-KR" sz="1400" dirty="0" smtClean="0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2" y="3387340"/>
            <a:ext cx="9055100" cy="495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1" y="4568113"/>
            <a:ext cx="981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01.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4980712" y="2415653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4112066" y="3037057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4061267" y="3325089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4350" y="3297325"/>
            <a:ext cx="1908212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설치하기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애플리케이션을  외부에서 접속할 수 있도록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파일을 작성해봅시다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Service yml </a:t>
            </a:r>
            <a:r>
              <a:rPr kumimoji="1" lang="ko-KR" altLang="en-US" sz="1600" dirty="0" smtClean="0"/>
              <a:t>파일 생성 및 작성 </a:t>
            </a:r>
            <a:r>
              <a:rPr kumimoji="1" lang="en-US" altLang="ko-KR" sz="1600" dirty="0" smtClean="0"/>
              <a:t>(</a:t>
            </a:r>
            <a:r>
              <a:rPr lang="en-US" altLang="ko-KR" sz="1600" dirty="0" smtClean="0"/>
              <a:t>cloud-movie-</a:t>
            </a:r>
            <a:r>
              <a:rPr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9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8090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cloud-movie</a:t>
            </a:r>
            <a:endParaRPr lang="ro-RO" altLang="ko-KR" sz="1400" dirty="0" smtClean="0">
              <a:solidFill>
                <a:srgbClr val="000000"/>
              </a:solidFill>
              <a:latin typeface="Monaco" charset="0"/>
            </a:endParaRP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r>
              <a:rPr lang="ko-KR" alt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#(Cluster-IP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내부서비스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외부노출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X)</a:t>
            </a:r>
            <a:r>
              <a:rPr lang="en-US" altLang="ko-KR" sz="1400" dirty="0">
                <a:solidFill>
                  <a:srgbClr val="FF0000"/>
                </a:solidFill>
                <a:latin typeface="Monaco" charset="0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  <a:latin typeface="Monaco" charset="0"/>
              </a:rPr>
              <a:t>Nodeport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: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 해당 노드의 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Monaco" charset="0"/>
              </a:rPr>
              <a:t>와 포트를 사용</a:t>
            </a:r>
            <a:r>
              <a:rPr lang="en-US" altLang="ko-KR" sz="1400" dirty="0" smtClean="0">
                <a:solidFill>
                  <a:srgbClr val="FF0000"/>
                </a:solidFill>
                <a:latin typeface="Monaco" charset="0"/>
              </a:rPr>
              <a:t>)</a:t>
            </a:r>
            <a:endParaRPr lang="ro-RO" altLang="ko-KR" sz="1400" dirty="0">
              <a:solidFill>
                <a:srgbClr val="FF0000"/>
              </a:solidFill>
              <a:latin typeface="Monaco" charset="0"/>
            </a:endParaRP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</a:t>
            </a:r>
            <a:r>
              <a:rPr lang="ko-KR" altLang="en-US" dirty="0"/>
              <a:t>파일을 작성하고 그 파일을 통해 </a:t>
            </a:r>
            <a:r>
              <a:rPr lang="en-US" altLang="ko-KR" dirty="0"/>
              <a:t>kubectl </a:t>
            </a:r>
            <a:r>
              <a:rPr lang="en-US" altLang="ko-KR" dirty="0" smtClean="0"/>
              <a:t>apply </a:t>
            </a:r>
            <a:r>
              <a:rPr lang="ko-KR" altLang="en-US" dirty="0" smtClean="0"/>
              <a:t>명령어로 </a:t>
            </a:r>
            <a:r>
              <a:rPr lang="en-US" altLang="ko-KR" dirty="0"/>
              <a:t>Service Object</a:t>
            </a:r>
            <a:r>
              <a:rPr lang="ko-KR" altLang="en-US" dirty="0"/>
              <a:t>를 생성해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79881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 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r>
              <a:rPr kumimoji="1" lang="en-US" altLang="ko-KR" sz="1600" dirty="0" smtClean="0"/>
              <a:t>Service </a:t>
            </a:r>
            <a:r>
              <a:rPr kumimoji="1" lang="en-US" altLang="ko-KR" sz="1600" dirty="0" smtClean="0"/>
              <a:t>Object </a:t>
            </a:r>
            <a:r>
              <a:rPr kumimoji="1" lang="ko-KR" altLang="en-US" sz="1600" dirty="0" smtClean="0"/>
              <a:t>조회</a:t>
            </a: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 smtClean="0"/>
              <a:t>애플리케이션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err="1" smtClean="0"/>
              <a:t>Kubectl</a:t>
            </a:r>
            <a:r>
              <a:rPr kumimoji="1" lang="en-US" altLang="ko-KR" sz="1600" dirty="0" smtClean="0"/>
              <a:t> get svc</a:t>
            </a:r>
            <a:r>
              <a:rPr kumimoji="1" lang="ko-KR" altLang="en-US" sz="1600" dirty="0" smtClean="0"/>
              <a:t>를 통해서 </a:t>
            </a:r>
            <a:r>
              <a:rPr kumimoji="1" lang="en-US" altLang="ko-KR" sz="1600" dirty="0" smtClean="0"/>
              <a:t>External-IP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Port(30000~40000</a:t>
            </a:r>
            <a:r>
              <a:rPr kumimoji="1" lang="ko-KR" altLang="en-US" sz="1600" dirty="0" smtClean="0"/>
              <a:t>번대 포트 확인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http</a:t>
            </a:r>
            <a:r>
              <a:rPr kumimoji="1" lang="en-US" altLang="ko-KR" sz="1600" dirty="0" smtClean="0"/>
              <a:t>://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External-IP</a:t>
            </a:r>
            <a:r>
              <a:rPr kumimoji="1" lang="en-US" altLang="ko-KR" sz="1600" dirty="0" smtClean="0"/>
              <a:t>: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port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contents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API</a:t>
            </a:r>
            <a:r>
              <a:rPr kumimoji="1" lang="ko-KR" altLang="en-US" sz="1600" dirty="0" smtClean="0"/>
              <a:t>를 호출함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예시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>
                <a:hlinkClick r:id="rId3"/>
              </a:rPr>
              <a:t>http://169.56.171.70:31056/contents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1" y="1800329"/>
            <a:ext cx="11057895" cy="50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ko-KR" sz="1400" dirty="0"/>
              <a:t>$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apply [filename]</a:t>
            </a:r>
            <a:endParaRPr lang="en-US" altLang="ko-KR" sz="1400" dirty="0"/>
          </a:p>
          <a:p>
            <a:pPr algn="l">
              <a:lnSpc>
                <a:spcPct val="60000"/>
              </a:lnSpc>
            </a:pPr>
            <a:r>
              <a:rPr lang="en-US" altLang="ko-KR" sz="1400" dirty="0" smtClean="0"/>
              <a:t>$ kubectl </a:t>
            </a:r>
            <a:r>
              <a:rPr lang="en-US" altLang="ko-KR" sz="1400" dirty="0"/>
              <a:t>apply -</a:t>
            </a:r>
            <a:r>
              <a:rPr lang="en-US" altLang="ko-KR" sz="1400" dirty="0" smtClean="0"/>
              <a:t>f cloud-movie-</a:t>
            </a:r>
            <a:r>
              <a:rPr lang="en-US" altLang="ko-KR" sz="1400" dirty="0" err="1" smtClean="0"/>
              <a:t>service.yml</a:t>
            </a:r>
            <a:r>
              <a:rPr lang="en-US" altLang="ko-KR" sz="1400" dirty="0" smtClean="0"/>
              <a:t> --</a:t>
            </a:r>
            <a:r>
              <a:rPr lang="en-US" altLang="ko-KR" sz="1400" dirty="0" smtClean="0"/>
              <a:t>record</a:t>
            </a:r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07460" y="3258597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kubectl </a:t>
            </a:r>
            <a:r>
              <a:rPr lang="en-US" altLang="ko-KR" sz="1400" dirty="0"/>
              <a:t>get </a:t>
            </a:r>
            <a:r>
              <a:rPr lang="en-US" altLang="ko-KR" sz="1400" dirty="0" smtClean="0"/>
              <a:t>svc</a:t>
            </a: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2267959"/>
            <a:ext cx="8788400" cy="53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0" y="3625538"/>
            <a:ext cx="8136919" cy="704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79" y="3625538"/>
            <a:ext cx="2777538" cy="275938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118755" y="4021145"/>
            <a:ext cx="1414020" cy="31981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0878" y="4054925"/>
            <a:ext cx="704655" cy="286031"/>
          </a:xfrm>
          <a:prstGeom prst="roundRect">
            <a:avLst>
              <a:gd name="adj" fmla="val 37300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223209" y="4273475"/>
            <a:ext cx="895546" cy="6455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825766" y="4330132"/>
            <a:ext cx="1338605" cy="5872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Service Object</a:t>
            </a:r>
            <a:r>
              <a:rPr lang="ko-KR" altLang="en-US" dirty="0" smtClean="0"/>
              <a:t>가 생성이 되었으면 로컬의 </a:t>
            </a:r>
            <a:r>
              <a:rPr lang="en-US" altLang="ko-KR" dirty="0" smtClean="0"/>
              <a:t>cloud-movie-front</a:t>
            </a:r>
            <a:r>
              <a:rPr lang="ko-KR" altLang="en-US" dirty="0" smtClean="0"/>
              <a:t> </a:t>
            </a:r>
            <a:r>
              <a:rPr lang="ko-KR" altLang="en-US" dirty="0" smtClean="0"/>
              <a:t>애플리케이션에서 접속해봅시다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00150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kumimoji="1" lang="ko-KR" altLang="en-US" sz="1600" dirty="0" smtClean="0"/>
              <a:t>로컬의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애플리케이션에서 접속해보기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/>
              <a:t>a</a:t>
            </a:r>
            <a:r>
              <a:rPr kumimoji="1" lang="en-US" altLang="ko-KR" sz="1600" dirty="0" smtClean="0"/>
              <a:t>pplication-default.yml </a:t>
            </a:r>
            <a:r>
              <a:rPr kumimoji="1" lang="ko-KR" altLang="en-US" sz="1600" dirty="0" smtClean="0"/>
              <a:t>파일에서 </a:t>
            </a:r>
            <a:r>
              <a:rPr kumimoji="1" lang="en-US" altLang="ko-KR" sz="1600" dirty="0" smtClean="0"/>
              <a:t>url </a:t>
            </a:r>
            <a:r>
              <a:rPr kumimoji="1" lang="ko-KR" altLang="en-US" sz="1600" dirty="0" smtClean="0"/>
              <a:t>수정</a:t>
            </a:r>
            <a:r>
              <a:rPr kumimoji="1" lang="en-US" altLang="ko-KR" sz="1600" dirty="0" smtClean="0"/>
              <a:t> (</a:t>
            </a:r>
            <a:r>
              <a:rPr kumimoji="1" lang="ko-KR" altLang="en-US" sz="1600" dirty="0" smtClean="0">
                <a:solidFill>
                  <a:srgbClr val="FF0000"/>
                </a:solidFill>
              </a:rPr>
              <a:t>본인의 서비스 접속 정보로 수정할 것</a:t>
            </a:r>
            <a:r>
              <a:rPr kumimoji="1" lang="en-US" altLang="ko-KR" sz="1600" dirty="0" smtClean="0">
                <a:solidFill>
                  <a:srgbClr val="FF0000"/>
                </a:solidFill>
              </a:rPr>
              <a:t>!!)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애플리케이션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서버 구동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R" sz="1600" dirty="0" smtClean="0"/>
              <a:t>localhost:8080 </a:t>
            </a:r>
            <a:r>
              <a:rPr kumimoji="1" lang="ko-KR" altLang="en-US" sz="1600" dirty="0" smtClean="0"/>
              <a:t>으로 접속</a:t>
            </a:r>
            <a:endParaRPr kumimoji="1" lang="en-US" altLang="ko-KR" sz="1600" dirty="0" smtClean="0"/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4" name="텍스트 개체 틀 10"/>
          <p:cNvSpPr txBox="1">
            <a:spLocks/>
          </p:cNvSpPr>
          <p:nvPr/>
        </p:nvSpPr>
        <p:spPr>
          <a:xfrm>
            <a:off x="572077" y="2096182"/>
            <a:ext cx="11057895" cy="1260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00"/>
              </a:lnSpc>
            </a:pPr>
            <a:r>
              <a:rPr lang="en-US" altLang="ko-KR" sz="1400" dirty="0"/>
              <a:t>rest:</a:t>
            </a:r>
          </a:p>
          <a:p>
            <a:pPr algn="l">
              <a:lnSpc>
                <a:spcPts val="500"/>
              </a:lnSpc>
            </a:pPr>
            <a:r>
              <a:rPr lang="en-US" altLang="ko-KR" sz="1400" dirty="0"/>
              <a:t>  address: http</a:t>
            </a:r>
            <a:r>
              <a:rPr lang="en-US" altLang="ko-KR" sz="1400" dirty="0" smtClean="0"/>
              <a:t>://</a:t>
            </a:r>
            <a:r>
              <a:rPr lang="en-US" altLang="ko-KR" sz="1400" dirty="0" err="1" smtClean="0"/>
              <a:t>External-IP:Port</a:t>
            </a:r>
            <a:endParaRPr lang="en-US" altLang="ko-KR" sz="1400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600" dirty="0" smtClean="0"/>
              <a:t>Kubernetes Object(Deployment, Service, Pod </a:t>
            </a:r>
            <a:r>
              <a:rPr kumimoji="1" lang="ko-KR" altLang="en-US" sz="1600" dirty="0" smtClean="0"/>
              <a:t>등</a:t>
            </a:r>
            <a:r>
              <a:rPr kumimoji="1" lang="en-US" altLang="ko-KR" sz="1600" dirty="0" smtClean="0"/>
              <a:t>) </a:t>
            </a:r>
            <a:r>
              <a:rPr kumimoji="1" lang="ko-KR" altLang="en-US" sz="1600" dirty="0" smtClean="0"/>
              <a:t>의 상세 내용 확인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773239"/>
            <a:ext cx="11057895" cy="451657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kubectl </a:t>
            </a:r>
            <a:r>
              <a:rPr lang="en-US" altLang="ko-KR" sz="1400" dirty="0"/>
              <a:t>describe (-f FILENAME | TYPE [NAME_PREFIX | -l label] | TYPE/NAME) [options]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" y="2257656"/>
            <a:ext cx="9573656" cy="4143144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2.</a:t>
            </a:r>
            <a:r>
              <a:rPr kumimoji="1" lang="ko-KR" altLang="en-US" sz="1600" dirty="0" smtClean="0"/>
              <a:t>  애플리케이션 로그 확인 및 </a:t>
            </a:r>
            <a:r>
              <a:rPr kumimoji="1" lang="en-US" altLang="ko-KR" sz="1600" dirty="0" smtClean="0"/>
              <a:t>tailing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07461" y="1819574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logs [-f] </a:t>
            </a:r>
            <a:r>
              <a:rPr lang="en-US" altLang="ko-KR" sz="1400" dirty="0" smtClean="0"/>
              <a:t>[pod]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271231"/>
            <a:ext cx="9508754" cy="4126492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6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3.</a:t>
            </a:r>
            <a:r>
              <a:rPr kumimoji="1" lang="ko-KR" altLang="en-US" sz="1600" dirty="0" smtClean="0"/>
              <a:t>  컨테이너 내부로 접속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kubectl exec -it </a:t>
            </a:r>
            <a:r>
              <a:rPr lang="en-US" altLang="ko-KR" sz="1400" dirty="0" smtClean="0"/>
              <a:t>[pod] -- </a:t>
            </a:r>
            <a:r>
              <a:rPr lang="en-US" altLang="ko-KR" sz="1400" dirty="0"/>
              <a:t>/bin/sh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181829"/>
            <a:ext cx="10185400" cy="4242722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4022" y="1455151"/>
            <a:ext cx="11594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kumimoji="1" lang="en-US" altLang="ko-KR" sz="1600" dirty="0" smtClean="0"/>
              <a:t>Kubernetes Object </a:t>
            </a:r>
            <a:r>
              <a:rPr kumimoji="1" lang="ko-KR" altLang="en-US" sz="1600" dirty="0" smtClean="0"/>
              <a:t>삭제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애플리케이션을 삭제하기 위해서는 </a:t>
            </a:r>
            <a:r>
              <a:rPr kumimoji="1" lang="en-US" altLang="ko-KR" sz="1600" dirty="0" smtClean="0"/>
              <a:t>Deployment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Object</a:t>
            </a:r>
            <a:r>
              <a:rPr kumimoji="1" lang="ko-KR" altLang="en-US" sz="1600" dirty="0" smtClean="0"/>
              <a:t>를 삭제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pPr marL="342900" indent="-342900">
              <a:buAutoNum type="arabicPeriod" startAt="4"/>
            </a:pPr>
            <a:endParaRPr kumimoji="1" lang="en-US" altLang="ko-KR" sz="1600" dirty="0" smtClean="0"/>
          </a:p>
          <a:p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Object </a:t>
            </a:r>
            <a:r>
              <a:rPr kumimoji="1" lang="ko-KR" altLang="en-US" sz="1600" dirty="0" smtClean="0"/>
              <a:t>조회시 </a:t>
            </a:r>
            <a:r>
              <a:rPr kumimoji="1" lang="en-US" altLang="ko-KR" sz="1600" dirty="0" smtClean="0"/>
              <a:t>Service Object</a:t>
            </a:r>
            <a:r>
              <a:rPr kumimoji="1" lang="ko-KR" altLang="en-US" sz="1600" dirty="0" smtClean="0"/>
              <a:t>만 남아 있고 나머지는 모두 삭제되었음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/>
          </a:p>
          <a:p>
            <a:pPr marL="342900" indent="-342900">
              <a:buAutoNum type="arabicPeriod" startAt="3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507461" y="1773239"/>
            <a:ext cx="11057895" cy="45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kubectl delete ([-f FILENAME] | TYPE [(NAME | -l label | --all)]) [options]</a:t>
            </a:r>
            <a:endParaRPr lang="en-US" altLang="ko-KR" sz="14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다음으로 꼭 알아두어야 할 몇가지 명령어에 대해 알아봅시다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1" y="2266793"/>
            <a:ext cx="7785100" cy="46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1" y="3314726"/>
            <a:ext cx="8559800" cy="660400"/>
          </a:xfrm>
          <a:prstGeom prst="rect">
            <a:avLst/>
          </a:prstGeom>
        </p:spPr>
      </p:pic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 smtClean="0"/>
              <a:t>4. K8s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통해 애플리케이션 배포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27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9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0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72641" y="4731206"/>
            <a:ext cx="2351533" cy="4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프로젝트의 </a:t>
            </a:r>
            <a:r>
              <a:rPr kumimoji="1" lang="en-US" altLang="ko-KR" sz="1600" dirty="0" smtClean="0"/>
              <a:t>application-k8s.yml </a:t>
            </a:r>
            <a:r>
              <a:rPr kumimoji="1" lang="ko-KR" altLang="en-US" sz="1600" dirty="0" smtClean="0"/>
              <a:t>파일 확인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/>
              <a:t>cloud-movie-front </a:t>
            </a:r>
            <a:r>
              <a:rPr kumimoji="1" lang="ko-KR" altLang="en-US" sz="1600" dirty="0" smtClean="0"/>
              <a:t>프로젝트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빌드</a:t>
            </a:r>
            <a:r>
              <a:rPr kumimoji="1" lang="en-US" altLang="ko-KR" sz="1600" dirty="0" smtClean="0"/>
              <a:t>(target </a:t>
            </a:r>
            <a:r>
              <a:rPr kumimoji="1" lang="ko-KR" altLang="en-US" sz="1600" dirty="0" smtClean="0"/>
              <a:t>폴더에 </a:t>
            </a:r>
            <a:r>
              <a:rPr kumimoji="1" lang="en-US" altLang="ko-KR" sz="1600" dirty="0" smtClean="0"/>
              <a:t>jar </a:t>
            </a:r>
            <a:r>
              <a:rPr kumimoji="1" lang="ko-KR" altLang="en-US" sz="1600" dirty="0" smtClean="0"/>
              <a:t>패키징 파일 생성</a:t>
            </a:r>
            <a:r>
              <a:rPr kumimoji="1" lang="en-US" altLang="ko-KR" sz="1600" dirty="0" smtClean="0"/>
              <a:t>)</a:t>
            </a:r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</a:t>
            </a:r>
            <a:r>
              <a:rPr lang="en-US" altLang="ko-KR" dirty="0" smtClean="0"/>
              <a:t> 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애플리케이션과 </a:t>
            </a:r>
            <a:r>
              <a:rPr lang="ko-KR" altLang="en-US" dirty="0" smtClean="0"/>
              <a:t>연동해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10"/>
          <p:cNvSpPr txBox="1">
            <a:spLocks/>
          </p:cNvSpPr>
          <p:nvPr/>
        </p:nvSpPr>
        <p:spPr>
          <a:xfrm>
            <a:off x="485042" y="1773239"/>
            <a:ext cx="11231966" cy="1239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rest: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>
                <a:solidFill>
                  <a:srgbClr val="00C832"/>
                </a:solidFill>
                <a:latin typeface="Monaco" charset="0"/>
              </a:rPr>
              <a:t>address: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http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://cloud-movie-service:8090</a:t>
            </a:r>
            <a:endParaRPr lang="mr-IN" altLang="ko-KR" sz="1400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서비스연계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483105" y="3484184"/>
            <a:ext cx="11057895" cy="366941"/>
          </a:xfrm>
        </p:spPr>
        <p:txBody>
          <a:bodyPr/>
          <a:lstStyle/>
          <a:p>
            <a:pPr algn="l"/>
            <a:r>
              <a:rPr lang="ko-KR" altLang="en-US" sz="1400" dirty="0" smtClean="0"/>
              <a:t> </a:t>
            </a:r>
            <a:r>
              <a:rPr lang="en-US" altLang="ko-KR" sz="1400" dirty="0" smtClean="0"/>
              <a:t>STS</a:t>
            </a:r>
            <a:r>
              <a:rPr lang="ko-KR" altLang="en-US" sz="1400" dirty="0" smtClean="0"/>
              <a:t>의 </a:t>
            </a:r>
            <a:r>
              <a:rPr kumimoji="1" lang="en-US" altLang="ko-KR" sz="1400" dirty="0"/>
              <a:t>cloud-movie-front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프로젝트 우클릭 </a:t>
            </a:r>
            <a:r>
              <a:rPr lang="en-US" altLang="ko-KR" sz="1400" dirty="0" smtClean="0"/>
              <a:t>-&gt; Run As -&gt; Maven install</a:t>
            </a:r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483105" y="4240952"/>
            <a:ext cx="10848617" cy="2035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FROM openjdk:8-jdk-alpine</a:t>
            </a:r>
          </a:p>
          <a:p>
            <a:pPr algn="l"/>
            <a:r>
              <a:rPr lang="en-US" altLang="ko-KR" sz="1400" dirty="0"/>
              <a:t>RUN </a:t>
            </a:r>
            <a:r>
              <a:rPr lang="en-US" altLang="ko-KR" sz="1400" dirty="0" err="1"/>
              <a:t>apk</a:t>
            </a:r>
            <a:r>
              <a:rPr lang="en-US" altLang="ko-KR" sz="1400" dirty="0"/>
              <a:t> add --no-cache curl tar bash</a:t>
            </a:r>
          </a:p>
          <a:p>
            <a:pPr algn="l"/>
            <a:r>
              <a:rPr lang="en-US" altLang="ko-KR" sz="1400" dirty="0"/>
              <a:t>VOLUME /</a:t>
            </a:r>
            <a:r>
              <a:rPr lang="en-US" altLang="ko-KR" sz="1400" dirty="0" err="1"/>
              <a:t>tmp</a:t>
            </a:r>
            <a:endParaRPr lang="en-US" altLang="ko-KR" sz="1400" dirty="0"/>
          </a:p>
          <a:p>
            <a:pPr algn="l"/>
            <a:r>
              <a:rPr lang="en-US" altLang="ko-KR" sz="1400" dirty="0"/>
              <a:t>ADD </a:t>
            </a:r>
            <a:r>
              <a:rPr lang="en-US" altLang="ko-KR" sz="1400" dirty="0" smtClean="0"/>
              <a:t>target/cloud-movie-front-0.0.1-SNAPSHOT.jar </a:t>
            </a:r>
            <a:r>
              <a:rPr lang="en-US" altLang="ko-KR" sz="1400" dirty="0" err="1"/>
              <a:t>app.jar</a:t>
            </a:r>
            <a:endParaRPr lang="en-US" altLang="ko-KR" sz="1400" dirty="0"/>
          </a:p>
          <a:p>
            <a:pPr algn="l"/>
            <a:r>
              <a:rPr lang="en-US" altLang="ko-KR" sz="1400" dirty="0"/>
              <a:t>ENV JAVA_OPTS=""</a:t>
            </a:r>
          </a:p>
          <a:p>
            <a:pPr algn="l"/>
            <a:r>
              <a:rPr lang="en-US" altLang="ko-KR" sz="1400" dirty="0"/>
              <a:t>ENTRYPOINT ["java","-</a:t>
            </a:r>
            <a:r>
              <a:rPr lang="en-US" altLang="ko-KR" sz="1400" dirty="0" err="1"/>
              <a:t>Djava.security.egd</a:t>
            </a:r>
            <a:r>
              <a:rPr lang="en-US" altLang="ko-KR" sz="1400" dirty="0"/>
              <a:t>=file:/dev/./</a:t>
            </a:r>
            <a:r>
              <a:rPr lang="en-US" altLang="ko-KR" sz="1400" dirty="0" err="1"/>
              <a:t>urandom</a:t>
            </a:r>
            <a:r>
              <a:rPr lang="en-US" altLang="ko-KR" sz="1400" dirty="0"/>
              <a:t>","-jar","/</a:t>
            </a:r>
            <a:r>
              <a:rPr lang="en-US" altLang="ko-KR" sz="1400" dirty="0" err="1"/>
              <a:t>app.jar</a:t>
            </a:r>
            <a:r>
              <a:rPr lang="en-US" altLang="ko-KR" sz="1400" dirty="0" smtClean="0"/>
              <a:t>"]</a:t>
            </a:r>
            <a:endParaRPr lang="en-US" altLang="ko-KR" sz="1400" dirty="0"/>
          </a:p>
        </p:txBody>
      </p:sp>
      <p:sp>
        <p:nvSpPr>
          <p:cNvPr id="1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-273377" y="5769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81" y="1403890"/>
            <a:ext cx="11594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4.</a:t>
            </a:r>
            <a:r>
              <a:rPr kumimoji="1" lang="ko-KR" altLang="en-US" sz="1600" dirty="0"/>
              <a:t>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 </a:t>
            </a:r>
            <a:r>
              <a:rPr kumimoji="1" lang="ko-KR" altLang="en-US" sz="1600" dirty="0" smtClean="0"/>
              <a:t>프로젝트 위치로 이동</a:t>
            </a:r>
            <a:r>
              <a:rPr kumimoji="1" lang="en-US" altLang="ko-KR" sz="1600" dirty="0" smtClean="0"/>
              <a:t>(</a:t>
            </a:r>
            <a:r>
              <a:rPr kumimoji="1" lang="en-US" altLang="ko-KR" sz="1600" dirty="0" err="1" smtClean="0"/>
              <a:t>Dockerfile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작성된 경로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 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5.</a:t>
            </a:r>
            <a:r>
              <a:rPr kumimoji="1" lang="ko-KR" altLang="en-US" sz="1600" dirty="0" smtClean="0"/>
              <a:t> 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 빌드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6.</a:t>
            </a:r>
            <a:r>
              <a:rPr kumimoji="1" lang="ko-KR" altLang="en-US" sz="1600" dirty="0" smtClean="0"/>
              <a:t>  이미지 태깅</a:t>
            </a:r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/>
              <a:t>7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 태깅한 </a:t>
            </a:r>
            <a:r>
              <a:rPr kumimoji="1" lang="en-US" altLang="ko-KR" sz="1600" dirty="0" smtClean="0"/>
              <a:t>Docker </a:t>
            </a:r>
            <a:r>
              <a:rPr kumimoji="1" lang="ko-KR" altLang="en-US" sz="1600" dirty="0" smtClean="0"/>
              <a:t>이미지를 </a:t>
            </a:r>
            <a:r>
              <a:rPr kumimoji="1" lang="en-US" altLang="ko-KR" sz="1600" dirty="0" smtClean="0"/>
              <a:t>K8s </a:t>
            </a:r>
            <a:r>
              <a:rPr kumimoji="1" lang="ko-KR" altLang="en-US" sz="1600" dirty="0" smtClean="0"/>
              <a:t>레지스트리에 업로드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1" name="텍스트 개체 틀 10"/>
          <p:cNvSpPr txBox="1">
            <a:spLocks/>
          </p:cNvSpPr>
          <p:nvPr/>
        </p:nvSpPr>
        <p:spPr>
          <a:xfrm>
            <a:off x="507461" y="1763373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cd [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cloud-movie-front 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22" name="텍스트 개체 틀 10"/>
          <p:cNvSpPr txBox="1">
            <a:spLocks/>
          </p:cNvSpPr>
          <p:nvPr/>
        </p:nvSpPr>
        <p:spPr>
          <a:xfrm>
            <a:off x="507460" y="394546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tag </a:t>
            </a:r>
            <a:r>
              <a:rPr lang="en-US" altLang="ko-KR" sz="1400" dirty="0"/>
              <a:t>cloud-movie-front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/cloud-movie-front:1.0</a:t>
            </a:r>
            <a:endParaRPr lang="en-US" altLang="ko-KR" sz="1400" dirty="0" smtClean="0"/>
          </a:p>
        </p:txBody>
      </p:sp>
      <p:sp>
        <p:nvSpPr>
          <p:cNvPr id="23" name="텍스트 개체 틀 10"/>
          <p:cNvSpPr txBox="1">
            <a:spLocks/>
          </p:cNvSpPr>
          <p:nvPr/>
        </p:nvSpPr>
        <p:spPr>
          <a:xfrm>
            <a:off x="507460" y="493171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</a:t>
            </a:r>
            <a:r>
              <a:rPr lang="en-US" altLang="ko-KR" sz="1400" dirty="0" err="1" smtClean="0"/>
              <a:t>dtlabs</a:t>
            </a:r>
            <a:r>
              <a:rPr lang="en-US" altLang="ko-KR" sz="1400" dirty="0" smtClean="0"/>
              <a:t>/cloud-movie-front </a:t>
            </a:r>
            <a:r>
              <a:rPr lang="en-US" altLang="ko-KR" sz="1400" dirty="0"/>
              <a:t>:</a:t>
            </a:r>
            <a:r>
              <a:rPr lang="en-US" altLang="ko-KR" sz="1400" dirty="0" smtClean="0"/>
              <a:t>1.0</a:t>
            </a:r>
          </a:p>
        </p:txBody>
      </p:sp>
      <p:sp>
        <p:nvSpPr>
          <p:cNvPr id="25" name="텍스트 개체 틀 10"/>
          <p:cNvSpPr txBox="1">
            <a:spLocks/>
          </p:cNvSpPr>
          <p:nvPr/>
        </p:nvSpPr>
        <p:spPr>
          <a:xfrm>
            <a:off x="507460" y="2843628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 build -t </a:t>
            </a:r>
            <a:r>
              <a:rPr lang="en-US" altLang="ko-KR" sz="1400" dirty="0" smtClean="0"/>
              <a:t>cloud-movie-front 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47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JDK 8+ </a:t>
            </a:r>
            <a:r>
              <a:rPr kumimoji="1" lang="ko-KR" altLang="en-US" dirty="0" smtClean="0"/>
              <a:t>권장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STS Tool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Kubernetes CLI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Windows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Windows </a:t>
            </a:r>
            <a:r>
              <a:rPr kumimoji="1" lang="en-US" altLang="ko-KR" dirty="0" smtClean="0"/>
              <a:t>7+,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64</a:t>
            </a:r>
            <a:r>
              <a:rPr kumimoji="1" lang="ko-KR" altLang="en-US" dirty="0" smtClean="0"/>
              <a:t>비트</a:t>
            </a: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Mac OS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Docker for Mac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(stable channel)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Docker Hub </a:t>
            </a:r>
            <a:r>
              <a:rPr kumimoji="1" lang="ko-KR" altLang="en-US" dirty="0" smtClean="0"/>
              <a:t>가입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Project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github.com/t-t-c/cloud-movie.git</a:t>
            </a:r>
            <a:endParaRPr kumimoji="1"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31595"/>
              </p:ext>
            </p:extLst>
          </p:nvPr>
        </p:nvGraphicFramePr>
        <p:xfrm>
          <a:off x="1990434" y="2685011"/>
          <a:ext cx="9283154" cy="115403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4641577"/>
                <a:gridCol w="4641577"/>
              </a:tblGrid>
              <a:tr h="580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10 Pro </a:t>
                      </a:r>
                      <a:r>
                        <a:rPr lang="ko-KR" altLang="en-US" baseline="0" dirty="0" smtClean="0"/>
                        <a:t>미만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Docker ToolBox</a:t>
                      </a:r>
                    </a:p>
                  </a:txBody>
                  <a:tcPr/>
                </a:tc>
              </a:tr>
              <a:tr h="57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Windows 10 Pro, Window Server 2016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>
                          <a:hlinkClick r:id="rId4"/>
                        </a:rPr>
                        <a:t>Docker for</a:t>
                      </a:r>
                      <a:r>
                        <a:rPr lang="en-US" altLang="ko-KR" baseline="0" dirty="0" smtClean="0">
                          <a:hlinkClick r:id="rId4"/>
                        </a:rPr>
                        <a:t> Windows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6136" y="654848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2" y="1455151"/>
            <a:ext cx="114140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8</a:t>
            </a:r>
            <a:r>
              <a:rPr kumimoji="1" lang="en-US" altLang="ko-KR" sz="1600" dirty="0" smtClean="0"/>
              <a:t>. 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Deployment </a:t>
            </a:r>
            <a:r>
              <a:rPr kumimoji="1" lang="en-US" altLang="ko-KR" sz="1600" dirty="0" err="1"/>
              <a:t>yml</a:t>
            </a:r>
            <a:r>
              <a:rPr kumimoji="1" lang="en-US" altLang="ko-KR" sz="1600" dirty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deployment.yml</a:t>
            </a:r>
            <a:r>
              <a:rPr kumimoji="1" lang="en-US" altLang="ko-KR" sz="1600" dirty="0"/>
              <a:t>)</a:t>
            </a:r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</a:t>
            </a:r>
            <a:r>
              <a:rPr lang="en-US" altLang="ko-KR" dirty="0"/>
              <a:t> 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 </a:t>
            </a:r>
            <a:r>
              <a:rPr lang="ko-KR" altLang="en-US" dirty="0"/>
              <a:t>애플리케이션과 연동해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dirty="0"/>
          </a:p>
        </p:txBody>
      </p:sp>
      <p:sp>
        <p:nvSpPr>
          <p:cNvPr id="11" name="텍스트 개체 틀 10"/>
          <p:cNvSpPr txBox="1">
            <a:spLocks/>
          </p:cNvSpPr>
          <p:nvPr/>
        </p:nvSpPr>
        <p:spPr>
          <a:xfrm>
            <a:off x="536050" y="1773239"/>
            <a:ext cx="11231966" cy="4655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l">
              <a:lnSpc>
                <a:spcPct val="10000"/>
              </a:lnSpc>
            </a:pP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apps/v1beta2 </a:t>
            </a:r>
            <a:r>
              <a:rPr lang="en-US" altLang="ko-KR" sz="1050" dirty="0" smtClean="0">
                <a:solidFill>
                  <a:srgbClr val="FF0032"/>
                </a:solidFill>
                <a:latin typeface="Monaco" charset="0"/>
              </a:rPr>
              <a:t># for versions before 1.8.0 use apps/v1beta1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cloud-movie-front-deployment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labels: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spec: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replicas: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1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selector: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err="1" smtClean="0">
                <a:solidFill>
                  <a:srgbClr val="00C832"/>
                </a:solidFill>
                <a:latin typeface="Monaco" charset="0"/>
              </a:rPr>
              <a:t>matchLabels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template: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metadata: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labels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app: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cloud-movie-front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spec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containers: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- name: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cloud-movie</a:t>
            </a:r>
          </a:p>
          <a:p>
            <a:pPr marL="72000" algn="l">
              <a:lnSpc>
                <a:spcPct val="10000"/>
              </a:lnSpc>
            </a:pP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ko-KR" sz="1050" dirty="0" smtClean="0">
                <a:solidFill>
                  <a:srgbClr val="00C832"/>
                </a:solidFill>
                <a:latin typeface="Monaco" charset="0"/>
              </a:rPr>
              <a:t>image: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${</a:t>
            </a:r>
            <a:r>
              <a:rPr lang="en-US" altLang="ko-KR" sz="1050" dirty="0" err="1" smtClean="0">
                <a:solidFill>
                  <a:srgbClr val="FF0000"/>
                </a:solidFill>
                <a:latin typeface="Monaco" charset="0"/>
              </a:rPr>
              <a:t>docker_username</a:t>
            </a:r>
            <a:r>
              <a:rPr lang="en-US" altLang="ko-KR" sz="1050" dirty="0" smtClean="0">
                <a:solidFill>
                  <a:srgbClr val="FF0000"/>
                </a:solidFill>
                <a:latin typeface="Monaco" charset="0"/>
              </a:rPr>
              <a:t>}</a:t>
            </a:r>
            <a:r>
              <a:rPr lang="en-US" altLang="ko-KR" sz="1050" dirty="0" smtClean="0">
                <a:solidFill>
                  <a:srgbClr val="000000"/>
                </a:solidFill>
                <a:latin typeface="Monaco" charset="0"/>
              </a:rPr>
              <a:t>/cloud-movie-front:1.0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ports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containerPort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832"/>
                </a:solidFill>
                <a:latin typeface="Monaco" charset="0"/>
              </a:rPr>
              <a:t>imagePullPolicy</a:t>
            </a:r>
            <a:r>
              <a:rPr lang="de-DE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altLang="ko-KR" sz="1050" dirty="0" err="1" smtClean="0">
                <a:solidFill>
                  <a:srgbClr val="000000"/>
                </a:solidFill>
                <a:latin typeface="Monaco" charset="0"/>
              </a:rPr>
              <a:t>Always</a:t>
            </a:r>
            <a:endParaRPr lang="de-DE" altLang="ko-KR" sz="1050" dirty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env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:</a:t>
            </a:r>
            <a:endParaRPr lang="de-DE" altLang="ko-KR" sz="1050" dirty="0" smtClean="0">
              <a:solidFill>
                <a:srgbClr val="00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- </a:t>
            </a:r>
            <a:r>
              <a:rPr lang="de-DE" altLang="ko-KR" sz="1050" dirty="0" err="1">
                <a:solidFill>
                  <a:srgbClr val="00CE41"/>
                </a:solidFill>
                <a:latin typeface="Monaco" charset="0"/>
              </a:rPr>
              <a:t>name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SPRING_PROFILES_ACTIVE</a:t>
            </a:r>
          </a:p>
          <a:p>
            <a:pPr marL="72000" algn="l">
              <a:lnSpc>
                <a:spcPct val="10000"/>
              </a:lnSpc>
            </a:pP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00CE41"/>
                </a:solidFill>
                <a:latin typeface="Monaco" charset="0"/>
              </a:rPr>
              <a:t>         </a:t>
            </a:r>
            <a:r>
              <a:rPr lang="de-DE" altLang="ko-KR" sz="1050" dirty="0" err="1" smtClean="0">
                <a:solidFill>
                  <a:srgbClr val="00CE41"/>
                </a:solidFill>
                <a:latin typeface="Monaco" charset="0"/>
              </a:rPr>
              <a:t>value</a:t>
            </a:r>
            <a:r>
              <a:rPr lang="de-DE" altLang="ko-KR" sz="1050" dirty="0">
                <a:solidFill>
                  <a:srgbClr val="00CE41"/>
                </a:solidFill>
                <a:latin typeface="Monaco" charset="0"/>
              </a:rPr>
              <a:t>:</a:t>
            </a:r>
            <a:r>
              <a:rPr lang="de-DE" altLang="ko-KR" sz="1050" dirty="0">
                <a:latin typeface="Monaco" charset="0"/>
              </a:rPr>
              <a:t> </a:t>
            </a:r>
            <a:r>
              <a:rPr lang="de-DE" altLang="ko-KR" sz="1050" dirty="0" smtClean="0">
                <a:solidFill>
                  <a:srgbClr val="FF0000"/>
                </a:solidFill>
                <a:latin typeface="Monaco" charset="0"/>
              </a:rPr>
              <a:t>k8s</a:t>
            </a:r>
            <a:endParaRPr lang="de-DE" altLang="ko-KR" sz="1050" dirty="0">
              <a:solidFill>
                <a:srgbClr val="FF0000"/>
              </a:solidFill>
              <a:latin typeface="Monaco" charset="0"/>
            </a:endParaRP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resources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requests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"256Mi"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"50m"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limits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memory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"1Gi" </a:t>
            </a:r>
          </a:p>
          <a:p>
            <a:pPr marL="72000" algn="l">
              <a:lnSpc>
                <a:spcPct val="10000"/>
              </a:lnSpc>
            </a:pP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050" dirty="0" err="1" smtClean="0">
                <a:solidFill>
                  <a:srgbClr val="00C832"/>
                </a:solidFill>
                <a:latin typeface="Monaco" charset="0"/>
              </a:rPr>
              <a:t>cpu</a:t>
            </a:r>
            <a:r>
              <a:rPr lang="mr-IN" altLang="ko-KR" sz="105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050" dirty="0" smtClean="0">
                <a:solidFill>
                  <a:srgbClr val="000000"/>
                </a:solidFill>
                <a:latin typeface="Monaco" charset="0"/>
              </a:rPr>
              <a:t> "500m"</a:t>
            </a:r>
            <a:endParaRPr lang="mr-IN" altLang="ko-KR" sz="105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304801" y="6562620"/>
            <a:ext cx="641754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4022" y="1455151"/>
            <a:ext cx="114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9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대한</a:t>
            </a: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Service </a:t>
            </a:r>
            <a:r>
              <a:rPr kumimoji="1" lang="en-US" altLang="ko-KR" sz="1600" dirty="0" err="1" smtClean="0"/>
              <a:t>yml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작성</a:t>
            </a:r>
            <a:r>
              <a:rPr kumimoji="1" lang="en-US" altLang="ko-KR" sz="1600" dirty="0" smtClean="0"/>
              <a:t>(cloud-movie-front-</a:t>
            </a:r>
            <a:r>
              <a:rPr kumimoji="1" lang="en-US" altLang="ko-KR" sz="1600" dirty="0" err="1" smtClean="0"/>
              <a:t>service.yml</a:t>
            </a:r>
            <a:r>
              <a:rPr kumimoji="1" lang="en-US" altLang="ko-KR" sz="1600" dirty="0" smtClean="0"/>
              <a:t>)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  <a:p>
            <a:pPr marL="342900" indent="-342900">
              <a:buAutoNum type="arabicPeriod"/>
            </a:pPr>
            <a:endParaRPr kumimoji="1" lang="en-US" altLang="ko-KR" sz="1600" dirty="0" smtClean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이어서 </a:t>
            </a:r>
            <a:r>
              <a:rPr lang="en-US" altLang="ko-KR" dirty="0" smtClean="0"/>
              <a:t>K8S </a:t>
            </a:r>
            <a:r>
              <a:rPr lang="ko-KR" altLang="en-US" dirty="0" smtClean="0"/>
              <a:t>환경에 </a:t>
            </a:r>
            <a:r>
              <a:rPr lang="en-US" altLang="ko-KR" dirty="0" smtClean="0"/>
              <a:t>cloud-movie-front </a:t>
            </a:r>
            <a:r>
              <a:rPr lang="ko-KR" altLang="en-US" dirty="0" smtClean="0"/>
              <a:t>애플리케이션을 배포하고 </a:t>
            </a:r>
            <a:r>
              <a:rPr lang="en-US" altLang="ko-KR" dirty="0" smtClean="0"/>
              <a:t>cloud-movie</a:t>
            </a:r>
            <a:r>
              <a:rPr lang="ko-KR" altLang="en-US" dirty="0" smtClean="0"/>
              <a:t> </a:t>
            </a:r>
            <a:r>
              <a:rPr lang="ko-KR" altLang="en-US" dirty="0" smtClean="0"/>
              <a:t>애플리케이션과 연동해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10"/>
          <p:cNvSpPr txBox="1">
            <a:spLocks/>
          </p:cNvSpPr>
          <p:nvPr/>
        </p:nvSpPr>
        <p:spPr>
          <a:xfrm>
            <a:off x="536049" y="1773239"/>
            <a:ext cx="11125519" cy="4609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 smtClean="0">
                <a:solidFill>
                  <a:srgbClr val="00C832"/>
                </a:solidFill>
                <a:latin typeface="Monaco" charset="0"/>
              </a:rPr>
              <a:t>apiVersion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v1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kind: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metadata: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name: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cloud-movie-front-service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spec: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ko-KR" sz="1400" dirty="0" smtClean="0">
                <a:solidFill>
                  <a:srgbClr val="00C832"/>
                </a:solidFill>
                <a:latin typeface="Monaco" charset="0"/>
              </a:rPr>
              <a:t>ports: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-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name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"</a:t>
            </a:r>
            <a:r>
              <a:rPr lang="mr-IN" altLang="ko-KR" sz="1400" dirty="0" err="1" smtClean="0">
                <a:solidFill>
                  <a:srgbClr val="000000"/>
                </a:solidFill>
                <a:latin typeface="Monaco" charset="0"/>
              </a:rPr>
              <a:t>http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"</a:t>
            </a:r>
          </a:p>
          <a:p>
            <a:pPr algn="l">
              <a:lnSpc>
                <a:spcPct val="70000"/>
              </a:lnSpc>
            </a:pP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mr-IN" altLang="ko-KR" sz="1400" dirty="0" err="1" smtClean="0">
                <a:solidFill>
                  <a:srgbClr val="00C832"/>
                </a:solidFill>
                <a:latin typeface="Monaco" charset="0"/>
              </a:rPr>
              <a:t>port</a:t>
            </a:r>
            <a:r>
              <a:rPr lang="mr-IN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 80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8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targetPort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8080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selector: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app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cloud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movie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-front</a:t>
            </a:r>
          </a:p>
          <a:p>
            <a:pPr algn="l">
              <a:lnSpc>
                <a:spcPct val="70000"/>
              </a:lnSpc>
            </a:pP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ro-RO" altLang="ko-KR" sz="1400" dirty="0" err="1" smtClean="0">
                <a:solidFill>
                  <a:srgbClr val="00C832"/>
                </a:solidFill>
                <a:latin typeface="Monaco" charset="0"/>
              </a:rPr>
              <a:t>type</a:t>
            </a:r>
            <a:r>
              <a:rPr lang="ro-RO" altLang="ko-KR" sz="1400" dirty="0" smtClean="0">
                <a:solidFill>
                  <a:srgbClr val="00C832"/>
                </a:solidFill>
                <a:latin typeface="Monaco" charset="0"/>
              </a:rPr>
              <a:t>:</a:t>
            </a:r>
            <a:r>
              <a:rPr lang="ro-RO" altLang="ko-KR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ro-RO" altLang="ko-KR" sz="1400" dirty="0" err="1" smtClean="0">
                <a:solidFill>
                  <a:srgbClr val="000000"/>
                </a:solidFill>
                <a:latin typeface="Monaco" charset="0"/>
              </a:rPr>
              <a:t>LoadBalancer</a:t>
            </a:r>
            <a:endParaRPr lang="ro-RO" altLang="ko-KR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986" y="1372371"/>
            <a:ext cx="11594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10. k8s </a:t>
            </a:r>
            <a:r>
              <a:rPr kumimoji="1" lang="ko-KR" altLang="en-US" sz="1600" dirty="0" smtClean="0"/>
              <a:t>폴더로 이동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11.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애플리케이션에 </a:t>
            </a:r>
            <a:r>
              <a:rPr kumimoji="1" lang="ko-KR" altLang="en-US" sz="1600" dirty="0" smtClean="0"/>
              <a:t>대한 </a:t>
            </a:r>
            <a:r>
              <a:rPr kumimoji="1" lang="en-US" altLang="ko-KR" sz="1600" dirty="0" smtClean="0"/>
              <a:t>Deployment,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Service Object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 smtClean="0"/>
              <a:t>12</a:t>
            </a:r>
            <a:r>
              <a:rPr kumimoji="1" lang="en-US" altLang="ko-KR" sz="1600" dirty="0"/>
              <a:t>. </a:t>
            </a:r>
            <a:r>
              <a:rPr kumimoji="1" lang="en-US" altLang="ko-KR" sz="1600" dirty="0" smtClean="0"/>
              <a:t>cloud-movie-front</a:t>
            </a:r>
            <a:r>
              <a:rPr kumimoji="1" lang="ko-KR" altLang="en-US" sz="1600" dirty="0" smtClean="0"/>
              <a:t> </a:t>
            </a:r>
            <a:r>
              <a:rPr kumimoji="1" lang="ko-KR" altLang="en-US" sz="1600" dirty="0"/>
              <a:t>애플리케이션 </a:t>
            </a:r>
            <a:r>
              <a:rPr kumimoji="1" lang="en-US" altLang="ko-KR" sz="1600" dirty="0" smtClean="0"/>
              <a:t>Pod</a:t>
            </a:r>
            <a:r>
              <a:rPr kumimoji="1" lang="ko-KR" altLang="en-US" sz="1600" dirty="0" smtClean="0"/>
              <a:t>명 조회</a:t>
            </a:r>
            <a:endParaRPr kumimoji="1" lang="en-US" altLang="ko-KR" sz="1600" dirty="0" smtClean="0"/>
          </a:p>
          <a:p>
            <a:endParaRPr kumimoji="1" lang="en-US" altLang="ko-KR" sz="1600" dirty="0"/>
          </a:p>
          <a:p>
            <a:endParaRPr kumimoji="1" lang="en-US" altLang="ko-KR" sz="1600" dirty="0" smtClean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R" sz="1600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507461" y="1803667"/>
            <a:ext cx="11057895" cy="366941"/>
          </a:xfrm>
        </p:spPr>
        <p:txBody>
          <a:bodyPr/>
          <a:lstStyle/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cd k8s</a:t>
            </a:r>
          </a:p>
        </p:txBody>
      </p:sp>
      <p:sp>
        <p:nvSpPr>
          <p:cNvPr id="16" name="텍스트 개체 틀 10"/>
          <p:cNvSpPr txBox="1">
            <a:spLocks/>
          </p:cNvSpPr>
          <p:nvPr/>
        </p:nvSpPr>
        <p:spPr>
          <a:xfrm>
            <a:off x="507460" y="3972496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kubectl</a:t>
            </a:r>
            <a:r>
              <a:rPr lang="en-US" altLang="ko-KR" sz="1400" dirty="0"/>
              <a:t> get pod</a:t>
            </a:r>
            <a:endParaRPr lang="en-US" altLang="ko-KR" sz="1400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04801" y="186565"/>
            <a:ext cx="6721765" cy="284407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서비스연계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바닥글 개체 틀 169"/>
          <p:cNvSpPr txBox="1">
            <a:spLocks/>
          </p:cNvSpPr>
          <p:nvPr/>
        </p:nvSpPr>
        <p:spPr>
          <a:xfrm>
            <a:off x="294753" y="6539860"/>
            <a:ext cx="6417547" cy="30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3" name="텍스트 개체 틀 10"/>
          <p:cNvSpPr txBox="1">
            <a:spLocks/>
          </p:cNvSpPr>
          <p:nvPr/>
        </p:nvSpPr>
        <p:spPr>
          <a:xfrm>
            <a:off x="507460" y="2836880"/>
            <a:ext cx="11057895" cy="366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8460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kern="120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kubectl</a:t>
            </a:r>
            <a:r>
              <a:rPr lang="en-US" altLang="ko-KR" sz="1400" dirty="0" smtClean="0"/>
              <a:t> apply </a:t>
            </a:r>
            <a:r>
              <a:rPr lang="mr-IN" altLang="ko-KR" sz="1400" dirty="0" smtClean="0"/>
              <a:t>–</a:t>
            </a:r>
            <a:r>
              <a:rPr lang="en-US" altLang="ko-KR" sz="1400" dirty="0" smtClean="0"/>
              <a:t>f .</a:t>
            </a:r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K8S </a:t>
            </a:r>
            <a:r>
              <a:rPr lang="ko-KR" altLang="en-US" dirty="0"/>
              <a:t>환경에 </a:t>
            </a:r>
            <a:r>
              <a:rPr lang="en-US" altLang="ko-KR" dirty="0"/>
              <a:t>cloud-movie-front </a:t>
            </a:r>
            <a:r>
              <a:rPr lang="ko-KR" altLang="en-US" dirty="0"/>
              <a:t>애플리케이션을 배포하고 </a:t>
            </a:r>
            <a:r>
              <a:rPr lang="en-US" altLang="ko-KR" dirty="0"/>
              <a:t>cloud-movie</a:t>
            </a:r>
            <a:r>
              <a:rPr lang="ko-KR" altLang="en-US" dirty="0"/>
              <a:t> 애플리케이션과 연동해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접속한 </a:t>
            </a:r>
            <a:r>
              <a:rPr lang="ko-KR" altLang="en-US" dirty="0" smtClean="0"/>
              <a:t>결과입니다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CLOUDZ LABS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서비스연계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468985"/>
            <a:ext cx="9653048" cy="48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07568" y="1551956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400" b="1" dirty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817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설치하기</a:t>
            </a:r>
            <a:endParaRPr lang="ko-KR" altLang="en-US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268" y="809897"/>
            <a:ext cx="1090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err="1" smtClean="0"/>
              <a:t>Config</a:t>
            </a:r>
            <a:r>
              <a:rPr kumimoji="1" lang="ko-KR" altLang="en-US" dirty="0" smtClean="0"/>
              <a:t> 설정하기</a:t>
            </a:r>
            <a:endParaRPr kumimoji="1" lang="ko-KR" altLang="en-US" dirty="0"/>
          </a:p>
        </p:txBody>
      </p:sp>
      <p:sp>
        <p:nvSpPr>
          <p:cNvPr id="9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13947" y="1512876"/>
            <a:ext cx="5256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접속 주소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://pou-dev-console.cloudzcp.io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0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02.</a:t>
            </a:r>
            <a:r>
              <a:rPr lang="ko-KR" altLang="en-US" dirty="0" smtClean="0"/>
              <a:t> </a:t>
            </a:r>
            <a:r>
              <a:rPr lang="en-US" altLang="ko-KR" dirty="0" smtClean="0"/>
              <a:t>Kubernetes </a:t>
            </a:r>
            <a:r>
              <a:rPr lang="ko-KR" altLang="en-US" dirty="0" smtClean="0"/>
              <a:t>기반 개발 프로세스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 rot="10800000">
            <a:off x="2856167" y="151070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rgbClr val="F2C9D4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 rot="10800000">
            <a:off x="6982374" y="1484974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79" name="Freeform 765"/>
          <p:cNvSpPr>
            <a:spLocks noEditPoints="1"/>
          </p:cNvSpPr>
          <p:nvPr/>
        </p:nvSpPr>
        <p:spPr bwMode="auto">
          <a:xfrm rot="1800000">
            <a:off x="1987521" y="213210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936722" y="24201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1" name="Freeform 765"/>
          <p:cNvSpPr>
            <a:spLocks noEditPoints="1"/>
          </p:cNvSpPr>
          <p:nvPr/>
        </p:nvSpPr>
        <p:spPr bwMode="auto">
          <a:xfrm rot="1800000">
            <a:off x="6113423" y="2106378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062624" y="239441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5452" y="2227276"/>
            <a:ext cx="19082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애플리케이션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96297" y="2369542"/>
            <a:ext cx="2654347" cy="40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Docker Image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2197" y="3936375"/>
            <a:ext cx="3623110" cy="2218982"/>
            <a:chOff x="812740" y="3964828"/>
            <a:chExt cx="3623110" cy="221898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 rot="10800000">
              <a:off x="1732185" y="3964828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765"/>
            <p:cNvSpPr>
              <a:spLocks noEditPoints="1"/>
            </p:cNvSpPr>
            <p:nvPr/>
          </p:nvSpPr>
          <p:spPr bwMode="auto">
            <a:xfrm rot="1800000">
              <a:off x="863539" y="4586232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740" y="4874264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03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28234" y="4665195"/>
              <a:ext cx="2507616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Docker Registry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 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283919" y="3880613"/>
            <a:ext cx="3557409" cy="2218982"/>
            <a:chOff x="4389249" y="3886775"/>
            <a:chExt cx="3557409" cy="221898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 rot="10800000">
              <a:off x="5308999" y="3886775"/>
              <a:ext cx="2525136" cy="2218982"/>
            </a:xfrm>
            <a:custGeom>
              <a:avLst/>
              <a:gdLst>
                <a:gd name="T0" fmla="*/ 295 w 391"/>
                <a:gd name="T1" fmla="*/ 291 h 344"/>
                <a:gd name="T2" fmla="*/ 169 w 391"/>
                <a:gd name="T3" fmla="*/ 343 h 344"/>
                <a:gd name="T4" fmla="*/ 0 w 391"/>
                <a:gd name="T5" fmla="*/ 181 h 344"/>
                <a:gd name="T6" fmla="*/ 1 w 391"/>
                <a:gd name="T7" fmla="*/ 159 h 344"/>
                <a:gd name="T8" fmla="*/ 175 w 391"/>
                <a:gd name="T9" fmla="*/ 1 h 344"/>
                <a:gd name="T10" fmla="*/ 299 w 391"/>
                <a:gd name="T11" fmla="*/ 57 h 344"/>
                <a:gd name="T12" fmla="*/ 373 w 391"/>
                <a:gd name="T13" fmla="*/ 150 h 344"/>
                <a:gd name="T14" fmla="*/ 382 w 391"/>
                <a:gd name="T15" fmla="*/ 162 h 344"/>
                <a:gd name="T16" fmla="*/ 382 w 391"/>
                <a:gd name="T17" fmla="*/ 189 h 344"/>
                <a:gd name="T18" fmla="*/ 372 w 391"/>
                <a:gd name="T19" fmla="*/ 201 h 344"/>
                <a:gd name="T20" fmla="*/ 295 w 391"/>
                <a:gd name="T21" fmla="*/ 29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344">
                  <a:moveTo>
                    <a:pt x="295" y="291"/>
                  </a:moveTo>
                  <a:cubicBezTo>
                    <a:pt x="264" y="323"/>
                    <a:pt x="219" y="344"/>
                    <a:pt x="169" y="343"/>
                  </a:cubicBezTo>
                  <a:cubicBezTo>
                    <a:pt x="79" y="341"/>
                    <a:pt x="5" y="270"/>
                    <a:pt x="0" y="181"/>
                  </a:cubicBezTo>
                  <a:cubicBezTo>
                    <a:pt x="0" y="174"/>
                    <a:pt x="0" y="167"/>
                    <a:pt x="1" y="159"/>
                  </a:cubicBezTo>
                  <a:cubicBezTo>
                    <a:pt x="8" y="70"/>
                    <a:pt x="83" y="0"/>
                    <a:pt x="175" y="1"/>
                  </a:cubicBezTo>
                  <a:cubicBezTo>
                    <a:pt x="224" y="2"/>
                    <a:pt x="268" y="23"/>
                    <a:pt x="299" y="57"/>
                  </a:cubicBezTo>
                  <a:cubicBezTo>
                    <a:pt x="325" y="86"/>
                    <a:pt x="350" y="119"/>
                    <a:pt x="373" y="150"/>
                  </a:cubicBezTo>
                  <a:cubicBezTo>
                    <a:pt x="376" y="154"/>
                    <a:pt x="379" y="158"/>
                    <a:pt x="382" y="162"/>
                  </a:cubicBezTo>
                  <a:cubicBezTo>
                    <a:pt x="391" y="174"/>
                    <a:pt x="391" y="177"/>
                    <a:pt x="382" y="189"/>
                  </a:cubicBezTo>
                  <a:cubicBezTo>
                    <a:pt x="378" y="193"/>
                    <a:pt x="375" y="197"/>
                    <a:pt x="372" y="201"/>
                  </a:cubicBezTo>
                  <a:cubicBezTo>
                    <a:pt x="348" y="231"/>
                    <a:pt x="322" y="263"/>
                    <a:pt x="295" y="2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765"/>
            <p:cNvSpPr>
              <a:spLocks noEditPoints="1"/>
            </p:cNvSpPr>
            <p:nvPr/>
          </p:nvSpPr>
          <p:spPr bwMode="auto">
            <a:xfrm rot="1800000">
              <a:off x="4440048" y="4508179"/>
              <a:ext cx="833896" cy="963851"/>
            </a:xfrm>
            <a:custGeom>
              <a:avLst/>
              <a:gdLst>
                <a:gd name="T0" fmla="*/ 120 w 240"/>
                <a:gd name="T1" fmla="*/ 20 h 279"/>
                <a:gd name="T2" fmla="*/ 121 w 240"/>
                <a:gd name="T3" fmla="*/ 20 h 279"/>
                <a:gd name="T4" fmla="*/ 218 w 240"/>
                <a:gd name="T5" fmla="*/ 79 h 279"/>
                <a:gd name="T6" fmla="*/ 220 w 240"/>
                <a:gd name="T7" fmla="*/ 81 h 279"/>
                <a:gd name="T8" fmla="*/ 220 w 240"/>
                <a:gd name="T9" fmla="*/ 198 h 279"/>
                <a:gd name="T10" fmla="*/ 219 w 240"/>
                <a:gd name="T11" fmla="*/ 200 h 279"/>
                <a:gd name="T12" fmla="*/ 121 w 240"/>
                <a:gd name="T13" fmla="*/ 259 h 279"/>
                <a:gd name="T14" fmla="*/ 120 w 240"/>
                <a:gd name="T15" fmla="*/ 259 h 279"/>
                <a:gd name="T16" fmla="*/ 120 w 240"/>
                <a:gd name="T17" fmla="*/ 259 h 279"/>
                <a:gd name="T18" fmla="*/ 118 w 240"/>
                <a:gd name="T19" fmla="*/ 258 h 279"/>
                <a:gd name="T20" fmla="*/ 21 w 240"/>
                <a:gd name="T21" fmla="*/ 200 h 279"/>
                <a:gd name="T22" fmla="*/ 20 w 240"/>
                <a:gd name="T23" fmla="*/ 198 h 279"/>
                <a:gd name="T24" fmla="*/ 20 w 240"/>
                <a:gd name="T25" fmla="*/ 81 h 279"/>
                <a:gd name="T26" fmla="*/ 21 w 240"/>
                <a:gd name="T27" fmla="*/ 79 h 279"/>
                <a:gd name="T28" fmla="*/ 119 w 240"/>
                <a:gd name="T29" fmla="*/ 20 h 279"/>
                <a:gd name="T30" fmla="*/ 120 w 240"/>
                <a:gd name="T31" fmla="*/ 20 h 279"/>
                <a:gd name="T32" fmla="*/ 120 w 240"/>
                <a:gd name="T33" fmla="*/ 0 h 279"/>
                <a:gd name="T34" fmla="*/ 108 w 240"/>
                <a:gd name="T35" fmla="*/ 3 h 279"/>
                <a:gd name="T36" fmla="*/ 11 w 240"/>
                <a:gd name="T37" fmla="*/ 62 h 279"/>
                <a:gd name="T38" fmla="*/ 0 w 240"/>
                <a:gd name="T39" fmla="*/ 81 h 279"/>
                <a:gd name="T40" fmla="*/ 0 w 240"/>
                <a:gd name="T41" fmla="*/ 198 h 279"/>
                <a:gd name="T42" fmla="*/ 11 w 240"/>
                <a:gd name="T43" fmla="*/ 217 h 279"/>
                <a:gd name="T44" fmla="*/ 108 w 240"/>
                <a:gd name="T45" fmla="*/ 276 h 279"/>
                <a:gd name="T46" fmla="*/ 120 w 240"/>
                <a:gd name="T47" fmla="*/ 279 h 279"/>
                <a:gd name="T48" fmla="*/ 131 w 240"/>
                <a:gd name="T49" fmla="*/ 276 h 279"/>
                <a:gd name="T50" fmla="*/ 229 w 240"/>
                <a:gd name="T51" fmla="*/ 217 h 279"/>
                <a:gd name="T52" fmla="*/ 240 w 240"/>
                <a:gd name="T53" fmla="*/ 198 h 279"/>
                <a:gd name="T54" fmla="*/ 240 w 240"/>
                <a:gd name="T55" fmla="*/ 81 h 279"/>
                <a:gd name="T56" fmla="*/ 229 w 240"/>
                <a:gd name="T57" fmla="*/ 62 h 279"/>
                <a:gd name="T58" fmla="*/ 131 w 240"/>
                <a:gd name="T59" fmla="*/ 3 h 279"/>
                <a:gd name="T60" fmla="*/ 120 w 240"/>
                <a:gd name="T6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279">
                  <a:moveTo>
                    <a:pt x="120" y="20"/>
                  </a:moveTo>
                  <a:cubicBezTo>
                    <a:pt x="120" y="20"/>
                    <a:pt x="121" y="20"/>
                    <a:pt x="121" y="20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9" y="79"/>
                    <a:pt x="220" y="80"/>
                    <a:pt x="220" y="81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19" y="200"/>
                    <a:pt x="219" y="200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20" y="259"/>
                    <a:pt x="120" y="259"/>
                  </a:cubicBezTo>
                  <a:cubicBezTo>
                    <a:pt x="120" y="259"/>
                    <a:pt x="119" y="259"/>
                    <a:pt x="118" y="258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0" y="200"/>
                    <a:pt x="20" y="199"/>
                    <a:pt x="20" y="198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79"/>
                    <a:pt x="21" y="79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0"/>
                    <a:pt x="119" y="20"/>
                    <a:pt x="120" y="20"/>
                  </a:cubicBezTo>
                  <a:moveTo>
                    <a:pt x="120" y="0"/>
                  </a:moveTo>
                  <a:cubicBezTo>
                    <a:pt x="116" y="0"/>
                    <a:pt x="112" y="1"/>
                    <a:pt x="108" y="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4" y="66"/>
                    <a:pt x="0" y="73"/>
                    <a:pt x="0" y="8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4" y="213"/>
                    <a:pt x="11" y="217"/>
                  </a:cubicBezTo>
                  <a:cubicBezTo>
                    <a:pt x="108" y="276"/>
                    <a:pt x="108" y="276"/>
                    <a:pt x="108" y="276"/>
                  </a:cubicBezTo>
                  <a:cubicBezTo>
                    <a:pt x="113" y="278"/>
                    <a:pt x="117" y="279"/>
                    <a:pt x="120" y="279"/>
                  </a:cubicBezTo>
                  <a:cubicBezTo>
                    <a:pt x="125" y="279"/>
                    <a:pt x="129" y="277"/>
                    <a:pt x="131" y="276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36" y="213"/>
                    <a:pt x="240" y="206"/>
                    <a:pt x="240" y="198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73"/>
                    <a:pt x="236" y="66"/>
                    <a:pt x="229" y="62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9249" y="4796211"/>
              <a:ext cx="935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Noto Sans CJK KR Black" pitchFamily="34" charset="-127"/>
                  <a:ea typeface="Noto Sans CJK KR Black" pitchFamily="34" charset="-127"/>
                </a:rPr>
                <a:t>04</a:t>
              </a:r>
              <a:endParaRPr lang="ko-KR" altLang="en-US" sz="2000" dirty="0">
                <a:latin typeface="Noto Sans CJK KR Black" pitchFamily="34" charset="-127"/>
                <a:ea typeface="Noto Sans CJK KR Black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95125" y="4553263"/>
              <a:ext cx="2351533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Kubernetes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에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Image 배포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30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0800000">
            <a:off x="8964149" y="3886775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4" name="Freeform 765"/>
          <p:cNvSpPr>
            <a:spLocks noEditPoints="1"/>
          </p:cNvSpPr>
          <p:nvPr/>
        </p:nvSpPr>
        <p:spPr bwMode="auto">
          <a:xfrm rot="1800000">
            <a:off x="8095198" y="4508179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44399" y="479621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05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72641" y="4763105"/>
            <a:ext cx="2351533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서비스 연계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2432286" y="2005723"/>
            <a:ext cx="6841840" cy="3825240"/>
          </a:xfrm>
          <a:prstGeom prst="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2560141" y="2803123"/>
            <a:ext cx="2886809" cy="20250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54"/>
          <p:cNvSpPr txBox="1"/>
          <p:nvPr/>
        </p:nvSpPr>
        <p:spPr>
          <a:xfrm>
            <a:off x="7061716" y="2051095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6166442" y="2807891"/>
            <a:ext cx="2995409" cy="2900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8"/>
          <p:cNvSpPr txBox="1"/>
          <p:nvPr/>
        </p:nvSpPr>
        <p:spPr>
          <a:xfrm>
            <a:off x="3046519" y="204172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cloud-movie</a:t>
            </a:r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-front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3175067" y="2792336"/>
            <a:ext cx="4625" cy="20160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3669603" y="2408813"/>
            <a:ext cx="669128" cy="784616"/>
            <a:chOff x="3440832" y="2247302"/>
            <a:chExt cx="762127" cy="893666"/>
          </a:xfrm>
        </p:grpSpPr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3440832" y="2247302"/>
              <a:ext cx="762127" cy="893666"/>
            </a:xfrm>
            <a:custGeom>
              <a:avLst/>
              <a:gdLst>
                <a:gd name="T0" fmla="*/ 306 w 320"/>
                <a:gd name="T1" fmla="*/ 83 h 376"/>
                <a:gd name="T2" fmla="*/ 176 w 320"/>
                <a:gd name="T3" fmla="*/ 5 h 376"/>
                <a:gd name="T4" fmla="*/ 145 w 320"/>
                <a:gd name="T5" fmla="*/ 5 h 376"/>
                <a:gd name="T6" fmla="*/ 15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5 w 320"/>
                <a:gd name="T13" fmla="*/ 291 h 376"/>
                <a:gd name="T14" fmla="*/ 145 w 320"/>
                <a:gd name="T15" fmla="*/ 369 h 376"/>
                <a:gd name="T16" fmla="*/ 176 w 320"/>
                <a:gd name="T17" fmla="*/ 369 h 376"/>
                <a:gd name="T18" fmla="*/ 306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6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6" y="83"/>
                  </a:moveTo>
                  <a:cubicBezTo>
                    <a:pt x="176" y="5"/>
                    <a:pt x="176" y="5"/>
                    <a:pt x="176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6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6" y="285"/>
                    <a:pt x="15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9" y="376"/>
                    <a:pt x="170" y="372"/>
                    <a:pt x="176" y="369"/>
                  </a:cubicBezTo>
                  <a:cubicBezTo>
                    <a:pt x="306" y="291"/>
                    <a:pt x="306" y="291"/>
                    <a:pt x="306" y="291"/>
                  </a:cubicBezTo>
                  <a:cubicBezTo>
                    <a:pt x="315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5" y="89"/>
                    <a:pt x="306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620852" y="2479491"/>
              <a:ext cx="416714" cy="413697"/>
              <a:chOff x="7910513" y="2382838"/>
              <a:chExt cx="658820" cy="654050"/>
            </a:xfrm>
          </p:grpSpPr>
          <p:sp>
            <p:nvSpPr>
              <p:cNvPr id="21" name="Freeform 192"/>
              <p:cNvSpPr>
                <a:spLocks/>
              </p:cNvSpPr>
              <p:nvPr/>
            </p:nvSpPr>
            <p:spPr bwMode="auto">
              <a:xfrm>
                <a:off x="8286750" y="2705101"/>
                <a:ext cx="106363" cy="153988"/>
              </a:xfrm>
              <a:custGeom>
                <a:avLst/>
                <a:gdLst>
                  <a:gd name="T0" fmla="*/ 2 w 28"/>
                  <a:gd name="T1" fmla="*/ 40 h 41"/>
                  <a:gd name="T2" fmla="*/ 4 w 28"/>
                  <a:gd name="T3" fmla="*/ 41 h 41"/>
                  <a:gd name="T4" fmla="*/ 6 w 28"/>
                  <a:gd name="T5" fmla="*/ 40 h 41"/>
                  <a:gd name="T6" fmla="*/ 27 w 28"/>
                  <a:gd name="T7" fmla="*/ 23 h 41"/>
                  <a:gd name="T8" fmla="*/ 28 w 28"/>
                  <a:gd name="T9" fmla="*/ 21 h 41"/>
                  <a:gd name="T10" fmla="*/ 27 w 28"/>
                  <a:gd name="T11" fmla="*/ 18 h 41"/>
                  <a:gd name="T12" fmla="*/ 6 w 28"/>
                  <a:gd name="T13" fmla="*/ 1 h 41"/>
                  <a:gd name="T14" fmla="*/ 2 w 28"/>
                  <a:gd name="T15" fmla="*/ 2 h 41"/>
                  <a:gd name="T16" fmla="*/ 2 w 28"/>
                  <a:gd name="T17" fmla="*/ 6 h 41"/>
                  <a:gd name="T18" fmla="*/ 19 w 28"/>
                  <a:gd name="T19" fmla="*/ 21 h 41"/>
                  <a:gd name="T20" fmla="*/ 2 w 28"/>
                  <a:gd name="T21" fmla="*/ 35 h 41"/>
                  <a:gd name="T22" fmla="*/ 2 w 28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1">
                    <a:moveTo>
                      <a:pt x="2" y="40"/>
                    </a:moveTo>
                    <a:cubicBezTo>
                      <a:pt x="2" y="41"/>
                      <a:pt x="3" y="41"/>
                      <a:pt x="4" y="41"/>
                    </a:cubicBezTo>
                    <a:cubicBezTo>
                      <a:pt x="5" y="41"/>
                      <a:pt x="6" y="41"/>
                      <a:pt x="6" y="4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2"/>
                      <a:pt x="28" y="21"/>
                    </a:cubicBezTo>
                    <a:cubicBezTo>
                      <a:pt x="28" y="20"/>
                      <a:pt x="27" y="19"/>
                      <a:pt x="27" y="18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0" y="38"/>
                      <a:pt x="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8088313" y="2705101"/>
                <a:ext cx="101600" cy="153988"/>
              </a:xfrm>
              <a:custGeom>
                <a:avLst/>
                <a:gdLst>
                  <a:gd name="T0" fmla="*/ 21 w 27"/>
                  <a:gd name="T1" fmla="*/ 40 h 41"/>
                  <a:gd name="T2" fmla="*/ 23 w 27"/>
                  <a:gd name="T3" fmla="*/ 41 h 41"/>
                  <a:gd name="T4" fmla="*/ 26 w 27"/>
                  <a:gd name="T5" fmla="*/ 40 h 41"/>
                  <a:gd name="T6" fmla="*/ 25 w 27"/>
                  <a:gd name="T7" fmla="*/ 35 h 41"/>
                  <a:gd name="T8" fmla="*/ 8 w 27"/>
                  <a:gd name="T9" fmla="*/ 21 h 41"/>
                  <a:gd name="T10" fmla="*/ 25 w 27"/>
                  <a:gd name="T11" fmla="*/ 6 h 41"/>
                  <a:gd name="T12" fmla="*/ 26 w 27"/>
                  <a:gd name="T13" fmla="*/ 2 h 41"/>
                  <a:gd name="T14" fmla="*/ 21 w 27"/>
                  <a:gd name="T15" fmla="*/ 1 h 41"/>
                  <a:gd name="T16" fmla="*/ 1 w 27"/>
                  <a:gd name="T17" fmla="*/ 18 h 41"/>
                  <a:gd name="T18" fmla="*/ 0 w 27"/>
                  <a:gd name="T19" fmla="*/ 21 h 41"/>
                  <a:gd name="T20" fmla="*/ 1 w 27"/>
                  <a:gd name="T21" fmla="*/ 23 h 41"/>
                  <a:gd name="T22" fmla="*/ 21 w 27"/>
                  <a:gd name="T23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41">
                    <a:moveTo>
                      <a:pt x="21" y="40"/>
                    </a:move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5" y="41"/>
                      <a:pt x="26" y="40"/>
                    </a:cubicBezTo>
                    <a:cubicBezTo>
                      <a:pt x="27" y="38"/>
                      <a:pt x="27" y="36"/>
                      <a:pt x="25" y="3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7" y="5"/>
                      <a:pt x="27" y="3"/>
                      <a:pt x="26" y="2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2"/>
                      <a:pt x="0" y="23"/>
                      <a:pt x="1" y="23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8185150" y="2679701"/>
                <a:ext cx="106363" cy="206375"/>
              </a:xfrm>
              <a:custGeom>
                <a:avLst/>
                <a:gdLst>
                  <a:gd name="T0" fmla="*/ 3 w 28"/>
                  <a:gd name="T1" fmla="*/ 54 h 55"/>
                  <a:gd name="T2" fmla="*/ 4 w 28"/>
                  <a:gd name="T3" fmla="*/ 55 h 55"/>
                  <a:gd name="T4" fmla="*/ 7 w 28"/>
                  <a:gd name="T5" fmla="*/ 53 h 55"/>
                  <a:gd name="T6" fmla="*/ 27 w 28"/>
                  <a:gd name="T7" fmla="*/ 5 h 55"/>
                  <a:gd name="T8" fmla="*/ 26 w 28"/>
                  <a:gd name="T9" fmla="*/ 1 h 55"/>
                  <a:gd name="T10" fmla="*/ 21 w 28"/>
                  <a:gd name="T11" fmla="*/ 3 h 55"/>
                  <a:gd name="T12" fmla="*/ 1 w 28"/>
                  <a:gd name="T13" fmla="*/ 50 h 55"/>
                  <a:gd name="T14" fmla="*/ 3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54"/>
                    </a:moveTo>
                    <a:cubicBezTo>
                      <a:pt x="3" y="55"/>
                      <a:pt x="4" y="55"/>
                      <a:pt x="4" y="55"/>
                    </a:cubicBezTo>
                    <a:cubicBezTo>
                      <a:pt x="5" y="55"/>
                      <a:pt x="7" y="54"/>
                      <a:pt x="7" y="5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7" y="2"/>
                      <a:pt x="26" y="1"/>
                    </a:cubicBezTo>
                    <a:cubicBezTo>
                      <a:pt x="24" y="0"/>
                      <a:pt x="22" y="1"/>
                      <a:pt x="21" y="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2"/>
                      <a:pt x="1" y="54"/>
                      <a:pt x="3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95"/>
              <p:cNvSpPr>
                <a:spLocks noEditPoints="1"/>
              </p:cNvSpPr>
              <p:nvPr/>
            </p:nvSpPr>
            <p:spPr bwMode="auto">
              <a:xfrm>
                <a:off x="7910513" y="2547938"/>
                <a:ext cx="658813" cy="488950"/>
              </a:xfrm>
              <a:custGeom>
                <a:avLst/>
                <a:gdLst>
                  <a:gd name="T0" fmla="*/ 173 w 175"/>
                  <a:gd name="T1" fmla="*/ 1 h 130"/>
                  <a:gd name="T2" fmla="*/ 169 w 175"/>
                  <a:gd name="T3" fmla="*/ 0 h 130"/>
                  <a:gd name="T4" fmla="*/ 6 w 175"/>
                  <a:gd name="T5" fmla="*/ 0 h 130"/>
                  <a:gd name="T6" fmla="*/ 2 w 175"/>
                  <a:gd name="T7" fmla="*/ 1 h 130"/>
                  <a:gd name="T8" fmla="*/ 0 w 175"/>
                  <a:gd name="T9" fmla="*/ 6 h 130"/>
                  <a:gd name="T10" fmla="*/ 0 w 175"/>
                  <a:gd name="T11" fmla="*/ 82 h 130"/>
                  <a:gd name="T12" fmla="*/ 0 w 175"/>
                  <a:gd name="T13" fmla="*/ 116 h 130"/>
                  <a:gd name="T14" fmla="*/ 14 w 175"/>
                  <a:gd name="T15" fmla="*/ 130 h 130"/>
                  <a:gd name="T16" fmla="*/ 64 w 175"/>
                  <a:gd name="T17" fmla="*/ 130 h 130"/>
                  <a:gd name="T18" fmla="*/ 111 w 175"/>
                  <a:gd name="T19" fmla="*/ 130 h 130"/>
                  <a:gd name="T20" fmla="*/ 160 w 175"/>
                  <a:gd name="T21" fmla="*/ 130 h 130"/>
                  <a:gd name="T22" fmla="*/ 175 w 175"/>
                  <a:gd name="T23" fmla="*/ 116 h 130"/>
                  <a:gd name="T24" fmla="*/ 175 w 175"/>
                  <a:gd name="T25" fmla="*/ 82 h 130"/>
                  <a:gd name="T26" fmla="*/ 175 w 175"/>
                  <a:gd name="T27" fmla="*/ 6 h 130"/>
                  <a:gd name="T28" fmla="*/ 173 w 175"/>
                  <a:gd name="T29" fmla="*/ 1 h 130"/>
                  <a:gd name="T30" fmla="*/ 163 w 175"/>
                  <a:gd name="T31" fmla="*/ 82 h 130"/>
                  <a:gd name="T32" fmla="*/ 163 w 175"/>
                  <a:gd name="T33" fmla="*/ 116 h 130"/>
                  <a:gd name="T34" fmla="*/ 160 w 175"/>
                  <a:gd name="T35" fmla="*/ 118 h 130"/>
                  <a:gd name="T36" fmla="*/ 111 w 175"/>
                  <a:gd name="T37" fmla="*/ 118 h 130"/>
                  <a:gd name="T38" fmla="*/ 64 w 175"/>
                  <a:gd name="T39" fmla="*/ 118 h 130"/>
                  <a:gd name="T40" fmla="*/ 14 w 175"/>
                  <a:gd name="T41" fmla="*/ 118 h 130"/>
                  <a:gd name="T42" fmla="*/ 12 w 175"/>
                  <a:gd name="T43" fmla="*/ 116 h 130"/>
                  <a:gd name="T44" fmla="*/ 12 w 175"/>
                  <a:gd name="T45" fmla="*/ 82 h 130"/>
                  <a:gd name="T46" fmla="*/ 12 w 175"/>
                  <a:gd name="T47" fmla="*/ 12 h 130"/>
                  <a:gd name="T48" fmla="*/ 163 w 175"/>
                  <a:gd name="T49" fmla="*/ 12 h 130"/>
                  <a:gd name="T50" fmla="*/ 163 w 175"/>
                  <a:gd name="T51" fmla="*/ 8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5" h="130">
                    <a:moveTo>
                      <a:pt x="173" y="1"/>
                    </a:moveTo>
                    <a:cubicBezTo>
                      <a:pt x="172" y="0"/>
                      <a:pt x="170" y="0"/>
                      <a:pt x="16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30"/>
                      <a:pt x="1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111" y="130"/>
                      <a:pt x="111" y="130"/>
                      <a:pt x="111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68" y="130"/>
                      <a:pt x="175" y="123"/>
                      <a:pt x="175" y="116"/>
                    </a:cubicBezTo>
                    <a:cubicBezTo>
                      <a:pt x="175" y="82"/>
                      <a:pt x="175" y="82"/>
                      <a:pt x="175" y="82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5" y="4"/>
                      <a:pt x="174" y="2"/>
                      <a:pt x="173" y="1"/>
                    </a:cubicBezTo>
                    <a:close/>
                    <a:moveTo>
                      <a:pt x="163" y="82"/>
                    </a:move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3" y="117"/>
                      <a:pt x="162" y="118"/>
                      <a:pt x="160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3" y="118"/>
                      <a:pt x="12" y="117"/>
                      <a:pt x="12" y="116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63" y="12"/>
                      <a:pt x="163" y="12"/>
                      <a:pt x="163" y="12"/>
                    </a:cubicBezTo>
                    <a:lnTo>
                      <a:pt x="163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Line 196"/>
              <p:cNvSpPr>
                <a:spLocks noChangeShapeType="1"/>
              </p:cNvSpPr>
              <p:nvPr/>
            </p:nvSpPr>
            <p:spPr bwMode="auto">
              <a:xfrm>
                <a:off x="8569325" y="2435226"/>
                <a:ext cx="0" cy="0"/>
              </a:xfrm>
              <a:prstGeom prst="line">
                <a:avLst/>
              </a:prstGeom>
              <a:noFill/>
              <a:ln w="0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7918450" y="25130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98"/>
              <p:cNvSpPr>
                <a:spLocks noEditPoints="1"/>
              </p:cNvSpPr>
              <p:nvPr/>
            </p:nvSpPr>
            <p:spPr bwMode="auto">
              <a:xfrm>
                <a:off x="7910519" y="2382838"/>
                <a:ext cx="658814" cy="138114"/>
              </a:xfrm>
              <a:custGeom>
                <a:avLst/>
                <a:gdLst>
                  <a:gd name="T0" fmla="*/ 160 w 175"/>
                  <a:gd name="T1" fmla="*/ 0 h 37"/>
                  <a:gd name="T2" fmla="*/ 14 w 175"/>
                  <a:gd name="T3" fmla="*/ 0 h 37"/>
                  <a:gd name="T4" fmla="*/ 0 w 175"/>
                  <a:gd name="T5" fmla="*/ 14 h 37"/>
                  <a:gd name="T6" fmla="*/ 0 w 175"/>
                  <a:gd name="T7" fmla="*/ 31 h 37"/>
                  <a:gd name="T8" fmla="*/ 2 w 175"/>
                  <a:gd name="T9" fmla="*/ 35 h 37"/>
                  <a:gd name="T10" fmla="*/ 6 w 175"/>
                  <a:gd name="T11" fmla="*/ 37 h 37"/>
                  <a:gd name="T12" fmla="*/ 169 w 175"/>
                  <a:gd name="T13" fmla="*/ 37 h 37"/>
                  <a:gd name="T14" fmla="*/ 173 w 175"/>
                  <a:gd name="T15" fmla="*/ 35 h 37"/>
                  <a:gd name="T16" fmla="*/ 175 w 175"/>
                  <a:gd name="T17" fmla="*/ 31 h 37"/>
                  <a:gd name="T18" fmla="*/ 175 w 175"/>
                  <a:gd name="T19" fmla="*/ 14 h 37"/>
                  <a:gd name="T20" fmla="*/ 160 w 175"/>
                  <a:gd name="T21" fmla="*/ 0 h 37"/>
                  <a:gd name="T22" fmla="*/ 12 w 175"/>
                  <a:gd name="T23" fmla="*/ 14 h 37"/>
                  <a:gd name="T24" fmla="*/ 14 w 175"/>
                  <a:gd name="T25" fmla="*/ 12 h 37"/>
                  <a:gd name="T26" fmla="*/ 160 w 175"/>
                  <a:gd name="T27" fmla="*/ 12 h 37"/>
                  <a:gd name="T28" fmla="*/ 163 w 175"/>
                  <a:gd name="T29" fmla="*/ 14 h 37"/>
                  <a:gd name="T30" fmla="*/ 163 w 175"/>
                  <a:gd name="T31" fmla="*/ 25 h 37"/>
                  <a:gd name="T32" fmla="*/ 12 w 175"/>
                  <a:gd name="T33" fmla="*/ 25 h 37"/>
                  <a:gd name="T34" fmla="*/ 12 w 175"/>
                  <a:gd name="T35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37">
                    <a:moveTo>
                      <a:pt x="16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4"/>
                      <a:pt x="2" y="35"/>
                    </a:cubicBezTo>
                    <a:cubicBezTo>
                      <a:pt x="3" y="36"/>
                      <a:pt x="4" y="37"/>
                      <a:pt x="6" y="37"/>
                    </a:cubicBezTo>
                    <a:cubicBezTo>
                      <a:pt x="169" y="37"/>
                      <a:pt x="169" y="37"/>
                      <a:pt x="169" y="37"/>
                    </a:cubicBezTo>
                    <a:cubicBezTo>
                      <a:pt x="170" y="37"/>
                      <a:pt x="172" y="36"/>
                      <a:pt x="173" y="35"/>
                    </a:cubicBezTo>
                    <a:cubicBezTo>
                      <a:pt x="174" y="34"/>
                      <a:pt x="175" y="32"/>
                      <a:pt x="175" y="31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7"/>
                      <a:pt x="168" y="0"/>
                      <a:pt x="160" y="0"/>
                    </a:cubicBezTo>
                    <a:close/>
                    <a:moveTo>
                      <a:pt x="12" y="14"/>
                    </a:moveTo>
                    <a:cubicBezTo>
                      <a:pt x="12" y="13"/>
                      <a:pt x="13" y="12"/>
                      <a:pt x="14" y="12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62" y="12"/>
                      <a:pt x="163" y="13"/>
                      <a:pt x="163" y="14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2" y="25"/>
                      <a:pt x="12" y="25"/>
                      <a:pt x="12" y="25"/>
                    </a:cubicBez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8" name="TextBox 163"/>
          <p:cNvSpPr txBox="1"/>
          <p:nvPr/>
        </p:nvSpPr>
        <p:spPr>
          <a:xfrm>
            <a:off x="3451278" y="3157850"/>
            <a:ext cx="168347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BFF</a:t>
            </a:r>
          </a:p>
          <a:p>
            <a:pPr algn="ctr"/>
            <a:r>
              <a:rPr kumimoji="1"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(Backend For Frontend)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9" name="TextBox 164"/>
          <p:cNvSpPr txBox="1"/>
          <p:nvPr/>
        </p:nvSpPr>
        <p:spPr>
          <a:xfrm>
            <a:off x="2705246" y="31799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UI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0" name="TextBox 200"/>
          <p:cNvSpPr txBox="1"/>
          <p:nvPr/>
        </p:nvSpPr>
        <p:spPr>
          <a:xfrm>
            <a:off x="4492896" y="1627950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 Movie </a:t>
            </a:r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Application</a:t>
            </a:r>
            <a:endParaRPr kumimoji="1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31" name="그룹 30"/>
          <p:cNvGrpSpPr>
            <a:grpSpLocks noChangeAspect="1"/>
          </p:cNvGrpSpPr>
          <p:nvPr/>
        </p:nvGrpSpPr>
        <p:grpSpPr>
          <a:xfrm>
            <a:off x="8528176" y="5068997"/>
            <a:ext cx="462149" cy="641761"/>
            <a:chOff x="8500713" y="4981143"/>
            <a:chExt cx="629340" cy="796766"/>
          </a:xfrm>
        </p:grpSpPr>
        <p:grpSp>
          <p:nvGrpSpPr>
            <p:cNvPr id="32" name="그룹 31"/>
            <p:cNvGrpSpPr/>
            <p:nvPr/>
          </p:nvGrpSpPr>
          <p:grpSpPr>
            <a:xfrm>
              <a:off x="8589404" y="4981143"/>
              <a:ext cx="540649" cy="560619"/>
              <a:chOff x="10685463" y="1982788"/>
              <a:chExt cx="1203325" cy="1247775"/>
            </a:xfrm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688638" y="1982788"/>
                <a:ext cx="1200150" cy="334963"/>
              </a:xfrm>
              <a:custGeom>
                <a:avLst/>
                <a:gdLst>
                  <a:gd name="T0" fmla="*/ 52 w 319"/>
                  <a:gd name="T1" fmla="*/ 74 h 89"/>
                  <a:gd name="T2" fmla="*/ 160 w 319"/>
                  <a:gd name="T3" fmla="*/ 89 h 89"/>
                  <a:gd name="T4" fmla="*/ 268 w 319"/>
                  <a:gd name="T5" fmla="*/ 74 h 89"/>
                  <a:gd name="T6" fmla="*/ 319 w 319"/>
                  <a:gd name="T7" fmla="*/ 44 h 89"/>
                  <a:gd name="T8" fmla="*/ 160 w 319"/>
                  <a:gd name="T9" fmla="*/ 0 h 89"/>
                  <a:gd name="T10" fmla="*/ 0 w 319"/>
                  <a:gd name="T11" fmla="*/ 44 h 89"/>
                  <a:gd name="T12" fmla="*/ 52 w 319"/>
                  <a:gd name="T13" fmla="*/ 7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9">
                    <a:moveTo>
                      <a:pt x="52" y="74"/>
                    </a:moveTo>
                    <a:cubicBezTo>
                      <a:pt x="78" y="82"/>
                      <a:pt x="114" y="89"/>
                      <a:pt x="160" y="89"/>
                    </a:cubicBezTo>
                    <a:cubicBezTo>
                      <a:pt x="205" y="89"/>
                      <a:pt x="241" y="82"/>
                      <a:pt x="268" y="74"/>
                    </a:cubicBezTo>
                    <a:cubicBezTo>
                      <a:pt x="299" y="64"/>
                      <a:pt x="317" y="51"/>
                      <a:pt x="319" y="44"/>
                    </a:cubicBezTo>
                    <a:cubicBezTo>
                      <a:pt x="315" y="32"/>
                      <a:pt x="261" y="0"/>
                      <a:pt x="160" y="0"/>
                    </a:cubicBezTo>
                    <a:cubicBezTo>
                      <a:pt x="59" y="0"/>
                      <a:pt x="5" y="32"/>
                      <a:pt x="0" y="44"/>
                    </a:cubicBezTo>
                    <a:cubicBezTo>
                      <a:pt x="2" y="51"/>
                      <a:pt x="20" y="64"/>
                      <a:pt x="52" y="74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685463" y="2246313"/>
                <a:ext cx="1203325" cy="984250"/>
              </a:xfrm>
              <a:custGeom>
                <a:avLst/>
                <a:gdLst>
                  <a:gd name="T0" fmla="*/ 320 w 320"/>
                  <a:gd name="T1" fmla="*/ 0 h 262"/>
                  <a:gd name="T2" fmla="*/ 161 w 320"/>
                  <a:gd name="T3" fmla="*/ 36 h 262"/>
                  <a:gd name="T4" fmla="*/ 1 w 320"/>
                  <a:gd name="T5" fmla="*/ 0 h 262"/>
                  <a:gd name="T6" fmla="*/ 1 w 320"/>
                  <a:gd name="T7" fmla="*/ 154 h 262"/>
                  <a:gd name="T8" fmla="*/ 0 w 320"/>
                  <a:gd name="T9" fmla="*/ 154 h 262"/>
                  <a:gd name="T10" fmla="*/ 0 w 320"/>
                  <a:gd name="T11" fmla="*/ 225 h 262"/>
                  <a:gd name="T12" fmla="*/ 2 w 320"/>
                  <a:gd name="T13" fmla="*/ 225 h 262"/>
                  <a:gd name="T14" fmla="*/ 2 w 320"/>
                  <a:gd name="T15" fmla="*/ 225 h 262"/>
                  <a:gd name="T16" fmla="*/ 6 w 320"/>
                  <a:gd name="T17" fmla="*/ 229 h 262"/>
                  <a:gd name="T18" fmla="*/ 161 w 320"/>
                  <a:gd name="T19" fmla="*/ 262 h 262"/>
                  <a:gd name="T20" fmla="*/ 315 w 320"/>
                  <a:gd name="T21" fmla="*/ 229 h 262"/>
                  <a:gd name="T22" fmla="*/ 319 w 320"/>
                  <a:gd name="T23" fmla="*/ 225 h 262"/>
                  <a:gd name="T24" fmla="*/ 319 w 320"/>
                  <a:gd name="T25" fmla="*/ 225 h 262"/>
                  <a:gd name="T26" fmla="*/ 320 w 320"/>
                  <a:gd name="T27" fmla="*/ 225 h 262"/>
                  <a:gd name="T28" fmla="*/ 320 w 320"/>
                  <a:gd name="T29" fmla="*/ 191 h 262"/>
                  <a:gd name="T30" fmla="*/ 320 w 320"/>
                  <a:gd name="T31" fmla="*/ 191 h 262"/>
                  <a:gd name="T32" fmla="*/ 320 w 320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262">
                    <a:moveTo>
                      <a:pt x="320" y="0"/>
                    </a:moveTo>
                    <a:cubicBezTo>
                      <a:pt x="288" y="22"/>
                      <a:pt x="229" y="36"/>
                      <a:pt x="161" y="36"/>
                    </a:cubicBezTo>
                    <a:cubicBezTo>
                      <a:pt x="93" y="36"/>
                      <a:pt x="33" y="22"/>
                      <a:pt x="1" y="0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3" y="226"/>
                      <a:pt x="5" y="228"/>
                      <a:pt x="6" y="229"/>
                    </a:cubicBezTo>
                    <a:cubicBezTo>
                      <a:pt x="24" y="242"/>
                      <a:pt x="75" y="262"/>
                      <a:pt x="161" y="262"/>
                    </a:cubicBezTo>
                    <a:cubicBezTo>
                      <a:pt x="246" y="262"/>
                      <a:pt x="298" y="242"/>
                      <a:pt x="315" y="229"/>
                    </a:cubicBezTo>
                    <a:cubicBezTo>
                      <a:pt x="317" y="228"/>
                      <a:pt x="318" y="226"/>
                      <a:pt x="319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5"/>
                      <a:pt x="320" y="225"/>
                      <a:pt x="320" y="225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320" y="191"/>
                      <a:pt x="320" y="191"/>
                      <a:pt x="320" y="191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752740" y="5224363"/>
              <a:ext cx="213977" cy="251780"/>
              <a:chOff x="11050588" y="2524125"/>
              <a:chExt cx="476250" cy="560388"/>
            </a:xfrm>
          </p:grpSpPr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1050588" y="2667000"/>
                <a:ext cx="476250" cy="14605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24 h 39"/>
                  <a:gd name="T4" fmla="*/ 57 w 127"/>
                  <a:gd name="T5" fmla="*/ 39 h 39"/>
                  <a:gd name="T6" fmla="*/ 57 w 127"/>
                  <a:gd name="T7" fmla="*/ 39 h 39"/>
                  <a:gd name="T8" fmla="*/ 60 w 127"/>
                  <a:gd name="T9" fmla="*/ 39 h 39"/>
                  <a:gd name="T10" fmla="*/ 63 w 127"/>
                  <a:gd name="T11" fmla="*/ 39 h 39"/>
                  <a:gd name="T12" fmla="*/ 67 w 127"/>
                  <a:gd name="T13" fmla="*/ 39 h 39"/>
                  <a:gd name="T14" fmla="*/ 69 w 127"/>
                  <a:gd name="T15" fmla="*/ 39 h 39"/>
                  <a:gd name="T16" fmla="*/ 70 w 127"/>
                  <a:gd name="T17" fmla="*/ 39 h 39"/>
                  <a:gd name="T18" fmla="*/ 127 w 127"/>
                  <a:gd name="T19" fmla="*/ 24 h 39"/>
                  <a:gd name="T20" fmla="*/ 127 w 127"/>
                  <a:gd name="T21" fmla="*/ 0 h 39"/>
                  <a:gd name="T22" fmla="*/ 63 w 127"/>
                  <a:gd name="T23" fmla="*/ 13 h 39"/>
                  <a:gd name="T24" fmla="*/ 0 w 127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39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28" y="38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8" y="39"/>
                      <a:pt x="59" y="39"/>
                      <a:pt x="60" y="39"/>
                    </a:cubicBezTo>
                    <a:cubicBezTo>
                      <a:pt x="61" y="39"/>
                      <a:pt x="62" y="39"/>
                      <a:pt x="63" y="39"/>
                    </a:cubicBezTo>
                    <a:cubicBezTo>
                      <a:pt x="65" y="39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69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99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5" y="9"/>
                      <a:pt x="89" y="13"/>
                      <a:pt x="63" y="13"/>
                    </a:cubicBezTo>
                    <a:cubicBezTo>
                      <a:pt x="38" y="13"/>
                      <a:pt x="12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1050588" y="2919413"/>
                <a:ext cx="476250" cy="165100"/>
              </a:xfrm>
              <a:custGeom>
                <a:avLst/>
                <a:gdLst>
                  <a:gd name="T0" fmla="*/ 0 w 127"/>
                  <a:gd name="T1" fmla="*/ 0 h 44"/>
                  <a:gd name="T2" fmla="*/ 0 w 127"/>
                  <a:gd name="T3" fmla="*/ 21 h 44"/>
                  <a:gd name="T4" fmla="*/ 0 w 127"/>
                  <a:gd name="T5" fmla="*/ 22 h 44"/>
                  <a:gd name="T6" fmla="*/ 63 w 127"/>
                  <a:gd name="T7" fmla="*/ 44 h 44"/>
                  <a:gd name="T8" fmla="*/ 127 w 127"/>
                  <a:gd name="T9" fmla="*/ 22 h 44"/>
                  <a:gd name="T10" fmla="*/ 127 w 127"/>
                  <a:gd name="T11" fmla="*/ 21 h 44"/>
                  <a:gd name="T12" fmla="*/ 127 w 127"/>
                  <a:gd name="T13" fmla="*/ 0 h 44"/>
                  <a:gd name="T14" fmla="*/ 63 w 127"/>
                  <a:gd name="T15" fmla="*/ 13 h 44"/>
                  <a:gd name="T16" fmla="*/ 0 w 127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3" y="34"/>
                      <a:pt x="30" y="44"/>
                      <a:pt x="63" y="44"/>
                    </a:cubicBezTo>
                    <a:cubicBezTo>
                      <a:pt x="97" y="44"/>
                      <a:pt x="124" y="34"/>
                      <a:pt x="127" y="22"/>
                    </a:cubicBezTo>
                    <a:cubicBezTo>
                      <a:pt x="127" y="21"/>
                      <a:pt x="127" y="21"/>
                      <a:pt x="127" y="21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17" y="7"/>
                      <a:pt x="95" y="13"/>
                      <a:pt x="63" y="13"/>
                    </a:cubicBezTo>
                    <a:cubicBezTo>
                      <a:pt x="32" y="13"/>
                      <a:pt x="10" y="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1050588" y="2794000"/>
                <a:ext cx="476250" cy="142875"/>
              </a:xfrm>
              <a:custGeom>
                <a:avLst/>
                <a:gdLst>
                  <a:gd name="T0" fmla="*/ 70 w 127"/>
                  <a:gd name="T1" fmla="*/ 13 h 38"/>
                  <a:gd name="T2" fmla="*/ 63 w 127"/>
                  <a:gd name="T3" fmla="*/ 13 h 38"/>
                  <a:gd name="T4" fmla="*/ 57 w 127"/>
                  <a:gd name="T5" fmla="*/ 13 h 38"/>
                  <a:gd name="T6" fmla="*/ 13 w 127"/>
                  <a:gd name="T7" fmla="*/ 6 h 38"/>
                  <a:gd name="T8" fmla="*/ 0 w 127"/>
                  <a:gd name="T9" fmla="*/ 0 h 38"/>
                  <a:gd name="T10" fmla="*/ 0 w 127"/>
                  <a:gd name="T11" fmla="*/ 24 h 38"/>
                  <a:gd name="T12" fmla="*/ 63 w 127"/>
                  <a:gd name="T13" fmla="*/ 38 h 38"/>
                  <a:gd name="T14" fmla="*/ 127 w 127"/>
                  <a:gd name="T15" fmla="*/ 24 h 38"/>
                  <a:gd name="T16" fmla="*/ 127 w 127"/>
                  <a:gd name="T17" fmla="*/ 0 h 38"/>
                  <a:gd name="T18" fmla="*/ 114 w 127"/>
                  <a:gd name="T19" fmla="*/ 6 h 38"/>
                  <a:gd name="T20" fmla="*/ 70 w 127"/>
                  <a:gd name="T21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38">
                    <a:moveTo>
                      <a:pt x="70" y="13"/>
                    </a:moveTo>
                    <a:cubicBezTo>
                      <a:pt x="68" y="13"/>
                      <a:pt x="66" y="13"/>
                      <a:pt x="63" y="13"/>
                    </a:cubicBezTo>
                    <a:cubicBezTo>
                      <a:pt x="61" y="13"/>
                      <a:pt x="59" y="13"/>
                      <a:pt x="57" y="13"/>
                    </a:cubicBezTo>
                    <a:cubicBezTo>
                      <a:pt x="38" y="12"/>
                      <a:pt x="23" y="9"/>
                      <a:pt x="13" y="6"/>
                    </a:cubicBezTo>
                    <a:cubicBezTo>
                      <a:pt x="7" y="4"/>
                      <a:pt x="3" y="2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31"/>
                      <a:pt x="31" y="38"/>
                      <a:pt x="63" y="38"/>
                    </a:cubicBezTo>
                    <a:cubicBezTo>
                      <a:pt x="96" y="38"/>
                      <a:pt x="120" y="31"/>
                      <a:pt x="127" y="24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4" y="2"/>
                      <a:pt x="119" y="4"/>
                      <a:pt x="114" y="6"/>
                    </a:cubicBezTo>
                    <a:cubicBezTo>
                      <a:pt x="104" y="9"/>
                      <a:pt x="89" y="12"/>
                      <a:pt x="7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1050588" y="2524125"/>
                <a:ext cx="476250" cy="165100"/>
              </a:xfrm>
              <a:custGeom>
                <a:avLst/>
                <a:gdLst>
                  <a:gd name="T0" fmla="*/ 127 w 127"/>
                  <a:gd name="T1" fmla="*/ 22 h 44"/>
                  <a:gd name="T2" fmla="*/ 63 w 127"/>
                  <a:gd name="T3" fmla="*/ 0 h 44"/>
                  <a:gd name="T4" fmla="*/ 0 w 127"/>
                  <a:gd name="T5" fmla="*/ 22 h 44"/>
                  <a:gd name="T6" fmla="*/ 0 w 127"/>
                  <a:gd name="T7" fmla="*/ 23 h 44"/>
                  <a:gd name="T8" fmla="*/ 0 w 127"/>
                  <a:gd name="T9" fmla="*/ 29 h 44"/>
                  <a:gd name="T10" fmla="*/ 63 w 127"/>
                  <a:gd name="T11" fmla="*/ 44 h 44"/>
                  <a:gd name="T12" fmla="*/ 127 w 127"/>
                  <a:gd name="T13" fmla="*/ 29 h 44"/>
                  <a:gd name="T14" fmla="*/ 127 w 127"/>
                  <a:gd name="T15" fmla="*/ 23 h 44"/>
                  <a:gd name="T16" fmla="*/ 127 w 127"/>
                  <a:gd name="T17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44">
                    <a:moveTo>
                      <a:pt x="127" y="22"/>
                    </a:moveTo>
                    <a:cubicBezTo>
                      <a:pt x="124" y="11"/>
                      <a:pt x="102" y="0"/>
                      <a:pt x="63" y="0"/>
                    </a:cubicBezTo>
                    <a:cubicBezTo>
                      <a:pt x="25" y="0"/>
                      <a:pt x="3" y="11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7" y="37"/>
                      <a:pt x="31" y="44"/>
                      <a:pt x="63" y="44"/>
                    </a:cubicBezTo>
                    <a:cubicBezTo>
                      <a:pt x="96" y="44"/>
                      <a:pt x="120" y="37"/>
                      <a:pt x="127" y="29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3"/>
                      <a:pt x="127" y="22"/>
                      <a:pt x="127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TextBox 76"/>
            <p:cNvSpPr txBox="1"/>
            <p:nvPr/>
          </p:nvSpPr>
          <p:spPr>
            <a:xfrm>
              <a:off x="8500713" y="5542416"/>
              <a:ext cx="592297" cy="235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H2 DB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41" name="직사각형 40"/>
          <p:cNvSpPr>
            <a:spLocks/>
          </p:cNvSpPr>
          <p:nvPr/>
        </p:nvSpPr>
        <p:spPr>
          <a:xfrm>
            <a:off x="2470455" y="5915569"/>
            <a:ext cx="6803670" cy="30110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mpd="sng">
            <a:noFill/>
            <a:prstDash val="soli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JVM (Java Virtual Machine)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2" name="그룹 41"/>
          <p:cNvGrpSpPr>
            <a:grpSpLocks noChangeAspect="1"/>
          </p:cNvGrpSpPr>
          <p:nvPr/>
        </p:nvGrpSpPr>
        <p:grpSpPr>
          <a:xfrm>
            <a:off x="2653621" y="3877930"/>
            <a:ext cx="363451" cy="301342"/>
            <a:chOff x="12172950" y="1096963"/>
            <a:chExt cx="752475" cy="623887"/>
          </a:xfrm>
        </p:grpSpPr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12711113" y="1096963"/>
              <a:ext cx="214312" cy="123825"/>
            </a:xfrm>
            <a:custGeom>
              <a:avLst/>
              <a:gdLst>
                <a:gd name="T0" fmla="*/ 45 w 57"/>
                <a:gd name="T1" fmla="*/ 0 h 33"/>
                <a:gd name="T2" fmla="*/ 0 w 57"/>
                <a:gd name="T3" fmla="*/ 0 h 33"/>
                <a:gd name="T4" fmla="*/ 0 w 57"/>
                <a:gd name="T5" fmla="*/ 33 h 33"/>
                <a:gd name="T6" fmla="*/ 57 w 57"/>
                <a:gd name="T7" fmla="*/ 33 h 33"/>
                <a:gd name="T8" fmla="*/ 57 w 57"/>
                <a:gd name="T9" fmla="*/ 11 h 33"/>
                <a:gd name="T10" fmla="*/ 45 w 5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3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5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12172950" y="1250950"/>
              <a:ext cx="752475" cy="469900"/>
            </a:xfrm>
            <a:custGeom>
              <a:avLst/>
              <a:gdLst>
                <a:gd name="T0" fmla="*/ 11 w 200"/>
                <a:gd name="T1" fmla="*/ 125 h 125"/>
                <a:gd name="T2" fmla="*/ 200 w 200"/>
                <a:gd name="T3" fmla="*/ 113 h 125"/>
                <a:gd name="T4" fmla="*/ 0 w 200"/>
                <a:gd name="T5" fmla="*/ 0 h 125"/>
                <a:gd name="T6" fmla="*/ 136 w 200"/>
                <a:gd name="T7" fmla="*/ 48 h 125"/>
                <a:gd name="T8" fmla="*/ 141 w 200"/>
                <a:gd name="T9" fmla="*/ 73 h 125"/>
                <a:gd name="T10" fmla="*/ 144 w 200"/>
                <a:gd name="T11" fmla="*/ 64 h 125"/>
                <a:gd name="T12" fmla="*/ 155 w 200"/>
                <a:gd name="T13" fmla="*/ 48 h 125"/>
                <a:gd name="T14" fmla="*/ 161 w 200"/>
                <a:gd name="T15" fmla="*/ 73 h 125"/>
                <a:gd name="T16" fmla="*/ 163 w 200"/>
                <a:gd name="T17" fmla="*/ 64 h 125"/>
                <a:gd name="T18" fmla="*/ 174 w 200"/>
                <a:gd name="T19" fmla="*/ 48 h 125"/>
                <a:gd name="T20" fmla="*/ 156 w 200"/>
                <a:gd name="T21" fmla="*/ 80 h 125"/>
                <a:gd name="T22" fmla="*/ 151 w 200"/>
                <a:gd name="T23" fmla="*/ 57 h 125"/>
                <a:gd name="T24" fmla="*/ 149 w 200"/>
                <a:gd name="T25" fmla="*/ 66 h 125"/>
                <a:gd name="T26" fmla="*/ 136 w 200"/>
                <a:gd name="T27" fmla="*/ 80 h 125"/>
                <a:gd name="T28" fmla="*/ 136 w 200"/>
                <a:gd name="T29" fmla="*/ 48 h 125"/>
                <a:gd name="T30" fmla="*/ 90 w 200"/>
                <a:gd name="T31" fmla="*/ 64 h 125"/>
                <a:gd name="T32" fmla="*/ 92 w 200"/>
                <a:gd name="T33" fmla="*/ 73 h 125"/>
                <a:gd name="T34" fmla="*/ 98 w 200"/>
                <a:gd name="T35" fmla="*/ 48 h 125"/>
                <a:gd name="T36" fmla="*/ 110 w 200"/>
                <a:gd name="T37" fmla="*/ 64 h 125"/>
                <a:gd name="T38" fmla="*/ 112 w 200"/>
                <a:gd name="T39" fmla="*/ 73 h 125"/>
                <a:gd name="T40" fmla="*/ 117 w 200"/>
                <a:gd name="T41" fmla="*/ 48 h 125"/>
                <a:gd name="T42" fmla="*/ 117 w 200"/>
                <a:gd name="T43" fmla="*/ 80 h 125"/>
                <a:gd name="T44" fmla="*/ 104 w 200"/>
                <a:gd name="T45" fmla="*/ 66 h 125"/>
                <a:gd name="T46" fmla="*/ 102 w 200"/>
                <a:gd name="T47" fmla="*/ 57 h 125"/>
                <a:gd name="T48" fmla="*/ 96 w 200"/>
                <a:gd name="T49" fmla="*/ 80 h 125"/>
                <a:gd name="T50" fmla="*/ 79 w 200"/>
                <a:gd name="T51" fmla="*/ 48 h 125"/>
                <a:gd name="T52" fmla="*/ 38 w 200"/>
                <a:gd name="T53" fmla="*/ 48 h 125"/>
                <a:gd name="T54" fmla="*/ 43 w 200"/>
                <a:gd name="T55" fmla="*/ 73 h 125"/>
                <a:gd name="T56" fmla="*/ 45 w 200"/>
                <a:gd name="T57" fmla="*/ 64 h 125"/>
                <a:gd name="T58" fmla="*/ 56 w 200"/>
                <a:gd name="T59" fmla="*/ 48 h 125"/>
                <a:gd name="T60" fmla="*/ 62 w 200"/>
                <a:gd name="T61" fmla="*/ 73 h 125"/>
                <a:gd name="T62" fmla="*/ 64 w 200"/>
                <a:gd name="T63" fmla="*/ 64 h 125"/>
                <a:gd name="T64" fmla="*/ 75 w 200"/>
                <a:gd name="T65" fmla="*/ 48 h 125"/>
                <a:gd name="T66" fmla="*/ 58 w 200"/>
                <a:gd name="T67" fmla="*/ 80 h 125"/>
                <a:gd name="T68" fmla="*/ 53 w 200"/>
                <a:gd name="T69" fmla="*/ 57 h 125"/>
                <a:gd name="T70" fmla="*/ 51 w 200"/>
                <a:gd name="T71" fmla="*/ 66 h 125"/>
                <a:gd name="T72" fmla="*/ 38 w 200"/>
                <a:gd name="T73" fmla="*/ 80 h 125"/>
                <a:gd name="T74" fmla="*/ 38 w 200"/>
                <a:gd name="T7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25">
                  <a:moveTo>
                    <a:pt x="0" y="113"/>
                  </a:moveTo>
                  <a:cubicBezTo>
                    <a:pt x="0" y="120"/>
                    <a:pt x="5" y="125"/>
                    <a:pt x="11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95" y="125"/>
                    <a:pt x="200" y="120"/>
                    <a:pt x="200" y="113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3"/>
                  </a:lnTo>
                  <a:close/>
                  <a:moveTo>
                    <a:pt x="136" y="48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40" y="67"/>
                    <a:pt x="141" y="70"/>
                    <a:pt x="141" y="73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2" y="70"/>
                    <a:pt x="143" y="67"/>
                    <a:pt x="144" y="64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60" y="67"/>
                    <a:pt x="160" y="70"/>
                    <a:pt x="161" y="73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0"/>
                    <a:pt x="162" y="67"/>
                    <a:pt x="163" y="64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3" y="66"/>
                    <a:pt x="153" y="66"/>
                    <a:pt x="153" y="66"/>
                  </a:cubicBezTo>
                  <a:cubicBezTo>
                    <a:pt x="152" y="63"/>
                    <a:pt x="152" y="60"/>
                    <a:pt x="151" y="57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0" y="60"/>
                    <a:pt x="150" y="63"/>
                    <a:pt x="149" y="66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36" y="48"/>
                  </a:lnTo>
                  <a:close/>
                  <a:moveTo>
                    <a:pt x="87" y="48"/>
                  </a:moveTo>
                  <a:cubicBezTo>
                    <a:pt x="90" y="64"/>
                    <a:pt x="90" y="64"/>
                    <a:pt x="90" y="64"/>
                  </a:cubicBezTo>
                  <a:cubicBezTo>
                    <a:pt x="91" y="67"/>
                    <a:pt x="92" y="70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70"/>
                    <a:pt x="94" y="67"/>
                    <a:pt x="94" y="64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0" y="67"/>
                    <a:pt x="111" y="70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0"/>
                    <a:pt x="113" y="67"/>
                    <a:pt x="113" y="64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17" y="80"/>
                    <a:pt x="117" y="80"/>
                    <a:pt x="11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3" y="63"/>
                    <a:pt x="102" y="60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1" y="60"/>
                    <a:pt x="100" y="63"/>
                    <a:pt x="100" y="66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79" y="48"/>
                    <a:pt x="79" y="48"/>
                    <a:pt x="79" y="48"/>
                  </a:cubicBezTo>
                  <a:lnTo>
                    <a:pt x="87" y="48"/>
                  </a:lnTo>
                  <a:close/>
                  <a:moveTo>
                    <a:pt x="38" y="48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2" y="67"/>
                    <a:pt x="42" y="70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0"/>
                    <a:pt x="44" y="67"/>
                    <a:pt x="45" y="64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7"/>
                    <a:pt x="62" y="70"/>
                    <a:pt x="62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0"/>
                    <a:pt x="64" y="67"/>
                    <a:pt x="64" y="6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4" y="63"/>
                    <a:pt x="53" y="60"/>
                    <a:pt x="53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60"/>
                    <a:pt x="51" y="63"/>
                    <a:pt x="51" y="66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38" y="48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12172950" y="1096963"/>
              <a:ext cx="508000" cy="123825"/>
            </a:xfrm>
            <a:custGeom>
              <a:avLst/>
              <a:gdLst>
                <a:gd name="T0" fmla="*/ 135 w 135"/>
                <a:gd name="T1" fmla="*/ 0 h 33"/>
                <a:gd name="T2" fmla="*/ 11 w 135"/>
                <a:gd name="T3" fmla="*/ 0 h 33"/>
                <a:gd name="T4" fmla="*/ 0 w 135"/>
                <a:gd name="T5" fmla="*/ 11 h 33"/>
                <a:gd name="T6" fmla="*/ 0 w 135"/>
                <a:gd name="T7" fmla="*/ 33 h 33"/>
                <a:gd name="T8" fmla="*/ 135 w 135"/>
                <a:gd name="T9" fmla="*/ 33 h 33"/>
                <a:gd name="T10" fmla="*/ 135 w 135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33">
                  <a:moveTo>
                    <a:pt x="1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5" y="33"/>
                    <a:pt x="135" y="33"/>
                    <a:pt x="135" y="33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TextBox 405"/>
          <p:cNvSpPr txBox="1"/>
          <p:nvPr/>
        </p:nvSpPr>
        <p:spPr>
          <a:xfrm>
            <a:off x="6844287" y="326715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Backend Service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47332" y="3918343"/>
            <a:ext cx="288000" cy="273761"/>
            <a:chOff x="8229364" y="4307367"/>
            <a:chExt cx="288000" cy="273761"/>
          </a:xfrm>
          <a:solidFill>
            <a:srgbClr val="6D6E71"/>
          </a:solidFill>
        </p:grpSpPr>
        <p:sp>
          <p:nvSpPr>
            <p:cNvPr id="48" name="Freeform 696"/>
            <p:cNvSpPr>
              <a:spLocks noChangeAspect="1" noEditPoints="1"/>
            </p:cNvSpPr>
            <p:nvPr/>
          </p:nvSpPr>
          <p:spPr bwMode="auto">
            <a:xfrm>
              <a:off x="8231738" y="4307367"/>
              <a:ext cx="285338" cy="193564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>
              <a:off x="8229364" y="4516788"/>
              <a:ext cx="288000" cy="64340"/>
              <a:chOff x="10763250" y="3686175"/>
              <a:chExt cx="895351" cy="200026"/>
            </a:xfrm>
            <a:grpFill/>
          </p:grpSpPr>
          <p:sp>
            <p:nvSpPr>
              <p:cNvPr id="50" name="Freeform 96"/>
              <p:cNvSpPr>
                <a:spLocks noEditPoints="1"/>
              </p:cNvSpPr>
              <p:nvPr/>
            </p:nvSpPr>
            <p:spPr bwMode="auto">
              <a:xfrm>
                <a:off x="10763250" y="3705225"/>
                <a:ext cx="136525" cy="176213"/>
              </a:xfrm>
              <a:custGeom>
                <a:avLst/>
                <a:gdLst>
                  <a:gd name="T0" fmla="*/ 26 w 36"/>
                  <a:gd name="T1" fmla="*/ 47 h 47"/>
                  <a:gd name="T2" fmla="*/ 16 w 36"/>
                  <a:gd name="T3" fmla="*/ 29 h 47"/>
                  <a:gd name="T4" fmla="*/ 10 w 36"/>
                  <a:gd name="T5" fmla="*/ 29 h 47"/>
                  <a:gd name="T6" fmla="*/ 10 w 36"/>
                  <a:gd name="T7" fmla="*/ 47 h 47"/>
                  <a:gd name="T8" fmla="*/ 0 w 36"/>
                  <a:gd name="T9" fmla="*/ 47 h 47"/>
                  <a:gd name="T10" fmla="*/ 0 w 36"/>
                  <a:gd name="T11" fmla="*/ 0 h 47"/>
                  <a:gd name="T12" fmla="*/ 17 w 36"/>
                  <a:gd name="T13" fmla="*/ 0 h 47"/>
                  <a:gd name="T14" fmla="*/ 34 w 36"/>
                  <a:gd name="T15" fmla="*/ 14 h 47"/>
                  <a:gd name="T16" fmla="*/ 25 w 36"/>
                  <a:gd name="T17" fmla="*/ 28 h 47"/>
                  <a:gd name="T18" fmla="*/ 36 w 36"/>
                  <a:gd name="T19" fmla="*/ 47 h 47"/>
                  <a:gd name="T20" fmla="*/ 26 w 36"/>
                  <a:gd name="T21" fmla="*/ 47 h 47"/>
                  <a:gd name="T22" fmla="*/ 10 w 36"/>
                  <a:gd name="T23" fmla="*/ 22 h 47"/>
                  <a:gd name="T24" fmla="*/ 16 w 36"/>
                  <a:gd name="T25" fmla="*/ 22 h 47"/>
                  <a:gd name="T26" fmla="*/ 25 w 36"/>
                  <a:gd name="T27" fmla="*/ 14 h 47"/>
                  <a:gd name="T28" fmla="*/ 16 w 36"/>
                  <a:gd name="T29" fmla="*/ 7 h 47"/>
                  <a:gd name="T30" fmla="*/ 10 w 36"/>
                  <a:gd name="T31" fmla="*/ 7 h 47"/>
                  <a:gd name="T32" fmla="*/ 10 w 36"/>
                  <a:gd name="T33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47">
                    <a:moveTo>
                      <a:pt x="26" y="47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3"/>
                      <a:pt x="34" y="14"/>
                    </a:cubicBezTo>
                    <a:cubicBezTo>
                      <a:pt x="34" y="21"/>
                      <a:pt x="31" y="26"/>
                      <a:pt x="25" y="28"/>
                    </a:cubicBezTo>
                    <a:cubicBezTo>
                      <a:pt x="36" y="47"/>
                      <a:pt x="36" y="47"/>
                      <a:pt x="36" y="47"/>
                    </a:cubicBezTo>
                    <a:lnTo>
                      <a:pt x="26" y="47"/>
                    </a:lnTo>
                    <a:close/>
                    <a:moveTo>
                      <a:pt x="10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22" y="22"/>
                      <a:pt x="25" y="19"/>
                      <a:pt x="25" y="14"/>
                    </a:cubicBezTo>
                    <a:cubicBezTo>
                      <a:pt x="25" y="9"/>
                      <a:pt x="22" y="7"/>
                      <a:pt x="16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10929938" y="3705225"/>
                <a:ext cx="112713" cy="176213"/>
              </a:xfrm>
              <a:custGeom>
                <a:avLst/>
                <a:gdLst>
                  <a:gd name="T0" fmla="*/ 0 w 71"/>
                  <a:gd name="T1" fmla="*/ 0 h 111"/>
                  <a:gd name="T2" fmla="*/ 68 w 71"/>
                  <a:gd name="T3" fmla="*/ 0 h 111"/>
                  <a:gd name="T4" fmla="*/ 68 w 71"/>
                  <a:gd name="T5" fmla="*/ 19 h 111"/>
                  <a:gd name="T6" fmla="*/ 21 w 71"/>
                  <a:gd name="T7" fmla="*/ 19 h 111"/>
                  <a:gd name="T8" fmla="*/ 21 w 71"/>
                  <a:gd name="T9" fmla="*/ 45 h 111"/>
                  <a:gd name="T10" fmla="*/ 61 w 71"/>
                  <a:gd name="T11" fmla="*/ 45 h 111"/>
                  <a:gd name="T12" fmla="*/ 61 w 71"/>
                  <a:gd name="T13" fmla="*/ 64 h 111"/>
                  <a:gd name="T14" fmla="*/ 21 w 71"/>
                  <a:gd name="T15" fmla="*/ 64 h 111"/>
                  <a:gd name="T16" fmla="*/ 21 w 71"/>
                  <a:gd name="T17" fmla="*/ 92 h 111"/>
                  <a:gd name="T18" fmla="*/ 71 w 71"/>
                  <a:gd name="T19" fmla="*/ 92 h 111"/>
                  <a:gd name="T20" fmla="*/ 71 w 71"/>
                  <a:gd name="T21" fmla="*/ 111 h 111"/>
                  <a:gd name="T22" fmla="*/ 0 w 71"/>
                  <a:gd name="T23" fmla="*/ 111 h 111"/>
                  <a:gd name="T24" fmla="*/ 0 w 71"/>
                  <a:gd name="T2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0" y="0"/>
                    </a:moveTo>
                    <a:lnTo>
                      <a:pt x="68" y="0"/>
                    </a:lnTo>
                    <a:lnTo>
                      <a:pt x="68" y="19"/>
                    </a:lnTo>
                    <a:lnTo>
                      <a:pt x="21" y="19"/>
                    </a:lnTo>
                    <a:lnTo>
                      <a:pt x="21" y="45"/>
                    </a:lnTo>
                    <a:lnTo>
                      <a:pt x="61" y="45"/>
                    </a:lnTo>
                    <a:lnTo>
                      <a:pt x="61" y="64"/>
                    </a:lnTo>
                    <a:lnTo>
                      <a:pt x="21" y="64"/>
                    </a:lnTo>
                    <a:lnTo>
                      <a:pt x="21" y="92"/>
                    </a:lnTo>
                    <a:lnTo>
                      <a:pt x="71" y="92"/>
                    </a:ln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11064875" y="3702050"/>
                <a:ext cx="131763" cy="184150"/>
              </a:xfrm>
              <a:custGeom>
                <a:avLst/>
                <a:gdLst>
                  <a:gd name="T0" fmla="*/ 0 w 35"/>
                  <a:gd name="T1" fmla="*/ 42 h 49"/>
                  <a:gd name="T2" fmla="*/ 5 w 35"/>
                  <a:gd name="T3" fmla="*/ 36 h 49"/>
                  <a:gd name="T4" fmla="*/ 17 w 35"/>
                  <a:gd name="T5" fmla="*/ 41 h 49"/>
                  <a:gd name="T6" fmla="*/ 25 w 35"/>
                  <a:gd name="T7" fmla="*/ 35 h 49"/>
                  <a:gd name="T8" fmla="*/ 18 w 35"/>
                  <a:gd name="T9" fmla="*/ 29 h 49"/>
                  <a:gd name="T10" fmla="*/ 12 w 35"/>
                  <a:gd name="T11" fmla="*/ 26 h 49"/>
                  <a:gd name="T12" fmla="*/ 2 w 35"/>
                  <a:gd name="T13" fmla="*/ 14 h 49"/>
                  <a:gd name="T14" fmla="*/ 18 w 35"/>
                  <a:gd name="T15" fmla="*/ 0 h 49"/>
                  <a:gd name="T16" fmla="*/ 33 w 35"/>
                  <a:gd name="T17" fmla="*/ 6 h 49"/>
                  <a:gd name="T18" fmla="*/ 28 w 35"/>
                  <a:gd name="T19" fmla="*/ 12 h 49"/>
                  <a:gd name="T20" fmla="*/ 18 w 35"/>
                  <a:gd name="T21" fmla="*/ 8 h 49"/>
                  <a:gd name="T22" fmla="*/ 11 w 35"/>
                  <a:gd name="T23" fmla="*/ 13 h 49"/>
                  <a:gd name="T24" fmla="*/ 19 w 35"/>
                  <a:gd name="T25" fmla="*/ 19 h 49"/>
                  <a:gd name="T26" fmla="*/ 25 w 35"/>
                  <a:gd name="T27" fmla="*/ 22 h 49"/>
                  <a:gd name="T28" fmla="*/ 35 w 35"/>
                  <a:gd name="T29" fmla="*/ 35 h 49"/>
                  <a:gd name="T30" fmla="*/ 17 w 35"/>
                  <a:gd name="T31" fmla="*/ 49 h 49"/>
                  <a:gd name="T32" fmla="*/ 0 w 35"/>
                  <a:gd name="T33" fmla="*/ 4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9">
                    <a:moveTo>
                      <a:pt x="0" y="42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9" y="39"/>
                      <a:pt x="13" y="41"/>
                      <a:pt x="17" y="41"/>
                    </a:cubicBezTo>
                    <a:cubicBezTo>
                      <a:pt x="22" y="41"/>
                      <a:pt x="25" y="39"/>
                      <a:pt x="25" y="35"/>
                    </a:cubicBezTo>
                    <a:cubicBezTo>
                      <a:pt x="25" y="32"/>
                      <a:pt x="22" y="31"/>
                      <a:pt x="18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7" y="24"/>
                      <a:pt x="2" y="21"/>
                      <a:pt x="2" y="14"/>
                    </a:cubicBezTo>
                    <a:cubicBezTo>
                      <a:pt x="2" y="6"/>
                      <a:pt x="9" y="0"/>
                      <a:pt x="18" y="0"/>
                    </a:cubicBezTo>
                    <a:cubicBezTo>
                      <a:pt x="24" y="0"/>
                      <a:pt x="29" y="2"/>
                      <a:pt x="33" y="6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5" y="9"/>
                      <a:pt x="22" y="8"/>
                      <a:pt x="18" y="8"/>
                    </a:cubicBezTo>
                    <a:cubicBezTo>
                      <a:pt x="14" y="8"/>
                      <a:pt x="11" y="10"/>
                      <a:pt x="11" y="13"/>
                    </a:cubicBezTo>
                    <a:cubicBezTo>
                      <a:pt x="11" y="16"/>
                      <a:pt x="15" y="18"/>
                      <a:pt x="19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1" y="24"/>
                      <a:pt x="35" y="28"/>
                      <a:pt x="35" y="35"/>
                    </a:cubicBezTo>
                    <a:cubicBezTo>
                      <a:pt x="35" y="42"/>
                      <a:pt x="28" y="49"/>
                      <a:pt x="17" y="49"/>
                    </a:cubicBezTo>
                    <a:cubicBezTo>
                      <a:pt x="11" y="49"/>
                      <a:pt x="5" y="47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3" name="Freeform 99"/>
              <p:cNvSpPr>
                <a:spLocks/>
              </p:cNvSpPr>
              <p:nvPr/>
            </p:nvSpPr>
            <p:spPr bwMode="auto">
              <a:xfrm>
                <a:off x="11207750" y="3705225"/>
                <a:ext cx="134938" cy="176213"/>
              </a:xfrm>
              <a:custGeom>
                <a:avLst/>
                <a:gdLst>
                  <a:gd name="T0" fmla="*/ 31 w 85"/>
                  <a:gd name="T1" fmla="*/ 19 h 111"/>
                  <a:gd name="T2" fmla="*/ 0 w 85"/>
                  <a:gd name="T3" fmla="*/ 19 h 111"/>
                  <a:gd name="T4" fmla="*/ 0 w 85"/>
                  <a:gd name="T5" fmla="*/ 0 h 111"/>
                  <a:gd name="T6" fmla="*/ 85 w 85"/>
                  <a:gd name="T7" fmla="*/ 0 h 111"/>
                  <a:gd name="T8" fmla="*/ 85 w 85"/>
                  <a:gd name="T9" fmla="*/ 19 h 111"/>
                  <a:gd name="T10" fmla="*/ 52 w 85"/>
                  <a:gd name="T11" fmla="*/ 19 h 111"/>
                  <a:gd name="T12" fmla="*/ 52 w 85"/>
                  <a:gd name="T13" fmla="*/ 111 h 111"/>
                  <a:gd name="T14" fmla="*/ 31 w 85"/>
                  <a:gd name="T15" fmla="*/ 111 h 111"/>
                  <a:gd name="T16" fmla="*/ 31 w 85"/>
                  <a:gd name="T17" fmla="*/ 1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11">
                    <a:moveTo>
                      <a:pt x="31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9"/>
                    </a:lnTo>
                    <a:lnTo>
                      <a:pt x="52" y="19"/>
                    </a:lnTo>
                    <a:lnTo>
                      <a:pt x="52" y="111"/>
                    </a:lnTo>
                    <a:lnTo>
                      <a:pt x="31" y="111"/>
                    </a:ln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4" name="Freeform 100"/>
              <p:cNvSpPr>
                <a:spLocks/>
              </p:cNvSpPr>
              <p:nvPr/>
            </p:nvSpPr>
            <p:spPr bwMode="auto">
              <a:xfrm>
                <a:off x="11353800" y="3686175"/>
                <a:ext cx="90488" cy="195263"/>
              </a:xfrm>
              <a:custGeom>
                <a:avLst/>
                <a:gdLst>
                  <a:gd name="T0" fmla="*/ 22 w 24"/>
                  <a:gd name="T1" fmla="*/ 8 h 52"/>
                  <a:gd name="T2" fmla="*/ 18 w 24"/>
                  <a:gd name="T3" fmla="*/ 8 h 52"/>
                  <a:gd name="T4" fmla="*/ 14 w 24"/>
                  <a:gd name="T5" fmla="*/ 13 h 52"/>
                  <a:gd name="T6" fmla="*/ 14 w 24"/>
                  <a:gd name="T7" fmla="*/ 16 h 52"/>
                  <a:gd name="T8" fmla="*/ 21 w 24"/>
                  <a:gd name="T9" fmla="*/ 16 h 52"/>
                  <a:gd name="T10" fmla="*/ 21 w 24"/>
                  <a:gd name="T11" fmla="*/ 24 h 52"/>
                  <a:gd name="T12" fmla="*/ 14 w 24"/>
                  <a:gd name="T13" fmla="*/ 24 h 52"/>
                  <a:gd name="T14" fmla="*/ 14 w 24"/>
                  <a:gd name="T15" fmla="*/ 52 h 52"/>
                  <a:gd name="T16" fmla="*/ 4 w 24"/>
                  <a:gd name="T17" fmla="*/ 52 h 52"/>
                  <a:gd name="T18" fmla="*/ 4 w 24"/>
                  <a:gd name="T19" fmla="*/ 24 h 52"/>
                  <a:gd name="T20" fmla="*/ 0 w 24"/>
                  <a:gd name="T21" fmla="*/ 24 h 52"/>
                  <a:gd name="T22" fmla="*/ 0 w 24"/>
                  <a:gd name="T23" fmla="*/ 17 h 52"/>
                  <a:gd name="T24" fmla="*/ 4 w 24"/>
                  <a:gd name="T25" fmla="*/ 16 h 52"/>
                  <a:gd name="T26" fmla="*/ 4 w 24"/>
                  <a:gd name="T27" fmla="*/ 13 h 52"/>
                  <a:gd name="T28" fmla="*/ 17 w 24"/>
                  <a:gd name="T29" fmla="*/ 0 h 52"/>
                  <a:gd name="T30" fmla="*/ 24 w 24"/>
                  <a:gd name="T31" fmla="*/ 1 h 52"/>
                  <a:gd name="T32" fmla="*/ 22 w 24"/>
                  <a:gd name="T3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52">
                    <a:moveTo>
                      <a:pt x="22" y="8"/>
                    </a:moveTo>
                    <a:cubicBezTo>
                      <a:pt x="21" y="8"/>
                      <a:pt x="19" y="8"/>
                      <a:pt x="18" y="8"/>
                    </a:cubicBezTo>
                    <a:cubicBezTo>
                      <a:pt x="15" y="8"/>
                      <a:pt x="14" y="9"/>
                      <a:pt x="14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6"/>
                      <a:pt x="8" y="0"/>
                      <a:pt x="17" y="0"/>
                    </a:cubicBezTo>
                    <a:cubicBezTo>
                      <a:pt x="20" y="0"/>
                      <a:pt x="22" y="1"/>
                      <a:pt x="24" y="1"/>
                    </a:cubicBezTo>
                    <a:lnTo>
                      <a:pt x="2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5" name="Freeform 101"/>
              <p:cNvSpPr>
                <a:spLocks/>
              </p:cNvSpPr>
              <p:nvPr/>
            </p:nvSpPr>
            <p:spPr bwMode="auto">
              <a:xfrm>
                <a:off x="11452225" y="3746500"/>
                <a:ext cx="115888" cy="139700"/>
              </a:xfrm>
              <a:custGeom>
                <a:avLst/>
                <a:gdLst>
                  <a:gd name="T0" fmla="*/ 0 w 31"/>
                  <a:gd name="T1" fmla="*/ 23 h 37"/>
                  <a:gd name="T2" fmla="*/ 0 w 31"/>
                  <a:gd name="T3" fmla="*/ 0 h 37"/>
                  <a:gd name="T4" fmla="*/ 10 w 31"/>
                  <a:gd name="T5" fmla="*/ 0 h 37"/>
                  <a:gd name="T6" fmla="*/ 10 w 31"/>
                  <a:gd name="T7" fmla="*/ 22 h 37"/>
                  <a:gd name="T8" fmla="*/ 15 w 31"/>
                  <a:gd name="T9" fmla="*/ 29 h 37"/>
                  <a:gd name="T10" fmla="*/ 22 w 31"/>
                  <a:gd name="T11" fmla="*/ 25 h 37"/>
                  <a:gd name="T12" fmla="*/ 22 w 31"/>
                  <a:gd name="T13" fmla="*/ 0 h 37"/>
                  <a:gd name="T14" fmla="*/ 31 w 31"/>
                  <a:gd name="T15" fmla="*/ 0 h 37"/>
                  <a:gd name="T16" fmla="*/ 31 w 31"/>
                  <a:gd name="T17" fmla="*/ 36 h 37"/>
                  <a:gd name="T18" fmla="*/ 24 w 31"/>
                  <a:gd name="T19" fmla="*/ 36 h 37"/>
                  <a:gd name="T20" fmla="*/ 23 w 31"/>
                  <a:gd name="T21" fmla="*/ 31 h 37"/>
                  <a:gd name="T22" fmla="*/ 23 w 31"/>
                  <a:gd name="T23" fmla="*/ 31 h 37"/>
                  <a:gd name="T24" fmla="*/ 11 w 31"/>
                  <a:gd name="T25" fmla="*/ 37 h 37"/>
                  <a:gd name="T26" fmla="*/ 0 w 31"/>
                  <a:gd name="T2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7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7"/>
                      <a:pt x="11" y="29"/>
                      <a:pt x="15" y="29"/>
                    </a:cubicBezTo>
                    <a:cubicBezTo>
                      <a:pt x="18" y="29"/>
                      <a:pt x="19" y="28"/>
                      <a:pt x="22" y="2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5"/>
                      <a:pt x="16" y="37"/>
                      <a:pt x="11" y="37"/>
                    </a:cubicBezTo>
                    <a:cubicBezTo>
                      <a:pt x="4" y="37"/>
                      <a:pt x="0" y="32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56" name="Freeform 102"/>
              <p:cNvSpPr>
                <a:spLocks/>
              </p:cNvSpPr>
              <p:nvPr/>
            </p:nvSpPr>
            <p:spPr bwMode="auto">
              <a:xfrm>
                <a:off x="11606213" y="3690938"/>
                <a:ext cx="52388" cy="195263"/>
              </a:xfrm>
              <a:custGeom>
                <a:avLst/>
                <a:gdLst>
                  <a:gd name="T0" fmla="*/ 0 w 14"/>
                  <a:gd name="T1" fmla="*/ 41 h 52"/>
                  <a:gd name="T2" fmla="*/ 0 w 14"/>
                  <a:gd name="T3" fmla="*/ 0 h 52"/>
                  <a:gd name="T4" fmla="*/ 10 w 14"/>
                  <a:gd name="T5" fmla="*/ 0 h 52"/>
                  <a:gd name="T6" fmla="*/ 10 w 14"/>
                  <a:gd name="T7" fmla="*/ 42 h 52"/>
                  <a:gd name="T8" fmla="*/ 12 w 14"/>
                  <a:gd name="T9" fmla="*/ 44 h 52"/>
                  <a:gd name="T10" fmla="*/ 13 w 14"/>
                  <a:gd name="T11" fmla="*/ 44 h 52"/>
                  <a:gd name="T12" fmla="*/ 14 w 14"/>
                  <a:gd name="T13" fmla="*/ 51 h 52"/>
                  <a:gd name="T14" fmla="*/ 9 w 14"/>
                  <a:gd name="T15" fmla="*/ 52 h 52"/>
                  <a:gd name="T16" fmla="*/ 0 w 14"/>
                  <a:gd name="T17" fmla="*/ 4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2">
                    <a:moveTo>
                      <a:pt x="0" y="4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4"/>
                      <a:pt x="12" y="44"/>
                    </a:cubicBezTo>
                    <a:cubicBezTo>
                      <a:pt x="12" y="44"/>
                      <a:pt x="12" y="44"/>
                      <a:pt x="13" y="44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2"/>
                      <a:pt x="11" y="52"/>
                      <a:pt x="9" y="52"/>
                    </a:cubicBezTo>
                    <a:cubicBezTo>
                      <a:pt x="3" y="52"/>
                      <a:pt x="0" y="48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</p:grpSp>
      <p:grpSp>
        <p:nvGrpSpPr>
          <p:cNvPr id="57" name="그룹 56"/>
          <p:cNvGrpSpPr>
            <a:grpSpLocks noChangeAspect="1"/>
          </p:cNvGrpSpPr>
          <p:nvPr/>
        </p:nvGrpSpPr>
        <p:grpSpPr>
          <a:xfrm>
            <a:off x="5026836" y="2877674"/>
            <a:ext cx="363089" cy="427129"/>
            <a:chOff x="7257461" y="4797152"/>
            <a:chExt cx="732203" cy="861347"/>
          </a:xfrm>
        </p:grpSpPr>
        <p:sp>
          <p:nvSpPr>
            <p:cNvPr id="58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61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0" name="TextBox 497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77" name="그룹 76"/>
          <p:cNvGrpSpPr>
            <a:grpSpLocks noChangeAspect="1"/>
          </p:cNvGrpSpPr>
          <p:nvPr/>
        </p:nvGrpSpPr>
        <p:grpSpPr>
          <a:xfrm>
            <a:off x="5611843" y="3418356"/>
            <a:ext cx="427568" cy="95521"/>
            <a:chOff x="10763250" y="3686175"/>
            <a:chExt cx="895351" cy="2000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Freeform 96"/>
            <p:cNvSpPr>
              <a:spLocks noEditPoints="1"/>
            </p:cNvSpPr>
            <p:nvPr/>
          </p:nvSpPr>
          <p:spPr bwMode="auto">
            <a:xfrm>
              <a:off x="10763250" y="3705225"/>
              <a:ext cx="136525" cy="176213"/>
            </a:xfrm>
            <a:custGeom>
              <a:avLst/>
              <a:gdLst>
                <a:gd name="T0" fmla="*/ 26 w 36"/>
                <a:gd name="T1" fmla="*/ 47 h 47"/>
                <a:gd name="T2" fmla="*/ 16 w 36"/>
                <a:gd name="T3" fmla="*/ 29 h 47"/>
                <a:gd name="T4" fmla="*/ 10 w 36"/>
                <a:gd name="T5" fmla="*/ 29 h 47"/>
                <a:gd name="T6" fmla="*/ 10 w 36"/>
                <a:gd name="T7" fmla="*/ 47 h 47"/>
                <a:gd name="T8" fmla="*/ 0 w 36"/>
                <a:gd name="T9" fmla="*/ 47 h 47"/>
                <a:gd name="T10" fmla="*/ 0 w 36"/>
                <a:gd name="T11" fmla="*/ 0 h 47"/>
                <a:gd name="T12" fmla="*/ 17 w 36"/>
                <a:gd name="T13" fmla="*/ 0 h 47"/>
                <a:gd name="T14" fmla="*/ 34 w 36"/>
                <a:gd name="T15" fmla="*/ 14 h 47"/>
                <a:gd name="T16" fmla="*/ 25 w 36"/>
                <a:gd name="T17" fmla="*/ 28 h 47"/>
                <a:gd name="T18" fmla="*/ 36 w 36"/>
                <a:gd name="T19" fmla="*/ 47 h 47"/>
                <a:gd name="T20" fmla="*/ 26 w 36"/>
                <a:gd name="T21" fmla="*/ 47 h 47"/>
                <a:gd name="T22" fmla="*/ 10 w 36"/>
                <a:gd name="T23" fmla="*/ 22 h 47"/>
                <a:gd name="T24" fmla="*/ 16 w 36"/>
                <a:gd name="T25" fmla="*/ 22 h 47"/>
                <a:gd name="T26" fmla="*/ 25 w 36"/>
                <a:gd name="T27" fmla="*/ 14 h 47"/>
                <a:gd name="T28" fmla="*/ 16 w 36"/>
                <a:gd name="T29" fmla="*/ 7 h 47"/>
                <a:gd name="T30" fmla="*/ 10 w 36"/>
                <a:gd name="T31" fmla="*/ 7 h 47"/>
                <a:gd name="T32" fmla="*/ 10 w 36"/>
                <a:gd name="T33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7">
                  <a:moveTo>
                    <a:pt x="26" y="47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14"/>
                  </a:cubicBezTo>
                  <a:cubicBezTo>
                    <a:pt x="34" y="21"/>
                    <a:pt x="31" y="26"/>
                    <a:pt x="25" y="28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26" y="47"/>
                  </a:lnTo>
                  <a:close/>
                  <a:moveTo>
                    <a:pt x="10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2" y="22"/>
                    <a:pt x="25" y="19"/>
                    <a:pt x="25" y="14"/>
                  </a:cubicBezTo>
                  <a:cubicBezTo>
                    <a:pt x="25" y="9"/>
                    <a:pt x="22" y="7"/>
                    <a:pt x="16" y="7"/>
                  </a:cubicBezTo>
                  <a:cubicBezTo>
                    <a:pt x="10" y="7"/>
                    <a:pt x="10" y="7"/>
                    <a:pt x="10" y="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79" name="Freeform 97"/>
            <p:cNvSpPr>
              <a:spLocks/>
            </p:cNvSpPr>
            <p:nvPr/>
          </p:nvSpPr>
          <p:spPr bwMode="auto">
            <a:xfrm>
              <a:off x="10929938" y="3705225"/>
              <a:ext cx="112713" cy="176213"/>
            </a:xfrm>
            <a:custGeom>
              <a:avLst/>
              <a:gdLst>
                <a:gd name="T0" fmla="*/ 0 w 71"/>
                <a:gd name="T1" fmla="*/ 0 h 111"/>
                <a:gd name="T2" fmla="*/ 68 w 71"/>
                <a:gd name="T3" fmla="*/ 0 h 111"/>
                <a:gd name="T4" fmla="*/ 68 w 71"/>
                <a:gd name="T5" fmla="*/ 19 h 111"/>
                <a:gd name="T6" fmla="*/ 21 w 71"/>
                <a:gd name="T7" fmla="*/ 19 h 111"/>
                <a:gd name="T8" fmla="*/ 21 w 71"/>
                <a:gd name="T9" fmla="*/ 45 h 111"/>
                <a:gd name="T10" fmla="*/ 61 w 71"/>
                <a:gd name="T11" fmla="*/ 45 h 111"/>
                <a:gd name="T12" fmla="*/ 61 w 71"/>
                <a:gd name="T13" fmla="*/ 64 h 111"/>
                <a:gd name="T14" fmla="*/ 21 w 71"/>
                <a:gd name="T15" fmla="*/ 64 h 111"/>
                <a:gd name="T16" fmla="*/ 21 w 71"/>
                <a:gd name="T17" fmla="*/ 92 h 111"/>
                <a:gd name="T18" fmla="*/ 71 w 71"/>
                <a:gd name="T19" fmla="*/ 92 h 111"/>
                <a:gd name="T20" fmla="*/ 71 w 71"/>
                <a:gd name="T21" fmla="*/ 111 h 111"/>
                <a:gd name="T22" fmla="*/ 0 w 71"/>
                <a:gd name="T23" fmla="*/ 111 h 111"/>
                <a:gd name="T24" fmla="*/ 0 w 71"/>
                <a:gd name="T2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11">
                  <a:moveTo>
                    <a:pt x="0" y="0"/>
                  </a:moveTo>
                  <a:lnTo>
                    <a:pt x="68" y="0"/>
                  </a:lnTo>
                  <a:lnTo>
                    <a:pt x="68" y="19"/>
                  </a:lnTo>
                  <a:lnTo>
                    <a:pt x="21" y="19"/>
                  </a:lnTo>
                  <a:lnTo>
                    <a:pt x="21" y="45"/>
                  </a:lnTo>
                  <a:lnTo>
                    <a:pt x="61" y="45"/>
                  </a:lnTo>
                  <a:lnTo>
                    <a:pt x="61" y="64"/>
                  </a:lnTo>
                  <a:lnTo>
                    <a:pt x="21" y="64"/>
                  </a:lnTo>
                  <a:lnTo>
                    <a:pt x="21" y="92"/>
                  </a:lnTo>
                  <a:lnTo>
                    <a:pt x="71" y="92"/>
                  </a:ln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0" name="Freeform 98"/>
            <p:cNvSpPr>
              <a:spLocks/>
            </p:cNvSpPr>
            <p:nvPr/>
          </p:nvSpPr>
          <p:spPr bwMode="auto">
            <a:xfrm>
              <a:off x="11064875" y="3702050"/>
              <a:ext cx="131763" cy="184150"/>
            </a:xfrm>
            <a:custGeom>
              <a:avLst/>
              <a:gdLst>
                <a:gd name="T0" fmla="*/ 0 w 35"/>
                <a:gd name="T1" fmla="*/ 42 h 49"/>
                <a:gd name="T2" fmla="*/ 5 w 35"/>
                <a:gd name="T3" fmla="*/ 36 h 49"/>
                <a:gd name="T4" fmla="*/ 17 w 35"/>
                <a:gd name="T5" fmla="*/ 41 h 49"/>
                <a:gd name="T6" fmla="*/ 25 w 35"/>
                <a:gd name="T7" fmla="*/ 35 h 49"/>
                <a:gd name="T8" fmla="*/ 18 w 35"/>
                <a:gd name="T9" fmla="*/ 29 h 49"/>
                <a:gd name="T10" fmla="*/ 12 w 35"/>
                <a:gd name="T11" fmla="*/ 26 h 49"/>
                <a:gd name="T12" fmla="*/ 2 w 35"/>
                <a:gd name="T13" fmla="*/ 14 h 49"/>
                <a:gd name="T14" fmla="*/ 18 w 35"/>
                <a:gd name="T15" fmla="*/ 0 h 49"/>
                <a:gd name="T16" fmla="*/ 33 w 35"/>
                <a:gd name="T17" fmla="*/ 6 h 49"/>
                <a:gd name="T18" fmla="*/ 28 w 35"/>
                <a:gd name="T19" fmla="*/ 12 h 49"/>
                <a:gd name="T20" fmla="*/ 18 w 35"/>
                <a:gd name="T21" fmla="*/ 8 h 49"/>
                <a:gd name="T22" fmla="*/ 11 w 35"/>
                <a:gd name="T23" fmla="*/ 13 h 49"/>
                <a:gd name="T24" fmla="*/ 19 w 35"/>
                <a:gd name="T25" fmla="*/ 19 h 49"/>
                <a:gd name="T26" fmla="*/ 25 w 35"/>
                <a:gd name="T27" fmla="*/ 22 h 49"/>
                <a:gd name="T28" fmla="*/ 35 w 35"/>
                <a:gd name="T29" fmla="*/ 35 h 49"/>
                <a:gd name="T30" fmla="*/ 17 w 35"/>
                <a:gd name="T31" fmla="*/ 49 h 49"/>
                <a:gd name="T32" fmla="*/ 0 w 35"/>
                <a:gd name="T33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9">
                  <a:moveTo>
                    <a:pt x="0" y="42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9" y="39"/>
                    <a:pt x="13" y="41"/>
                    <a:pt x="17" y="41"/>
                  </a:cubicBezTo>
                  <a:cubicBezTo>
                    <a:pt x="22" y="41"/>
                    <a:pt x="25" y="39"/>
                    <a:pt x="25" y="35"/>
                  </a:cubicBezTo>
                  <a:cubicBezTo>
                    <a:pt x="25" y="32"/>
                    <a:pt x="22" y="31"/>
                    <a:pt x="18" y="2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7" y="24"/>
                    <a:pt x="2" y="21"/>
                    <a:pt x="2" y="14"/>
                  </a:cubicBezTo>
                  <a:cubicBezTo>
                    <a:pt x="2" y="6"/>
                    <a:pt x="9" y="0"/>
                    <a:pt x="18" y="0"/>
                  </a:cubicBezTo>
                  <a:cubicBezTo>
                    <a:pt x="24" y="0"/>
                    <a:pt x="29" y="2"/>
                    <a:pt x="33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5" y="9"/>
                    <a:pt x="22" y="8"/>
                    <a:pt x="18" y="8"/>
                  </a:cubicBezTo>
                  <a:cubicBezTo>
                    <a:pt x="14" y="8"/>
                    <a:pt x="11" y="10"/>
                    <a:pt x="11" y="13"/>
                  </a:cubicBezTo>
                  <a:cubicBezTo>
                    <a:pt x="11" y="16"/>
                    <a:pt x="15" y="18"/>
                    <a:pt x="19" y="19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24"/>
                    <a:pt x="35" y="28"/>
                    <a:pt x="35" y="35"/>
                  </a:cubicBezTo>
                  <a:cubicBezTo>
                    <a:pt x="35" y="42"/>
                    <a:pt x="28" y="49"/>
                    <a:pt x="17" y="49"/>
                  </a:cubicBezTo>
                  <a:cubicBezTo>
                    <a:pt x="11" y="49"/>
                    <a:pt x="5" y="4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1" name="Freeform 99"/>
            <p:cNvSpPr>
              <a:spLocks/>
            </p:cNvSpPr>
            <p:nvPr/>
          </p:nvSpPr>
          <p:spPr bwMode="auto">
            <a:xfrm>
              <a:off x="11207750" y="3705225"/>
              <a:ext cx="134938" cy="176213"/>
            </a:xfrm>
            <a:custGeom>
              <a:avLst/>
              <a:gdLst>
                <a:gd name="T0" fmla="*/ 31 w 85"/>
                <a:gd name="T1" fmla="*/ 19 h 111"/>
                <a:gd name="T2" fmla="*/ 0 w 85"/>
                <a:gd name="T3" fmla="*/ 19 h 111"/>
                <a:gd name="T4" fmla="*/ 0 w 85"/>
                <a:gd name="T5" fmla="*/ 0 h 111"/>
                <a:gd name="T6" fmla="*/ 85 w 85"/>
                <a:gd name="T7" fmla="*/ 0 h 111"/>
                <a:gd name="T8" fmla="*/ 85 w 85"/>
                <a:gd name="T9" fmla="*/ 19 h 111"/>
                <a:gd name="T10" fmla="*/ 52 w 85"/>
                <a:gd name="T11" fmla="*/ 19 h 111"/>
                <a:gd name="T12" fmla="*/ 52 w 85"/>
                <a:gd name="T13" fmla="*/ 111 h 111"/>
                <a:gd name="T14" fmla="*/ 31 w 85"/>
                <a:gd name="T15" fmla="*/ 111 h 111"/>
                <a:gd name="T16" fmla="*/ 31 w 85"/>
                <a:gd name="T17" fmla="*/ 1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11">
                  <a:moveTo>
                    <a:pt x="3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9"/>
                  </a:lnTo>
                  <a:lnTo>
                    <a:pt x="52" y="19"/>
                  </a:lnTo>
                  <a:lnTo>
                    <a:pt x="52" y="111"/>
                  </a:lnTo>
                  <a:lnTo>
                    <a:pt x="31" y="111"/>
                  </a:ln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2" name="Freeform 100"/>
            <p:cNvSpPr>
              <a:spLocks/>
            </p:cNvSpPr>
            <p:nvPr/>
          </p:nvSpPr>
          <p:spPr bwMode="auto">
            <a:xfrm>
              <a:off x="11353800" y="3686175"/>
              <a:ext cx="90488" cy="195263"/>
            </a:xfrm>
            <a:custGeom>
              <a:avLst/>
              <a:gdLst>
                <a:gd name="T0" fmla="*/ 22 w 24"/>
                <a:gd name="T1" fmla="*/ 8 h 52"/>
                <a:gd name="T2" fmla="*/ 18 w 24"/>
                <a:gd name="T3" fmla="*/ 8 h 52"/>
                <a:gd name="T4" fmla="*/ 14 w 24"/>
                <a:gd name="T5" fmla="*/ 13 h 52"/>
                <a:gd name="T6" fmla="*/ 14 w 24"/>
                <a:gd name="T7" fmla="*/ 16 h 52"/>
                <a:gd name="T8" fmla="*/ 21 w 24"/>
                <a:gd name="T9" fmla="*/ 16 h 52"/>
                <a:gd name="T10" fmla="*/ 21 w 24"/>
                <a:gd name="T11" fmla="*/ 24 h 52"/>
                <a:gd name="T12" fmla="*/ 14 w 24"/>
                <a:gd name="T13" fmla="*/ 24 h 52"/>
                <a:gd name="T14" fmla="*/ 14 w 24"/>
                <a:gd name="T15" fmla="*/ 52 h 52"/>
                <a:gd name="T16" fmla="*/ 4 w 24"/>
                <a:gd name="T17" fmla="*/ 52 h 52"/>
                <a:gd name="T18" fmla="*/ 4 w 24"/>
                <a:gd name="T19" fmla="*/ 24 h 52"/>
                <a:gd name="T20" fmla="*/ 0 w 24"/>
                <a:gd name="T21" fmla="*/ 24 h 52"/>
                <a:gd name="T22" fmla="*/ 0 w 24"/>
                <a:gd name="T23" fmla="*/ 17 h 52"/>
                <a:gd name="T24" fmla="*/ 4 w 24"/>
                <a:gd name="T25" fmla="*/ 16 h 52"/>
                <a:gd name="T26" fmla="*/ 4 w 24"/>
                <a:gd name="T27" fmla="*/ 13 h 52"/>
                <a:gd name="T28" fmla="*/ 17 w 24"/>
                <a:gd name="T29" fmla="*/ 0 h 52"/>
                <a:gd name="T30" fmla="*/ 24 w 24"/>
                <a:gd name="T31" fmla="*/ 1 h 52"/>
                <a:gd name="T32" fmla="*/ 22 w 24"/>
                <a:gd name="T3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2">
                  <a:moveTo>
                    <a:pt x="22" y="8"/>
                  </a:moveTo>
                  <a:cubicBezTo>
                    <a:pt x="21" y="8"/>
                    <a:pt x="19" y="8"/>
                    <a:pt x="18" y="8"/>
                  </a:cubicBezTo>
                  <a:cubicBezTo>
                    <a:pt x="15" y="8"/>
                    <a:pt x="14" y="9"/>
                    <a:pt x="14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6"/>
                    <a:pt x="8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3" name="Freeform 101"/>
            <p:cNvSpPr>
              <a:spLocks/>
            </p:cNvSpPr>
            <p:nvPr/>
          </p:nvSpPr>
          <p:spPr bwMode="auto">
            <a:xfrm>
              <a:off x="11452225" y="3746500"/>
              <a:ext cx="115888" cy="139700"/>
            </a:xfrm>
            <a:custGeom>
              <a:avLst/>
              <a:gdLst>
                <a:gd name="T0" fmla="*/ 0 w 31"/>
                <a:gd name="T1" fmla="*/ 23 h 37"/>
                <a:gd name="T2" fmla="*/ 0 w 31"/>
                <a:gd name="T3" fmla="*/ 0 h 37"/>
                <a:gd name="T4" fmla="*/ 10 w 31"/>
                <a:gd name="T5" fmla="*/ 0 h 37"/>
                <a:gd name="T6" fmla="*/ 10 w 31"/>
                <a:gd name="T7" fmla="*/ 22 h 37"/>
                <a:gd name="T8" fmla="*/ 15 w 31"/>
                <a:gd name="T9" fmla="*/ 29 h 37"/>
                <a:gd name="T10" fmla="*/ 22 w 31"/>
                <a:gd name="T11" fmla="*/ 25 h 37"/>
                <a:gd name="T12" fmla="*/ 22 w 31"/>
                <a:gd name="T13" fmla="*/ 0 h 37"/>
                <a:gd name="T14" fmla="*/ 31 w 31"/>
                <a:gd name="T15" fmla="*/ 0 h 37"/>
                <a:gd name="T16" fmla="*/ 31 w 31"/>
                <a:gd name="T17" fmla="*/ 36 h 37"/>
                <a:gd name="T18" fmla="*/ 24 w 31"/>
                <a:gd name="T19" fmla="*/ 36 h 37"/>
                <a:gd name="T20" fmla="*/ 23 w 31"/>
                <a:gd name="T21" fmla="*/ 31 h 37"/>
                <a:gd name="T22" fmla="*/ 23 w 31"/>
                <a:gd name="T23" fmla="*/ 31 h 37"/>
                <a:gd name="T24" fmla="*/ 11 w 31"/>
                <a:gd name="T25" fmla="*/ 37 h 37"/>
                <a:gd name="T26" fmla="*/ 0 w 31"/>
                <a:gd name="T2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7">
                  <a:moveTo>
                    <a:pt x="0" y="2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7"/>
                    <a:pt x="11" y="29"/>
                    <a:pt x="15" y="29"/>
                  </a:cubicBezTo>
                  <a:cubicBezTo>
                    <a:pt x="18" y="29"/>
                    <a:pt x="19" y="28"/>
                    <a:pt x="22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0" y="35"/>
                    <a:pt x="16" y="37"/>
                    <a:pt x="11" y="37"/>
                  </a:cubicBezTo>
                  <a:cubicBezTo>
                    <a:pt x="4" y="37"/>
                    <a:pt x="0" y="32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4" name="Freeform 102"/>
            <p:cNvSpPr>
              <a:spLocks/>
            </p:cNvSpPr>
            <p:nvPr/>
          </p:nvSpPr>
          <p:spPr bwMode="auto">
            <a:xfrm>
              <a:off x="11606213" y="3690938"/>
              <a:ext cx="52388" cy="195263"/>
            </a:xfrm>
            <a:custGeom>
              <a:avLst/>
              <a:gdLst>
                <a:gd name="T0" fmla="*/ 0 w 14"/>
                <a:gd name="T1" fmla="*/ 41 h 52"/>
                <a:gd name="T2" fmla="*/ 0 w 14"/>
                <a:gd name="T3" fmla="*/ 0 h 52"/>
                <a:gd name="T4" fmla="*/ 10 w 14"/>
                <a:gd name="T5" fmla="*/ 0 h 52"/>
                <a:gd name="T6" fmla="*/ 10 w 14"/>
                <a:gd name="T7" fmla="*/ 42 h 52"/>
                <a:gd name="T8" fmla="*/ 12 w 14"/>
                <a:gd name="T9" fmla="*/ 44 h 52"/>
                <a:gd name="T10" fmla="*/ 13 w 14"/>
                <a:gd name="T11" fmla="*/ 44 h 52"/>
                <a:gd name="T12" fmla="*/ 14 w 14"/>
                <a:gd name="T13" fmla="*/ 51 h 52"/>
                <a:gd name="T14" fmla="*/ 9 w 14"/>
                <a:gd name="T15" fmla="*/ 52 h 52"/>
                <a:gd name="T16" fmla="*/ 0 w 14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2">
                  <a:moveTo>
                    <a:pt x="0" y="4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1" y="52"/>
                    <a:pt x="9" y="52"/>
                  </a:cubicBezTo>
                  <a:cubicBezTo>
                    <a:pt x="3" y="52"/>
                    <a:pt x="0" y="48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grpSp>
        <p:nvGrpSpPr>
          <p:cNvPr id="85" name="그룹 84"/>
          <p:cNvGrpSpPr>
            <a:grpSpLocks noChangeAspect="1"/>
          </p:cNvGrpSpPr>
          <p:nvPr/>
        </p:nvGrpSpPr>
        <p:grpSpPr>
          <a:xfrm>
            <a:off x="7364256" y="2413252"/>
            <a:ext cx="669285" cy="784800"/>
            <a:chOff x="7293260" y="2240868"/>
            <a:chExt cx="759806" cy="890944"/>
          </a:xfrm>
        </p:grpSpPr>
        <p:sp>
          <p:nvSpPr>
            <p:cNvPr id="86" name="Freeform 77"/>
            <p:cNvSpPr>
              <a:spLocks noChangeAspect="1"/>
            </p:cNvSpPr>
            <p:nvPr/>
          </p:nvSpPr>
          <p:spPr bwMode="auto">
            <a:xfrm>
              <a:off x="7293260" y="2240868"/>
              <a:ext cx="759806" cy="890944"/>
            </a:xfrm>
            <a:custGeom>
              <a:avLst/>
              <a:gdLst>
                <a:gd name="T0" fmla="*/ 305 w 320"/>
                <a:gd name="T1" fmla="*/ 83 h 376"/>
                <a:gd name="T2" fmla="*/ 175 w 320"/>
                <a:gd name="T3" fmla="*/ 5 h 376"/>
                <a:gd name="T4" fmla="*/ 145 w 320"/>
                <a:gd name="T5" fmla="*/ 5 h 376"/>
                <a:gd name="T6" fmla="*/ 14 w 320"/>
                <a:gd name="T7" fmla="*/ 83 h 376"/>
                <a:gd name="T8" fmla="*/ 0 w 320"/>
                <a:gd name="T9" fmla="*/ 109 h 376"/>
                <a:gd name="T10" fmla="*/ 0 w 320"/>
                <a:gd name="T11" fmla="*/ 265 h 376"/>
                <a:gd name="T12" fmla="*/ 14 w 320"/>
                <a:gd name="T13" fmla="*/ 291 h 376"/>
                <a:gd name="T14" fmla="*/ 145 w 320"/>
                <a:gd name="T15" fmla="*/ 369 h 376"/>
                <a:gd name="T16" fmla="*/ 175 w 320"/>
                <a:gd name="T17" fmla="*/ 369 h 376"/>
                <a:gd name="T18" fmla="*/ 305 w 320"/>
                <a:gd name="T19" fmla="*/ 291 h 376"/>
                <a:gd name="T20" fmla="*/ 320 w 320"/>
                <a:gd name="T21" fmla="*/ 265 h 376"/>
                <a:gd name="T22" fmla="*/ 320 w 320"/>
                <a:gd name="T23" fmla="*/ 109 h 376"/>
                <a:gd name="T24" fmla="*/ 305 w 320"/>
                <a:gd name="T25" fmla="*/ 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376">
                  <a:moveTo>
                    <a:pt x="305" y="83"/>
                  </a:moveTo>
                  <a:cubicBezTo>
                    <a:pt x="175" y="5"/>
                    <a:pt x="175" y="5"/>
                    <a:pt x="175" y="5"/>
                  </a:cubicBezTo>
                  <a:cubicBezTo>
                    <a:pt x="166" y="0"/>
                    <a:pt x="154" y="0"/>
                    <a:pt x="145" y="5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5" y="89"/>
                    <a:pt x="0" y="98"/>
                    <a:pt x="0" y="109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5"/>
                    <a:pt x="5" y="285"/>
                    <a:pt x="14" y="291"/>
                  </a:cubicBezTo>
                  <a:cubicBezTo>
                    <a:pt x="145" y="369"/>
                    <a:pt x="145" y="369"/>
                    <a:pt x="145" y="369"/>
                  </a:cubicBezTo>
                  <a:cubicBezTo>
                    <a:pt x="158" y="376"/>
                    <a:pt x="170" y="372"/>
                    <a:pt x="175" y="369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14" y="285"/>
                    <a:pt x="320" y="275"/>
                    <a:pt x="320" y="265"/>
                  </a:cubicBezTo>
                  <a:cubicBezTo>
                    <a:pt x="320" y="109"/>
                    <a:pt x="320" y="109"/>
                    <a:pt x="320" y="109"/>
                  </a:cubicBezTo>
                  <a:cubicBezTo>
                    <a:pt x="320" y="98"/>
                    <a:pt x="314" y="89"/>
                    <a:pt x="305" y="83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5"/>
            <p:cNvSpPr>
              <a:spLocks noEditPoints="1"/>
            </p:cNvSpPr>
            <p:nvPr/>
          </p:nvSpPr>
          <p:spPr bwMode="auto">
            <a:xfrm>
              <a:off x="7619538" y="2709125"/>
              <a:ext cx="137146" cy="135144"/>
            </a:xfrm>
            <a:custGeom>
              <a:avLst/>
              <a:gdLst>
                <a:gd name="T0" fmla="*/ 51 w 58"/>
                <a:gd name="T1" fmla="*/ 32 h 57"/>
                <a:gd name="T2" fmla="*/ 53 w 58"/>
                <a:gd name="T3" fmla="*/ 30 h 57"/>
                <a:gd name="T4" fmla="*/ 58 w 58"/>
                <a:gd name="T5" fmla="*/ 28 h 57"/>
                <a:gd name="T6" fmla="*/ 56 w 58"/>
                <a:gd name="T7" fmla="*/ 20 h 57"/>
                <a:gd name="T8" fmla="*/ 51 w 58"/>
                <a:gd name="T9" fmla="*/ 20 h 57"/>
                <a:gd name="T10" fmla="*/ 48 w 58"/>
                <a:gd name="T11" fmla="*/ 18 h 57"/>
                <a:gd name="T12" fmla="*/ 47 w 58"/>
                <a:gd name="T13" fmla="*/ 16 h 57"/>
                <a:gd name="T14" fmla="*/ 47 w 58"/>
                <a:gd name="T15" fmla="*/ 13 h 57"/>
                <a:gd name="T16" fmla="*/ 49 w 58"/>
                <a:gd name="T17" fmla="*/ 8 h 57"/>
                <a:gd name="T18" fmla="*/ 42 w 58"/>
                <a:gd name="T19" fmla="*/ 3 h 57"/>
                <a:gd name="T20" fmla="*/ 38 w 58"/>
                <a:gd name="T21" fmla="*/ 7 h 57"/>
                <a:gd name="T22" fmla="*/ 35 w 58"/>
                <a:gd name="T23" fmla="*/ 7 h 57"/>
                <a:gd name="T24" fmla="*/ 33 w 58"/>
                <a:gd name="T25" fmla="*/ 7 h 57"/>
                <a:gd name="T26" fmla="*/ 30 w 58"/>
                <a:gd name="T27" fmla="*/ 5 h 57"/>
                <a:gd name="T28" fmla="*/ 28 w 58"/>
                <a:gd name="T29" fmla="*/ 0 h 57"/>
                <a:gd name="T30" fmla="*/ 20 w 58"/>
                <a:gd name="T31" fmla="*/ 1 h 57"/>
                <a:gd name="T32" fmla="*/ 20 w 58"/>
                <a:gd name="T33" fmla="*/ 7 h 57"/>
                <a:gd name="T34" fmla="*/ 18 w 58"/>
                <a:gd name="T35" fmla="*/ 9 h 57"/>
                <a:gd name="T36" fmla="*/ 16 w 58"/>
                <a:gd name="T37" fmla="*/ 10 h 57"/>
                <a:gd name="T38" fmla="*/ 13 w 58"/>
                <a:gd name="T39" fmla="*/ 11 h 57"/>
                <a:gd name="T40" fmla="*/ 8 w 58"/>
                <a:gd name="T41" fmla="*/ 9 h 57"/>
                <a:gd name="T42" fmla="*/ 3 w 58"/>
                <a:gd name="T43" fmla="*/ 15 h 57"/>
                <a:gd name="T44" fmla="*/ 7 w 58"/>
                <a:gd name="T45" fmla="*/ 19 h 57"/>
                <a:gd name="T46" fmla="*/ 8 w 58"/>
                <a:gd name="T47" fmla="*/ 22 h 57"/>
                <a:gd name="T48" fmla="*/ 7 w 58"/>
                <a:gd name="T49" fmla="*/ 25 h 57"/>
                <a:gd name="T50" fmla="*/ 5 w 58"/>
                <a:gd name="T51" fmla="*/ 27 h 57"/>
                <a:gd name="T52" fmla="*/ 0 w 58"/>
                <a:gd name="T53" fmla="*/ 29 h 57"/>
                <a:gd name="T54" fmla="*/ 1 w 58"/>
                <a:gd name="T55" fmla="*/ 37 h 57"/>
                <a:gd name="T56" fmla="*/ 7 w 58"/>
                <a:gd name="T57" fmla="*/ 37 h 57"/>
                <a:gd name="T58" fmla="*/ 9 w 58"/>
                <a:gd name="T59" fmla="*/ 39 h 57"/>
                <a:gd name="T60" fmla="*/ 11 w 58"/>
                <a:gd name="T61" fmla="*/ 41 h 57"/>
                <a:gd name="T62" fmla="*/ 11 w 58"/>
                <a:gd name="T63" fmla="*/ 44 h 57"/>
                <a:gd name="T64" fmla="*/ 9 w 58"/>
                <a:gd name="T65" fmla="*/ 49 h 57"/>
                <a:gd name="T66" fmla="*/ 15 w 58"/>
                <a:gd name="T67" fmla="*/ 54 h 57"/>
                <a:gd name="T68" fmla="*/ 20 w 58"/>
                <a:gd name="T69" fmla="*/ 50 h 57"/>
                <a:gd name="T70" fmla="*/ 23 w 58"/>
                <a:gd name="T71" fmla="*/ 50 h 57"/>
                <a:gd name="T72" fmla="*/ 25 w 58"/>
                <a:gd name="T73" fmla="*/ 50 h 57"/>
                <a:gd name="T74" fmla="*/ 27 w 58"/>
                <a:gd name="T75" fmla="*/ 52 h 57"/>
                <a:gd name="T76" fmla="*/ 30 w 58"/>
                <a:gd name="T77" fmla="*/ 57 h 57"/>
                <a:gd name="T78" fmla="*/ 37 w 58"/>
                <a:gd name="T79" fmla="*/ 56 h 57"/>
                <a:gd name="T80" fmla="*/ 38 w 58"/>
                <a:gd name="T81" fmla="*/ 50 h 57"/>
                <a:gd name="T82" fmla="*/ 39 w 58"/>
                <a:gd name="T83" fmla="*/ 48 h 57"/>
                <a:gd name="T84" fmla="*/ 42 w 58"/>
                <a:gd name="T85" fmla="*/ 47 h 57"/>
                <a:gd name="T86" fmla="*/ 45 w 58"/>
                <a:gd name="T87" fmla="*/ 46 h 57"/>
                <a:gd name="T88" fmla="*/ 50 w 58"/>
                <a:gd name="T89" fmla="*/ 48 h 57"/>
                <a:gd name="T90" fmla="*/ 54 w 58"/>
                <a:gd name="T91" fmla="*/ 42 h 57"/>
                <a:gd name="T92" fmla="*/ 51 w 58"/>
                <a:gd name="T93" fmla="*/ 38 h 57"/>
                <a:gd name="T94" fmla="*/ 50 w 58"/>
                <a:gd name="T95" fmla="*/ 35 h 57"/>
                <a:gd name="T96" fmla="*/ 51 w 58"/>
                <a:gd name="T97" fmla="*/ 32 h 57"/>
                <a:gd name="T98" fmla="*/ 30 w 58"/>
                <a:gd name="T99" fmla="*/ 38 h 57"/>
                <a:gd name="T100" fmla="*/ 19 w 58"/>
                <a:gd name="T101" fmla="*/ 30 h 57"/>
                <a:gd name="T102" fmla="*/ 27 w 58"/>
                <a:gd name="T103" fmla="*/ 19 h 57"/>
                <a:gd name="T104" fmla="*/ 38 w 58"/>
                <a:gd name="T105" fmla="*/ 27 h 57"/>
                <a:gd name="T106" fmla="*/ 30 w 58"/>
                <a:gd name="T10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7">
                  <a:moveTo>
                    <a:pt x="51" y="32"/>
                  </a:moveTo>
                  <a:cubicBezTo>
                    <a:pt x="51" y="31"/>
                    <a:pt x="52" y="30"/>
                    <a:pt x="53" y="30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49" y="19"/>
                    <a:pt x="48" y="18"/>
                  </a:cubicBezTo>
                  <a:cubicBezTo>
                    <a:pt x="48" y="17"/>
                    <a:pt x="47" y="16"/>
                    <a:pt x="47" y="16"/>
                  </a:cubicBezTo>
                  <a:cubicBezTo>
                    <a:pt x="46" y="15"/>
                    <a:pt x="46" y="14"/>
                    <a:pt x="47" y="1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6" y="8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2" y="7"/>
                    <a:pt x="31" y="6"/>
                    <a:pt x="3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ubicBezTo>
                    <a:pt x="18" y="10"/>
                    <a:pt x="17" y="10"/>
                    <a:pt x="16" y="10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3"/>
                    <a:pt x="7" y="24"/>
                    <a:pt x="7" y="25"/>
                  </a:cubicBezTo>
                  <a:cubicBezTo>
                    <a:pt x="7" y="26"/>
                    <a:pt x="6" y="27"/>
                    <a:pt x="5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9" y="38"/>
                    <a:pt x="9" y="39"/>
                  </a:cubicBezTo>
                  <a:cubicBezTo>
                    <a:pt x="10" y="40"/>
                    <a:pt x="10" y="41"/>
                    <a:pt x="11" y="41"/>
                  </a:cubicBezTo>
                  <a:cubicBezTo>
                    <a:pt x="11" y="42"/>
                    <a:pt x="12" y="43"/>
                    <a:pt x="11" y="44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22" y="49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6" y="50"/>
                    <a:pt x="27" y="51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9"/>
                    <a:pt x="39" y="48"/>
                    <a:pt x="39" y="48"/>
                  </a:cubicBezTo>
                  <a:cubicBezTo>
                    <a:pt x="40" y="48"/>
                    <a:pt x="41" y="47"/>
                    <a:pt x="42" y="47"/>
                  </a:cubicBezTo>
                  <a:cubicBezTo>
                    <a:pt x="43" y="46"/>
                    <a:pt x="44" y="46"/>
                    <a:pt x="45" y="46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4"/>
                    <a:pt x="51" y="33"/>
                    <a:pt x="51" y="32"/>
                  </a:cubicBezTo>
                  <a:close/>
                  <a:moveTo>
                    <a:pt x="30" y="38"/>
                  </a:moveTo>
                  <a:cubicBezTo>
                    <a:pt x="25" y="39"/>
                    <a:pt x="20" y="35"/>
                    <a:pt x="19" y="30"/>
                  </a:cubicBezTo>
                  <a:cubicBezTo>
                    <a:pt x="19" y="25"/>
                    <a:pt x="22" y="20"/>
                    <a:pt x="27" y="19"/>
                  </a:cubicBezTo>
                  <a:cubicBezTo>
                    <a:pt x="33" y="18"/>
                    <a:pt x="37" y="22"/>
                    <a:pt x="38" y="27"/>
                  </a:cubicBezTo>
                  <a:cubicBezTo>
                    <a:pt x="39" y="32"/>
                    <a:pt x="36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6"/>
            <p:cNvSpPr>
              <a:spLocks noEditPoints="1"/>
            </p:cNvSpPr>
            <p:nvPr/>
          </p:nvSpPr>
          <p:spPr bwMode="auto">
            <a:xfrm>
              <a:off x="7680602" y="2621032"/>
              <a:ext cx="105112" cy="104110"/>
            </a:xfrm>
            <a:custGeom>
              <a:avLst/>
              <a:gdLst>
                <a:gd name="T0" fmla="*/ 5 w 44"/>
                <a:gd name="T1" fmla="*/ 19 h 44"/>
                <a:gd name="T2" fmla="*/ 5 w 44"/>
                <a:gd name="T3" fmla="*/ 20 h 44"/>
                <a:gd name="T4" fmla="*/ 3 w 44"/>
                <a:gd name="T5" fmla="*/ 22 h 44"/>
                <a:gd name="T6" fmla="*/ 0 w 44"/>
                <a:gd name="T7" fmla="*/ 24 h 44"/>
                <a:gd name="T8" fmla="*/ 1 w 44"/>
                <a:gd name="T9" fmla="*/ 30 h 44"/>
                <a:gd name="T10" fmla="*/ 5 w 44"/>
                <a:gd name="T11" fmla="*/ 30 h 44"/>
                <a:gd name="T12" fmla="*/ 7 w 44"/>
                <a:gd name="T13" fmla="*/ 31 h 44"/>
                <a:gd name="T14" fmla="*/ 9 w 44"/>
                <a:gd name="T15" fmla="*/ 33 h 44"/>
                <a:gd name="T16" fmla="*/ 9 w 44"/>
                <a:gd name="T17" fmla="*/ 35 h 44"/>
                <a:gd name="T18" fmla="*/ 8 w 44"/>
                <a:gd name="T19" fmla="*/ 39 h 44"/>
                <a:gd name="T20" fmla="*/ 13 w 44"/>
                <a:gd name="T21" fmla="*/ 42 h 44"/>
                <a:gd name="T22" fmla="*/ 16 w 44"/>
                <a:gd name="T23" fmla="*/ 39 h 44"/>
                <a:gd name="T24" fmla="*/ 18 w 44"/>
                <a:gd name="T25" fmla="*/ 39 h 44"/>
                <a:gd name="T26" fmla="*/ 20 w 44"/>
                <a:gd name="T27" fmla="*/ 39 h 44"/>
                <a:gd name="T28" fmla="*/ 22 w 44"/>
                <a:gd name="T29" fmla="*/ 40 h 44"/>
                <a:gd name="T30" fmla="*/ 24 w 44"/>
                <a:gd name="T31" fmla="*/ 44 h 44"/>
                <a:gd name="T32" fmla="*/ 30 w 44"/>
                <a:gd name="T33" fmla="*/ 42 h 44"/>
                <a:gd name="T34" fmla="*/ 30 w 44"/>
                <a:gd name="T35" fmla="*/ 38 h 44"/>
                <a:gd name="T36" fmla="*/ 31 w 44"/>
                <a:gd name="T37" fmla="*/ 36 h 44"/>
                <a:gd name="T38" fmla="*/ 33 w 44"/>
                <a:gd name="T39" fmla="*/ 35 h 44"/>
                <a:gd name="T40" fmla="*/ 35 w 44"/>
                <a:gd name="T41" fmla="*/ 34 h 44"/>
                <a:gd name="T42" fmla="*/ 39 w 44"/>
                <a:gd name="T43" fmla="*/ 36 h 44"/>
                <a:gd name="T44" fmla="*/ 42 w 44"/>
                <a:gd name="T45" fmla="*/ 31 h 44"/>
                <a:gd name="T46" fmla="*/ 39 w 44"/>
                <a:gd name="T47" fmla="*/ 27 h 44"/>
                <a:gd name="T48" fmla="*/ 38 w 44"/>
                <a:gd name="T49" fmla="*/ 25 h 44"/>
                <a:gd name="T50" fmla="*/ 39 w 44"/>
                <a:gd name="T51" fmla="*/ 23 h 44"/>
                <a:gd name="T52" fmla="*/ 40 w 44"/>
                <a:gd name="T53" fmla="*/ 21 h 44"/>
                <a:gd name="T54" fmla="*/ 44 w 44"/>
                <a:gd name="T55" fmla="*/ 19 h 44"/>
                <a:gd name="T56" fmla="*/ 42 w 44"/>
                <a:gd name="T57" fmla="*/ 14 h 44"/>
                <a:gd name="T58" fmla="*/ 38 w 44"/>
                <a:gd name="T59" fmla="*/ 14 h 44"/>
                <a:gd name="T60" fmla="*/ 36 w 44"/>
                <a:gd name="T61" fmla="*/ 12 h 44"/>
                <a:gd name="T62" fmla="*/ 35 w 44"/>
                <a:gd name="T63" fmla="*/ 11 h 44"/>
                <a:gd name="T64" fmla="*/ 34 w 44"/>
                <a:gd name="T65" fmla="*/ 9 h 44"/>
                <a:gd name="T66" fmla="*/ 35 w 44"/>
                <a:gd name="T67" fmla="*/ 4 h 44"/>
                <a:gd name="T68" fmla="*/ 30 w 44"/>
                <a:gd name="T69" fmla="*/ 1 h 44"/>
                <a:gd name="T70" fmla="*/ 27 w 44"/>
                <a:gd name="T71" fmla="*/ 4 h 44"/>
                <a:gd name="T72" fmla="*/ 25 w 44"/>
                <a:gd name="T73" fmla="*/ 5 h 44"/>
                <a:gd name="T74" fmla="*/ 23 w 44"/>
                <a:gd name="T75" fmla="*/ 5 h 44"/>
                <a:gd name="T76" fmla="*/ 21 w 44"/>
                <a:gd name="T77" fmla="*/ 4 h 44"/>
                <a:gd name="T78" fmla="*/ 19 w 44"/>
                <a:gd name="T79" fmla="*/ 0 h 44"/>
                <a:gd name="T80" fmla="*/ 13 w 44"/>
                <a:gd name="T81" fmla="*/ 1 h 44"/>
                <a:gd name="T82" fmla="*/ 13 w 44"/>
                <a:gd name="T83" fmla="*/ 6 h 44"/>
                <a:gd name="T84" fmla="*/ 12 w 44"/>
                <a:gd name="T85" fmla="*/ 8 h 44"/>
                <a:gd name="T86" fmla="*/ 11 w 44"/>
                <a:gd name="T87" fmla="*/ 9 h 44"/>
                <a:gd name="T88" fmla="*/ 8 w 44"/>
                <a:gd name="T89" fmla="*/ 9 h 44"/>
                <a:gd name="T90" fmla="*/ 4 w 44"/>
                <a:gd name="T91" fmla="*/ 8 h 44"/>
                <a:gd name="T92" fmla="*/ 1 w 44"/>
                <a:gd name="T93" fmla="*/ 13 h 44"/>
                <a:gd name="T94" fmla="*/ 4 w 44"/>
                <a:gd name="T95" fmla="*/ 16 h 44"/>
                <a:gd name="T96" fmla="*/ 5 w 44"/>
                <a:gd name="T97" fmla="*/ 19 h 44"/>
                <a:gd name="T98" fmla="*/ 15 w 44"/>
                <a:gd name="T99" fmla="*/ 18 h 44"/>
                <a:gd name="T100" fmla="*/ 25 w 44"/>
                <a:gd name="T101" fmla="*/ 16 h 44"/>
                <a:gd name="T102" fmla="*/ 28 w 44"/>
                <a:gd name="T103" fmla="*/ 26 h 44"/>
                <a:gd name="T104" fmla="*/ 18 w 44"/>
                <a:gd name="T105" fmla="*/ 28 h 44"/>
                <a:gd name="T106" fmla="*/ 15 w 44"/>
                <a:gd name="T10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5" y="19"/>
                  </a:moveTo>
                  <a:cubicBezTo>
                    <a:pt x="5" y="19"/>
                    <a:pt x="5" y="20"/>
                    <a:pt x="5" y="20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8" y="32"/>
                    <a:pt x="8" y="32"/>
                    <a:pt x="9" y="33"/>
                  </a:cubicBezTo>
                  <a:cubicBezTo>
                    <a:pt x="9" y="34"/>
                    <a:pt x="9" y="34"/>
                    <a:pt x="9" y="3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7" y="39"/>
                    <a:pt x="17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39"/>
                    <a:pt x="22" y="40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1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33" y="34"/>
                    <a:pt x="34" y="34"/>
                    <a:pt x="35" y="34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7"/>
                    <a:pt x="38" y="26"/>
                    <a:pt x="38" y="25"/>
                  </a:cubicBezTo>
                  <a:cubicBezTo>
                    <a:pt x="39" y="25"/>
                    <a:pt x="39" y="24"/>
                    <a:pt x="39" y="23"/>
                  </a:cubicBezTo>
                  <a:cubicBezTo>
                    <a:pt x="39" y="22"/>
                    <a:pt x="39" y="22"/>
                    <a:pt x="40" y="2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4" y="10"/>
                    <a:pt x="34" y="9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7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0" y="9"/>
                    <a:pt x="9" y="10"/>
                    <a:pt x="8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5" y="18"/>
                    <a:pt x="5" y="19"/>
                  </a:cubicBezTo>
                  <a:close/>
                  <a:moveTo>
                    <a:pt x="15" y="18"/>
                  </a:moveTo>
                  <a:cubicBezTo>
                    <a:pt x="17" y="15"/>
                    <a:pt x="22" y="14"/>
                    <a:pt x="25" y="16"/>
                  </a:cubicBezTo>
                  <a:cubicBezTo>
                    <a:pt x="29" y="18"/>
                    <a:pt x="30" y="22"/>
                    <a:pt x="28" y="26"/>
                  </a:cubicBezTo>
                  <a:cubicBezTo>
                    <a:pt x="26" y="29"/>
                    <a:pt x="21" y="30"/>
                    <a:pt x="18" y="28"/>
                  </a:cubicBezTo>
                  <a:cubicBezTo>
                    <a:pt x="14" y="26"/>
                    <a:pt x="13" y="22"/>
                    <a:pt x="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7"/>
            <p:cNvSpPr>
              <a:spLocks noEditPoints="1"/>
            </p:cNvSpPr>
            <p:nvPr/>
          </p:nvSpPr>
          <p:spPr bwMode="auto">
            <a:xfrm>
              <a:off x="7754681" y="2699115"/>
              <a:ext cx="104110" cy="105112"/>
            </a:xfrm>
            <a:custGeom>
              <a:avLst/>
              <a:gdLst>
                <a:gd name="T0" fmla="*/ 39 w 44"/>
                <a:gd name="T1" fmla="*/ 21 h 44"/>
                <a:gd name="T2" fmla="*/ 39 w 44"/>
                <a:gd name="T3" fmla="*/ 19 h 44"/>
                <a:gd name="T4" fmla="*/ 39 w 44"/>
                <a:gd name="T5" fmla="*/ 17 h 44"/>
                <a:gd name="T6" fmla="*/ 42 w 44"/>
                <a:gd name="T7" fmla="*/ 13 h 44"/>
                <a:gd name="T8" fmla="*/ 39 w 44"/>
                <a:gd name="T9" fmla="*/ 8 h 44"/>
                <a:gd name="T10" fmla="*/ 35 w 44"/>
                <a:gd name="T11" fmla="*/ 10 h 44"/>
                <a:gd name="T12" fmla="*/ 33 w 44"/>
                <a:gd name="T13" fmla="*/ 9 h 44"/>
                <a:gd name="T14" fmla="*/ 31 w 44"/>
                <a:gd name="T15" fmla="*/ 8 h 44"/>
                <a:gd name="T16" fmla="*/ 30 w 44"/>
                <a:gd name="T17" fmla="*/ 6 h 44"/>
                <a:gd name="T18" fmla="*/ 30 w 44"/>
                <a:gd name="T19" fmla="*/ 2 h 44"/>
                <a:gd name="T20" fmla="*/ 24 w 44"/>
                <a:gd name="T21" fmla="*/ 0 h 44"/>
                <a:gd name="T22" fmla="*/ 22 w 44"/>
                <a:gd name="T23" fmla="*/ 4 h 44"/>
                <a:gd name="T24" fmla="*/ 20 w 44"/>
                <a:gd name="T25" fmla="*/ 5 h 44"/>
                <a:gd name="T26" fmla="*/ 18 w 44"/>
                <a:gd name="T27" fmla="*/ 6 h 44"/>
                <a:gd name="T28" fmla="*/ 16 w 44"/>
                <a:gd name="T29" fmla="*/ 5 h 44"/>
                <a:gd name="T30" fmla="*/ 13 w 44"/>
                <a:gd name="T31" fmla="*/ 2 h 44"/>
                <a:gd name="T32" fmla="*/ 8 w 44"/>
                <a:gd name="T33" fmla="*/ 5 h 44"/>
                <a:gd name="T34" fmla="*/ 9 w 44"/>
                <a:gd name="T35" fmla="*/ 9 h 44"/>
                <a:gd name="T36" fmla="*/ 9 w 44"/>
                <a:gd name="T37" fmla="*/ 11 h 44"/>
                <a:gd name="T38" fmla="*/ 8 w 44"/>
                <a:gd name="T39" fmla="*/ 13 h 44"/>
                <a:gd name="T40" fmla="*/ 5 w 44"/>
                <a:gd name="T41" fmla="*/ 14 h 44"/>
                <a:gd name="T42" fmla="*/ 1 w 44"/>
                <a:gd name="T43" fmla="*/ 14 h 44"/>
                <a:gd name="T44" fmla="*/ 0 w 44"/>
                <a:gd name="T45" fmla="*/ 20 h 44"/>
                <a:gd name="T46" fmla="*/ 4 w 44"/>
                <a:gd name="T47" fmla="*/ 22 h 44"/>
                <a:gd name="T48" fmla="*/ 5 w 44"/>
                <a:gd name="T49" fmla="*/ 24 h 44"/>
                <a:gd name="T50" fmla="*/ 5 w 44"/>
                <a:gd name="T51" fmla="*/ 26 h 44"/>
                <a:gd name="T52" fmla="*/ 5 w 44"/>
                <a:gd name="T53" fmla="*/ 28 h 44"/>
                <a:gd name="T54" fmla="*/ 1 w 44"/>
                <a:gd name="T55" fmla="*/ 31 h 44"/>
                <a:gd name="T56" fmla="*/ 5 w 44"/>
                <a:gd name="T57" fmla="*/ 36 h 44"/>
                <a:gd name="T58" fmla="*/ 9 w 44"/>
                <a:gd name="T59" fmla="*/ 35 h 44"/>
                <a:gd name="T60" fmla="*/ 11 w 44"/>
                <a:gd name="T61" fmla="*/ 35 h 44"/>
                <a:gd name="T62" fmla="*/ 13 w 44"/>
                <a:gd name="T63" fmla="*/ 37 h 44"/>
                <a:gd name="T64" fmla="*/ 14 w 44"/>
                <a:gd name="T65" fmla="*/ 39 h 44"/>
                <a:gd name="T66" fmla="*/ 14 w 44"/>
                <a:gd name="T67" fmla="*/ 43 h 44"/>
                <a:gd name="T68" fmla="*/ 20 w 44"/>
                <a:gd name="T69" fmla="*/ 44 h 44"/>
                <a:gd name="T70" fmla="*/ 22 w 44"/>
                <a:gd name="T71" fmla="*/ 41 h 44"/>
                <a:gd name="T72" fmla="*/ 23 w 44"/>
                <a:gd name="T73" fmla="*/ 39 h 44"/>
                <a:gd name="T74" fmla="*/ 25 w 44"/>
                <a:gd name="T75" fmla="*/ 39 h 44"/>
                <a:gd name="T76" fmla="*/ 28 w 44"/>
                <a:gd name="T77" fmla="*/ 40 h 44"/>
                <a:gd name="T78" fmla="*/ 31 w 44"/>
                <a:gd name="T79" fmla="*/ 43 h 44"/>
                <a:gd name="T80" fmla="*/ 36 w 44"/>
                <a:gd name="T81" fmla="*/ 40 h 44"/>
                <a:gd name="T82" fmla="*/ 35 w 44"/>
                <a:gd name="T83" fmla="*/ 35 h 44"/>
                <a:gd name="T84" fmla="*/ 35 w 44"/>
                <a:gd name="T85" fmla="*/ 33 h 44"/>
                <a:gd name="T86" fmla="*/ 36 w 44"/>
                <a:gd name="T87" fmla="*/ 32 h 44"/>
                <a:gd name="T88" fmla="*/ 38 w 44"/>
                <a:gd name="T89" fmla="*/ 30 h 44"/>
                <a:gd name="T90" fmla="*/ 43 w 44"/>
                <a:gd name="T91" fmla="*/ 30 h 44"/>
                <a:gd name="T92" fmla="*/ 44 w 44"/>
                <a:gd name="T93" fmla="*/ 25 h 44"/>
                <a:gd name="T94" fmla="*/ 40 w 44"/>
                <a:gd name="T95" fmla="*/ 23 h 44"/>
                <a:gd name="T96" fmla="*/ 39 w 44"/>
                <a:gd name="T97" fmla="*/ 21 h 44"/>
                <a:gd name="T98" fmla="*/ 26 w 44"/>
                <a:gd name="T99" fmla="*/ 29 h 44"/>
                <a:gd name="T100" fmla="*/ 16 w 44"/>
                <a:gd name="T101" fmla="*/ 26 h 44"/>
                <a:gd name="T102" fmla="*/ 18 w 44"/>
                <a:gd name="T103" fmla="*/ 16 h 44"/>
                <a:gd name="T104" fmla="*/ 28 w 44"/>
                <a:gd name="T105" fmla="*/ 19 h 44"/>
                <a:gd name="T106" fmla="*/ 26 w 44"/>
                <a:gd name="T107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39" y="21"/>
                  </a:moveTo>
                  <a:cubicBezTo>
                    <a:pt x="39" y="20"/>
                    <a:pt x="39" y="19"/>
                    <a:pt x="39" y="19"/>
                  </a:cubicBezTo>
                  <a:cubicBezTo>
                    <a:pt x="38" y="18"/>
                    <a:pt x="39" y="17"/>
                    <a:pt x="39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3" y="10"/>
                    <a:pt x="33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8"/>
                    <a:pt x="30" y="7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19" y="6"/>
                    <a:pt x="18" y="6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4"/>
                    <a:pt x="6" y="14"/>
                    <a:pt x="5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5" y="23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5"/>
                    <a:pt x="11" y="35"/>
                  </a:cubicBezTo>
                  <a:cubicBezTo>
                    <a:pt x="11" y="36"/>
                    <a:pt x="12" y="36"/>
                    <a:pt x="13" y="37"/>
                  </a:cubicBezTo>
                  <a:cubicBezTo>
                    <a:pt x="13" y="37"/>
                    <a:pt x="14" y="38"/>
                    <a:pt x="14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0"/>
                    <a:pt x="23" y="39"/>
                    <a:pt x="23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6" y="39"/>
                    <a:pt x="27" y="39"/>
                    <a:pt x="28" y="4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4" y="35"/>
                    <a:pt x="34" y="34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7" y="31"/>
                    <a:pt x="37" y="30"/>
                    <a:pt x="38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1"/>
                  </a:cubicBezTo>
                  <a:close/>
                  <a:moveTo>
                    <a:pt x="26" y="29"/>
                  </a:moveTo>
                  <a:cubicBezTo>
                    <a:pt x="22" y="31"/>
                    <a:pt x="18" y="30"/>
                    <a:pt x="16" y="26"/>
                  </a:cubicBezTo>
                  <a:cubicBezTo>
                    <a:pt x="13" y="23"/>
                    <a:pt x="15" y="18"/>
                    <a:pt x="18" y="16"/>
                  </a:cubicBezTo>
                  <a:cubicBezTo>
                    <a:pt x="21" y="14"/>
                    <a:pt x="26" y="15"/>
                    <a:pt x="28" y="19"/>
                  </a:cubicBezTo>
                  <a:cubicBezTo>
                    <a:pt x="30" y="22"/>
                    <a:pt x="29" y="27"/>
                    <a:pt x="2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28"/>
            <p:cNvSpPr>
              <a:spLocks noEditPoints="1"/>
            </p:cNvSpPr>
            <p:nvPr/>
          </p:nvSpPr>
          <p:spPr bwMode="auto">
            <a:xfrm>
              <a:off x="7479389" y="2549956"/>
              <a:ext cx="201214" cy="201214"/>
            </a:xfrm>
            <a:custGeom>
              <a:avLst/>
              <a:gdLst>
                <a:gd name="T0" fmla="*/ 61 w 85"/>
                <a:gd name="T1" fmla="*/ 73 h 85"/>
                <a:gd name="T2" fmla="*/ 63 w 85"/>
                <a:gd name="T3" fmla="*/ 69 h 85"/>
                <a:gd name="T4" fmla="*/ 66 w 85"/>
                <a:gd name="T5" fmla="*/ 67 h 85"/>
                <a:gd name="T6" fmla="*/ 70 w 85"/>
                <a:gd name="T7" fmla="*/ 65 h 85"/>
                <a:gd name="T8" fmla="*/ 78 w 85"/>
                <a:gd name="T9" fmla="*/ 67 h 85"/>
                <a:gd name="T10" fmla="*/ 83 w 85"/>
                <a:gd name="T11" fmla="*/ 57 h 85"/>
                <a:gd name="T12" fmla="*/ 77 w 85"/>
                <a:gd name="T13" fmla="*/ 51 h 85"/>
                <a:gd name="T14" fmla="*/ 75 w 85"/>
                <a:gd name="T15" fmla="*/ 47 h 85"/>
                <a:gd name="T16" fmla="*/ 76 w 85"/>
                <a:gd name="T17" fmla="*/ 43 h 85"/>
                <a:gd name="T18" fmla="*/ 78 w 85"/>
                <a:gd name="T19" fmla="*/ 39 h 85"/>
                <a:gd name="T20" fmla="*/ 85 w 85"/>
                <a:gd name="T21" fmla="*/ 35 h 85"/>
                <a:gd name="T22" fmla="*/ 81 w 85"/>
                <a:gd name="T23" fmla="*/ 24 h 85"/>
                <a:gd name="T24" fmla="*/ 73 w 85"/>
                <a:gd name="T25" fmla="*/ 24 h 85"/>
                <a:gd name="T26" fmla="*/ 69 w 85"/>
                <a:gd name="T27" fmla="*/ 22 h 85"/>
                <a:gd name="T28" fmla="*/ 66 w 85"/>
                <a:gd name="T29" fmla="*/ 20 h 85"/>
                <a:gd name="T30" fmla="*/ 65 w 85"/>
                <a:gd name="T31" fmla="*/ 15 h 85"/>
                <a:gd name="T32" fmla="*/ 66 w 85"/>
                <a:gd name="T33" fmla="*/ 7 h 85"/>
                <a:gd name="T34" fmla="*/ 56 w 85"/>
                <a:gd name="T35" fmla="*/ 2 h 85"/>
                <a:gd name="T36" fmla="*/ 51 w 85"/>
                <a:gd name="T37" fmla="*/ 8 h 85"/>
                <a:gd name="T38" fmla="*/ 46 w 85"/>
                <a:gd name="T39" fmla="*/ 10 h 85"/>
                <a:gd name="T40" fmla="*/ 43 w 85"/>
                <a:gd name="T41" fmla="*/ 10 h 85"/>
                <a:gd name="T42" fmla="*/ 39 w 85"/>
                <a:gd name="T43" fmla="*/ 8 h 85"/>
                <a:gd name="T44" fmla="*/ 34 w 85"/>
                <a:gd name="T45" fmla="*/ 0 h 85"/>
                <a:gd name="T46" fmla="*/ 23 w 85"/>
                <a:gd name="T47" fmla="*/ 4 h 85"/>
                <a:gd name="T48" fmla="*/ 24 w 85"/>
                <a:gd name="T49" fmla="*/ 13 h 85"/>
                <a:gd name="T50" fmla="*/ 22 w 85"/>
                <a:gd name="T51" fmla="*/ 17 h 85"/>
                <a:gd name="T52" fmla="*/ 19 w 85"/>
                <a:gd name="T53" fmla="*/ 19 h 85"/>
                <a:gd name="T54" fmla="*/ 15 w 85"/>
                <a:gd name="T55" fmla="*/ 21 h 85"/>
                <a:gd name="T56" fmla="*/ 6 w 85"/>
                <a:gd name="T57" fmla="*/ 19 h 85"/>
                <a:gd name="T58" fmla="*/ 1 w 85"/>
                <a:gd name="T59" fmla="*/ 29 h 85"/>
                <a:gd name="T60" fmla="*/ 8 w 85"/>
                <a:gd name="T61" fmla="*/ 35 h 85"/>
                <a:gd name="T62" fmla="*/ 9 w 85"/>
                <a:gd name="T63" fmla="*/ 39 h 85"/>
                <a:gd name="T64" fmla="*/ 9 w 85"/>
                <a:gd name="T65" fmla="*/ 43 h 85"/>
                <a:gd name="T66" fmla="*/ 7 w 85"/>
                <a:gd name="T67" fmla="*/ 47 h 85"/>
                <a:gd name="T68" fmla="*/ 0 w 85"/>
                <a:gd name="T69" fmla="*/ 51 h 85"/>
                <a:gd name="T70" fmla="*/ 4 w 85"/>
                <a:gd name="T71" fmla="*/ 62 h 85"/>
                <a:gd name="T72" fmla="*/ 12 w 85"/>
                <a:gd name="T73" fmla="*/ 62 h 85"/>
                <a:gd name="T74" fmla="*/ 16 w 85"/>
                <a:gd name="T75" fmla="*/ 63 h 85"/>
                <a:gd name="T76" fmla="*/ 19 w 85"/>
                <a:gd name="T77" fmla="*/ 66 h 85"/>
                <a:gd name="T78" fmla="*/ 20 w 85"/>
                <a:gd name="T79" fmla="*/ 71 h 85"/>
                <a:gd name="T80" fmla="*/ 18 w 85"/>
                <a:gd name="T81" fmla="*/ 79 h 85"/>
                <a:gd name="T82" fmla="*/ 29 w 85"/>
                <a:gd name="T83" fmla="*/ 84 h 85"/>
                <a:gd name="T84" fmla="*/ 34 w 85"/>
                <a:gd name="T85" fmla="*/ 77 h 85"/>
                <a:gd name="T86" fmla="*/ 38 w 85"/>
                <a:gd name="T87" fmla="*/ 76 h 85"/>
                <a:gd name="T88" fmla="*/ 42 w 85"/>
                <a:gd name="T89" fmla="*/ 76 h 85"/>
                <a:gd name="T90" fmla="*/ 46 w 85"/>
                <a:gd name="T91" fmla="*/ 78 h 85"/>
                <a:gd name="T92" fmla="*/ 51 w 85"/>
                <a:gd name="T93" fmla="*/ 85 h 85"/>
                <a:gd name="T94" fmla="*/ 62 w 85"/>
                <a:gd name="T95" fmla="*/ 82 h 85"/>
                <a:gd name="T96" fmla="*/ 61 w 85"/>
                <a:gd name="T97" fmla="*/ 73 h 85"/>
                <a:gd name="T98" fmla="*/ 55 w 85"/>
                <a:gd name="T99" fmla="*/ 49 h 85"/>
                <a:gd name="T100" fmla="*/ 36 w 85"/>
                <a:gd name="T101" fmla="*/ 56 h 85"/>
                <a:gd name="T102" fmla="*/ 30 w 85"/>
                <a:gd name="T103" fmla="*/ 37 h 85"/>
                <a:gd name="T104" fmla="*/ 49 w 85"/>
                <a:gd name="T105" fmla="*/ 30 h 85"/>
                <a:gd name="T106" fmla="*/ 55 w 85"/>
                <a:gd name="T107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61" y="73"/>
                  </a:moveTo>
                  <a:cubicBezTo>
                    <a:pt x="61" y="72"/>
                    <a:pt x="62" y="70"/>
                    <a:pt x="63" y="69"/>
                  </a:cubicBezTo>
                  <a:cubicBezTo>
                    <a:pt x="64" y="68"/>
                    <a:pt x="65" y="67"/>
                    <a:pt x="66" y="67"/>
                  </a:cubicBezTo>
                  <a:cubicBezTo>
                    <a:pt x="67" y="65"/>
                    <a:pt x="68" y="65"/>
                    <a:pt x="70" y="65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6" y="50"/>
                    <a:pt x="75" y="49"/>
                    <a:pt x="75" y="47"/>
                  </a:cubicBezTo>
                  <a:cubicBezTo>
                    <a:pt x="75" y="46"/>
                    <a:pt x="76" y="44"/>
                    <a:pt x="76" y="43"/>
                  </a:cubicBezTo>
                  <a:cubicBezTo>
                    <a:pt x="76" y="41"/>
                    <a:pt x="76" y="40"/>
                    <a:pt x="78" y="39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1" y="24"/>
                    <a:pt x="70" y="24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5" y="18"/>
                    <a:pt x="64" y="17"/>
                    <a:pt x="65" y="15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10"/>
                    <a:pt x="48" y="10"/>
                    <a:pt x="46" y="10"/>
                  </a:cubicBezTo>
                  <a:cubicBezTo>
                    <a:pt x="45" y="10"/>
                    <a:pt x="44" y="10"/>
                    <a:pt x="43" y="10"/>
                  </a:cubicBezTo>
                  <a:cubicBezTo>
                    <a:pt x="41" y="10"/>
                    <a:pt x="39" y="9"/>
                    <a:pt x="39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3" y="16"/>
                    <a:pt x="22" y="17"/>
                  </a:cubicBezTo>
                  <a:cubicBezTo>
                    <a:pt x="21" y="18"/>
                    <a:pt x="20" y="18"/>
                    <a:pt x="19" y="19"/>
                  </a:cubicBezTo>
                  <a:cubicBezTo>
                    <a:pt x="18" y="20"/>
                    <a:pt x="16" y="21"/>
                    <a:pt x="15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6"/>
                    <a:pt x="10" y="37"/>
                    <a:pt x="9" y="39"/>
                  </a:cubicBezTo>
                  <a:cubicBezTo>
                    <a:pt x="9" y="40"/>
                    <a:pt x="9" y="41"/>
                    <a:pt x="9" y="43"/>
                  </a:cubicBezTo>
                  <a:cubicBezTo>
                    <a:pt x="9" y="44"/>
                    <a:pt x="8" y="46"/>
                    <a:pt x="7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1"/>
                    <a:pt x="15" y="62"/>
                    <a:pt x="16" y="63"/>
                  </a:cubicBezTo>
                  <a:cubicBezTo>
                    <a:pt x="17" y="64"/>
                    <a:pt x="18" y="65"/>
                    <a:pt x="19" y="66"/>
                  </a:cubicBezTo>
                  <a:cubicBezTo>
                    <a:pt x="20" y="67"/>
                    <a:pt x="20" y="69"/>
                    <a:pt x="20" y="71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5" y="76"/>
                    <a:pt x="37" y="76"/>
                    <a:pt x="38" y="76"/>
                  </a:cubicBezTo>
                  <a:cubicBezTo>
                    <a:pt x="40" y="76"/>
                    <a:pt x="41" y="76"/>
                    <a:pt x="42" y="76"/>
                  </a:cubicBezTo>
                  <a:cubicBezTo>
                    <a:pt x="44" y="76"/>
                    <a:pt x="45" y="77"/>
                    <a:pt x="46" y="78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62" y="82"/>
                    <a:pt x="62" y="82"/>
                    <a:pt x="62" y="82"/>
                  </a:cubicBezTo>
                  <a:lnTo>
                    <a:pt x="61" y="73"/>
                  </a:lnTo>
                  <a:close/>
                  <a:moveTo>
                    <a:pt x="55" y="49"/>
                  </a:moveTo>
                  <a:cubicBezTo>
                    <a:pt x="52" y="56"/>
                    <a:pt x="43" y="59"/>
                    <a:pt x="36" y="56"/>
                  </a:cubicBezTo>
                  <a:cubicBezTo>
                    <a:pt x="29" y="52"/>
                    <a:pt x="26" y="44"/>
                    <a:pt x="30" y="37"/>
                  </a:cubicBezTo>
                  <a:cubicBezTo>
                    <a:pt x="33" y="30"/>
                    <a:pt x="42" y="27"/>
                    <a:pt x="49" y="30"/>
                  </a:cubicBezTo>
                  <a:cubicBezTo>
                    <a:pt x="56" y="34"/>
                    <a:pt x="59" y="42"/>
                    <a:pt x="5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29"/>
            <p:cNvSpPr>
              <a:spLocks noEditPoints="1"/>
            </p:cNvSpPr>
            <p:nvPr/>
          </p:nvSpPr>
          <p:spPr bwMode="auto">
            <a:xfrm>
              <a:off x="7365268" y="2492896"/>
              <a:ext cx="607645" cy="405430"/>
            </a:xfrm>
            <a:custGeom>
              <a:avLst/>
              <a:gdLst>
                <a:gd name="T0" fmla="*/ 240 w 256"/>
                <a:gd name="T1" fmla="*/ 0 h 171"/>
                <a:gd name="T2" fmla="*/ 16 w 256"/>
                <a:gd name="T3" fmla="*/ 0 h 171"/>
                <a:gd name="T4" fmla="*/ 0 w 256"/>
                <a:gd name="T5" fmla="*/ 16 h 171"/>
                <a:gd name="T6" fmla="*/ 0 w 256"/>
                <a:gd name="T7" fmla="*/ 155 h 171"/>
                <a:gd name="T8" fmla="*/ 16 w 256"/>
                <a:gd name="T9" fmla="*/ 171 h 171"/>
                <a:gd name="T10" fmla="*/ 240 w 256"/>
                <a:gd name="T11" fmla="*/ 171 h 171"/>
                <a:gd name="T12" fmla="*/ 256 w 256"/>
                <a:gd name="T13" fmla="*/ 155 h 171"/>
                <a:gd name="T14" fmla="*/ 256 w 256"/>
                <a:gd name="T15" fmla="*/ 16 h 171"/>
                <a:gd name="T16" fmla="*/ 240 w 256"/>
                <a:gd name="T17" fmla="*/ 0 h 171"/>
                <a:gd name="T18" fmla="*/ 248 w 256"/>
                <a:gd name="T19" fmla="*/ 155 h 171"/>
                <a:gd name="T20" fmla="*/ 240 w 256"/>
                <a:gd name="T21" fmla="*/ 163 h 171"/>
                <a:gd name="T22" fmla="*/ 16 w 256"/>
                <a:gd name="T23" fmla="*/ 163 h 171"/>
                <a:gd name="T24" fmla="*/ 8 w 256"/>
                <a:gd name="T25" fmla="*/ 155 h 171"/>
                <a:gd name="T26" fmla="*/ 8 w 256"/>
                <a:gd name="T27" fmla="*/ 16 h 171"/>
                <a:gd name="T28" fmla="*/ 16 w 256"/>
                <a:gd name="T29" fmla="*/ 8 h 171"/>
                <a:gd name="T30" fmla="*/ 240 w 256"/>
                <a:gd name="T31" fmla="*/ 8 h 171"/>
                <a:gd name="T32" fmla="*/ 248 w 256"/>
                <a:gd name="T33" fmla="*/ 16 h 171"/>
                <a:gd name="T34" fmla="*/ 248 w 256"/>
                <a:gd name="T35" fmla="*/ 15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71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4"/>
                    <a:pt x="7" y="171"/>
                    <a:pt x="16" y="171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9" y="171"/>
                    <a:pt x="256" y="164"/>
                    <a:pt x="256" y="155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8"/>
                    <a:pt x="249" y="0"/>
                    <a:pt x="240" y="0"/>
                  </a:cubicBezTo>
                  <a:close/>
                  <a:moveTo>
                    <a:pt x="248" y="155"/>
                  </a:moveTo>
                  <a:cubicBezTo>
                    <a:pt x="248" y="159"/>
                    <a:pt x="244" y="163"/>
                    <a:pt x="240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2" y="163"/>
                    <a:pt x="8" y="159"/>
                    <a:pt x="8" y="15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2" name="Freeform 696"/>
          <p:cNvSpPr>
            <a:spLocks noChangeAspect="1" noEditPoints="1"/>
          </p:cNvSpPr>
          <p:nvPr/>
        </p:nvSpPr>
        <p:spPr bwMode="auto">
          <a:xfrm rot="5400000" flipH="1">
            <a:off x="8583572" y="4764961"/>
            <a:ext cx="364052" cy="244023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8719534" y="2896209"/>
            <a:ext cx="363089" cy="427129"/>
            <a:chOff x="7257461" y="4797152"/>
            <a:chExt cx="732203" cy="861347"/>
          </a:xfrm>
        </p:grpSpPr>
        <p:sp>
          <p:nvSpPr>
            <p:cNvPr id="94" name="Oval 78"/>
            <p:cNvSpPr>
              <a:spLocks noChangeAspect="1" noChangeArrowheads="1"/>
            </p:cNvSpPr>
            <p:nvPr/>
          </p:nvSpPr>
          <p:spPr bwMode="auto">
            <a:xfrm>
              <a:off x="7329264" y="4797152"/>
              <a:ext cx="660400" cy="659703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7503320" y="4997701"/>
              <a:ext cx="306324" cy="267503"/>
              <a:chOff x="13002132" y="2387601"/>
              <a:chExt cx="760413" cy="609600"/>
            </a:xfrm>
          </p:grpSpPr>
          <p:sp>
            <p:nvSpPr>
              <p:cNvPr id="97" name="Freeform 114"/>
              <p:cNvSpPr>
                <a:spLocks/>
              </p:cNvSpPr>
              <p:nvPr/>
            </p:nvSpPr>
            <p:spPr bwMode="auto">
              <a:xfrm>
                <a:off x="1308468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15"/>
              <p:cNvSpPr>
                <a:spLocks/>
              </p:cNvSpPr>
              <p:nvPr/>
            </p:nvSpPr>
            <p:spPr bwMode="auto">
              <a:xfrm>
                <a:off x="13164057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16"/>
              <p:cNvSpPr>
                <a:spLocks/>
              </p:cNvSpPr>
              <p:nvPr/>
            </p:nvSpPr>
            <p:spPr bwMode="auto">
              <a:xfrm>
                <a:off x="13243432" y="2439988"/>
                <a:ext cx="30163" cy="106363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Oval 117"/>
              <p:cNvSpPr>
                <a:spLocks noChangeArrowheads="1"/>
              </p:cNvSpPr>
              <p:nvPr/>
            </p:nvSpPr>
            <p:spPr bwMode="auto">
              <a:xfrm>
                <a:off x="13499020" y="2466976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Oval 118"/>
              <p:cNvSpPr>
                <a:spLocks noChangeArrowheads="1"/>
              </p:cNvSpPr>
              <p:nvPr/>
            </p:nvSpPr>
            <p:spPr bwMode="auto">
              <a:xfrm>
                <a:off x="13600620" y="2466976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19"/>
              <p:cNvSpPr>
                <a:spLocks/>
              </p:cNvSpPr>
              <p:nvPr/>
            </p:nvSpPr>
            <p:spPr bwMode="auto">
              <a:xfrm>
                <a:off x="1308468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0"/>
              <p:cNvSpPr>
                <a:spLocks/>
              </p:cNvSpPr>
              <p:nvPr/>
            </p:nvSpPr>
            <p:spPr bwMode="auto">
              <a:xfrm>
                <a:off x="13164057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13243432" y="2635251"/>
                <a:ext cx="30163" cy="106363"/>
              </a:xfrm>
              <a:custGeom>
                <a:avLst/>
                <a:gdLst>
                  <a:gd name="T0" fmla="*/ 4 w 8"/>
                  <a:gd name="T1" fmla="*/ 0 h 28"/>
                  <a:gd name="T2" fmla="*/ 0 w 8"/>
                  <a:gd name="T3" fmla="*/ 4 h 28"/>
                  <a:gd name="T4" fmla="*/ 0 w 8"/>
                  <a:gd name="T5" fmla="*/ 24 h 28"/>
                  <a:gd name="T6" fmla="*/ 4 w 8"/>
                  <a:gd name="T7" fmla="*/ 28 h 28"/>
                  <a:gd name="T8" fmla="*/ 8 w 8"/>
                  <a:gd name="T9" fmla="*/ 24 h 28"/>
                  <a:gd name="T10" fmla="*/ 8 w 8"/>
                  <a:gd name="T11" fmla="*/ 4 h 28"/>
                  <a:gd name="T12" fmla="*/ 4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7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Oval 122"/>
              <p:cNvSpPr>
                <a:spLocks noChangeArrowheads="1"/>
              </p:cNvSpPr>
              <p:nvPr/>
            </p:nvSpPr>
            <p:spPr bwMode="auto">
              <a:xfrm>
                <a:off x="13499020" y="266223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Oval 123"/>
              <p:cNvSpPr>
                <a:spLocks noChangeArrowheads="1"/>
              </p:cNvSpPr>
              <p:nvPr/>
            </p:nvSpPr>
            <p:spPr bwMode="auto">
              <a:xfrm>
                <a:off x="13600620" y="2662238"/>
                <a:ext cx="5556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1308468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>
                <a:off x="13164057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6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26"/>
              <p:cNvSpPr>
                <a:spLocks/>
              </p:cNvSpPr>
              <p:nvPr/>
            </p:nvSpPr>
            <p:spPr bwMode="auto">
              <a:xfrm>
                <a:off x="13243432" y="2843213"/>
                <a:ext cx="30163" cy="101600"/>
              </a:xfrm>
              <a:custGeom>
                <a:avLst/>
                <a:gdLst>
                  <a:gd name="T0" fmla="*/ 4 w 8"/>
                  <a:gd name="T1" fmla="*/ 0 h 27"/>
                  <a:gd name="T2" fmla="*/ 0 w 8"/>
                  <a:gd name="T3" fmla="*/ 4 h 27"/>
                  <a:gd name="T4" fmla="*/ 0 w 8"/>
                  <a:gd name="T5" fmla="*/ 23 h 27"/>
                  <a:gd name="T6" fmla="*/ 4 w 8"/>
                  <a:gd name="T7" fmla="*/ 27 h 27"/>
                  <a:gd name="T8" fmla="*/ 8 w 8"/>
                  <a:gd name="T9" fmla="*/ 23 h 27"/>
                  <a:gd name="T10" fmla="*/ 8 w 8"/>
                  <a:gd name="T11" fmla="*/ 4 h 27"/>
                  <a:gd name="T12" fmla="*/ 4 w 8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7">
                    <a:moveTo>
                      <a:pt x="4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5"/>
                      <a:pt x="2" y="27"/>
                      <a:pt x="4" y="27"/>
                    </a:cubicBezTo>
                    <a:cubicBezTo>
                      <a:pt x="7" y="27"/>
                      <a:pt x="8" y="25"/>
                      <a:pt x="8" y="2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127"/>
              <p:cNvSpPr>
                <a:spLocks noChangeArrowheads="1"/>
              </p:cNvSpPr>
              <p:nvPr/>
            </p:nvSpPr>
            <p:spPr bwMode="auto">
              <a:xfrm>
                <a:off x="13499020" y="2865438"/>
                <a:ext cx="52388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128"/>
              <p:cNvSpPr>
                <a:spLocks noChangeArrowheads="1"/>
              </p:cNvSpPr>
              <p:nvPr/>
            </p:nvSpPr>
            <p:spPr bwMode="auto">
              <a:xfrm>
                <a:off x="13600620" y="2865438"/>
                <a:ext cx="55563" cy="555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29"/>
              <p:cNvSpPr>
                <a:spLocks noEditPoints="1"/>
              </p:cNvSpPr>
              <p:nvPr/>
            </p:nvSpPr>
            <p:spPr bwMode="auto">
              <a:xfrm>
                <a:off x="13002132" y="2387601"/>
                <a:ext cx="760413" cy="609600"/>
              </a:xfrm>
              <a:custGeom>
                <a:avLst/>
                <a:gdLst>
                  <a:gd name="T0" fmla="*/ 202 w 202"/>
                  <a:gd name="T1" fmla="*/ 44 h 162"/>
                  <a:gd name="T2" fmla="*/ 202 w 202"/>
                  <a:gd name="T3" fmla="*/ 12 h 162"/>
                  <a:gd name="T4" fmla="*/ 190 w 202"/>
                  <a:gd name="T5" fmla="*/ 0 h 162"/>
                  <a:gd name="T6" fmla="*/ 12 w 202"/>
                  <a:gd name="T7" fmla="*/ 0 h 162"/>
                  <a:gd name="T8" fmla="*/ 0 w 202"/>
                  <a:gd name="T9" fmla="*/ 12 h 162"/>
                  <a:gd name="T10" fmla="*/ 0 w 202"/>
                  <a:gd name="T11" fmla="*/ 44 h 162"/>
                  <a:gd name="T12" fmla="*/ 6 w 202"/>
                  <a:gd name="T13" fmla="*/ 54 h 162"/>
                  <a:gd name="T14" fmla="*/ 0 w 202"/>
                  <a:gd name="T15" fmla="*/ 64 h 162"/>
                  <a:gd name="T16" fmla="*/ 0 w 202"/>
                  <a:gd name="T17" fmla="*/ 96 h 162"/>
                  <a:gd name="T18" fmla="*/ 8 w 202"/>
                  <a:gd name="T19" fmla="*/ 107 h 162"/>
                  <a:gd name="T20" fmla="*/ 0 w 202"/>
                  <a:gd name="T21" fmla="*/ 119 h 162"/>
                  <a:gd name="T22" fmla="*/ 0 w 202"/>
                  <a:gd name="T23" fmla="*/ 150 h 162"/>
                  <a:gd name="T24" fmla="*/ 12 w 202"/>
                  <a:gd name="T25" fmla="*/ 162 h 162"/>
                  <a:gd name="T26" fmla="*/ 190 w 202"/>
                  <a:gd name="T27" fmla="*/ 162 h 162"/>
                  <a:gd name="T28" fmla="*/ 202 w 202"/>
                  <a:gd name="T29" fmla="*/ 150 h 162"/>
                  <a:gd name="T30" fmla="*/ 202 w 202"/>
                  <a:gd name="T31" fmla="*/ 119 h 162"/>
                  <a:gd name="T32" fmla="*/ 194 w 202"/>
                  <a:gd name="T33" fmla="*/ 107 h 162"/>
                  <a:gd name="T34" fmla="*/ 202 w 202"/>
                  <a:gd name="T35" fmla="*/ 96 h 162"/>
                  <a:gd name="T36" fmla="*/ 202 w 202"/>
                  <a:gd name="T37" fmla="*/ 64 h 162"/>
                  <a:gd name="T38" fmla="*/ 196 w 202"/>
                  <a:gd name="T39" fmla="*/ 54 h 162"/>
                  <a:gd name="T40" fmla="*/ 202 w 202"/>
                  <a:gd name="T41" fmla="*/ 44 h 162"/>
                  <a:gd name="T42" fmla="*/ 8 w 202"/>
                  <a:gd name="T43" fmla="*/ 12 h 162"/>
                  <a:gd name="T44" fmla="*/ 9 w 202"/>
                  <a:gd name="T45" fmla="*/ 9 h 162"/>
                  <a:gd name="T46" fmla="*/ 12 w 202"/>
                  <a:gd name="T47" fmla="*/ 8 h 162"/>
                  <a:gd name="T48" fmla="*/ 190 w 202"/>
                  <a:gd name="T49" fmla="*/ 8 h 162"/>
                  <a:gd name="T50" fmla="*/ 193 w 202"/>
                  <a:gd name="T51" fmla="*/ 9 h 162"/>
                  <a:gd name="T52" fmla="*/ 194 w 202"/>
                  <a:gd name="T53" fmla="*/ 12 h 162"/>
                  <a:gd name="T54" fmla="*/ 194 w 202"/>
                  <a:gd name="T55" fmla="*/ 44 h 162"/>
                  <a:gd name="T56" fmla="*/ 193 w 202"/>
                  <a:gd name="T57" fmla="*/ 46 h 162"/>
                  <a:gd name="T58" fmla="*/ 190 w 202"/>
                  <a:gd name="T59" fmla="*/ 48 h 162"/>
                  <a:gd name="T60" fmla="*/ 12 w 202"/>
                  <a:gd name="T61" fmla="*/ 48 h 162"/>
                  <a:gd name="T62" fmla="*/ 9 w 202"/>
                  <a:gd name="T63" fmla="*/ 46 h 162"/>
                  <a:gd name="T64" fmla="*/ 8 w 202"/>
                  <a:gd name="T65" fmla="*/ 44 h 162"/>
                  <a:gd name="T66" fmla="*/ 8 w 202"/>
                  <a:gd name="T67" fmla="*/ 12 h 162"/>
                  <a:gd name="T68" fmla="*/ 194 w 202"/>
                  <a:gd name="T69" fmla="*/ 150 h 162"/>
                  <a:gd name="T70" fmla="*/ 193 w 202"/>
                  <a:gd name="T71" fmla="*/ 153 h 162"/>
                  <a:gd name="T72" fmla="*/ 190 w 202"/>
                  <a:gd name="T73" fmla="*/ 154 h 162"/>
                  <a:gd name="T74" fmla="*/ 12 w 202"/>
                  <a:gd name="T75" fmla="*/ 154 h 162"/>
                  <a:gd name="T76" fmla="*/ 9 w 202"/>
                  <a:gd name="T77" fmla="*/ 153 h 162"/>
                  <a:gd name="T78" fmla="*/ 8 w 202"/>
                  <a:gd name="T79" fmla="*/ 150 h 162"/>
                  <a:gd name="T80" fmla="*/ 8 w 202"/>
                  <a:gd name="T81" fmla="*/ 119 h 162"/>
                  <a:gd name="T82" fmla="*/ 9 w 202"/>
                  <a:gd name="T83" fmla="*/ 116 h 162"/>
                  <a:gd name="T84" fmla="*/ 12 w 202"/>
                  <a:gd name="T85" fmla="*/ 115 h 162"/>
                  <a:gd name="T86" fmla="*/ 190 w 202"/>
                  <a:gd name="T87" fmla="*/ 115 h 162"/>
                  <a:gd name="T88" fmla="*/ 193 w 202"/>
                  <a:gd name="T89" fmla="*/ 116 h 162"/>
                  <a:gd name="T90" fmla="*/ 194 w 202"/>
                  <a:gd name="T91" fmla="*/ 119 h 162"/>
                  <a:gd name="T92" fmla="*/ 194 w 202"/>
                  <a:gd name="T93" fmla="*/ 150 h 162"/>
                  <a:gd name="T94" fmla="*/ 194 w 202"/>
                  <a:gd name="T95" fmla="*/ 96 h 162"/>
                  <a:gd name="T96" fmla="*/ 193 w 202"/>
                  <a:gd name="T97" fmla="*/ 99 h 162"/>
                  <a:gd name="T98" fmla="*/ 190 w 202"/>
                  <a:gd name="T99" fmla="*/ 100 h 162"/>
                  <a:gd name="T100" fmla="*/ 12 w 202"/>
                  <a:gd name="T101" fmla="*/ 100 h 162"/>
                  <a:gd name="T102" fmla="*/ 9 w 202"/>
                  <a:gd name="T103" fmla="*/ 99 h 162"/>
                  <a:gd name="T104" fmla="*/ 8 w 202"/>
                  <a:gd name="T105" fmla="*/ 96 h 162"/>
                  <a:gd name="T106" fmla="*/ 8 w 202"/>
                  <a:gd name="T107" fmla="*/ 64 h 162"/>
                  <a:gd name="T108" fmla="*/ 9 w 202"/>
                  <a:gd name="T109" fmla="*/ 61 h 162"/>
                  <a:gd name="T110" fmla="*/ 12 w 202"/>
                  <a:gd name="T111" fmla="*/ 60 h 162"/>
                  <a:gd name="T112" fmla="*/ 190 w 202"/>
                  <a:gd name="T113" fmla="*/ 60 h 162"/>
                  <a:gd name="T114" fmla="*/ 193 w 202"/>
                  <a:gd name="T115" fmla="*/ 61 h 162"/>
                  <a:gd name="T116" fmla="*/ 194 w 202"/>
                  <a:gd name="T117" fmla="*/ 64 h 162"/>
                  <a:gd name="T118" fmla="*/ 194 w 202"/>
                  <a:gd name="T119" fmla="*/ 9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2" h="162">
                    <a:moveTo>
                      <a:pt x="202" y="44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2" y="5"/>
                      <a:pt x="196" y="0"/>
                      <a:pt x="1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2" y="52"/>
                      <a:pt x="6" y="54"/>
                    </a:cubicBezTo>
                    <a:cubicBezTo>
                      <a:pt x="2" y="56"/>
                      <a:pt x="0" y="60"/>
                      <a:pt x="0" y="6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3" y="106"/>
                      <a:pt x="8" y="107"/>
                    </a:cubicBezTo>
                    <a:cubicBezTo>
                      <a:pt x="3" y="109"/>
                      <a:pt x="0" y="113"/>
                      <a:pt x="0" y="11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7"/>
                      <a:pt x="5" y="162"/>
                      <a:pt x="12" y="162"/>
                    </a:cubicBezTo>
                    <a:cubicBezTo>
                      <a:pt x="190" y="162"/>
                      <a:pt x="190" y="162"/>
                      <a:pt x="190" y="162"/>
                    </a:cubicBezTo>
                    <a:cubicBezTo>
                      <a:pt x="196" y="162"/>
                      <a:pt x="202" y="157"/>
                      <a:pt x="202" y="150"/>
                    </a:cubicBezTo>
                    <a:cubicBezTo>
                      <a:pt x="202" y="119"/>
                      <a:pt x="202" y="119"/>
                      <a:pt x="202" y="119"/>
                    </a:cubicBezTo>
                    <a:cubicBezTo>
                      <a:pt x="202" y="113"/>
                      <a:pt x="198" y="109"/>
                      <a:pt x="194" y="107"/>
                    </a:cubicBezTo>
                    <a:cubicBezTo>
                      <a:pt x="198" y="106"/>
                      <a:pt x="202" y="101"/>
                      <a:pt x="202" y="96"/>
                    </a:cubicBezTo>
                    <a:cubicBezTo>
                      <a:pt x="202" y="64"/>
                      <a:pt x="202" y="64"/>
                      <a:pt x="202" y="64"/>
                    </a:cubicBezTo>
                    <a:cubicBezTo>
                      <a:pt x="202" y="60"/>
                      <a:pt x="199" y="56"/>
                      <a:pt x="196" y="54"/>
                    </a:cubicBezTo>
                    <a:cubicBezTo>
                      <a:pt x="199" y="52"/>
                      <a:pt x="202" y="48"/>
                      <a:pt x="202" y="44"/>
                    </a:cubicBezTo>
                    <a:close/>
                    <a:moveTo>
                      <a:pt x="8" y="12"/>
                    </a:moveTo>
                    <a:cubicBezTo>
                      <a:pt x="8" y="11"/>
                      <a:pt x="8" y="10"/>
                      <a:pt x="9" y="9"/>
                    </a:cubicBezTo>
                    <a:cubicBezTo>
                      <a:pt x="10" y="8"/>
                      <a:pt x="11" y="8"/>
                      <a:pt x="12" y="8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1" y="8"/>
                      <a:pt x="192" y="8"/>
                      <a:pt x="193" y="9"/>
                    </a:cubicBezTo>
                    <a:cubicBezTo>
                      <a:pt x="193" y="10"/>
                      <a:pt x="194" y="11"/>
                      <a:pt x="194" y="12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45"/>
                      <a:pt x="193" y="46"/>
                      <a:pt x="193" y="46"/>
                    </a:cubicBezTo>
                    <a:cubicBezTo>
                      <a:pt x="192" y="47"/>
                      <a:pt x="191" y="48"/>
                      <a:pt x="19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6"/>
                      <a:pt x="8" y="45"/>
                      <a:pt x="8" y="44"/>
                    </a:cubicBezTo>
                    <a:lnTo>
                      <a:pt x="8" y="12"/>
                    </a:lnTo>
                    <a:close/>
                    <a:moveTo>
                      <a:pt x="194" y="150"/>
                    </a:moveTo>
                    <a:cubicBezTo>
                      <a:pt x="194" y="151"/>
                      <a:pt x="193" y="152"/>
                      <a:pt x="193" y="153"/>
                    </a:cubicBezTo>
                    <a:cubicBezTo>
                      <a:pt x="192" y="154"/>
                      <a:pt x="191" y="154"/>
                      <a:pt x="190" y="154"/>
                    </a:cubicBezTo>
                    <a:cubicBezTo>
                      <a:pt x="12" y="154"/>
                      <a:pt x="12" y="154"/>
                      <a:pt x="12" y="154"/>
                    </a:cubicBezTo>
                    <a:cubicBezTo>
                      <a:pt x="11" y="154"/>
                      <a:pt x="10" y="154"/>
                      <a:pt x="9" y="153"/>
                    </a:cubicBezTo>
                    <a:cubicBezTo>
                      <a:pt x="8" y="152"/>
                      <a:pt x="8" y="151"/>
                      <a:pt x="8" y="150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8" y="117"/>
                      <a:pt x="8" y="116"/>
                      <a:pt x="9" y="116"/>
                    </a:cubicBezTo>
                    <a:cubicBezTo>
                      <a:pt x="10" y="115"/>
                      <a:pt x="11" y="115"/>
                      <a:pt x="12" y="115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1" y="115"/>
                      <a:pt x="192" y="115"/>
                      <a:pt x="193" y="116"/>
                    </a:cubicBezTo>
                    <a:cubicBezTo>
                      <a:pt x="193" y="116"/>
                      <a:pt x="194" y="117"/>
                      <a:pt x="194" y="119"/>
                    </a:cubicBezTo>
                    <a:lnTo>
                      <a:pt x="194" y="150"/>
                    </a:lnTo>
                    <a:close/>
                    <a:moveTo>
                      <a:pt x="194" y="96"/>
                    </a:moveTo>
                    <a:cubicBezTo>
                      <a:pt x="194" y="97"/>
                      <a:pt x="193" y="98"/>
                      <a:pt x="193" y="99"/>
                    </a:cubicBezTo>
                    <a:cubicBezTo>
                      <a:pt x="192" y="99"/>
                      <a:pt x="191" y="100"/>
                      <a:pt x="190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0" y="99"/>
                      <a:pt x="9" y="99"/>
                    </a:cubicBezTo>
                    <a:cubicBezTo>
                      <a:pt x="8" y="98"/>
                      <a:pt x="8" y="97"/>
                      <a:pt x="8" y="9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3"/>
                      <a:pt x="8" y="62"/>
                      <a:pt x="9" y="61"/>
                    </a:cubicBezTo>
                    <a:cubicBezTo>
                      <a:pt x="10" y="61"/>
                      <a:pt x="11" y="60"/>
                      <a:pt x="12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91" y="60"/>
                      <a:pt x="192" y="61"/>
                      <a:pt x="193" y="61"/>
                    </a:cubicBezTo>
                    <a:cubicBezTo>
                      <a:pt x="193" y="62"/>
                      <a:pt x="194" y="63"/>
                      <a:pt x="194" y="64"/>
                    </a:cubicBezTo>
                    <a:lnTo>
                      <a:pt x="19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6" name="TextBox 190"/>
            <p:cNvSpPr txBox="1"/>
            <p:nvPr/>
          </p:nvSpPr>
          <p:spPr>
            <a:xfrm>
              <a:off x="7257461" y="5427667"/>
              <a:ext cx="4411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WAS</a:t>
              </a:r>
              <a:endPara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13" name="모서리가 둥근 직사각형 112"/>
          <p:cNvSpPr>
            <a:spLocks/>
          </p:cNvSpPr>
          <p:nvPr/>
        </p:nvSpPr>
        <p:spPr>
          <a:xfrm>
            <a:off x="3356333" y="3710895"/>
            <a:ext cx="1980000" cy="968048"/>
          </a:xfrm>
          <a:prstGeom prst="roundRect">
            <a:avLst/>
          </a:prstGeom>
          <a:solidFill>
            <a:srgbClr val="E3829A"/>
          </a:solidFill>
          <a:ln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TextBox 162"/>
          <p:cNvSpPr txBox="1"/>
          <p:nvPr/>
        </p:nvSpPr>
        <p:spPr>
          <a:xfrm>
            <a:off x="3869333" y="3699873"/>
            <a:ext cx="1196556" cy="30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>
            <a:off x="3447711" y="407452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8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6" name="모서리가 둥근 직사각형 115"/>
          <p:cNvSpPr>
            <a:spLocks/>
          </p:cNvSpPr>
          <p:nvPr/>
        </p:nvSpPr>
        <p:spPr>
          <a:xfrm>
            <a:off x="4527915" y="4067299"/>
            <a:ext cx="756000" cy="518597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7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7" name="Freeform 696"/>
          <p:cNvSpPr>
            <a:spLocks noChangeAspect="1" noEditPoints="1"/>
          </p:cNvSpPr>
          <p:nvPr/>
        </p:nvSpPr>
        <p:spPr bwMode="auto">
          <a:xfrm>
            <a:off x="4221877" y="4250392"/>
            <a:ext cx="285338" cy="193564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3681008" y="3916871"/>
            <a:ext cx="304761" cy="318682"/>
            <a:chOff x="820243" y="1868456"/>
            <a:chExt cx="329447" cy="323477"/>
          </a:xfrm>
        </p:grpSpPr>
        <p:sp>
          <p:nvSpPr>
            <p:cNvPr id="119" name="타원 118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모서리가 둥근 직사각형 120"/>
          <p:cNvSpPr>
            <a:spLocks/>
          </p:cNvSpPr>
          <p:nvPr/>
        </p:nvSpPr>
        <p:spPr>
          <a:xfrm>
            <a:off x="6225935" y="3764801"/>
            <a:ext cx="2852449" cy="908154"/>
          </a:xfrm>
          <a:prstGeom prst="roundRect">
            <a:avLst/>
          </a:prstGeom>
          <a:solidFill>
            <a:srgbClr val="E3829A"/>
          </a:solidFill>
          <a:ln cmpd="sng">
            <a:solidFill>
              <a:srgbClr val="D04D6F"/>
            </a:solidFill>
            <a:prstDash val="sys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213"/>
          <p:cNvSpPr txBox="1"/>
          <p:nvPr/>
        </p:nvSpPr>
        <p:spPr>
          <a:xfrm>
            <a:off x="7118117" y="3775942"/>
            <a:ext cx="1110901" cy="28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Spring MVC</a:t>
            </a:r>
            <a:endParaRPr kumimoji="1" lang="ko-KR" altLang="en-US" sz="11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3" name="Freeform 696"/>
          <p:cNvSpPr>
            <a:spLocks noChangeAspect="1" noEditPoints="1"/>
          </p:cNvSpPr>
          <p:nvPr/>
        </p:nvSpPr>
        <p:spPr bwMode="auto">
          <a:xfrm>
            <a:off x="8067378" y="4259625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Freeform 696"/>
          <p:cNvSpPr>
            <a:spLocks noChangeAspect="1" noEditPoints="1"/>
          </p:cNvSpPr>
          <p:nvPr/>
        </p:nvSpPr>
        <p:spPr bwMode="auto">
          <a:xfrm>
            <a:off x="7082113" y="4235823"/>
            <a:ext cx="210171" cy="154642"/>
          </a:xfrm>
          <a:custGeom>
            <a:avLst/>
            <a:gdLst>
              <a:gd name="T0" fmla="*/ 39 w 55"/>
              <a:gd name="T1" fmla="*/ 6 h 38"/>
              <a:gd name="T2" fmla="*/ 11 w 55"/>
              <a:gd name="T3" fmla="*/ 6 h 38"/>
              <a:gd name="T4" fmla="*/ 11 w 55"/>
              <a:gd name="T5" fmla="*/ 0 h 38"/>
              <a:gd name="T6" fmla="*/ 0 w 55"/>
              <a:gd name="T7" fmla="*/ 10 h 38"/>
              <a:gd name="T8" fmla="*/ 11 w 55"/>
              <a:gd name="T9" fmla="*/ 18 h 38"/>
              <a:gd name="T10" fmla="*/ 11 w 55"/>
              <a:gd name="T11" fmla="*/ 13 h 38"/>
              <a:gd name="T12" fmla="*/ 39 w 55"/>
              <a:gd name="T13" fmla="*/ 13 h 38"/>
              <a:gd name="T14" fmla="*/ 39 w 55"/>
              <a:gd name="T15" fmla="*/ 6 h 38"/>
              <a:gd name="T16" fmla="*/ 55 w 55"/>
              <a:gd name="T17" fmla="*/ 29 h 38"/>
              <a:gd name="T18" fmla="*/ 45 w 55"/>
              <a:gd name="T19" fmla="*/ 20 h 38"/>
              <a:gd name="T20" fmla="*/ 45 w 55"/>
              <a:gd name="T21" fmla="*/ 25 h 38"/>
              <a:gd name="T22" fmla="*/ 17 w 55"/>
              <a:gd name="T23" fmla="*/ 25 h 38"/>
              <a:gd name="T24" fmla="*/ 17 w 55"/>
              <a:gd name="T25" fmla="*/ 33 h 38"/>
              <a:gd name="T26" fmla="*/ 45 w 55"/>
              <a:gd name="T27" fmla="*/ 33 h 38"/>
              <a:gd name="T28" fmla="*/ 45 w 55"/>
              <a:gd name="T29" fmla="*/ 38 h 38"/>
              <a:gd name="T30" fmla="*/ 55 w 55"/>
              <a:gd name="T3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38">
                <a:moveTo>
                  <a:pt x="39" y="6"/>
                </a:moveTo>
                <a:lnTo>
                  <a:pt x="11" y="6"/>
                </a:lnTo>
                <a:lnTo>
                  <a:pt x="11" y="0"/>
                </a:lnTo>
                <a:lnTo>
                  <a:pt x="0" y="10"/>
                </a:lnTo>
                <a:lnTo>
                  <a:pt x="11" y="18"/>
                </a:lnTo>
                <a:lnTo>
                  <a:pt x="11" y="13"/>
                </a:lnTo>
                <a:lnTo>
                  <a:pt x="39" y="13"/>
                </a:lnTo>
                <a:lnTo>
                  <a:pt x="39" y="6"/>
                </a:lnTo>
                <a:close/>
                <a:moveTo>
                  <a:pt x="55" y="29"/>
                </a:moveTo>
                <a:lnTo>
                  <a:pt x="45" y="20"/>
                </a:lnTo>
                <a:lnTo>
                  <a:pt x="45" y="25"/>
                </a:lnTo>
                <a:lnTo>
                  <a:pt x="17" y="25"/>
                </a:lnTo>
                <a:lnTo>
                  <a:pt x="17" y="33"/>
                </a:lnTo>
                <a:lnTo>
                  <a:pt x="45" y="33"/>
                </a:lnTo>
                <a:lnTo>
                  <a:pt x="45" y="38"/>
                </a:lnTo>
                <a:lnTo>
                  <a:pt x="55" y="29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5" name="모서리가 둥근 직사각형 124"/>
          <p:cNvSpPr>
            <a:spLocks/>
          </p:cNvSpPr>
          <p:nvPr/>
        </p:nvSpPr>
        <p:spPr>
          <a:xfrm>
            <a:off x="6290025" y="4096012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Controller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26" name="그룹 125"/>
          <p:cNvGrpSpPr>
            <a:grpSpLocks noChangeAspect="1"/>
          </p:cNvGrpSpPr>
          <p:nvPr/>
        </p:nvGrpSpPr>
        <p:grpSpPr>
          <a:xfrm>
            <a:off x="6542053" y="3950339"/>
            <a:ext cx="304761" cy="318682"/>
            <a:chOff x="820243" y="1868456"/>
            <a:chExt cx="329447" cy="323477"/>
          </a:xfrm>
        </p:grpSpPr>
        <p:sp>
          <p:nvSpPr>
            <p:cNvPr id="127" name="타원 126"/>
            <p:cNvSpPr>
              <a:spLocks noChangeAspect="1"/>
            </p:cNvSpPr>
            <p:nvPr/>
          </p:nvSpPr>
          <p:spPr>
            <a:xfrm>
              <a:off x="896188" y="1916827"/>
              <a:ext cx="214583" cy="224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Freeform 133"/>
            <p:cNvSpPr>
              <a:spLocks noChangeAspect="1" noEditPoints="1"/>
            </p:cNvSpPr>
            <p:nvPr/>
          </p:nvSpPr>
          <p:spPr bwMode="auto">
            <a:xfrm>
              <a:off x="820243" y="1868456"/>
              <a:ext cx="329447" cy="323477"/>
            </a:xfrm>
            <a:custGeom>
              <a:avLst/>
              <a:gdLst>
                <a:gd name="T0" fmla="*/ 227 w 233"/>
                <a:gd name="T1" fmla="*/ 95 h 229"/>
                <a:gd name="T2" fmla="*/ 204 w 233"/>
                <a:gd name="T3" fmla="*/ 87 h 229"/>
                <a:gd name="T4" fmla="*/ 153 w 233"/>
                <a:gd name="T5" fmla="*/ 109 h 229"/>
                <a:gd name="T6" fmla="*/ 133 w 233"/>
                <a:gd name="T7" fmla="*/ 104 h 229"/>
                <a:gd name="T8" fmla="*/ 120 w 233"/>
                <a:gd name="T9" fmla="*/ 100 h 229"/>
                <a:gd name="T10" fmla="*/ 120 w 233"/>
                <a:gd name="T11" fmla="*/ 91 h 229"/>
                <a:gd name="T12" fmla="*/ 133 w 233"/>
                <a:gd name="T13" fmla="*/ 73 h 229"/>
                <a:gd name="T14" fmla="*/ 116 w 233"/>
                <a:gd name="T15" fmla="*/ 69 h 229"/>
                <a:gd name="T16" fmla="*/ 133 w 233"/>
                <a:gd name="T17" fmla="*/ 65 h 229"/>
                <a:gd name="T18" fmla="*/ 138 w 233"/>
                <a:gd name="T19" fmla="*/ 56 h 229"/>
                <a:gd name="T20" fmla="*/ 179 w 233"/>
                <a:gd name="T21" fmla="*/ 78 h 229"/>
                <a:gd name="T22" fmla="*/ 199 w 233"/>
                <a:gd name="T23" fmla="*/ 73 h 229"/>
                <a:gd name="T24" fmla="*/ 206 w 233"/>
                <a:gd name="T25" fmla="*/ 40 h 229"/>
                <a:gd name="T26" fmla="*/ 182 w 233"/>
                <a:gd name="T27" fmla="*/ 23 h 229"/>
                <a:gd name="T28" fmla="*/ 152 w 233"/>
                <a:gd name="T29" fmla="*/ 33 h 229"/>
                <a:gd name="T30" fmla="*/ 142 w 233"/>
                <a:gd name="T31" fmla="*/ 21 h 229"/>
                <a:gd name="T32" fmla="*/ 126 w 233"/>
                <a:gd name="T33" fmla="*/ 0 h 229"/>
                <a:gd name="T34" fmla="*/ 97 w 233"/>
                <a:gd name="T35" fmla="*/ 6 h 229"/>
                <a:gd name="T36" fmla="*/ 80 w 233"/>
                <a:gd name="T37" fmla="*/ 34 h 229"/>
                <a:gd name="T38" fmla="*/ 51 w 233"/>
                <a:gd name="T39" fmla="*/ 25 h 229"/>
                <a:gd name="T40" fmla="*/ 26 w 233"/>
                <a:gd name="T41" fmla="*/ 41 h 229"/>
                <a:gd name="T42" fmla="*/ 33 w 233"/>
                <a:gd name="T43" fmla="*/ 71 h 229"/>
                <a:gd name="T44" fmla="*/ 54 w 233"/>
                <a:gd name="T45" fmla="*/ 78 h 229"/>
                <a:gd name="T46" fmla="*/ 95 w 233"/>
                <a:gd name="T47" fmla="*/ 56 h 229"/>
                <a:gd name="T48" fmla="*/ 80 w 233"/>
                <a:gd name="T49" fmla="*/ 109 h 229"/>
                <a:gd name="T50" fmla="*/ 29 w 233"/>
                <a:gd name="T51" fmla="*/ 87 h 229"/>
                <a:gd name="T52" fmla="*/ 15 w 233"/>
                <a:gd name="T53" fmla="*/ 92 h 229"/>
                <a:gd name="T54" fmla="*/ 0 w 233"/>
                <a:gd name="T55" fmla="*/ 104 h 229"/>
                <a:gd name="T56" fmla="*/ 6 w 233"/>
                <a:gd name="T57" fmla="*/ 134 h 229"/>
                <a:gd name="T58" fmla="*/ 32 w 233"/>
                <a:gd name="T59" fmla="*/ 145 h 229"/>
                <a:gd name="T60" fmla="*/ 25 w 233"/>
                <a:gd name="T61" fmla="*/ 179 h 229"/>
                <a:gd name="T62" fmla="*/ 42 w 233"/>
                <a:gd name="T63" fmla="*/ 203 h 229"/>
                <a:gd name="T64" fmla="*/ 76 w 233"/>
                <a:gd name="T65" fmla="*/ 195 h 229"/>
                <a:gd name="T66" fmla="*/ 89 w 233"/>
                <a:gd name="T67" fmla="*/ 202 h 229"/>
                <a:gd name="T68" fmla="*/ 107 w 233"/>
                <a:gd name="T69" fmla="*/ 229 h 229"/>
                <a:gd name="T70" fmla="*/ 136 w 233"/>
                <a:gd name="T71" fmla="*/ 223 h 229"/>
                <a:gd name="T72" fmla="*/ 153 w 233"/>
                <a:gd name="T73" fmla="*/ 195 h 229"/>
                <a:gd name="T74" fmla="*/ 179 w 233"/>
                <a:gd name="T75" fmla="*/ 203 h 229"/>
                <a:gd name="T76" fmla="*/ 192 w 233"/>
                <a:gd name="T77" fmla="*/ 202 h 229"/>
                <a:gd name="T78" fmla="*/ 209 w 233"/>
                <a:gd name="T79" fmla="*/ 177 h 229"/>
                <a:gd name="T80" fmla="*/ 200 w 233"/>
                <a:gd name="T81" fmla="*/ 146 h 229"/>
                <a:gd name="T82" fmla="*/ 218 w 233"/>
                <a:gd name="T83" fmla="*/ 137 h 229"/>
                <a:gd name="T84" fmla="*/ 233 w 233"/>
                <a:gd name="T85" fmla="*/ 125 h 229"/>
                <a:gd name="T86" fmla="*/ 97 w 233"/>
                <a:gd name="T87" fmla="*/ 174 h 229"/>
                <a:gd name="T88" fmla="*/ 79 w 233"/>
                <a:gd name="T89" fmla="*/ 162 h 229"/>
                <a:gd name="T90" fmla="*/ 67 w 233"/>
                <a:gd name="T91" fmla="*/ 174 h 229"/>
                <a:gd name="T92" fmla="*/ 92 w 233"/>
                <a:gd name="T93" fmla="*/ 129 h 229"/>
                <a:gd name="T94" fmla="*/ 97 w 233"/>
                <a:gd name="T95" fmla="*/ 174 h 229"/>
                <a:gd name="T96" fmla="*/ 120 w 233"/>
                <a:gd name="T97" fmla="*/ 158 h 229"/>
                <a:gd name="T98" fmla="*/ 111 w 233"/>
                <a:gd name="T99" fmla="*/ 174 h 229"/>
                <a:gd name="T100" fmla="*/ 126 w 233"/>
                <a:gd name="T101" fmla="*/ 129 h 229"/>
                <a:gd name="T102" fmla="*/ 126 w 233"/>
                <a:gd name="T103" fmla="*/ 158 h 229"/>
                <a:gd name="T104" fmla="*/ 151 w 233"/>
                <a:gd name="T105" fmla="*/ 174 h 229"/>
                <a:gd name="T106" fmla="*/ 160 w 233"/>
                <a:gd name="T107" fmla="*/ 1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29">
                  <a:moveTo>
                    <a:pt x="233" y="103"/>
                  </a:moveTo>
                  <a:cubicBezTo>
                    <a:pt x="233" y="99"/>
                    <a:pt x="231" y="96"/>
                    <a:pt x="227" y="95"/>
                  </a:cubicBezTo>
                  <a:cubicBezTo>
                    <a:pt x="220" y="92"/>
                    <a:pt x="213" y="89"/>
                    <a:pt x="206" y="86"/>
                  </a:cubicBezTo>
                  <a:cubicBezTo>
                    <a:pt x="206" y="87"/>
                    <a:pt x="205" y="87"/>
                    <a:pt x="204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7" y="99"/>
                    <a:pt x="166" y="109"/>
                    <a:pt x="153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5" y="109"/>
                    <a:pt x="133" y="107"/>
                    <a:pt x="133" y="104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8" y="100"/>
                    <a:pt x="116" y="98"/>
                    <a:pt x="116" y="96"/>
                  </a:cubicBezTo>
                  <a:cubicBezTo>
                    <a:pt x="116" y="93"/>
                    <a:pt x="118" y="91"/>
                    <a:pt x="120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8" y="73"/>
                    <a:pt x="116" y="72"/>
                    <a:pt x="116" y="69"/>
                  </a:cubicBezTo>
                  <a:cubicBezTo>
                    <a:pt x="116" y="67"/>
                    <a:pt x="118" y="65"/>
                    <a:pt x="120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3" y="58"/>
                    <a:pt x="135" y="56"/>
                    <a:pt x="138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66" y="56"/>
                    <a:pt x="177" y="65"/>
                    <a:pt x="17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6"/>
                    <a:pt x="198" y="74"/>
                    <a:pt x="199" y="73"/>
                  </a:cubicBezTo>
                  <a:cubicBezTo>
                    <a:pt x="202" y="65"/>
                    <a:pt x="205" y="57"/>
                    <a:pt x="208" y="49"/>
                  </a:cubicBezTo>
                  <a:cubicBezTo>
                    <a:pt x="210" y="46"/>
                    <a:pt x="209" y="43"/>
                    <a:pt x="206" y="40"/>
                  </a:cubicBezTo>
                  <a:cubicBezTo>
                    <a:pt x="200" y="35"/>
                    <a:pt x="195" y="30"/>
                    <a:pt x="190" y="26"/>
                  </a:cubicBezTo>
                  <a:cubicBezTo>
                    <a:pt x="188" y="23"/>
                    <a:pt x="185" y="22"/>
                    <a:pt x="182" y="23"/>
                  </a:cubicBezTo>
                  <a:cubicBezTo>
                    <a:pt x="174" y="27"/>
                    <a:pt x="166" y="30"/>
                    <a:pt x="158" y="33"/>
                  </a:cubicBezTo>
                  <a:cubicBezTo>
                    <a:pt x="156" y="34"/>
                    <a:pt x="154" y="34"/>
                    <a:pt x="152" y="33"/>
                  </a:cubicBezTo>
                  <a:cubicBezTo>
                    <a:pt x="147" y="32"/>
                    <a:pt x="145" y="30"/>
                    <a:pt x="144" y="26"/>
                  </a:cubicBezTo>
                  <a:cubicBezTo>
                    <a:pt x="143" y="24"/>
                    <a:pt x="143" y="23"/>
                    <a:pt x="142" y="21"/>
                  </a:cubicBezTo>
                  <a:cubicBezTo>
                    <a:pt x="140" y="16"/>
                    <a:pt x="137" y="10"/>
                    <a:pt x="135" y="5"/>
                  </a:cubicBezTo>
                  <a:cubicBezTo>
                    <a:pt x="133" y="2"/>
                    <a:pt x="130" y="0"/>
                    <a:pt x="126" y="0"/>
                  </a:cubicBezTo>
                  <a:cubicBezTo>
                    <a:pt x="119" y="0"/>
                    <a:pt x="113" y="0"/>
                    <a:pt x="106" y="0"/>
                  </a:cubicBezTo>
                  <a:cubicBezTo>
                    <a:pt x="101" y="0"/>
                    <a:pt x="98" y="2"/>
                    <a:pt x="97" y="6"/>
                  </a:cubicBezTo>
                  <a:cubicBezTo>
                    <a:pt x="94" y="12"/>
                    <a:pt x="91" y="19"/>
                    <a:pt x="88" y="26"/>
                  </a:cubicBezTo>
                  <a:cubicBezTo>
                    <a:pt x="87" y="30"/>
                    <a:pt x="85" y="33"/>
                    <a:pt x="80" y="34"/>
                  </a:cubicBezTo>
                  <a:cubicBezTo>
                    <a:pt x="78" y="34"/>
                    <a:pt x="77" y="35"/>
                    <a:pt x="75" y="34"/>
                  </a:cubicBezTo>
                  <a:cubicBezTo>
                    <a:pt x="67" y="31"/>
                    <a:pt x="59" y="28"/>
                    <a:pt x="51" y="25"/>
                  </a:cubicBezTo>
                  <a:cubicBezTo>
                    <a:pt x="47" y="23"/>
                    <a:pt x="44" y="24"/>
                    <a:pt x="41" y="27"/>
                  </a:cubicBezTo>
                  <a:cubicBezTo>
                    <a:pt x="36" y="32"/>
                    <a:pt x="31" y="37"/>
                    <a:pt x="26" y="41"/>
                  </a:cubicBezTo>
                  <a:cubicBezTo>
                    <a:pt x="23" y="44"/>
                    <a:pt x="22" y="48"/>
                    <a:pt x="24" y="51"/>
                  </a:cubicBezTo>
                  <a:cubicBezTo>
                    <a:pt x="27" y="58"/>
                    <a:pt x="29" y="65"/>
                    <a:pt x="33" y="71"/>
                  </a:cubicBezTo>
                  <a:cubicBezTo>
                    <a:pt x="34" y="74"/>
                    <a:pt x="34" y="76"/>
                    <a:pt x="34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65"/>
                    <a:pt x="67" y="56"/>
                    <a:pt x="80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67" y="109"/>
                    <a:pt x="56" y="99"/>
                    <a:pt x="5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88"/>
                    <a:pt x="19" y="90"/>
                    <a:pt x="15" y="92"/>
                  </a:cubicBezTo>
                  <a:cubicBezTo>
                    <a:pt x="11" y="94"/>
                    <a:pt x="7" y="96"/>
                    <a:pt x="4" y="97"/>
                  </a:cubicBezTo>
                  <a:cubicBezTo>
                    <a:pt x="1" y="99"/>
                    <a:pt x="0" y="101"/>
                    <a:pt x="0" y="104"/>
                  </a:cubicBezTo>
                  <a:cubicBezTo>
                    <a:pt x="0" y="111"/>
                    <a:pt x="1" y="118"/>
                    <a:pt x="0" y="125"/>
                  </a:cubicBezTo>
                  <a:cubicBezTo>
                    <a:pt x="0" y="130"/>
                    <a:pt x="2" y="133"/>
                    <a:pt x="6" y="134"/>
                  </a:cubicBezTo>
                  <a:cubicBezTo>
                    <a:pt x="14" y="137"/>
                    <a:pt x="22" y="141"/>
                    <a:pt x="30" y="144"/>
                  </a:cubicBezTo>
                  <a:cubicBezTo>
                    <a:pt x="31" y="144"/>
                    <a:pt x="32" y="144"/>
                    <a:pt x="32" y="145"/>
                  </a:cubicBezTo>
                  <a:cubicBezTo>
                    <a:pt x="34" y="149"/>
                    <a:pt x="36" y="152"/>
                    <a:pt x="34" y="156"/>
                  </a:cubicBezTo>
                  <a:cubicBezTo>
                    <a:pt x="30" y="164"/>
                    <a:pt x="28" y="171"/>
                    <a:pt x="25" y="179"/>
                  </a:cubicBezTo>
                  <a:cubicBezTo>
                    <a:pt x="24" y="183"/>
                    <a:pt x="24" y="186"/>
                    <a:pt x="28" y="189"/>
                  </a:cubicBezTo>
                  <a:cubicBezTo>
                    <a:pt x="33" y="193"/>
                    <a:pt x="38" y="198"/>
                    <a:pt x="42" y="203"/>
                  </a:cubicBezTo>
                  <a:cubicBezTo>
                    <a:pt x="45" y="206"/>
                    <a:pt x="48" y="207"/>
                    <a:pt x="52" y="205"/>
                  </a:cubicBezTo>
                  <a:cubicBezTo>
                    <a:pt x="60" y="202"/>
                    <a:pt x="68" y="198"/>
                    <a:pt x="76" y="195"/>
                  </a:cubicBezTo>
                  <a:cubicBezTo>
                    <a:pt x="77" y="195"/>
                    <a:pt x="78" y="194"/>
                    <a:pt x="79" y="194"/>
                  </a:cubicBezTo>
                  <a:cubicBezTo>
                    <a:pt x="83" y="196"/>
                    <a:pt x="87" y="197"/>
                    <a:pt x="89" y="202"/>
                  </a:cubicBezTo>
                  <a:cubicBezTo>
                    <a:pt x="92" y="209"/>
                    <a:pt x="95" y="216"/>
                    <a:pt x="99" y="224"/>
                  </a:cubicBezTo>
                  <a:cubicBezTo>
                    <a:pt x="100" y="227"/>
                    <a:pt x="103" y="229"/>
                    <a:pt x="107" y="229"/>
                  </a:cubicBezTo>
                  <a:cubicBezTo>
                    <a:pt x="114" y="228"/>
                    <a:pt x="121" y="228"/>
                    <a:pt x="128" y="228"/>
                  </a:cubicBezTo>
                  <a:cubicBezTo>
                    <a:pt x="132" y="229"/>
                    <a:pt x="135" y="227"/>
                    <a:pt x="136" y="223"/>
                  </a:cubicBezTo>
                  <a:cubicBezTo>
                    <a:pt x="139" y="217"/>
                    <a:pt x="142" y="210"/>
                    <a:pt x="145" y="203"/>
                  </a:cubicBezTo>
                  <a:cubicBezTo>
                    <a:pt x="146" y="199"/>
                    <a:pt x="149" y="196"/>
                    <a:pt x="153" y="195"/>
                  </a:cubicBezTo>
                  <a:cubicBezTo>
                    <a:pt x="155" y="194"/>
                    <a:pt x="156" y="194"/>
                    <a:pt x="158" y="195"/>
                  </a:cubicBezTo>
                  <a:cubicBezTo>
                    <a:pt x="165" y="197"/>
                    <a:pt x="172" y="200"/>
                    <a:pt x="179" y="203"/>
                  </a:cubicBezTo>
                  <a:cubicBezTo>
                    <a:pt x="181" y="204"/>
                    <a:pt x="183" y="204"/>
                    <a:pt x="186" y="205"/>
                  </a:cubicBezTo>
                  <a:cubicBezTo>
                    <a:pt x="188" y="204"/>
                    <a:pt x="190" y="203"/>
                    <a:pt x="192" y="202"/>
                  </a:cubicBezTo>
                  <a:cubicBezTo>
                    <a:pt x="197" y="197"/>
                    <a:pt x="201" y="192"/>
                    <a:pt x="207" y="187"/>
                  </a:cubicBezTo>
                  <a:cubicBezTo>
                    <a:pt x="210" y="184"/>
                    <a:pt x="211" y="181"/>
                    <a:pt x="209" y="177"/>
                  </a:cubicBezTo>
                  <a:cubicBezTo>
                    <a:pt x="206" y="171"/>
                    <a:pt x="204" y="164"/>
                    <a:pt x="200" y="157"/>
                  </a:cubicBezTo>
                  <a:cubicBezTo>
                    <a:pt x="198" y="153"/>
                    <a:pt x="198" y="150"/>
                    <a:pt x="200" y="146"/>
                  </a:cubicBezTo>
                  <a:cubicBezTo>
                    <a:pt x="201" y="144"/>
                    <a:pt x="202" y="143"/>
                    <a:pt x="203" y="143"/>
                  </a:cubicBezTo>
                  <a:cubicBezTo>
                    <a:pt x="209" y="141"/>
                    <a:pt x="213" y="139"/>
                    <a:pt x="218" y="137"/>
                  </a:cubicBezTo>
                  <a:cubicBezTo>
                    <a:pt x="222" y="135"/>
                    <a:pt x="226" y="133"/>
                    <a:pt x="230" y="131"/>
                  </a:cubicBezTo>
                  <a:cubicBezTo>
                    <a:pt x="232" y="130"/>
                    <a:pt x="233" y="128"/>
                    <a:pt x="233" y="125"/>
                  </a:cubicBezTo>
                  <a:cubicBezTo>
                    <a:pt x="233" y="118"/>
                    <a:pt x="233" y="111"/>
                    <a:pt x="233" y="103"/>
                  </a:cubicBezTo>
                  <a:close/>
                  <a:moveTo>
                    <a:pt x="97" y="174"/>
                  </a:moveTo>
                  <a:cubicBezTo>
                    <a:pt x="94" y="162"/>
                    <a:pt x="94" y="162"/>
                    <a:pt x="94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2" y="129"/>
                    <a:pt x="92" y="129"/>
                    <a:pt x="92" y="129"/>
                  </a:cubicBezTo>
                  <a:cubicBezTo>
                    <a:pt x="106" y="174"/>
                    <a:pt x="106" y="174"/>
                    <a:pt x="106" y="174"/>
                  </a:cubicBezTo>
                  <a:lnTo>
                    <a:pt x="97" y="174"/>
                  </a:lnTo>
                  <a:close/>
                  <a:moveTo>
                    <a:pt x="126" y="158"/>
                  </a:moveTo>
                  <a:cubicBezTo>
                    <a:pt x="120" y="158"/>
                    <a:pt x="120" y="158"/>
                    <a:pt x="120" y="158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36" y="129"/>
                    <a:pt x="143" y="133"/>
                    <a:pt x="143" y="143"/>
                  </a:cubicBezTo>
                  <a:cubicBezTo>
                    <a:pt x="143" y="153"/>
                    <a:pt x="136" y="158"/>
                    <a:pt x="126" y="158"/>
                  </a:cubicBezTo>
                  <a:close/>
                  <a:moveTo>
                    <a:pt x="160" y="174"/>
                  </a:moveTo>
                  <a:cubicBezTo>
                    <a:pt x="151" y="174"/>
                    <a:pt x="151" y="174"/>
                    <a:pt x="151" y="174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60" y="129"/>
                    <a:pt x="160" y="129"/>
                    <a:pt x="160" y="129"/>
                  </a:cubicBezTo>
                  <a:lnTo>
                    <a:pt x="160" y="174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9" name="모서리가 둥근 직사각형 128"/>
          <p:cNvSpPr>
            <a:spLocks/>
          </p:cNvSpPr>
          <p:nvPr/>
        </p:nvSpPr>
        <p:spPr>
          <a:xfrm>
            <a:off x="7298137" y="4091946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0" name="모서리가 둥근 직사각형 129"/>
          <p:cNvSpPr>
            <a:spLocks/>
          </p:cNvSpPr>
          <p:nvPr/>
        </p:nvSpPr>
        <p:spPr>
          <a:xfrm>
            <a:off x="8267875" y="4078313"/>
            <a:ext cx="759600" cy="518400"/>
          </a:xfrm>
          <a:prstGeom prst="roundRect">
            <a:avLst/>
          </a:prstGeom>
          <a:solidFill>
            <a:schemeClr val="bg1"/>
          </a:solidFill>
          <a:ln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1" dirty="0" smtClean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DAO</a:t>
            </a:r>
            <a:endParaRPr kumimoji="1" lang="ko-KR" altLang="en-US" sz="500" b="1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31" name="그룹 130"/>
          <p:cNvGrpSpPr>
            <a:grpSpLocks noChangeAspect="1"/>
          </p:cNvGrpSpPr>
          <p:nvPr/>
        </p:nvGrpSpPr>
        <p:grpSpPr>
          <a:xfrm>
            <a:off x="1302997" y="3664843"/>
            <a:ext cx="414520" cy="352430"/>
            <a:chOff x="3399036" y="581025"/>
            <a:chExt cx="752475" cy="639763"/>
          </a:xfrm>
        </p:grpSpPr>
        <p:sp>
          <p:nvSpPr>
            <p:cNvPr id="132" name="Freeform 38"/>
            <p:cNvSpPr>
              <a:spLocks noEditPoints="1"/>
            </p:cNvSpPr>
            <p:nvPr/>
          </p:nvSpPr>
          <p:spPr bwMode="auto">
            <a:xfrm>
              <a:off x="3473649" y="652463"/>
              <a:ext cx="488950" cy="290513"/>
            </a:xfrm>
            <a:custGeom>
              <a:avLst/>
              <a:gdLst>
                <a:gd name="T0" fmla="*/ 130 w 130"/>
                <a:gd name="T1" fmla="*/ 61 h 77"/>
                <a:gd name="T2" fmla="*/ 130 w 130"/>
                <a:gd name="T3" fmla="*/ 7 h 77"/>
                <a:gd name="T4" fmla="*/ 123 w 130"/>
                <a:gd name="T5" fmla="*/ 0 h 77"/>
                <a:gd name="T6" fmla="*/ 6 w 130"/>
                <a:gd name="T7" fmla="*/ 0 h 77"/>
                <a:gd name="T8" fmla="*/ 0 w 130"/>
                <a:gd name="T9" fmla="*/ 7 h 77"/>
                <a:gd name="T10" fmla="*/ 0 w 130"/>
                <a:gd name="T11" fmla="*/ 71 h 77"/>
                <a:gd name="T12" fmla="*/ 6 w 130"/>
                <a:gd name="T13" fmla="*/ 77 h 77"/>
                <a:gd name="T14" fmla="*/ 109 w 130"/>
                <a:gd name="T15" fmla="*/ 77 h 77"/>
                <a:gd name="T16" fmla="*/ 129 w 130"/>
                <a:gd name="T17" fmla="*/ 61 h 77"/>
                <a:gd name="T18" fmla="*/ 130 w 130"/>
                <a:gd name="T19" fmla="*/ 61 h 77"/>
                <a:gd name="T20" fmla="*/ 10 w 130"/>
                <a:gd name="T21" fmla="*/ 10 h 77"/>
                <a:gd name="T22" fmla="*/ 120 w 130"/>
                <a:gd name="T23" fmla="*/ 10 h 77"/>
                <a:gd name="T24" fmla="*/ 120 w 130"/>
                <a:gd name="T25" fmla="*/ 53 h 77"/>
                <a:gd name="T26" fmla="*/ 102 w 130"/>
                <a:gd name="T27" fmla="*/ 67 h 77"/>
                <a:gd name="T28" fmla="*/ 10 w 130"/>
                <a:gd name="T29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77">
                  <a:moveTo>
                    <a:pt x="130" y="61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7"/>
                    <a:pt x="6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1" y="68"/>
                    <a:pt x="120" y="61"/>
                    <a:pt x="129" y="61"/>
                  </a:cubicBezTo>
                  <a:lnTo>
                    <a:pt x="130" y="61"/>
                  </a:lnTo>
                  <a:close/>
                  <a:moveTo>
                    <a:pt x="10" y="10"/>
                  </a:moveTo>
                  <a:cubicBezTo>
                    <a:pt x="120" y="10"/>
                    <a:pt x="120" y="10"/>
                    <a:pt x="120" y="10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2" y="55"/>
                    <a:pt x="106" y="60"/>
                    <a:pt x="102" y="67"/>
                  </a:cubicBezTo>
                  <a:cubicBezTo>
                    <a:pt x="10" y="67"/>
                    <a:pt x="10" y="67"/>
                    <a:pt x="10" y="67"/>
                  </a:cubicBezTo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"/>
            <p:cNvSpPr>
              <a:spLocks noEditPoints="1"/>
            </p:cNvSpPr>
            <p:nvPr/>
          </p:nvSpPr>
          <p:spPr bwMode="auto">
            <a:xfrm>
              <a:off x="3602236" y="1033463"/>
              <a:ext cx="209550" cy="101600"/>
            </a:xfrm>
            <a:custGeom>
              <a:avLst/>
              <a:gdLst>
                <a:gd name="T0" fmla="*/ 54 w 56"/>
                <a:gd name="T1" fmla="*/ 11 h 27"/>
                <a:gd name="T2" fmla="*/ 43 w 56"/>
                <a:gd name="T3" fmla="*/ 1 h 27"/>
                <a:gd name="T4" fmla="*/ 41 w 56"/>
                <a:gd name="T5" fmla="*/ 0 h 27"/>
                <a:gd name="T6" fmla="*/ 15 w 56"/>
                <a:gd name="T7" fmla="*/ 0 h 27"/>
                <a:gd name="T8" fmla="*/ 13 w 56"/>
                <a:gd name="T9" fmla="*/ 1 h 27"/>
                <a:gd name="T10" fmla="*/ 2 w 56"/>
                <a:gd name="T11" fmla="*/ 11 h 27"/>
                <a:gd name="T12" fmla="*/ 2 w 56"/>
                <a:gd name="T13" fmla="*/ 11 h 27"/>
                <a:gd name="T14" fmla="*/ 0 w 56"/>
                <a:gd name="T15" fmla="*/ 18 h 27"/>
                <a:gd name="T16" fmla="*/ 0 w 56"/>
                <a:gd name="T17" fmla="*/ 22 h 27"/>
                <a:gd name="T18" fmla="*/ 9 w 56"/>
                <a:gd name="T19" fmla="*/ 27 h 27"/>
                <a:gd name="T20" fmla="*/ 47 w 56"/>
                <a:gd name="T21" fmla="*/ 27 h 27"/>
                <a:gd name="T22" fmla="*/ 56 w 56"/>
                <a:gd name="T23" fmla="*/ 22 h 27"/>
                <a:gd name="T24" fmla="*/ 56 w 56"/>
                <a:gd name="T25" fmla="*/ 18 h 27"/>
                <a:gd name="T26" fmla="*/ 54 w 56"/>
                <a:gd name="T27" fmla="*/ 11 h 27"/>
                <a:gd name="T28" fmla="*/ 48 w 56"/>
                <a:gd name="T29" fmla="*/ 19 h 27"/>
                <a:gd name="T30" fmla="*/ 48 w 56"/>
                <a:gd name="T31" fmla="*/ 19 h 27"/>
                <a:gd name="T32" fmla="*/ 47 w 56"/>
                <a:gd name="T33" fmla="*/ 19 h 27"/>
                <a:gd name="T34" fmla="*/ 9 w 56"/>
                <a:gd name="T35" fmla="*/ 19 h 27"/>
                <a:gd name="T36" fmla="*/ 8 w 56"/>
                <a:gd name="T37" fmla="*/ 19 h 27"/>
                <a:gd name="T38" fmla="*/ 8 w 56"/>
                <a:gd name="T39" fmla="*/ 19 h 27"/>
                <a:gd name="T40" fmla="*/ 8 w 56"/>
                <a:gd name="T41" fmla="*/ 18 h 27"/>
                <a:gd name="T42" fmla="*/ 8 w 56"/>
                <a:gd name="T43" fmla="*/ 17 h 27"/>
                <a:gd name="T44" fmla="*/ 8 w 56"/>
                <a:gd name="T45" fmla="*/ 17 h 27"/>
                <a:gd name="T46" fmla="*/ 17 w 56"/>
                <a:gd name="T47" fmla="*/ 8 h 27"/>
                <a:gd name="T48" fmla="*/ 39 w 56"/>
                <a:gd name="T49" fmla="*/ 8 h 27"/>
                <a:gd name="T50" fmla="*/ 48 w 56"/>
                <a:gd name="T51" fmla="*/ 17 h 27"/>
                <a:gd name="T52" fmla="*/ 48 w 56"/>
                <a:gd name="T53" fmla="*/ 18 h 27"/>
                <a:gd name="T54" fmla="*/ 48 w 56"/>
                <a:gd name="T5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27">
                  <a:moveTo>
                    <a:pt x="54" y="1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3"/>
                    <a:pt x="0" y="16"/>
                    <a:pt x="0" y="18"/>
                  </a:cubicBezTo>
                  <a:cubicBezTo>
                    <a:pt x="0" y="19"/>
                    <a:pt x="0" y="20"/>
                    <a:pt x="0" y="22"/>
                  </a:cubicBezTo>
                  <a:cubicBezTo>
                    <a:pt x="2" y="25"/>
                    <a:pt x="5" y="27"/>
                    <a:pt x="9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1" y="27"/>
                    <a:pt x="54" y="25"/>
                    <a:pt x="56" y="22"/>
                  </a:cubicBezTo>
                  <a:cubicBezTo>
                    <a:pt x="56" y="20"/>
                    <a:pt x="56" y="19"/>
                    <a:pt x="56" y="18"/>
                  </a:cubicBezTo>
                  <a:cubicBezTo>
                    <a:pt x="56" y="16"/>
                    <a:pt x="55" y="13"/>
                    <a:pt x="54" y="11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7" y="19"/>
                    <a:pt x="47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8"/>
                    <a:pt x="48" y="18"/>
                  </a:cubicBezTo>
                  <a:lnTo>
                    <a:pt x="48" y="1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360223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811786" y="1116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42"/>
            <p:cNvSpPr>
              <a:spLocks noEditPoints="1"/>
            </p:cNvSpPr>
            <p:nvPr/>
          </p:nvSpPr>
          <p:spPr bwMode="auto">
            <a:xfrm>
              <a:off x="3399036" y="581025"/>
              <a:ext cx="752475" cy="639763"/>
            </a:xfrm>
            <a:custGeom>
              <a:avLst/>
              <a:gdLst>
                <a:gd name="T0" fmla="*/ 186 w 200"/>
                <a:gd name="T1" fmla="*/ 132 h 170"/>
                <a:gd name="T2" fmla="*/ 179 w 200"/>
                <a:gd name="T3" fmla="*/ 126 h 170"/>
                <a:gd name="T4" fmla="*/ 184 w 200"/>
                <a:gd name="T5" fmla="*/ 111 h 170"/>
                <a:gd name="T6" fmla="*/ 177 w 200"/>
                <a:gd name="T7" fmla="*/ 92 h 170"/>
                <a:gd name="T8" fmla="*/ 168 w 200"/>
                <a:gd name="T9" fmla="*/ 87 h 170"/>
                <a:gd name="T10" fmla="*/ 168 w 200"/>
                <a:gd name="T11" fmla="*/ 9 h 170"/>
                <a:gd name="T12" fmla="*/ 158 w 200"/>
                <a:gd name="T13" fmla="*/ 0 h 170"/>
                <a:gd name="T14" fmla="*/ 10 w 200"/>
                <a:gd name="T15" fmla="*/ 0 h 170"/>
                <a:gd name="T16" fmla="*/ 0 w 200"/>
                <a:gd name="T17" fmla="*/ 9 h 170"/>
                <a:gd name="T18" fmla="*/ 0 w 200"/>
                <a:gd name="T19" fmla="*/ 107 h 170"/>
                <a:gd name="T20" fmla="*/ 10 w 200"/>
                <a:gd name="T21" fmla="*/ 116 h 170"/>
                <a:gd name="T22" fmla="*/ 77 w 200"/>
                <a:gd name="T23" fmla="*/ 116 h 170"/>
                <a:gd name="T24" fmla="*/ 103 w 200"/>
                <a:gd name="T25" fmla="*/ 116 h 170"/>
                <a:gd name="T26" fmla="*/ 114 w 200"/>
                <a:gd name="T27" fmla="*/ 116 h 170"/>
                <a:gd name="T28" fmla="*/ 134 w 200"/>
                <a:gd name="T29" fmla="*/ 116 h 170"/>
                <a:gd name="T30" fmla="*/ 138 w 200"/>
                <a:gd name="T31" fmla="*/ 125 h 170"/>
                <a:gd name="T32" fmla="*/ 131 w 200"/>
                <a:gd name="T33" fmla="*/ 132 h 170"/>
                <a:gd name="T34" fmla="*/ 117 w 200"/>
                <a:gd name="T35" fmla="*/ 166 h 170"/>
                <a:gd name="T36" fmla="*/ 118 w 200"/>
                <a:gd name="T37" fmla="*/ 169 h 170"/>
                <a:gd name="T38" fmla="*/ 121 w 200"/>
                <a:gd name="T39" fmla="*/ 170 h 170"/>
                <a:gd name="T40" fmla="*/ 196 w 200"/>
                <a:gd name="T41" fmla="*/ 170 h 170"/>
                <a:gd name="T42" fmla="*/ 199 w 200"/>
                <a:gd name="T43" fmla="*/ 169 h 170"/>
                <a:gd name="T44" fmla="*/ 200 w 200"/>
                <a:gd name="T45" fmla="*/ 166 h 170"/>
                <a:gd name="T46" fmla="*/ 186 w 200"/>
                <a:gd name="T47" fmla="*/ 132 h 170"/>
                <a:gd name="T48" fmla="*/ 175 w 200"/>
                <a:gd name="T49" fmla="*/ 110 h 170"/>
                <a:gd name="T50" fmla="*/ 159 w 200"/>
                <a:gd name="T51" fmla="*/ 126 h 170"/>
                <a:gd name="T52" fmla="*/ 143 w 200"/>
                <a:gd name="T53" fmla="*/ 110 h 170"/>
                <a:gd name="T54" fmla="*/ 159 w 200"/>
                <a:gd name="T55" fmla="*/ 94 h 170"/>
                <a:gd name="T56" fmla="*/ 175 w 200"/>
                <a:gd name="T57" fmla="*/ 110 h 170"/>
                <a:gd name="T58" fmla="*/ 134 w 200"/>
                <a:gd name="T59" fmla="*/ 104 h 170"/>
                <a:gd name="T60" fmla="*/ 19 w 200"/>
                <a:gd name="T61" fmla="*/ 104 h 170"/>
                <a:gd name="T62" fmla="*/ 11 w 200"/>
                <a:gd name="T63" fmla="*/ 97 h 170"/>
                <a:gd name="T64" fmla="*/ 11 w 200"/>
                <a:gd name="T65" fmla="*/ 19 h 170"/>
                <a:gd name="T66" fmla="*/ 19 w 200"/>
                <a:gd name="T67" fmla="*/ 11 h 170"/>
                <a:gd name="T68" fmla="*/ 151 w 200"/>
                <a:gd name="T69" fmla="*/ 11 h 170"/>
                <a:gd name="T70" fmla="*/ 159 w 200"/>
                <a:gd name="T71" fmla="*/ 19 h 170"/>
                <a:gd name="T72" fmla="*/ 159 w 200"/>
                <a:gd name="T73" fmla="*/ 85 h 170"/>
                <a:gd name="T74" fmla="*/ 158 w 200"/>
                <a:gd name="T75" fmla="*/ 85 h 170"/>
                <a:gd name="T76" fmla="*/ 134 w 200"/>
                <a:gd name="T77" fmla="*/ 104 h 170"/>
                <a:gd name="T78" fmla="*/ 126 w 200"/>
                <a:gd name="T79" fmla="*/ 162 h 170"/>
                <a:gd name="T80" fmla="*/ 137 w 200"/>
                <a:gd name="T81" fmla="*/ 137 h 170"/>
                <a:gd name="T82" fmla="*/ 143 w 200"/>
                <a:gd name="T83" fmla="*/ 131 h 170"/>
                <a:gd name="T84" fmla="*/ 145 w 200"/>
                <a:gd name="T85" fmla="*/ 130 h 170"/>
                <a:gd name="T86" fmla="*/ 158 w 200"/>
                <a:gd name="T87" fmla="*/ 134 h 170"/>
                <a:gd name="T88" fmla="*/ 172 w 200"/>
                <a:gd name="T89" fmla="*/ 130 h 170"/>
                <a:gd name="T90" fmla="*/ 173 w 200"/>
                <a:gd name="T91" fmla="*/ 131 h 170"/>
                <a:gd name="T92" fmla="*/ 180 w 200"/>
                <a:gd name="T93" fmla="*/ 137 h 170"/>
                <a:gd name="T94" fmla="*/ 191 w 200"/>
                <a:gd name="T95" fmla="*/ 162 h 170"/>
                <a:gd name="T96" fmla="*/ 126 w 200"/>
                <a:gd name="T97" fmla="*/ 16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170">
                  <a:moveTo>
                    <a:pt x="186" y="132"/>
                  </a:moveTo>
                  <a:cubicBezTo>
                    <a:pt x="184" y="130"/>
                    <a:pt x="182" y="127"/>
                    <a:pt x="179" y="126"/>
                  </a:cubicBezTo>
                  <a:cubicBezTo>
                    <a:pt x="182" y="121"/>
                    <a:pt x="184" y="116"/>
                    <a:pt x="184" y="111"/>
                  </a:cubicBezTo>
                  <a:cubicBezTo>
                    <a:pt x="184" y="103"/>
                    <a:pt x="181" y="97"/>
                    <a:pt x="177" y="92"/>
                  </a:cubicBezTo>
                  <a:cubicBezTo>
                    <a:pt x="174" y="90"/>
                    <a:pt x="171" y="88"/>
                    <a:pt x="168" y="87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8" y="4"/>
                    <a:pt x="163" y="0"/>
                    <a:pt x="15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5" y="116"/>
                    <a:pt x="10" y="116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20"/>
                    <a:pt x="136" y="123"/>
                    <a:pt x="138" y="125"/>
                  </a:cubicBezTo>
                  <a:cubicBezTo>
                    <a:pt x="135" y="127"/>
                    <a:pt x="133" y="130"/>
                    <a:pt x="131" y="132"/>
                  </a:cubicBezTo>
                  <a:cubicBezTo>
                    <a:pt x="123" y="141"/>
                    <a:pt x="118" y="153"/>
                    <a:pt x="117" y="166"/>
                  </a:cubicBezTo>
                  <a:cubicBezTo>
                    <a:pt x="117" y="167"/>
                    <a:pt x="117" y="168"/>
                    <a:pt x="118" y="169"/>
                  </a:cubicBezTo>
                  <a:cubicBezTo>
                    <a:pt x="119" y="170"/>
                    <a:pt x="120" y="170"/>
                    <a:pt x="121" y="170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197" y="170"/>
                    <a:pt x="198" y="170"/>
                    <a:pt x="199" y="169"/>
                  </a:cubicBezTo>
                  <a:cubicBezTo>
                    <a:pt x="200" y="168"/>
                    <a:pt x="200" y="167"/>
                    <a:pt x="200" y="166"/>
                  </a:cubicBezTo>
                  <a:cubicBezTo>
                    <a:pt x="199" y="153"/>
                    <a:pt x="194" y="141"/>
                    <a:pt x="186" y="132"/>
                  </a:cubicBezTo>
                  <a:close/>
                  <a:moveTo>
                    <a:pt x="175" y="110"/>
                  </a:moveTo>
                  <a:cubicBezTo>
                    <a:pt x="175" y="119"/>
                    <a:pt x="167" y="126"/>
                    <a:pt x="159" y="126"/>
                  </a:cubicBezTo>
                  <a:cubicBezTo>
                    <a:pt x="150" y="126"/>
                    <a:pt x="143" y="119"/>
                    <a:pt x="143" y="110"/>
                  </a:cubicBezTo>
                  <a:cubicBezTo>
                    <a:pt x="143" y="101"/>
                    <a:pt x="150" y="94"/>
                    <a:pt x="159" y="94"/>
                  </a:cubicBezTo>
                  <a:cubicBezTo>
                    <a:pt x="167" y="94"/>
                    <a:pt x="175" y="101"/>
                    <a:pt x="175" y="110"/>
                  </a:cubicBezTo>
                  <a:close/>
                  <a:moveTo>
                    <a:pt x="134" y="104"/>
                  </a:moveTo>
                  <a:cubicBezTo>
                    <a:pt x="19" y="104"/>
                    <a:pt x="19" y="104"/>
                    <a:pt x="19" y="104"/>
                  </a:cubicBezTo>
                  <a:cubicBezTo>
                    <a:pt x="15" y="104"/>
                    <a:pt x="11" y="101"/>
                    <a:pt x="11" y="9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5"/>
                    <a:pt x="15" y="11"/>
                    <a:pt x="19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5" y="11"/>
                    <a:pt x="159" y="15"/>
                    <a:pt x="159" y="19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8" y="85"/>
                    <a:pt x="158" y="85"/>
                    <a:pt x="158" y="85"/>
                  </a:cubicBezTo>
                  <a:cubicBezTo>
                    <a:pt x="146" y="85"/>
                    <a:pt x="136" y="93"/>
                    <a:pt x="134" y="104"/>
                  </a:cubicBezTo>
                  <a:close/>
                  <a:moveTo>
                    <a:pt x="126" y="162"/>
                  </a:moveTo>
                  <a:cubicBezTo>
                    <a:pt x="127" y="152"/>
                    <a:pt x="131" y="144"/>
                    <a:pt x="137" y="137"/>
                  </a:cubicBezTo>
                  <a:cubicBezTo>
                    <a:pt x="139" y="135"/>
                    <a:pt x="141" y="133"/>
                    <a:pt x="143" y="131"/>
                  </a:cubicBezTo>
                  <a:cubicBezTo>
                    <a:pt x="144" y="131"/>
                    <a:pt x="145" y="130"/>
                    <a:pt x="145" y="130"/>
                  </a:cubicBezTo>
                  <a:cubicBezTo>
                    <a:pt x="149" y="133"/>
                    <a:pt x="153" y="134"/>
                    <a:pt x="158" y="134"/>
                  </a:cubicBezTo>
                  <a:cubicBezTo>
                    <a:pt x="163" y="134"/>
                    <a:pt x="168" y="133"/>
                    <a:pt x="172" y="130"/>
                  </a:cubicBezTo>
                  <a:cubicBezTo>
                    <a:pt x="172" y="130"/>
                    <a:pt x="173" y="131"/>
                    <a:pt x="173" y="131"/>
                  </a:cubicBezTo>
                  <a:cubicBezTo>
                    <a:pt x="176" y="133"/>
                    <a:pt x="178" y="135"/>
                    <a:pt x="180" y="137"/>
                  </a:cubicBezTo>
                  <a:cubicBezTo>
                    <a:pt x="186" y="144"/>
                    <a:pt x="190" y="152"/>
                    <a:pt x="191" y="162"/>
                  </a:cubicBezTo>
                  <a:lnTo>
                    <a:pt x="126" y="16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/>
          <p:cNvGrpSpPr>
            <a:grpSpLocks noChangeAspect="1"/>
          </p:cNvGrpSpPr>
          <p:nvPr/>
        </p:nvGrpSpPr>
        <p:grpSpPr>
          <a:xfrm>
            <a:off x="1645509" y="3520827"/>
            <a:ext cx="854057" cy="630451"/>
            <a:chOff x="1005791" y="3603728"/>
            <a:chExt cx="1042835" cy="769804"/>
          </a:xfrm>
        </p:grpSpPr>
        <p:sp>
          <p:nvSpPr>
            <p:cNvPr id="138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9" name="TextBox 179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0" name="TextBox 180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41" name="그룹 140"/>
          <p:cNvGrpSpPr>
            <a:grpSpLocks noChangeAspect="1"/>
          </p:cNvGrpSpPr>
          <p:nvPr/>
        </p:nvGrpSpPr>
        <p:grpSpPr>
          <a:xfrm>
            <a:off x="5458133" y="3565289"/>
            <a:ext cx="854057" cy="630451"/>
            <a:chOff x="1005791" y="3603728"/>
            <a:chExt cx="1042835" cy="769804"/>
          </a:xfrm>
        </p:grpSpPr>
        <p:sp>
          <p:nvSpPr>
            <p:cNvPr id="142" name="Freeform 696"/>
            <p:cNvSpPr>
              <a:spLocks noChangeAspect="1" noEditPoints="1"/>
            </p:cNvSpPr>
            <p:nvPr/>
          </p:nvSpPr>
          <p:spPr bwMode="auto">
            <a:xfrm flipH="1">
              <a:off x="1119665" y="3788156"/>
              <a:ext cx="572400" cy="383677"/>
            </a:xfrm>
            <a:custGeom>
              <a:avLst/>
              <a:gdLst>
                <a:gd name="T0" fmla="*/ 39 w 55"/>
                <a:gd name="T1" fmla="*/ 6 h 38"/>
                <a:gd name="T2" fmla="*/ 11 w 55"/>
                <a:gd name="T3" fmla="*/ 6 h 38"/>
                <a:gd name="T4" fmla="*/ 11 w 55"/>
                <a:gd name="T5" fmla="*/ 0 h 38"/>
                <a:gd name="T6" fmla="*/ 0 w 55"/>
                <a:gd name="T7" fmla="*/ 10 h 38"/>
                <a:gd name="T8" fmla="*/ 11 w 55"/>
                <a:gd name="T9" fmla="*/ 18 h 38"/>
                <a:gd name="T10" fmla="*/ 11 w 55"/>
                <a:gd name="T11" fmla="*/ 13 h 38"/>
                <a:gd name="T12" fmla="*/ 39 w 55"/>
                <a:gd name="T13" fmla="*/ 13 h 38"/>
                <a:gd name="T14" fmla="*/ 39 w 55"/>
                <a:gd name="T15" fmla="*/ 6 h 38"/>
                <a:gd name="T16" fmla="*/ 55 w 55"/>
                <a:gd name="T17" fmla="*/ 29 h 38"/>
                <a:gd name="T18" fmla="*/ 45 w 55"/>
                <a:gd name="T19" fmla="*/ 20 h 38"/>
                <a:gd name="T20" fmla="*/ 45 w 55"/>
                <a:gd name="T21" fmla="*/ 25 h 38"/>
                <a:gd name="T22" fmla="*/ 17 w 55"/>
                <a:gd name="T23" fmla="*/ 25 h 38"/>
                <a:gd name="T24" fmla="*/ 17 w 55"/>
                <a:gd name="T25" fmla="*/ 33 h 38"/>
                <a:gd name="T26" fmla="*/ 45 w 55"/>
                <a:gd name="T27" fmla="*/ 33 h 38"/>
                <a:gd name="T28" fmla="*/ 45 w 55"/>
                <a:gd name="T29" fmla="*/ 38 h 38"/>
                <a:gd name="T30" fmla="*/ 55 w 55"/>
                <a:gd name="T3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8">
                  <a:moveTo>
                    <a:pt x="39" y="6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39" y="13"/>
                  </a:lnTo>
                  <a:lnTo>
                    <a:pt x="39" y="6"/>
                  </a:lnTo>
                  <a:close/>
                  <a:moveTo>
                    <a:pt x="55" y="29"/>
                  </a:moveTo>
                  <a:lnTo>
                    <a:pt x="45" y="20"/>
                  </a:lnTo>
                  <a:lnTo>
                    <a:pt x="45" y="25"/>
                  </a:lnTo>
                  <a:lnTo>
                    <a:pt x="17" y="25"/>
                  </a:lnTo>
                  <a:lnTo>
                    <a:pt x="17" y="33"/>
                  </a:lnTo>
                  <a:lnTo>
                    <a:pt x="45" y="33"/>
                  </a:lnTo>
                  <a:lnTo>
                    <a:pt x="45" y="38"/>
                  </a:lnTo>
                  <a:lnTo>
                    <a:pt x="55" y="29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" name="TextBox 208"/>
            <p:cNvSpPr txBox="1"/>
            <p:nvPr/>
          </p:nvSpPr>
          <p:spPr>
            <a:xfrm>
              <a:off x="1005791" y="3603728"/>
              <a:ext cx="76570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Request</a:t>
              </a:r>
              <a:endPara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44" name="TextBox 222"/>
            <p:cNvSpPr txBox="1"/>
            <p:nvPr/>
          </p:nvSpPr>
          <p:spPr>
            <a:xfrm>
              <a:off x="1181140" y="4091678"/>
              <a:ext cx="867486" cy="28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Response</a:t>
              </a:r>
              <a:endPara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9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샘플용 영화 목록관리 애플리케이션인 </a:t>
            </a:r>
            <a:r>
              <a:rPr lang="en-US" altLang="ko-KR" dirty="0" smtClean="0"/>
              <a:t>cloud-movie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개발합니다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애플리케이션 개발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9" y="1610388"/>
            <a:ext cx="5258286" cy="4095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2" y="1610388"/>
            <a:ext cx="4710775" cy="43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356849" y="2744199"/>
            <a:ext cx="3341081" cy="117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Kubernetes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기반 개발 프로세스를 도식화한 내용입니다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" charset="0"/>
                <a:ea typeface="Noto Sans" charset="0"/>
                <a:cs typeface="Noto Sans" charset="0"/>
              </a:rPr>
              <a:t>CLOUDZ LABS</a:t>
            </a:r>
            <a:endParaRPr lang="ko-KR" altLang="en-US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개요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94753" y="6539860"/>
            <a:ext cx="6417547" cy="309520"/>
          </a:xfrm>
        </p:spPr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kumimoji="1" lang="ko-KR" altLang="en-US" b="1" dirty="0">
                <a:latin typeface="Noto Sans" charset="0"/>
                <a:ea typeface="Noto Sans" charset="0"/>
                <a:cs typeface="Noto Sans" charset="0"/>
              </a:rPr>
              <a:t>애플리케이션 개발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2166" y="1527717"/>
            <a:ext cx="10995102" cy="4783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5991804" y="1644804"/>
            <a:ext cx="44605" cy="45496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726464" y="2057605"/>
            <a:ext cx="307975" cy="439738"/>
            <a:chOff x="10991851" y="1117601"/>
            <a:chExt cx="307975" cy="43973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1055351" y="1117601"/>
              <a:ext cx="180975" cy="180975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0991851" y="1320801"/>
              <a:ext cx="307975" cy="236538"/>
            </a:xfrm>
            <a:custGeom>
              <a:avLst/>
              <a:gdLst>
                <a:gd name="T0" fmla="*/ 51 w 82"/>
                <a:gd name="T1" fmla="*/ 0 h 63"/>
                <a:gd name="T2" fmla="*/ 31 w 82"/>
                <a:gd name="T3" fmla="*/ 0 h 63"/>
                <a:gd name="T4" fmla="*/ 0 w 82"/>
                <a:gd name="T5" fmla="*/ 31 h 63"/>
                <a:gd name="T6" fmla="*/ 0 w 82"/>
                <a:gd name="T7" fmla="*/ 56 h 63"/>
                <a:gd name="T8" fmla="*/ 0 w 82"/>
                <a:gd name="T9" fmla="*/ 56 h 63"/>
                <a:gd name="T10" fmla="*/ 2 w 82"/>
                <a:gd name="T11" fmla="*/ 57 h 63"/>
                <a:gd name="T12" fmla="*/ 44 w 82"/>
                <a:gd name="T13" fmla="*/ 63 h 63"/>
                <a:gd name="T14" fmla="*/ 80 w 82"/>
                <a:gd name="T15" fmla="*/ 57 h 63"/>
                <a:gd name="T16" fmla="*/ 82 w 82"/>
                <a:gd name="T17" fmla="*/ 56 h 63"/>
                <a:gd name="T18" fmla="*/ 82 w 82"/>
                <a:gd name="T19" fmla="*/ 56 h 63"/>
                <a:gd name="T20" fmla="*/ 82 w 82"/>
                <a:gd name="T21" fmla="*/ 31 h 63"/>
                <a:gd name="T22" fmla="*/ 51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8" y="62"/>
                    <a:pt x="32" y="63"/>
                    <a:pt x="44" y="63"/>
                  </a:cubicBezTo>
                  <a:cubicBezTo>
                    <a:pt x="66" y="63"/>
                    <a:pt x="79" y="57"/>
                    <a:pt x="80" y="57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1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66078" y="2702765"/>
            <a:ext cx="1196897" cy="3491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3926" y="2860437"/>
            <a:ext cx="495790" cy="544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831" y="3757643"/>
            <a:ext cx="609141" cy="5629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56" y="4706057"/>
            <a:ext cx="825540" cy="2582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81" y="5395667"/>
            <a:ext cx="514224" cy="61962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940" y="2920644"/>
            <a:ext cx="1166387" cy="81312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343450" y="4721812"/>
            <a:ext cx="3341081" cy="1369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8" y="2919254"/>
            <a:ext cx="1166387" cy="813120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439115" y="3529480"/>
            <a:ext cx="5531" cy="23634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439114" y="5105971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36837" y="3378618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Docker CLI</a:t>
            </a:r>
            <a:endParaRPr kumimoji="1" lang="ko-KR" altLang="en-US" sz="12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4090" y="3338388"/>
            <a:ext cx="153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kubectl</a:t>
            </a:r>
            <a:endParaRPr kumimoji="1" lang="ko-KR" altLang="en-US" sz="14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1047" y="5256540"/>
            <a:ext cx="1314279" cy="60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2565" y="5631959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Image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7132" y="1644804"/>
            <a:ext cx="5065827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Local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53979" y="1644804"/>
            <a:ext cx="5272068" cy="317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54" name="꺾인 연결선[E] 53"/>
          <p:cNvCxnSpPr>
            <a:endCxn id="33" idx="0"/>
          </p:cNvCxnSpPr>
          <p:nvPr/>
        </p:nvCxnSpPr>
        <p:spPr>
          <a:xfrm rot="10800000" flipV="1">
            <a:off x="3232134" y="2608346"/>
            <a:ext cx="343816" cy="31229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/>
          <p:cNvCxnSpPr>
            <a:endCxn id="24" idx="0"/>
          </p:cNvCxnSpPr>
          <p:nvPr/>
        </p:nvCxnSpPr>
        <p:spPr>
          <a:xfrm rot="10800000" flipV="1">
            <a:off x="1451821" y="2386103"/>
            <a:ext cx="2201158" cy="47433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9698" y="2431877"/>
            <a:ext cx="659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devops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38448" y="3316712"/>
            <a:ext cx="53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STS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439115" y="4466706"/>
            <a:ext cx="0" cy="23217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6078" y="4218310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Spring Boot App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4225" y="4883327"/>
            <a:ext cx="14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 Build</a:t>
            </a:r>
            <a:endParaRPr kumimoji="1"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176282" y="3767114"/>
            <a:ext cx="2775" cy="14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94865" y="3951105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build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2990006" y="2664031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4225" y="2689929"/>
            <a:ext cx="65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 err="1" smtClean="0"/>
              <a:t>Dockerfile</a:t>
            </a:r>
            <a:endParaRPr kumimoji="1"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150166" y="2109034"/>
            <a:ext cx="5275882" cy="2712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24145" y="2337993"/>
            <a:ext cx="2510897" cy="5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3438536" y="3777451"/>
            <a:ext cx="3412" cy="1190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32391" y="4271653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push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684" y="4734908"/>
            <a:ext cx="595932" cy="4227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60013" y="4706057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Docker Engine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50166" y="5532998"/>
            <a:ext cx="5275881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44" name="꺾인 연결선[E] 143"/>
          <p:cNvCxnSpPr/>
          <p:nvPr/>
        </p:nvCxnSpPr>
        <p:spPr>
          <a:xfrm flipV="1">
            <a:off x="4892249" y="4463602"/>
            <a:ext cx="1543022" cy="992554"/>
          </a:xfrm>
          <a:prstGeom prst="bentConnector3">
            <a:avLst>
              <a:gd name="adj1" fmla="val 630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011284" y="5625935"/>
            <a:ext cx="183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Infrastructure 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1750" y="2120989"/>
            <a:ext cx="515648" cy="522493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074973" y="2207170"/>
            <a:ext cx="221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Kubernetes Cluster</a:t>
            </a:r>
            <a:endParaRPr kumimoji="1"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7283059" y="3298897"/>
            <a:ext cx="1164614" cy="1446127"/>
            <a:chOff x="7384953" y="3812696"/>
            <a:chExt cx="1164614" cy="1446127"/>
          </a:xfrm>
        </p:grpSpPr>
        <p:sp>
          <p:nvSpPr>
            <p:cNvPr id="104" name="직사각형 103"/>
            <p:cNvSpPr/>
            <p:nvPr/>
          </p:nvSpPr>
          <p:spPr>
            <a:xfrm>
              <a:off x="7384953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410101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332451" y="2332493"/>
            <a:ext cx="688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Master</a:t>
            </a:r>
            <a:endParaRPr kumimoji="1" lang="ko-KR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496058" y="3298897"/>
            <a:ext cx="1142312" cy="1446127"/>
            <a:chOff x="7407255" y="3812696"/>
            <a:chExt cx="1142312" cy="1446127"/>
          </a:xfrm>
        </p:grpSpPr>
        <p:sp>
          <p:nvSpPr>
            <p:cNvPr id="158" name="직사각형 157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32403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10129753" y="3296613"/>
            <a:ext cx="1142312" cy="1446127"/>
            <a:chOff x="7407255" y="3812696"/>
            <a:chExt cx="1142312" cy="1446127"/>
          </a:xfrm>
        </p:grpSpPr>
        <p:sp>
          <p:nvSpPr>
            <p:cNvPr id="163" name="직사각형 162"/>
            <p:cNvSpPr/>
            <p:nvPr/>
          </p:nvSpPr>
          <p:spPr>
            <a:xfrm>
              <a:off x="7407255" y="3812696"/>
              <a:ext cx="1089453" cy="14272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3965" y="3847935"/>
              <a:ext cx="635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Worker</a:t>
              </a:r>
            </a:p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Node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421252" y="5044611"/>
              <a:ext cx="1049864" cy="165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683506" y="4997213"/>
              <a:ext cx="652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Docker</a:t>
              </a:r>
              <a:endParaRPr kumimoji="1" lang="ko-KR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651538" y="3855699"/>
            <a:ext cx="45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 . </a:t>
            </a:r>
            <a:r>
              <a:rPr kumimoji="1" lang="en-US" altLang="ko-KR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kumimoji="1" lang="ko-KR" alt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6156906" y="4927790"/>
            <a:ext cx="934822" cy="485977"/>
            <a:chOff x="6156906" y="4961243"/>
            <a:chExt cx="934822" cy="485977"/>
          </a:xfrm>
        </p:grpSpPr>
        <p:sp>
          <p:nvSpPr>
            <p:cNvPr id="187" name="직사각형 186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8333314" y="4925134"/>
            <a:ext cx="934822" cy="485977"/>
            <a:chOff x="6156906" y="4961243"/>
            <a:chExt cx="934822" cy="485977"/>
          </a:xfrm>
        </p:grpSpPr>
        <p:sp>
          <p:nvSpPr>
            <p:cNvPr id="203" name="직사각형 202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7235861" y="4936725"/>
            <a:ext cx="934822" cy="485977"/>
            <a:chOff x="6156906" y="4961243"/>
            <a:chExt cx="934822" cy="485977"/>
          </a:xfrm>
        </p:grpSpPr>
        <p:sp>
          <p:nvSpPr>
            <p:cNvPr id="206" name="직사각형 205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9397314" y="4925134"/>
            <a:ext cx="934822" cy="485977"/>
            <a:chOff x="6156906" y="4961243"/>
            <a:chExt cx="934822" cy="485977"/>
          </a:xfrm>
        </p:grpSpPr>
        <p:sp>
          <p:nvSpPr>
            <p:cNvPr id="209" name="직사각형 208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480074" y="4924393"/>
            <a:ext cx="934822" cy="485977"/>
            <a:chOff x="6156906" y="4961243"/>
            <a:chExt cx="934822" cy="485977"/>
          </a:xfrm>
        </p:grpSpPr>
        <p:sp>
          <p:nvSpPr>
            <p:cNvPr id="215" name="직사각형 214"/>
            <p:cNvSpPr/>
            <p:nvPr/>
          </p:nvSpPr>
          <p:spPr>
            <a:xfrm>
              <a:off x="6156906" y="4961243"/>
              <a:ext cx="934822" cy="485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390232" y="5040900"/>
              <a:ext cx="55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VM</a:t>
              </a:r>
              <a:endParaRPr kumimoji="1" lang="ko-KR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19" name="꺾인 연결선[E] 218"/>
          <p:cNvCxnSpPr>
            <a:endCxn id="35" idx="0"/>
          </p:cNvCxnSpPr>
          <p:nvPr/>
        </p:nvCxnSpPr>
        <p:spPr>
          <a:xfrm>
            <a:off x="4107095" y="2352650"/>
            <a:ext cx="583517" cy="566604"/>
          </a:xfrm>
          <a:prstGeom prst="bentConnector2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652508" y="2473622"/>
            <a:ext cx="968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smtClean="0"/>
              <a:t>Deployment.yml</a:t>
            </a:r>
            <a:endParaRPr kumimoji="1" lang="ko-KR" altLang="en-US" sz="800" dirty="0"/>
          </a:p>
        </p:txBody>
      </p:sp>
      <p:sp>
        <p:nvSpPr>
          <p:cNvPr id="227" name="File"/>
          <p:cNvSpPr>
            <a:spLocks noChangeAspect="1" noEditPoints="1"/>
          </p:cNvSpPr>
          <p:nvPr/>
        </p:nvSpPr>
        <p:spPr bwMode="auto">
          <a:xfrm>
            <a:off x="4803527" y="2426265"/>
            <a:ext cx="179058" cy="250187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꺾인 연결선[E] 228"/>
          <p:cNvCxnSpPr/>
          <p:nvPr/>
        </p:nvCxnSpPr>
        <p:spPr>
          <a:xfrm flipV="1">
            <a:off x="5221759" y="2638598"/>
            <a:ext cx="1380510" cy="693033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066132" y="3288740"/>
            <a:ext cx="110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k</a:t>
            </a:r>
            <a:r>
              <a:rPr kumimoji="1"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ubectl</a:t>
            </a:r>
            <a:r>
              <a:rPr kumimoji="1"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apply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6668296" y="2508876"/>
            <a:ext cx="1078955" cy="235323"/>
          </a:xfrm>
          <a:prstGeom prst="roundRect">
            <a:avLst/>
          </a:prstGeom>
          <a:solidFill>
            <a:srgbClr val="D9718C">
              <a:alpha val="99000"/>
            </a:srgbClr>
          </a:solidFill>
          <a:ln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6775559" y="2497195"/>
            <a:ext cx="1012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Deployment</a:t>
            </a:r>
            <a:endParaRPr kumimoji="1"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386329" y="3964994"/>
            <a:ext cx="475031" cy="352263"/>
            <a:chOff x="7432677" y="3808967"/>
            <a:chExt cx="475031" cy="352263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2906043" y="5335842"/>
            <a:ext cx="423234" cy="461581"/>
            <a:chOff x="2931723" y="5379222"/>
            <a:chExt cx="311112" cy="363635"/>
          </a:xfrm>
        </p:grpSpPr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016" y="5456155"/>
              <a:ext cx="188306" cy="226902"/>
            </a:xfrm>
            <a:prstGeom prst="rect">
              <a:avLst/>
            </a:prstGeom>
          </p:spPr>
        </p:pic>
        <p:grpSp>
          <p:nvGrpSpPr>
            <p:cNvPr id="126" name="그룹 125"/>
            <p:cNvGrpSpPr/>
            <p:nvPr/>
          </p:nvGrpSpPr>
          <p:grpSpPr>
            <a:xfrm>
              <a:off x="2931723" y="5379222"/>
              <a:ext cx="311112" cy="363635"/>
              <a:chOff x="1371294" y="3492270"/>
              <a:chExt cx="382874" cy="447513"/>
            </a:xfrm>
          </p:grpSpPr>
          <p:sp>
            <p:nvSpPr>
              <p:cNvPr id="127" name="Freeform 890"/>
              <p:cNvSpPr>
                <a:spLocks noEditPoints="1"/>
              </p:cNvSpPr>
              <p:nvPr/>
            </p:nvSpPr>
            <p:spPr bwMode="auto">
              <a:xfrm>
                <a:off x="1371294" y="3492270"/>
                <a:ext cx="382874" cy="447513"/>
              </a:xfrm>
              <a:custGeom>
                <a:avLst/>
                <a:gdLst>
                  <a:gd name="T0" fmla="*/ 120 w 240"/>
                  <a:gd name="T1" fmla="*/ 20 h 279"/>
                  <a:gd name="T2" fmla="*/ 121 w 240"/>
                  <a:gd name="T3" fmla="*/ 20 h 279"/>
                  <a:gd name="T4" fmla="*/ 218 w 240"/>
                  <a:gd name="T5" fmla="*/ 79 h 279"/>
                  <a:gd name="T6" fmla="*/ 220 w 240"/>
                  <a:gd name="T7" fmla="*/ 81 h 279"/>
                  <a:gd name="T8" fmla="*/ 220 w 240"/>
                  <a:gd name="T9" fmla="*/ 198 h 279"/>
                  <a:gd name="T10" fmla="*/ 218 w 240"/>
                  <a:gd name="T11" fmla="*/ 200 h 279"/>
                  <a:gd name="T12" fmla="*/ 121 w 240"/>
                  <a:gd name="T13" fmla="*/ 258 h 279"/>
                  <a:gd name="T14" fmla="*/ 120 w 240"/>
                  <a:gd name="T15" fmla="*/ 259 h 279"/>
                  <a:gd name="T16" fmla="*/ 120 w 240"/>
                  <a:gd name="T17" fmla="*/ 259 h 279"/>
                  <a:gd name="T18" fmla="*/ 118 w 240"/>
                  <a:gd name="T19" fmla="*/ 258 h 279"/>
                  <a:gd name="T20" fmla="*/ 21 w 240"/>
                  <a:gd name="T21" fmla="*/ 200 h 279"/>
                  <a:gd name="T22" fmla="*/ 20 w 240"/>
                  <a:gd name="T23" fmla="*/ 198 h 279"/>
                  <a:gd name="T24" fmla="*/ 20 w 240"/>
                  <a:gd name="T25" fmla="*/ 81 h 279"/>
                  <a:gd name="T26" fmla="*/ 21 w 240"/>
                  <a:gd name="T27" fmla="*/ 79 h 279"/>
                  <a:gd name="T28" fmla="*/ 118 w 240"/>
                  <a:gd name="T29" fmla="*/ 20 h 279"/>
                  <a:gd name="T30" fmla="*/ 120 w 240"/>
                  <a:gd name="T31" fmla="*/ 20 h 279"/>
                  <a:gd name="T32" fmla="*/ 120 w 240"/>
                  <a:gd name="T33" fmla="*/ 0 h 279"/>
                  <a:gd name="T34" fmla="*/ 108 w 240"/>
                  <a:gd name="T35" fmla="*/ 3 h 279"/>
                  <a:gd name="T36" fmla="*/ 10 w 240"/>
                  <a:gd name="T37" fmla="*/ 62 h 279"/>
                  <a:gd name="T38" fmla="*/ 0 w 240"/>
                  <a:gd name="T39" fmla="*/ 81 h 279"/>
                  <a:gd name="T40" fmla="*/ 0 w 240"/>
                  <a:gd name="T41" fmla="*/ 198 h 279"/>
                  <a:gd name="T42" fmla="*/ 10 w 240"/>
                  <a:gd name="T43" fmla="*/ 217 h 279"/>
                  <a:gd name="T44" fmla="*/ 108 w 240"/>
                  <a:gd name="T45" fmla="*/ 276 h 279"/>
                  <a:gd name="T46" fmla="*/ 120 w 240"/>
                  <a:gd name="T47" fmla="*/ 279 h 279"/>
                  <a:gd name="T48" fmla="*/ 131 w 240"/>
                  <a:gd name="T49" fmla="*/ 276 h 279"/>
                  <a:gd name="T50" fmla="*/ 229 w 240"/>
                  <a:gd name="T51" fmla="*/ 217 h 279"/>
                  <a:gd name="T52" fmla="*/ 240 w 240"/>
                  <a:gd name="T53" fmla="*/ 198 h 279"/>
                  <a:gd name="T54" fmla="*/ 240 w 240"/>
                  <a:gd name="T55" fmla="*/ 81 h 279"/>
                  <a:gd name="T56" fmla="*/ 229 w 240"/>
                  <a:gd name="T57" fmla="*/ 62 h 279"/>
                  <a:gd name="T58" fmla="*/ 131 w 240"/>
                  <a:gd name="T59" fmla="*/ 3 h 279"/>
                  <a:gd name="T60" fmla="*/ 120 w 240"/>
                  <a:gd name="T6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" h="279">
                    <a:moveTo>
                      <a:pt x="120" y="20"/>
                    </a:moveTo>
                    <a:cubicBezTo>
                      <a:pt x="120" y="20"/>
                      <a:pt x="120" y="20"/>
                      <a:pt x="121" y="20"/>
                    </a:cubicBezTo>
                    <a:cubicBezTo>
                      <a:pt x="218" y="79"/>
                      <a:pt x="218" y="79"/>
                      <a:pt x="218" y="79"/>
                    </a:cubicBezTo>
                    <a:cubicBezTo>
                      <a:pt x="219" y="79"/>
                      <a:pt x="220" y="80"/>
                      <a:pt x="220" y="81"/>
                    </a:cubicBezTo>
                    <a:cubicBezTo>
                      <a:pt x="220" y="198"/>
                      <a:pt x="220" y="198"/>
                      <a:pt x="220" y="198"/>
                    </a:cubicBezTo>
                    <a:cubicBezTo>
                      <a:pt x="220" y="199"/>
                      <a:pt x="219" y="199"/>
                      <a:pt x="218" y="200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20" y="259"/>
                      <a:pt x="120" y="259"/>
                    </a:cubicBezTo>
                    <a:cubicBezTo>
                      <a:pt x="120" y="259"/>
                      <a:pt x="119" y="259"/>
                      <a:pt x="118" y="258"/>
                    </a:cubicBezTo>
                    <a:cubicBezTo>
                      <a:pt x="21" y="200"/>
                      <a:pt x="21" y="200"/>
                      <a:pt x="21" y="200"/>
                    </a:cubicBezTo>
                    <a:cubicBezTo>
                      <a:pt x="20" y="199"/>
                      <a:pt x="20" y="199"/>
                      <a:pt x="20" y="198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80"/>
                      <a:pt x="20" y="79"/>
                      <a:pt x="21" y="79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19" y="20"/>
                      <a:pt x="119" y="20"/>
                      <a:pt x="120" y="20"/>
                    </a:cubicBezTo>
                    <a:moveTo>
                      <a:pt x="120" y="0"/>
                    </a:moveTo>
                    <a:cubicBezTo>
                      <a:pt x="116" y="0"/>
                      <a:pt x="112" y="1"/>
                      <a:pt x="108" y="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6"/>
                      <a:pt x="0" y="73"/>
                      <a:pt x="0" y="8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6"/>
                      <a:pt x="4" y="213"/>
                      <a:pt x="10" y="217"/>
                    </a:cubicBezTo>
                    <a:cubicBezTo>
                      <a:pt x="108" y="276"/>
                      <a:pt x="108" y="276"/>
                      <a:pt x="108" y="276"/>
                    </a:cubicBezTo>
                    <a:cubicBezTo>
                      <a:pt x="112" y="278"/>
                      <a:pt x="116" y="279"/>
                      <a:pt x="120" y="279"/>
                    </a:cubicBezTo>
                    <a:cubicBezTo>
                      <a:pt x="125" y="279"/>
                      <a:pt x="129" y="277"/>
                      <a:pt x="131" y="276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35" y="213"/>
                      <a:pt x="240" y="206"/>
                      <a:pt x="240" y="198"/>
                    </a:cubicBezTo>
                    <a:cubicBezTo>
                      <a:pt x="240" y="81"/>
                      <a:pt x="240" y="81"/>
                      <a:pt x="240" y="81"/>
                    </a:cubicBezTo>
                    <a:cubicBezTo>
                      <a:pt x="240" y="73"/>
                      <a:pt x="235" y="66"/>
                      <a:pt x="229" y="62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28" y="1"/>
                      <a:pt x="124" y="0"/>
                      <a:pt x="120" y="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891"/>
              <p:cNvSpPr>
                <a:spLocks/>
              </p:cNvSpPr>
              <p:nvPr/>
            </p:nvSpPr>
            <p:spPr bwMode="auto">
              <a:xfrm>
                <a:off x="1391183" y="3606636"/>
                <a:ext cx="348066" cy="124311"/>
              </a:xfrm>
              <a:custGeom>
                <a:avLst/>
                <a:gdLst>
                  <a:gd name="T0" fmla="*/ 7 w 219"/>
                  <a:gd name="T1" fmla="*/ 20 h 77"/>
                  <a:gd name="T2" fmla="*/ 103 w 219"/>
                  <a:gd name="T3" fmla="*/ 75 h 77"/>
                  <a:gd name="T4" fmla="*/ 112 w 219"/>
                  <a:gd name="T5" fmla="*/ 75 h 77"/>
                  <a:gd name="T6" fmla="*/ 212 w 219"/>
                  <a:gd name="T7" fmla="*/ 20 h 77"/>
                  <a:gd name="T8" fmla="*/ 216 w 219"/>
                  <a:gd name="T9" fmla="*/ 7 h 77"/>
                  <a:gd name="T10" fmla="*/ 203 w 219"/>
                  <a:gd name="T11" fmla="*/ 3 h 77"/>
                  <a:gd name="T12" fmla="*/ 108 w 219"/>
                  <a:gd name="T13" fmla="*/ 55 h 77"/>
                  <a:gd name="T14" fmla="*/ 16 w 219"/>
                  <a:gd name="T15" fmla="*/ 3 h 77"/>
                  <a:gd name="T16" fmla="*/ 3 w 219"/>
                  <a:gd name="T17" fmla="*/ 7 h 77"/>
                  <a:gd name="T18" fmla="*/ 7 w 219"/>
                  <a:gd name="T1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77">
                    <a:moveTo>
                      <a:pt x="7" y="20"/>
                    </a:moveTo>
                    <a:cubicBezTo>
                      <a:pt x="103" y="75"/>
                      <a:pt x="103" y="75"/>
                      <a:pt x="103" y="75"/>
                    </a:cubicBezTo>
                    <a:cubicBezTo>
                      <a:pt x="106" y="77"/>
                      <a:pt x="109" y="77"/>
                      <a:pt x="112" y="75"/>
                    </a:cubicBezTo>
                    <a:cubicBezTo>
                      <a:pt x="212" y="20"/>
                      <a:pt x="212" y="20"/>
                      <a:pt x="212" y="20"/>
                    </a:cubicBezTo>
                    <a:cubicBezTo>
                      <a:pt x="217" y="18"/>
                      <a:pt x="219" y="12"/>
                      <a:pt x="216" y="7"/>
                    </a:cubicBezTo>
                    <a:cubicBezTo>
                      <a:pt x="214" y="2"/>
                      <a:pt x="208" y="0"/>
                      <a:pt x="203" y="3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6" y="2"/>
                      <a:pt x="3" y="7"/>
                    </a:cubicBezTo>
                    <a:cubicBezTo>
                      <a:pt x="0" y="12"/>
                      <a:pt x="2" y="18"/>
                      <a:pt x="7" y="20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892"/>
              <p:cNvSpPr>
                <a:spLocks/>
              </p:cNvSpPr>
              <p:nvPr/>
            </p:nvSpPr>
            <p:spPr bwMode="auto">
              <a:xfrm>
                <a:off x="1545328" y="3696139"/>
                <a:ext cx="29834" cy="233703"/>
              </a:xfrm>
              <a:custGeom>
                <a:avLst/>
                <a:gdLst>
                  <a:gd name="T0" fmla="*/ 20 w 20"/>
                  <a:gd name="T1" fmla="*/ 134 h 144"/>
                  <a:gd name="T2" fmla="*/ 20 w 20"/>
                  <a:gd name="T3" fmla="*/ 10 h 144"/>
                  <a:gd name="T4" fmla="*/ 10 w 20"/>
                  <a:gd name="T5" fmla="*/ 0 h 144"/>
                  <a:gd name="T6" fmla="*/ 0 w 20"/>
                  <a:gd name="T7" fmla="*/ 10 h 144"/>
                  <a:gd name="T8" fmla="*/ 0 w 20"/>
                  <a:gd name="T9" fmla="*/ 134 h 144"/>
                  <a:gd name="T10" fmla="*/ 10 w 20"/>
                  <a:gd name="T11" fmla="*/ 144 h 144"/>
                  <a:gd name="T12" fmla="*/ 20 w 20"/>
                  <a:gd name="T13" fmla="*/ 13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4">
                    <a:moveTo>
                      <a:pt x="20" y="134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5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9"/>
                      <a:pt x="4" y="144"/>
                      <a:pt x="10" y="144"/>
                    </a:cubicBezTo>
                    <a:cubicBezTo>
                      <a:pt x="15" y="144"/>
                      <a:pt x="20" y="139"/>
                      <a:pt x="20" y="134"/>
                    </a:cubicBezTo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43682" y="3380156"/>
            <a:ext cx="807510" cy="1362584"/>
            <a:chOff x="6343682" y="3380156"/>
            <a:chExt cx="807510" cy="1362584"/>
          </a:xfrm>
        </p:grpSpPr>
        <p:sp>
          <p:nvSpPr>
            <p:cNvPr id="101" name="직사각형 100"/>
            <p:cNvSpPr/>
            <p:nvPr/>
          </p:nvSpPr>
          <p:spPr>
            <a:xfrm>
              <a:off x="6343682" y="3405261"/>
              <a:ext cx="752968" cy="1337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28425" y="3380156"/>
              <a:ext cx="722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Image</a:t>
              </a:r>
            </a:p>
            <a:p>
              <a:pPr algn="ctr"/>
              <a:r>
                <a:rPr kumimoji="1" lang="ko-KR" altLang="en-US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kumimoji="1" lang="en-US" altLang="ko-KR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Registry</a:t>
              </a:r>
              <a:endParaRPr kumimoji="1" lang="ko-KR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248" name="그룹 247"/>
            <p:cNvGrpSpPr/>
            <p:nvPr/>
          </p:nvGrpSpPr>
          <p:grpSpPr>
            <a:xfrm>
              <a:off x="6536515" y="4185653"/>
              <a:ext cx="423234" cy="461581"/>
              <a:chOff x="2931723" y="5379222"/>
              <a:chExt cx="311112" cy="363635"/>
            </a:xfrm>
          </p:grpSpPr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86016" y="5456155"/>
                <a:ext cx="188306" cy="226902"/>
              </a:xfrm>
              <a:prstGeom prst="rect">
                <a:avLst/>
              </a:prstGeom>
            </p:spPr>
          </p:pic>
          <p:grpSp>
            <p:nvGrpSpPr>
              <p:cNvPr id="250" name="그룹 249"/>
              <p:cNvGrpSpPr/>
              <p:nvPr/>
            </p:nvGrpSpPr>
            <p:grpSpPr>
              <a:xfrm>
                <a:off x="2931723" y="5379222"/>
                <a:ext cx="311112" cy="363635"/>
                <a:chOff x="1371294" y="3492270"/>
                <a:chExt cx="382874" cy="447513"/>
              </a:xfrm>
            </p:grpSpPr>
            <p:sp>
              <p:nvSpPr>
                <p:cNvPr id="251" name="Freeform 890"/>
                <p:cNvSpPr>
                  <a:spLocks noEditPoints="1"/>
                </p:cNvSpPr>
                <p:nvPr/>
              </p:nvSpPr>
              <p:spPr bwMode="auto">
                <a:xfrm>
                  <a:off x="1371294" y="3492270"/>
                  <a:ext cx="382874" cy="447513"/>
                </a:xfrm>
                <a:custGeom>
                  <a:avLst/>
                  <a:gdLst>
                    <a:gd name="T0" fmla="*/ 120 w 240"/>
                    <a:gd name="T1" fmla="*/ 20 h 279"/>
                    <a:gd name="T2" fmla="*/ 121 w 240"/>
                    <a:gd name="T3" fmla="*/ 20 h 279"/>
                    <a:gd name="T4" fmla="*/ 218 w 240"/>
                    <a:gd name="T5" fmla="*/ 79 h 279"/>
                    <a:gd name="T6" fmla="*/ 220 w 240"/>
                    <a:gd name="T7" fmla="*/ 81 h 279"/>
                    <a:gd name="T8" fmla="*/ 220 w 240"/>
                    <a:gd name="T9" fmla="*/ 198 h 279"/>
                    <a:gd name="T10" fmla="*/ 218 w 240"/>
                    <a:gd name="T11" fmla="*/ 200 h 279"/>
                    <a:gd name="T12" fmla="*/ 121 w 240"/>
                    <a:gd name="T13" fmla="*/ 258 h 279"/>
                    <a:gd name="T14" fmla="*/ 120 w 240"/>
                    <a:gd name="T15" fmla="*/ 259 h 279"/>
                    <a:gd name="T16" fmla="*/ 120 w 240"/>
                    <a:gd name="T17" fmla="*/ 259 h 279"/>
                    <a:gd name="T18" fmla="*/ 118 w 240"/>
                    <a:gd name="T19" fmla="*/ 258 h 279"/>
                    <a:gd name="T20" fmla="*/ 21 w 240"/>
                    <a:gd name="T21" fmla="*/ 200 h 279"/>
                    <a:gd name="T22" fmla="*/ 20 w 240"/>
                    <a:gd name="T23" fmla="*/ 198 h 279"/>
                    <a:gd name="T24" fmla="*/ 20 w 240"/>
                    <a:gd name="T25" fmla="*/ 81 h 279"/>
                    <a:gd name="T26" fmla="*/ 21 w 240"/>
                    <a:gd name="T27" fmla="*/ 79 h 279"/>
                    <a:gd name="T28" fmla="*/ 118 w 240"/>
                    <a:gd name="T29" fmla="*/ 20 h 279"/>
                    <a:gd name="T30" fmla="*/ 120 w 240"/>
                    <a:gd name="T31" fmla="*/ 20 h 279"/>
                    <a:gd name="T32" fmla="*/ 120 w 240"/>
                    <a:gd name="T33" fmla="*/ 0 h 279"/>
                    <a:gd name="T34" fmla="*/ 108 w 240"/>
                    <a:gd name="T35" fmla="*/ 3 h 279"/>
                    <a:gd name="T36" fmla="*/ 10 w 240"/>
                    <a:gd name="T37" fmla="*/ 62 h 279"/>
                    <a:gd name="T38" fmla="*/ 0 w 240"/>
                    <a:gd name="T39" fmla="*/ 81 h 279"/>
                    <a:gd name="T40" fmla="*/ 0 w 240"/>
                    <a:gd name="T41" fmla="*/ 198 h 279"/>
                    <a:gd name="T42" fmla="*/ 10 w 240"/>
                    <a:gd name="T43" fmla="*/ 217 h 279"/>
                    <a:gd name="T44" fmla="*/ 108 w 240"/>
                    <a:gd name="T45" fmla="*/ 276 h 279"/>
                    <a:gd name="T46" fmla="*/ 120 w 240"/>
                    <a:gd name="T47" fmla="*/ 279 h 279"/>
                    <a:gd name="T48" fmla="*/ 131 w 240"/>
                    <a:gd name="T49" fmla="*/ 276 h 279"/>
                    <a:gd name="T50" fmla="*/ 229 w 240"/>
                    <a:gd name="T51" fmla="*/ 217 h 279"/>
                    <a:gd name="T52" fmla="*/ 240 w 240"/>
                    <a:gd name="T53" fmla="*/ 198 h 279"/>
                    <a:gd name="T54" fmla="*/ 240 w 240"/>
                    <a:gd name="T55" fmla="*/ 81 h 279"/>
                    <a:gd name="T56" fmla="*/ 229 w 240"/>
                    <a:gd name="T57" fmla="*/ 62 h 279"/>
                    <a:gd name="T58" fmla="*/ 131 w 240"/>
                    <a:gd name="T59" fmla="*/ 3 h 279"/>
                    <a:gd name="T60" fmla="*/ 120 w 240"/>
                    <a:gd name="T6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" h="279">
                      <a:moveTo>
                        <a:pt x="120" y="20"/>
                      </a:moveTo>
                      <a:cubicBezTo>
                        <a:pt x="120" y="20"/>
                        <a:pt x="120" y="20"/>
                        <a:pt x="121" y="20"/>
                      </a:cubicBezTo>
                      <a:cubicBezTo>
                        <a:pt x="218" y="79"/>
                        <a:pt x="218" y="79"/>
                        <a:pt x="218" y="79"/>
                      </a:cubicBezTo>
                      <a:cubicBezTo>
                        <a:pt x="219" y="79"/>
                        <a:pt x="220" y="80"/>
                        <a:pt x="220" y="81"/>
                      </a:cubicBezTo>
                      <a:cubicBezTo>
                        <a:pt x="220" y="198"/>
                        <a:pt x="220" y="198"/>
                        <a:pt x="220" y="198"/>
                      </a:cubicBezTo>
                      <a:cubicBezTo>
                        <a:pt x="220" y="199"/>
                        <a:pt x="219" y="199"/>
                        <a:pt x="218" y="200"/>
                      </a:cubicBezTo>
                      <a:cubicBezTo>
                        <a:pt x="121" y="258"/>
                        <a:pt x="121" y="258"/>
                        <a:pt x="121" y="258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20" y="259"/>
                        <a:pt x="120" y="259"/>
                      </a:cubicBezTo>
                      <a:cubicBezTo>
                        <a:pt x="120" y="259"/>
                        <a:pt x="119" y="259"/>
                        <a:pt x="118" y="258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0" y="199"/>
                        <a:pt x="20" y="199"/>
                        <a:pt x="20" y="198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0"/>
                        <a:pt x="20" y="79"/>
                        <a:pt x="21" y="79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9" y="20"/>
                        <a:pt x="119" y="20"/>
                        <a:pt x="120" y="20"/>
                      </a:cubicBezTo>
                      <a:moveTo>
                        <a:pt x="120" y="0"/>
                      </a:moveTo>
                      <a:cubicBezTo>
                        <a:pt x="116" y="0"/>
                        <a:pt x="112" y="1"/>
                        <a:pt x="108" y="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4" y="66"/>
                        <a:pt x="0" y="73"/>
                        <a:pt x="0" y="81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6"/>
                        <a:pt x="4" y="213"/>
                        <a:pt x="10" y="217"/>
                      </a:cubicBezTo>
                      <a:cubicBezTo>
                        <a:pt x="108" y="276"/>
                        <a:pt x="108" y="276"/>
                        <a:pt x="108" y="276"/>
                      </a:cubicBezTo>
                      <a:cubicBezTo>
                        <a:pt x="112" y="278"/>
                        <a:pt x="116" y="279"/>
                        <a:pt x="120" y="279"/>
                      </a:cubicBezTo>
                      <a:cubicBezTo>
                        <a:pt x="125" y="279"/>
                        <a:pt x="129" y="277"/>
                        <a:pt x="131" y="276"/>
                      </a:cubicBezTo>
                      <a:cubicBezTo>
                        <a:pt x="229" y="217"/>
                        <a:pt x="229" y="217"/>
                        <a:pt x="229" y="217"/>
                      </a:cubicBezTo>
                      <a:cubicBezTo>
                        <a:pt x="235" y="213"/>
                        <a:pt x="240" y="206"/>
                        <a:pt x="240" y="198"/>
                      </a:cubicBezTo>
                      <a:cubicBezTo>
                        <a:pt x="240" y="81"/>
                        <a:pt x="240" y="81"/>
                        <a:pt x="240" y="81"/>
                      </a:cubicBezTo>
                      <a:cubicBezTo>
                        <a:pt x="240" y="73"/>
                        <a:pt x="235" y="66"/>
                        <a:pt x="229" y="6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28" y="1"/>
                        <a:pt x="12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2" name="Freeform 891"/>
                <p:cNvSpPr>
                  <a:spLocks/>
                </p:cNvSpPr>
                <p:nvPr/>
              </p:nvSpPr>
              <p:spPr bwMode="auto">
                <a:xfrm>
                  <a:off x="1391183" y="3606636"/>
                  <a:ext cx="348066" cy="124311"/>
                </a:xfrm>
                <a:custGeom>
                  <a:avLst/>
                  <a:gdLst>
                    <a:gd name="T0" fmla="*/ 7 w 219"/>
                    <a:gd name="T1" fmla="*/ 20 h 77"/>
                    <a:gd name="T2" fmla="*/ 103 w 219"/>
                    <a:gd name="T3" fmla="*/ 75 h 77"/>
                    <a:gd name="T4" fmla="*/ 112 w 219"/>
                    <a:gd name="T5" fmla="*/ 75 h 77"/>
                    <a:gd name="T6" fmla="*/ 212 w 219"/>
                    <a:gd name="T7" fmla="*/ 20 h 77"/>
                    <a:gd name="T8" fmla="*/ 216 w 219"/>
                    <a:gd name="T9" fmla="*/ 7 h 77"/>
                    <a:gd name="T10" fmla="*/ 203 w 219"/>
                    <a:gd name="T11" fmla="*/ 3 h 77"/>
                    <a:gd name="T12" fmla="*/ 108 w 219"/>
                    <a:gd name="T13" fmla="*/ 55 h 77"/>
                    <a:gd name="T14" fmla="*/ 16 w 219"/>
                    <a:gd name="T15" fmla="*/ 3 h 77"/>
                    <a:gd name="T16" fmla="*/ 3 w 219"/>
                    <a:gd name="T17" fmla="*/ 7 h 77"/>
                    <a:gd name="T18" fmla="*/ 7 w 219"/>
                    <a:gd name="T19" fmla="*/ 2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9" h="77">
                      <a:moveTo>
                        <a:pt x="7" y="20"/>
                      </a:move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6" y="77"/>
                        <a:pt x="109" y="77"/>
                        <a:pt x="112" y="75"/>
                      </a:cubicBezTo>
                      <a:cubicBezTo>
                        <a:pt x="212" y="20"/>
                        <a:pt x="212" y="20"/>
                        <a:pt x="212" y="20"/>
                      </a:cubicBezTo>
                      <a:cubicBezTo>
                        <a:pt x="217" y="18"/>
                        <a:pt x="219" y="12"/>
                        <a:pt x="216" y="7"/>
                      </a:cubicBezTo>
                      <a:cubicBezTo>
                        <a:pt x="214" y="2"/>
                        <a:pt x="208" y="0"/>
                        <a:pt x="203" y="3"/>
                      </a:cubicBezTo>
                      <a:cubicBezTo>
                        <a:pt x="108" y="55"/>
                        <a:pt x="108" y="55"/>
                        <a:pt x="108" y="55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0"/>
                        <a:pt x="6" y="2"/>
                        <a:pt x="3" y="7"/>
                      </a:cubicBezTo>
                      <a:cubicBezTo>
                        <a:pt x="0" y="12"/>
                        <a:pt x="2" y="18"/>
                        <a:pt x="7" y="20"/>
                      </a:cubicBez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3" name="Freeform 892"/>
                <p:cNvSpPr>
                  <a:spLocks/>
                </p:cNvSpPr>
                <p:nvPr/>
              </p:nvSpPr>
              <p:spPr bwMode="auto">
                <a:xfrm>
                  <a:off x="1545328" y="3696139"/>
                  <a:ext cx="29834" cy="233703"/>
                </a:xfrm>
                <a:custGeom>
                  <a:avLst/>
                  <a:gdLst>
                    <a:gd name="T0" fmla="*/ 20 w 20"/>
                    <a:gd name="T1" fmla="*/ 134 h 144"/>
                    <a:gd name="T2" fmla="*/ 20 w 20"/>
                    <a:gd name="T3" fmla="*/ 10 h 144"/>
                    <a:gd name="T4" fmla="*/ 10 w 20"/>
                    <a:gd name="T5" fmla="*/ 0 h 144"/>
                    <a:gd name="T6" fmla="*/ 0 w 20"/>
                    <a:gd name="T7" fmla="*/ 10 h 144"/>
                    <a:gd name="T8" fmla="*/ 0 w 20"/>
                    <a:gd name="T9" fmla="*/ 134 h 144"/>
                    <a:gd name="T10" fmla="*/ 10 w 20"/>
                    <a:gd name="T11" fmla="*/ 144 h 144"/>
                    <a:gd name="T12" fmla="*/ 20 w 20"/>
                    <a:gd name="T13" fmla="*/ 13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44">
                      <a:moveTo>
                        <a:pt x="20" y="134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0" y="139"/>
                        <a:pt x="4" y="144"/>
                        <a:pt x="10" y="144"/>
                      </a:cubicBezTo>
                      <a:cubicBezTo>
                        <a:pt x="15" y="144"/>
                        <a:pt x="20" y="139"/>
                        <a:pt x="20" y="134"/>
                      </a:cubicBezTo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58" name="그룹 257"/>
          <p:cNvGrpSpPr/>
          <p:nvPr/>
        </p:nvGrpSpPr>
        <p:grpSpPr>
          <a:xfrm>
            <a:off x="7942398" y="3961043"/>
            <a:ext cx="475031" cy="352263"/>
            <a:chOff x="7432677" y="3808967"/>
            <a:chExt cx="475031" cy="352263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8844704" y="3940018"/>
            <a:ext cx="475031" cy="352263"/>
            <a:chOff x="7432677" y="3808967"/>
            <a:chExt cx="475031" cy="352263"/>
          </a:xfrm>
        </p:grpSpPr>
        <p:sp>
          <p:nvSpPr>
            <p:cNvPr id="262" name="모서리가 둥근 직사각형 261"/>
            <p:cNvSpPr/>
            <p:nvPr/>
          </p:nvSpPr>
          <p:spPr>
            <a:xfrm>
              <a:off x="7452614" y="3808967"/>
              <a:ext cx="359458" cy="352263"/>
            </a:xfrm>
            <a:prstGeom prst="roundRect">
              <a:avLst/>
            </a:prstGeom>
            <a:solidFill>
              <a:srgbClr val="D9718C"/>
            </a:solidFill>
            <a:ln>
              <a:solidFill>
                <a:srgbClr val="D97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432677" y="3875319"/>
              <a:ext cx="475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Pod</a:t>
              </a:r>
              <a:endParaRPr kumimoji="1" lang="ko-KR" alt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7151192" y="2789124"/>
            <a:ext cx="396706" cy="1136854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133402" y="2764495"/>
            <a:ext cx="903267" cy="1175523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7135964" y="2769066"/>
            <a:ext cx="1883821" cy="1136409"/>
          </a:xfrm>
          <a:prstGeom prst="straightConnector1">
            <a:avLst/>
          </a:prstGeom>
          <a:ln>
            <a:solidFill>
              <a:srgbClr val="D971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3286360" y="2497943"/>
            <a:ext cx="209658" cy="209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3349639" y="3966204"/>
            <a:ext cx="209658" cy="2096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4292975" y="2251284"/>
            <a:ext cx="209658" cy="209658"/>
          </a:xfrm>
          <a:prstGeom prst="ellipse">
            <a:avLst/>
          </a:prstGeom>
          <a:solidFill>
            <a:srgbClr val="F2C9D4"/>
          </a:solidFill>
          <a:ln w="6350">
            <a:solidFill>
              <a:srgbClr val="D04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D04D6F"/>
                </a:solidFill>
                <a:latin typeface="Noto Sans" charset="0"/>
                <a:ea typeface="Noto Sans" charset="0"/>
                <a:cs typeface="Noto Sans" charset="0"/>
              </a:rPr>
              <a:t>4</a:t>
            </a:r>
            <a:endParaRPr lang="ko-KR" altLang="en-US" sz="1100" dirty="0">
              <a:solidFill>
                <a:srgbClr val="D04D6F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97" name="꺾인 연결선[E] 296"/>
          <p:cNvCxnSpPr>
            <a:endCxn id="239" idx="1"/>
          </p:cNvCxnSpPr>
          <p:nvPr/>
        </p:nvCxnSpPr>
        <p:spPr>
          <a:xfrm flipV="1">
            <a:off x="6959749" y="4162151"/>
            <a:ext cx="426580" cy="276594"/>
          </a:xfrm>
          <a:prstGeom prst="bentConnector3">
            <a:avLst>
              <a:gd name="adj1" fmla="val 50000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/>
          <p:cNvCxnSpPr>
            <a:endCxn id="260" idx="1"/>
          </p:cNvCxnSpPr>
          <p:nvPr/>
        </p:nvCxnSpPr>
        <p:spPr>
          <a:xfrm flipV="1">
            <a:off x="6960951" y="4158200"/>
            <a:ext cx="981447" cy="269784"/>
          </a:xfrm>
          <a:prstGeom prst="bentConnector3">
            <a:avLst>
              <a:gd name="adj1" fmla="val 86359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[E] 315"/>
          <p:cNvCxnSpPr>
            <a:endCxn id="263" idx="1"/>
          </p:cNvCxnSpPr>
          <p:nvPr/>
        </p:nvCxnSpPr>
        <p:spPr>
          <a:xfrm flipV="1">
            <a:off x="7139058" y="4137175"/>
            <a:ext cx="1705646" cy="301570"/>
          </a:xfrm>
          <a:prstGeom prst="bentConnector3">
            <a:avLst>
              <a:gd name="adj1" fmla="val 85304"/>
            </a:avLst>
          </a:prstGeom>
          <a:ln>
            <a:solidFill>
              <a:srgbClr val="D9718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744815" y="2288251"/>
            <a:ext cx="209658" cy="209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1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26819</TotalTime>
  <Words>3346</Words>
  <Application>Microsoft Macintosh PowerPoint</Application>
  <PresentationFormat>와이드스크린</PresentationFormat>
  <Paragraphs>1022</Paragraphs>
  <Slides>44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0" baseType="lpstr">
      <vt:lpstr>맑은 고딕</vt:lpstr>
      <vt:lpstr>Andale Mono</vt:lpstr>
      <vt:lpstr>KoPub돋움체 Medium</vt:lpstr>
      <vt:lpstr>Mangal</vt:lpstr>
      <vt:lpstr>Monaco</vt:lpstr>
      <vt:lpstr>Noto Sans</vt:lpstr>
      <vt:lpstr>Noto Sans CJK JP Bold</vt:lpstr>
      <vt:lpstr>Noto Sans CJK KR Black</vt:lpstr>
      <vt:lpstr>Noto Sans CJK KR Bold</vt:lpstr>
      <vt:lpstr>Noto Sans CJK KR Medium</vt:lpstr>
      <vt:lpstr>Noto Sans CJK TC Black</vt:lpstr>
      <vt:lpstr>Rix고딕 B</vt:lpstr>
      <vt:lpstr>Segoe UI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kang hunkee</cp:lastModifiedBy>
  <cp:revision>573</cp:revision>
  <cp:lastPrinted>2019-01-23T00:54:12Z</cp:lastPrinted>
  <dcterms:created xsi:type="dcterms:W3CDTF">2018-03-05T04:44:33Z</dcterms:created>
  <dcterms:modified xsi:type="dcterms:W3CDTF">2019-01-29T08:13:11Z</dcterms:modified>
</cp:coreProperties>
</file>