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0" r:id="rId2"/>
    <p:sldId id="297" r:id="rId3"/>
    <p:sldId id="325" r:id="rId4"/>
    <p:sldId id="264" r:id="rId5"/>
    <p:sldId id="383" r:id="rId6"/>
    <p:sldId id="261" r:id="rId7"/>
    <p:sldId id="270" r:id="rId8"/>
    <p:sldId id="384" r:id="rId9"/>
    <p:sldId id="336" r:id="rId10"/>
    <p:sldId id="328" r:id="rId11"/>
    <p:sldId id="337" r:id="rId12"/>
    <p:sldId id="269" r:id="rId13"/>
    <p:sldId id="382" r:id="rId14"/>
    <p:sldId id="273" r:id="rId15"/>
    <p:sldId id="274" r:id="rId16"/>
    <p:sldId id="329" r:id="rId17"/>
    <p:sldId id="338" r:id="rId18"/>
    <p:sldId id="363" r:id="rId19"/>
    <p:sldId id="288" r:id="rId20"/>
    <p:sldId id="330" r:id="rId21"/>
    <p:sldId id="339" r:id="rId22"/>
    <p:sldId id="278" r:id="rId23"/>
    <p:sldId id="279" r:id="rId24"/>
    <p:sldId id="280" r:id="rId25"/>
    <p:sldId id="281" r:id="rId26"/>
    <p:sldId id="334" r:id="rId27"/>
    <p:sldId id="331" r:id="rId28"/>
    <p:sldId id="284" r:id="rId29"/>
    <p:sldId id="286" r:id="rId30"/>
    <p:sldId id="285" r:id="rId31"/>
    <p:sldId id="287" r:id="rId32"/>
    <p:sldId id="289" r:id="rId33"/>
    <p:sldId id="292" r:id="rId34"/>
    <p:sldId id="293" r:id="rId35"/>
    <p:sldId id="294" r:id="rId36"/>
    <p:sldId id="295" r:id="rId37"/>
    <p:sldId id="351" r:id="rId38"/>
    <p:sldId id="352" r:id="rId39"/>
    <p:sldId id="353" r:id="rId40"/>
    <p:sldId id="354" r:id="rId41"/>
    <p:sldId id="355" r:id="rId42"/>
    <p:sldId id="356" r:id="rId43"/>
    <p:sldId id="389" r:id="rId44"/>
    <p:sldId id="25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D4"/>
    <a:srgbClr val="F8F8F8"/>
    <a:srgbClr val="D04D6F"/>
    <a:srgbClr val="D9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6"/>
    <p:restoredTop sz="92070" autoAdjust="0"/>
  </p:normalViewPr>
  <p:slideViewPr>
    <p:cSldViewPr snapToGrid="0" snapToObjects="1">
      <p:cViewPr>
        <p:scale>
          <a:sx n="136" d="100"/>
          <a:sy n="136" d="100"/>
        </p:scale>
        <p:origin x="94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7159-AEA2-0A4C-9D7B-449924EC0965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7C98-C77B-324B-9932-454793A7E2A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63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0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29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40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0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9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5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2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38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5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28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4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81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6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47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86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71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3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생성한</a:t>
            </a:r>
            <a:r>
              <a:rPr kumimoji="1" lang="ko-KR" altLang="en-US" baseline="0" dirty="0" smtClean="0"/>
              <a:t> 오브젝트</a:t>
            </a:r>
            <a:r>
              <a:rPr kumimoji="1" lang="ko-KR" altLang="en-US" dirty="0" smtClean="0"/>
              <a:t>들 유저별로 모두 삭제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</a:t>
            </a:r>
            <a:r>
              <a:rPr kumimoji="1" lang="en-US" altLang="ko-KR" dirty="0" smtClean="0"/>
              <a:t>deployment</a:t>
            </a:r>
            <a:r>
              <a:rPr kumimoji="1" lang="ko-KR" altLang="en-US" dirty="0" smtClean="0"/>
              <a:t>만 삭제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Kubectl</a:t>
            </a:r>
            <a:r>
              <a:rPr kumimoji="1" lang="en-US" altLang="ko-KR" dirty="0" smtClean="0"/>
              <a:t> delete </a:t>
            </a:r>
            <a:r>
              <a:rPr kumimoji="1" lang="en-US" altLang="ko-KR" dirty="0" err="1" smtClean="0"/>
              <a:t>deploy,svc</a:t>
            </a:r>
            <a:r>
              <a:rPr kumimoji="1" lang="en-US" altLang="ko-KR" dirty="0" smtClean="0"/>
              <a:t> --all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0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배포가 적고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안정적으로 구동되어야 하는 상황</a:t>
            </a:r>
            <a:r>
              <a:rPr kumimoji="1" lang="en-US" altLang="ko-KR" baseline="0" dirty="0" smtClean="0"/>
              <a:t>(VM</a:t>
            </a:r>
            <a:r>
              <a:rPr kumimoji="1" lang="ko-KR" altLang="en-US" baseline="0" dirty="0" smtClean="0"/>
              <a:t>끼리 독립적이라 침투하기 어려움</a:t>
            </a:r>
            <a:r>
              <a:rPr kumimoji="1" lang="en-US" altLang="ko-KR" baseline="0" dirty="0" smtClean="0"/>
              <a:t>)</a:t>
            </a:r>
          </a:p>
          <a:p>
            <a:r>
              <a:rPr kumimoji="1" lang="en-US" altLang="ko-KR" baseline="0" dirty="0" smtClean="0"/>
              <a:t>Container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빠르고 적시에 배포가 이루어져야 하는 상황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퍼포먼스 극대화 및 쉬운 확장 가능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경량화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네트워크 부하 감소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82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9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.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직사각형 698"/>
          <p:cNvSpPr/>
          <p:nvPr userDrawn="1"/>
        </p:nvSpPr>
        <p:spPr>
          <a:xfrm>
            <a:off x="294667" y="333375"/>
            <a:ext cx="11622678" cy="619442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FF">
                <a:alpha val="2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77" name="직선 연결선 976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8" name="직선 연결선 977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9" name="직사각형 978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980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994" name="직사각형 993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96" name="직선 연결선 995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직선 연결선 996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6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46374" y="152400"/>
              <a:ext cx="9683426" cy="6580584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58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5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12610" y="1700809"/>
            <a:ext cx="824501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2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75656" y="2684543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75656" y="3220251"/>
            <a:ext cx="8230997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689861" y="6221634"/>
            <a:ext cx="6779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3" y="6087038"/>
            <a:ext cx="1245356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287"/>
          <p:cNvSpPr/>
          <p:nvPr userDrawn="1"/>
        </p:nvSpPr>
        <p:spPr>
          <a:xfrm>
            <a:off x="453293" y="440668"/>
            <a:ext cx="11394830" cy="583264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294" name="직선 연결선 29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9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98" name="직사각형 297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3" name="직선 연결선 302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417148" y="1398061"/>
            <a:ext cx="1135770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23986" y="944725"/>
            <a:ext cx="1135407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33122" y="1484785"/>
            <a:ext cx="11158693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487420"/>
            <a:ext cx="11463216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7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417148" y="584685"/>
            <a:ext cx="1135770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3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6.171.70:31056/contents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08773@mygit.skcc.com/scm/cna/cloud-movie.git" TargetMode="External"/><Relationship Id="rId4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u-dev-console.cloudzcp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텍스트 개체 틀 10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Kubernetes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V.1.0.2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컨셉 및 차이점에 대해서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2628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3926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55225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8" name="직선 연결선[R] 47"/>
          <p:cNvCxnSpPr/>
          <p:nvPr/>
        </p:nvCxnSpPr>
        <p:spPr>
          <a:xfrm>
            <a:off x="6392354" y="1966693"/>
            <a:ext cx="6739" cy="43824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52628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03926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5225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52628" y="3618712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52628" y="4268531"/>
            <a:ext cx="3606328" cy="571536"/>
          </a:xfrm>
          <a:prstGeom prst="rect">
            <a:avLst/>
          </a:prstGeom>
          <a:solidFill>
            <a:srgbClr val="55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HYPERVISOR</a:t>
            </a:r>
            <a:endParaRPr kumimoji="1" lang="ko-KR" altLang="en-US" sz="1600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3926" y="3611790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5225" y="3602088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2628" y="4950713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52628" y="5632895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58452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309750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561049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58452" y="3204497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09750" y="3204497"/>
            <a:ext cx="2355030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8452" y="3877784"/>
            <a:ext cx="3606328" cy="571536"/>
          </a:xfrm>
          <a:prstGeom prst="rect">
            <a:avLst/>
          </a:prstGeom>
          <a:solidFill>
            <a:srgbClr val="73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Docker Engine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58452" y="4559966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58452" y="5242148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35251" y="1882469"/>
            <a:ext cx="4041081" cy="44684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4411" y="2193542"/>
            <a:ext cx="1215074" cy="2032537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1974" y="1894501"/>
            <a:ext cx="3923884" cy="41119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2871" y="1689015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VM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30996" y="1735114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Container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61585" y="2449659"/>
            <a:ext cx="2468804" cy="136110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4" name="왼쪽 중괄호 108"/>
          <p:cNvSpPr/>
          <p:nvPr/>
        </p:nvSpPr>
        <p:spPr bwMode="auto">
          <a:xfrm>
            <a:off x="1781868" y="2305499"/>
            <a:ext cx="219986" cy="1797995"/>
          </a:xfrm>
          <a:prstGeom prst="leftBrace">
            <a:avLst>
              <a:gd name="adj1" fmla="val 34139"/>
              <a:gd name="adj2" fmla="val 17281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0731" y="2096230"/>
            <a:ext cx="1309717" cy="12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VM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설치 및 구동에 부하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속도가 느림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용량 낭비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이식성 ↓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개발한 애플리케이션을 기반으로 </a:t>
            </a:r>
            <a:r>
              <a:rPr lang="en-US" altLang="ko-KR" dirty="0"/>
              <a:t>Docker Image</a:t>
            </a:r>
            <a:r>
              <a:rPr lang="ko-KR" altLang="en-US" dirty="0"/>
              <a:t>를 구성해 보기 전에 </a:t>
            </a:r>
            <a:r>
              <a:rPr lang="en-US" altLang="ko-KR" dirty="0"/>
              <a:t>Docker</a:t>
            </a:r>
            <a:r>
              <a:rPr lang="ko-KR" altLang="en-US" dirty="0"/>
              <a:t>의 기본 구조에 대해서 </a:t>
            </a:r>
            <a:r>
              <a:rPr lang="ko-KR" altLang="en-US" dirty="0" smtClean="0"/>
              <a:t>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8143050" y="1439815"/>
            <a:ext cx="3492195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리눅스 컨테이너 기술을 제공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구조로 </a:t>
            </a:r>
            <a:r>
              <a:rPr lang="en-US" altLang="ko-KR" dirty="0" smtClean="0"/>
              <a:t>RestAPI</a:t>
            </a:r>
            <a:r>
              <a:rPr lang="ko-KR" altLang="en-US" dirty="0" smtClean="0"/>
              <a:t>를 통해 통신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다양한 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단체에서 제공하는 표준 이미지를</a:t>
            </a:r>
            <a:r>
              <a:rPr lang="en-US" altLang="ko-KR" dirty="0" smtClean="0"/>
              <a:t>Docker Store</a:t>
            </a:r>
            <a:r>
              <a:rPr lang="ko-KR" altLang="en-US" dirty="0" smtClean="0"/>
              <a:t>를 통해  활용</a:t>
            </a:r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ysql, Redis, Mongodb, Jira, Jenkins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Host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Docker Daemon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 Client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수신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Image, Container, Volume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Docker Object</a:t>
            </a:r>
            <a:r>
              <a:rPr lang="ko-KR" altLang="en-US" dirty="0" smtClean="0"/>
              <a:t>를 관리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컨테이너를 실행하는 주체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Image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컨테이너생성을 위한 템플릿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Dockerfile</a:t>
            </a:r>
            <a:r>
              <a:rPr lang="ko-KR" altLang="en-US" dirty="0" smtClean="0"/>
              <a:t>을 통해 빌드하여 구성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Container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이미지를 통해 생성되는 인스턴스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다른 컨테이너와는 격리된 구조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6" y="1553383"/>
            <a:ext cx="7580761" cy="4322761"/>
          </a:xfrm>
          <a:prstGeom prst="rect">
            <a:avLst/>
          </a:prstGeom>
        </p:spPr>
      </p:pic>
      <p:sp>
        <p:nvSpPr>
          <p:cNvPr id="14" name="텍스트 개체 틀 10"/>
          <p:cNvSpPr txBox="1">
            <a:spLocks/>
          </p:cNvSpPr>
          <p:nvPr/>
        </p:nvSpPr>
        <p:spPr>
          <a:xfrm>
            <a:off x="562289" y="3839932"/>
            <a:ext cx="192824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Client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Docker Daemon</a:t>
            </a:r>
            <a:r>
              <a:rPr lang="ko-KR" altLang="en-US" dirty="0" smtClean="0"/>
              <a:t>과 통신 가능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b="1" i="1" dirty="0" smtClean="0"/>
              <a:t> </a:t>
            </a:r>
            <a:r>
              <a:rPr lang="en-US" altLang="ko-KR" b="1" i="1" dirty="0" smtClean="0"/>
              <a:t>docker run 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에 전송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둘 이상의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과 통신 가능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931266" y="3839932"/>
            <a:ext cx="197498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/>
              <a:t>Docker Registry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/>
              <a:t> Docker Image</a:t>
            </a:r>
            <a:r>
              <a:rPr lang="ko-KR" altLang="en-US" dirty="0"/>
              <a:t>를 저장 및 관리하는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Public Registry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Docker Cloud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Private</a:t>
            </a:r>
            <a:r>
              <a:rPr lang="ko-KR" altLang="en-US" dirty="0" smtClean="0"/>
              <a:t>한 구성을 통해서 이미지를 보호할 수 있음 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8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848602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2821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영화 컨텐츠 스트리밍 </a:t>
            </a:r>
            <a:r>
              <a:rPr lang="ko-KR" altLang="en-US" dirty="0" smtClean="0"/>
              <a:t>서비스를 컨테이너로 생성하기 위해서는 템플릿 역할의 </a:t>
            </a:r>
            <a:r>
              <a:rPr lang="en-US" altLang="ko-KR" dirty="0" smtClean="0"/>
              <a:t>Docker Image</a:t>
            </a:r>
            <a:r>
              <a:rPr lang="ko-KR" altLang="en-US" dirty="0" smtClean="0"/>
              <a:t>를 구성해야합니다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작성해봅시다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1361" y="2717080"/>
            <a:ext cx="10848617" cy="2795824"/>
          </a:xfrm>
        </p:spPr>
        <p:txBody>
          <a:bodyPr/>
          <a:lstStyle/>
          <a:p>
            <a:pPr algn="just"/>
            <a:r>
              <a:rPr lang="en-US" altLang="ko-KR" sz="1800" dirty="0"/>
              <a:t>FROM openjdk:8-jdk-alpine</a:t>
            </a:r>
          </a:p>
          <a:p>
            <a:pPr algn="just"/>
            <a:r>
              <a:rPr lang="en-US" altLang="ko-KR" sz="1800" dirty="0"/>
              <a:t>RUN </a:t>
            </a:r>
            <a:r>
              <a:rPr lang="en-US" altLang="ko-KR" sz="1800" dirty="0" err="1"/>
              <a:t>apk</a:t>
            </a:r>
            <a:r>
              <a:rPr lang="en-US" altLang="ko-KR" sz="1800" dirty="0"/>
              <a:t> add --no-cache curl tar bash</a:t>
            </a:r>
          </a:p>
          <a:p>
            <a:pPr algn="just"/>
            <a:r>
              <a:rPr lang="en-US" altLang="ko-KR" sz="1800" dirty="0"/>
              <a:t>VOLUME /</a:t>
            </a:r>
            <a:r>
              <a:rPr lang="en-US" altLang="ko-KR" sz="1800" dirty="0" err="1"/>
              <a:t>tmp</a:t>
            </a:r>
            <a:endParaRPr lang="en-US" altLang="ko-KR" sz="1800" dirty="0"/>
          </a:p>
          <a:p>
            <a:pPr algn="just"/>
            <a:r>
              <a:rPr lang="en-US" altLang="ko-KR" sz="1800" dirty="0"/>
              <a:t>ADD target/cloud-movie-0.0.1-SNAPSHOT.jar </a:t>
            </a:r>
            <a:r>
              <a:rPr lang="en-US" altLang="ko-KR" sz="1800" dirty="0" err="1"/>
              <a:t>app.jar</a:t>
            </a:r>
            <a:endParaRPr lang="en-US" altLang="ko-KR" sz="1800" dirty="0"/>
          </a:p>
          <a:p>
            <a:pPr algn="just"/>
            <a:r>
              <a:rPr lang="en-US" altLang="ko-KR" sz="1800" dirty="0"/>
              <a:t>ENV JAVA_OPTS=""</a:t>
            </a:r>
          </a:p>
          <a:p>
            <a:pPr algn="just"/>
            <a:r>
              <a:rPr lang="en-US" altLang="ko-KR" sz="1800" dirty="0" smtClean="0"/>
              <a:t>ENTRYPOINT </a:t>
            </a:r>
            <a:r>
              <a:rPr lang="en-US" altLang="ko-KR" sz="1800" dirty="0"/>
              <a:t>["java","-</a:t>
            </a:r>
            <a:r>
              <a:rPr lang="en-US" altLang="ko-KR" sz="1800" dirty="0" err="1"/>
              <a:t>Djava.security.egd</a:t>
            </a:r>
            <a:r>
              <a:rPr lang="en-US" altLang="ko-KR" sz="1800" dirty="0"/>
              <a:t>=file:/dev/./</a:t>
            </a:r>
            <a:r>
              <a:rPr lang="en-US" altLang="ko-KR" sz="1800" dirty="0" err="1"/>
              <a:t>urandom</a:t>
            </a:r>
            <a:r>
              <a:rPr lang="en-US" altLang="ko-KR" sz="1800" dirty="0"/>
              <a:t>","-jar","/</a:t>
            </a:r>
            <a:r>
              <a:rPr lang="en-US" altLang="ko-KR" sz="1800" dirty="0" err="1"/>
              <a:t>app.jar</a:t>
            </a:r>
            <a:r>
              <a:rPr lang="en-US" altLang="ko-KR" sz="1800" dirty="0"/>
              <a:t>"]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1" y="1464474"/>
            <a:ext cx="11013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ko-KR" dirty="0" smtClean="0"/>
              <a:t>Dockefile 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Docker</a:t>
            </a:r>
            <a:r>
              <a:rPr lang="ko-KR" altLang="en-US" dirty="0" smtClean="0"/>
              <a:t>에서 이미지 레이어를 지정하고 컨테이너 내부 환경을 정의하는데 사용되는 간단한 파일 형식</a:t>
            </a:r>
            <a:endParaRPr lang="en-US" altLang="ko-KR" dirty="0" smtClean="0"/>
          </a:p>
          <a:p>
            <a:pPr marL="285750" indent="-285750">
              <a:buFont typeface="Wingdings" charset="2"/>
              <a:buChar char="ü"/>
            </a:pPr>
            <a:endParaRPr kumimoji="1" lang="en-US" altLang="ko-KR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ko-KR" dirty="0" smtClean="0"/>
              <a:t>Dockerfile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통해 이미지를 빌드해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76417"/>
            <a:ext cx="110135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 </a:t>
            </a:r>
            <a:r>
              <a:rPr kumimoji="1" lang="ko-KR" altLang="en-US" sz="1600" dirty="0" smtClean="0"/>
              <a:t>작성한 경로로 이동</a:t>
            </a:r>
            <a:r>
              <a:rPr kumimoji="1" lang="en-US" altLang="ko-KR" sz="1600" dirty="0" smtClean="0"/>
              <a:t>(Windows</a:t>
            </a:r>
            <a:r>
              <a:rPr kumimoji="1" lang="ko-KR" altLang="en-US" sz="1600" dirty="0" smtClean="0"/>
              <a:t>는 </a:t>
            </a:r>
            <a:r>
              <a:rPr kumimoji="1" lang="en-US" altLang="ko-KR" sz="1600" dirty="0" smtClean="0"/>
              <a:t>Docker Terminal </a:t>
            </a:r>
            <a:r>
              <a:rPr kumimoji="1" lang="ko-KR" altLang="en-US" sz="1600" dirty="0" smtClean="0"/>
              <a:t>활용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</a:t>
            </a:r>
            <a:r>
              <a:rPr kumimoji="1" lang="ko-KR" altLang="en-US" sz="1600" dirty="0" smtClean="0"/>
              <a:t>을 통해 이미지 빌드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빌드한 이미지 확인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[Dockerfile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29501" y="2534625"/>
            <a:ext cx="11057895" cy="591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docker build -t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image_name</a:t>
            </a:r>
            <a:r>
              <a:rPr lang="en-US" altLang="ko-KR" sz="1400" dirty="0" smtClean="0"/>
              <a:t>] [</a:t>
            </a:r>
            <a:r>
              <a:rPr lang="en-US" altLang="ko-KR" sz="1400" dirty="0" err="1" smtClean="0"/>
              <a:t>path_to_dockerfile</a:t>
            </a:r>
            <a:r>
              <a:rPr lang="en-US" altLang="ko-KR" sz="1400" dirty="0" smtClean="0"/>
              <a:t>]</a:t>
            </a:r>
          </a:p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 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29502" y="5671322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3151957"/>
            <a:ext cx="5597922" cy="2266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6013616"/>
            <a:ext cx="10058400" cy="3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24181" y="2205378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이제 구성한 이미지를 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이미지 레지스트리로 업로드해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Docker Registry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Image</a:t>
            </a:r>
            <a:r>
              <a:rPr lang="ko-KR" altLang="en-US" dirty="0" smtClean="0"/>
              <a:t> 배포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 smtClean="0"/>
              <a:t>빌드한 이미지 확인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이미지 레이어도 추가로 확인</a:t>
            </a:r>
            <a:r>
              <a:rPr kumimoji="1" lang="en-US" altLang="ko-KR" sz="1600" dirty="0" smtClean="0"/>
              <a:t>!)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이미 생성된 계정을 통해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이미지 레지스트리에 로그인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로컬 이미지를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업로드하기 위해 태깅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 hub </a:t>
            </a:r>
            <a:r>
              <a:rPr kumimoji="1" lang="ko-KR" altLang="en-US" sz="1600" dirty="0" smtClean="0"/>
              <a:t>업로드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0" y="301023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login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500739" y="4406641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</a:t>
            </a:r>
            <a:r>
              <a:rPr lang="en-US" altLang="ko-KR" sz="1400" dirty="0" smtClean="0"/>
              <a:t>[image] [username/</a:t>
            </a:r>
            <a:r>
              <a:rPr lang="en-US" altLang="ko-KR" sz="1400" dirty="0" err="1" smtClean="0"/>
              <a:t>repository:tag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0740" y="51715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push </a:t>
            </a:r>
            <a:r>
              <a:rPr lang="en-US" altLang="ko-KR" sz="1400" dirty="0"/>
              <a:t>[username/</a:t>
            </a:r>
            <a:r>
              <a:rPr lang="en-US" altLang="ko-KR" sz="1400" dirty="0" err="1"/>
              <a:t>repository:tag</a:t>
            </a:r>
            <a:r>
              <a:rPr lang="en-US" altLang="ko-KR" sz="1400" dirty="0" smtClean="0"/>
              <a:t>] </a:t>
            </a:r>
          </a:p>
        </p:txBody>
      </p:sp>
      <p:sp>
        <p:nvSpPr>
          <p:cNvPr id="17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텍스트 개체 틀 10"/>
          <p:cNvSpPr txBox="1">
            <a:spLocks/>
          </p:cNvSpPr>
          <p:nvPr/>
        </p:nvSpPr>
        <p:spPr>
          <a:xfrm>
            <a:off x="500742" y="4680654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cloud-movie </a:t>
            </a:r>
            <a:r>
              <a:rPr lang="en-US" altLang="ko-KR" sz="1400" dirty="0" smtClean="0">
                <a:solidFill>
                  <a:srgbClr val="FF0000"/>
                </a:solidFill>
              </a:rPr>
              <a:t>$(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docker_username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/>
          </a:p>
        </p:txBody>
      </p:sp>
      <p:sp>
        <p:nvSpPr>
          <p:cNvPr id="19" name="텍스트 개체 틀 10"/>
          <p:cNvSpPr txBox="1">
            <a:spLocks/>
          </p:cNvSpPr>
          <p:nvPr/>
        </p:nvSpPr>
        <p:spPr>
          <a:xfrm>
            <a:off x="500741" y="5485217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>
                <a:solidFill>
                  <a:srgbClr val="FF0000"/>
                </a:solidFill>
              </a:rPr>
              <a:t>$(</a:t>
            </a:r>
            <a:r>
              <a:rPr lang="en-US" altLang="ko-KR" sz="1400" dirty="0" err="1">
                <a:solidFill>
                  <a:srgbClr val="FF0000"/>
                </a:solidFill>
              </a:rPr>
              <a:t>docker_username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055482"/>
            <a:ext cx="11065950" cy="5527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373549"/>
            <a:ext cx="10058400" cy="773722"/>
          </a:xfrm>
          <a:prstGeom prst="rect">
            <a:avLst/>
          </a:prstGeom>
        </p:spPr>
      </p:pic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172437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5716722"/>
            <a:ext cx="5839850" cy="8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Docker hub</a:t>
            </a:r>
            <a:r>
              <a:rPr lang="ko-KR" altLang="en-US" dirty="0" smtClean="0"/>
              <a:t>를 통해 좀 전에 업로드 했던 이미지를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. Docker Hub</a:t>
            </a:r>
            <a:r>
              <a:rPr lang="ko-KR" altLang="en-US" sz="1600" dirty="0" smtClean="0"/>
              <a:t>에서 이미지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9" y="1793705"/>
            <a:ext cx="6715204" cy="45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2032000" y="2605780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ㅇㅇㅇㅇ ㅇㅇㅇㄹ</a:t>
            </a:r>
            <a:endParaRPr lang="ko-KR" altLang="en-US" dirty="0"/>
          </a:p>
        </p:txBody>
      </p:sp>
      <p:sp>
        <p:nvSpPr>
          <p:cNvPr id="170" name="바닥글 개체 틀 16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71" name="텍스트 개체 틀 17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4563" y="2682261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2000" y="1773216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35660" y="1894761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4563" y="1849697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63652" y="1957708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63652" y="2799723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660" y="2713038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Kubernetes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기반 개발 프로세스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9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K8s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통해 애플리케이션 배포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38178" y="2216895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 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>
          <a:xfrm>
            <a:off x="423986" y="877119"/>
            <a:ext cx="11354079" cy="427646"/>
          </a:xfrm>
        </p:spPr>
        <p:txBody>
          <a:bodyPr/>
          <a:lstStyle/>
          <a:p>
            <a:r>
              <a:rPr lang="en-US" altLang="ko-KR" dirty="0" smtClean="0"/>
              <a:t>Container Orchestration</a:t>
            </a:r>
            <a:r>
              <a:rPr lang="ko-KR" altLang="en-US" dirty="0" smtClean="0"/>
              <a:t>의 개념과 </a:t>
            </a:r>
            <a:r>
              <a:rPr lang="en-US" altLang="ko-KR" dirty="0" smtClean="0"/>
              <a:t>Kubernetes</a:t>
            </a:r>
            <a:r>
              <a:rPr lang="ko-KR" altLang="en-US" dirty="0"/>
              <a:t> </a:t>
            </a:r>
            <a:r>
              <a:rPr lang="ko-KR" altLang="en-US" dirty="0" smtClean="0"/>
              <a:t>구조에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73206" y="1449993"/>
            <a:ext cx="11041039" cy="4938776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Kubernetes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sz="1400" dirty="0" smtClean="0"/>
              <a:t>Container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Orchestration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sz="1400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Container Orchestration</a:t>
            </a:r>
            <a:endParaRPr lang="en-US" altLang="ko-KR" sz="1400" dirty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를 적절한 서버에 배포해주는 작업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툴에 따라 스케줄링 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랜덤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순차적 배포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전략 선택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클러스터링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여러개의 서버를 하나의 서버처럼 사용하는 방법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클러스터에 새로운 서버를 추가 및 제거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 디스커버리</a:t>
            </a:r>
            <a:r>
              <a:rPr lang="en-US" altLang="ko-KR" sz="1400" dirty="0" smtClean="0"/>
              <a:t> :</a:t>
            </a:r>
            <a:r>
              <a:rPr lang="ko-KR" altLang="en-US" sz="1400" dirty="0" smtClean="0"/>
              <a:t>여러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생성되는 서비스들의 정보를 중앙 관리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로깅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대의 서버의 로그를 모아서 한 곳에서 관리함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모니터링 등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endParaRPr lang="en-US" altLang="ko-KR" sz="1400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종류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Docker Swarm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Docker</a:t>
            </a:r>
            <a:r>
              <a:rPr lang="ko-KR" altLang="en-US" sz="1400" dirty="0" smtClean="0"/>
              <a:t>에서 지원하는 오케스트레이션 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개념 및 기능이 간결함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K8S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강력한 기능들을 다양하게 지원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높은 수준의 안정성을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Apache MESOS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안정적인 운영환경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Marathon</a:t>
            </a:r>
            <a:r>
              <a:rPr lang="ko-KR" altLang="en-US" sz="1400" dirty="0" smtClean="0"/>
              <a:t>이라는 프레임워크 제공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260" y="1304764"/>
            <a:ext cx="5244628" cy="5244628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596744" y="1400186"/>
            <a:ext cx="5017501" cy="5139674"/>
          </a:xfrm>
        </p:spPr>
        <p:txBody>
          <a:bodyPr/>
          <a:lstStyle/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Kubernetes Cluster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하나의 클러스터 안에 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와 여러개의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Master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노드를 관리하는 주체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노드의 글로벌 이벤트를 감지하고 응답하는 등 의사결정을 수행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Kube API Server</a:t>
            </a:r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API </a:t>
            </a:r>
            <a:r>
              <a:rPr lang="ko-KR" altLang="en-US" sz="1200" dirty="0" smtClean="0"/>
              <a:t>개체에 대한 유효성을 검사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Controller Manager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핵심 </a:t>
            </a:r>
            <a:r>
              <a:rPr lang="en-US" altLang="ko-KR" sz="1200" dirty="0" smtClean="0"/>
              <a:t>Kubernetes Controller</a:t>
            </a:r>
            <a:r>
              <a:rPr lang="ko-KR" altLang="en-US" sz="1200" dirty="0" smtClean="0"/>
              <a:t>가 실행되는 프로세스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실제 노드에 배포될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Pod, Endpoint </a:t>
            </a:r>
            <a:r>
              <a:rPr lang="ko-KR" altLang="en-US" sz="1200" dirty="0" smtClean="0"/>
              <a:t>등을 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업데이트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삭제하는 매니저 역할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Deployment, StatefulSets </a:t>
            </a:r>
            <a:r>
              <a:rPr lang="ko-KR" altLang="en-US" sz="1200" dirty="0" smtClean="0"/>
              <a:t>등 기능에 따라 다수의 컨트롤러가 존재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Scheduler</a:t>
            </a:r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노드에 아직 할당되지 않은 </a:t>
            </a:r>
            <a:r>
              <a:rPr lang="en-US" altLang="ko-KR" sz="1200" dirty="0" smtClean="0"/>
              <a:t>Pod</a:t>
            </a:r>
            <a:r>
              <a:rPr lang="ko-KR" altLang="en-US" sz="1200" dirty="0" smtClean="0"/>
              <a:t>들을 감시하고 실행될 노드를 선택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etcd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Kubernetes</a:t>
            </a:r>
            <a:r>
              <a:rPr lang="ko-KR" altLang="en-US" sz="1200" dirty="0" smtClean="0"/>
              <a:t>의 저장소로 활용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2" y="1648769"/>
            <a:ext cx="5885272" cy="444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892186" y="1449992"/>
            <a:ext cx="472206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Node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VM </a:t>
            </a:r>
            <a:r>
              <a:rPr lang="ko-KR" altLang="en-US" dirty="0" smtClean="0"/>
              <a:t>또는 실제 머신을 의미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/>
              <a:t>k</a:t>
            </a:r>
            <a:r>
              <a:rPr lang="en-US" altLang="ko-KR" dirty="0" smtClean="0"/>
              <a:t>ubelet</a:t>
            </a:r>
            <a:r>
              <a:rPr lang="ko-KR" altLang="en-US" dirty="0" smtClean="0"/>
              <a:t>이라는 에이전트를 통해 마스터와 통신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실제 컨테이너인 </a:t>
            </a:r>
            <a:r>
              <a:rPr lang="en-US" altLang="ko-KR" dirty="0" smtClean="0"/>
              <a:t>Pod</a:t>
            </a:r>
            <a:r>
              <a:rPr lang="ko-KR" altLang="en-US" dirty="0" smtClean="0"/>
              <a:t>가 생성되는 곳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Pod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Containerize app</a:t>
            </a:r>
            <a:r>
              <a:rPr lang="ko-KR" altLang="en-US" dirty="0" smtClean="0"/>
              <a:t>이 배포되는 컴포넌트</a:t>
            </a:r>
            <a:endParaRPr lang="en-US" altLang="ko-KR" dirty="0" smtClean="0"/>
          </a:p>
          <a:p>
            <a:pPr marL="857250" lvl="1" indent="-171450">
              <a:buFontTx/>
              <a:buChar char="-"/>
            </a:pPr>
            <a:r>
              <a:rPr lang="ko-KR" altLang="en-US" sz="1200" dirty="0" smtClean="0"/>
              <a:t>복수개의 컨테이너 구성하는 경우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Strongly coupled </a:t>
            </a:r>
            <a:r>
              <a:rPr lang="ko-KR" altLang="en-US" sz="1200" dirty="0" smtClean="0"/>
              <a:t>한 관계로 </a:t>
            </a:r>
            <a:r>
              <a:rPr lang="en-US" altLang="ko-KR" sz="1200" dirty="0" smtClean="0"/>
              <a:t>Life-cycle</a:t>
            </a:r>
            <a:r>
              <a:rPr lang="ko-KR" altLang="en-US" sz="1200" dirty="0" smtClean="0"/>
              <a:t>이 일치하는 경우</a:t>
            </a:r>
            <a:endParaRPr lang="en-US" altLang="ko-KR" sz="1200" dirty="0" smtClean="0"/>
          </a:p>
          <a:p>
            <a:pPr marL="857250" lvl="1" indent="-171450">
              <a:buFontTx/>
              <a:buChar char="-"/>
            </a:pPr>
            <a:r>
              <a:rPr lang="en-US" altLang="ko-KR" sz="1200" dirty="0" smtClean="0"/>
              <a:t>MSA</a:t>
            </a:r>
            <a:r>
              <a:rPr lang="ko-KR" altLang="en-US" sz="1200" dirty="0" smtClean="0"/>
              <a:t>에서는 보통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app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Scaling, Replication </a:t>
            </a:r>
            <a:r>
              <a:rPr lang="ko-KR" altLang="en-US" dirty="0" smtClean="0"/>
              <a:t>의 단위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Deployment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애플리케이션의 배포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 out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Deployment</a:t>
            </a:r>
            <a:r>
              <a:rPr lang="ko-KR" altLang="en-US" dirty="0" smtClean="0"/>
              <a:t>를 생성하면 </a:t>
            </a:r>
            <a:r>
              <a:rPr lang="en-US" altLang="ko-KR" dirty="0" smtClean="0"/>
              <a:t>Pod, ReplicaSets</a:t>
            </a:r>
            <a:r>
              <a:rPr lang="ko-KR" altLang="en-US" dirty="0" smtClean="0"/>
              <a:t>를 함께 생성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Pod</a:t>
            </a:r>
            <a:r>
              <a:rPr lang="ko-KR" altLang="en-US" dirty="0" smtClean="0"/>
              <a:t>가 생성되면서 컨테이너화된 애플리케이션들이 배포되고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ReplicaSets</a:t>
            </a:r>
            <a:r>
              <a:rPr lang="ko-KR" altLang="en-US" dirty="0" smtClean="0"/>
              <a:t>는 애플리케이션의 </a:t>
            </a:r>
            <a:r>
              <a:rPr lang="en-US" altLang="ko-KR" dirty="0" smtClean="0"/>
              <a:t>replica </a:t>
            </a:r>
            <a:r>
              <a:rPr lang="ko-KR" altLang="en-US" dirty="0" smtClean="0"/>
              <a:t>수를 지속적으로 모니터링하고 유지시킴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1418" y="1554573"/>
            <a:ext cx="6148530" cy="4471864"/>
            <a:chOff x="266693" y="1377152"/>
            <a:chExt cx="6148530" cy="44718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4223" y="1700016"/>
              <a:ext cx="5071000" cy="4149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693" y="1377152"/>
              <a:ext cx="1721238" cy="1392177"/>
            </a:xfrm>
            <a:prstGeom prst="rect">
              <a:avLst/>
            </a:prstGeom>
          </p:spPr>
        </p:pic>
        <p:cxnSp>
          <p:nvCxnSpPr>
            <p:cNvPr id="16" name="직선 연결선[R] 15"/>
            <p:cNvCxnSpPr/>
            <p:nvPr/>
          </p:nvCxnSpPr>
          <p:spPr>
            <a:xfrm>
              <a:off x="979714" y="1894114"/>
              <a:ext cx="604157" cy="2955472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91986" y="1763486"/>
              <a:ext cx="2090057" cy="97971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90736" y="1449992"/>
            <a:ext cx="542351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Service</a:t>
            </a:r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논리적 집합과 액세스 정책을 정의하는 추상화 개념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서비스가 타겟으로 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집합은 </a:t>
            </a:r>
            <a:r>
              <a:rPr lang="en-US" altLang="ko-KR" sz="1400" dirty="0" smtClean="0"/>
              <a:t>Label Selector</a:t>
            </a:r>
            <a:r>
              <a:rPr lang="ko-KR" altLang="en-US" sz="1400" dirty="0" smtClean="0"/>
              <a:t>에 의해 결정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Label</a:t>
            </a:r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에 설정되는 </a:t>
            </a:r>
            <a:r>
              <a:rPr lang="en-US" altLang="ko-KR" sz="1400" dirty="0" smtClean="0"/>
              <a:t>key/value </a:t>
            </a:r>
            <a:r>
              <a:rPr lang="ko-KR" altLang="en-US" sz="1400" dirty="0" smtClean="0"/>
              <a:t> 쌍의 별칭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Selector</a:t>
            </a:r>
            <a:endParaRPr lang="en-US" altLang="ko-KR" sz="1400" dirty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를 찾기 위한 별칭 검색어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해당 서비스에서 관리하는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목록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엔드포인트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맵핑하고 있는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 객체가 자동으로 생성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죽으면 자동으로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에서 제거되고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Selector</a:t>
            </a:r>
            <a:r>
              <a:rPr lang="ko-KR" altLang="en-US" sz="1400" dirty="0" smtClean="0"/>
              <a:t>와 매칭되는 새로운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생기면 자동으로 추가됨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로드밸런싱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서비스 디스커버리 등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서비스를 통해 외부에서 접속하거나 클러스터 내부에서만 접근하도록 설정 가능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6" y="1547648"/>
            <a:ext cx="4775814" cy="4669125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533122" y="1484785"/>
            <a:ext cx="11158693" cy="4182368"/>
          </a:xfrm>
        </p:spPr>
        <p:txBody>
          <a:bodyPr/>
          <a:lstStyle/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Pod = Container = Application</a:t>
            </a: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Deployment =</a:t>
            </a:r>
            <a:r>
              <a:rPr kumimoji="1" lang="en-US" altLang="ko-KR" sz="1600" dirty="0" smtClean="0">
                <a:sym typeface="Wingdings"/>
              </a:rPr>
              <a:t> Pod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Container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Application</a:t>
            </a:r>
            <a:r>
              <a:rPr kumimoji="1" lang="ko-KR" altLang="en-US" sz="1600" dirty="0" smtClean="0">
                <a:sym typeface="Wingdings"/>
              </a:rPr>
              <a:t>을 생성해주는</a:t>
            </a:r>
            <a:r>
              <a:rPr kumimoji="1" lang="ko-KR" altLang="en-US" sz="1600" dirty="0">
                <a:sym typeface="Wingdings"/>
              </a:rPr>
              <a:t> </a:t>
            </a:r>
            <a:r>
              <a:rPr kumimoji="1" lang="ko-KR" altLang="en-US" sz="1600" dirty="0" smtClean="0">
                <a:sym typeface="Wingdings"/>
              </a:rPr>
              <a:t>것</a:t>
            </a:r>
            <a:endParaRPr kumimoji="1" lang="en-US" altLang="ko-KR" sz="1600" dirty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>
                <a:sym typeface="Wingdings"/>
              </a:rPr>
              <a:t>Service = Application</a:t>
            </a:r>
            <a:r>
              <a:rPr kumimoji="1" lang="ko-KR" altLang="en-US" sz="1600" dirty="0" smtClean="0">
                <a:sym typeface="Wingdings"/>
              </a:rPr>
              <a:t>을 외부에 노출 시켜주는 것</a:t>
            </a:r>
            <a:endParaRPr kumimoji="1" lang="en-US" altLang="ko-KR" sz="1600" dirty="0" smtClean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endParaRPr kumimoji="1" lang="en-US" altLang="ko-KR" dirty="0" smtClean="0"/>
          </a:p>
          <a:p>
            <a:pPr marL="256050" indent="-1714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레지스트리로 업로드된 이미지를 통해 애플리케이션을 배포하기 위해서 먼저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클러스터 환경에 접속해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986" y="1443682"/>
            <a:ext cx="11013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/>
              <a:t>로그인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계정별 설정 파일 </a:t>
            </a:r>
            <a:r>
              <a:rPr lang="ko-KR" altLang="en-US" sz="1400" dirty="0" smtClean="0"/>
              <a:t>다운로드</a:t>
            </a:r>
            <a:endParaRPr lang="en-US" altLang="ko-KR" sz="1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 smtClean="0"/>
              <a:t>Mac</a:t>
            </a:r>
            <a:r>
              <a:rPr lang="en-US" altLang="ko-KR" sz="1400" dirty="0"/>
              <a:t>: ~/.</a:t>
            </a:r>
            <a:r>
              <a:rPr lang="en-US" altLang="ko-KR" sz="1400" dirty="0" err="1"/>
              <a:t>kube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ko-KR" altLang="en-US" sz="1400" dirty="0"/>
              <a:t>덮어 쓰기</a:t>
            </a:r>
            <a:endParaRPr lang="en-US" altLang="ko-KR" sz="1400" dirty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/>
              <a:t>Window: C:\Users</a:t>
            </a:r>
            <a:r>
              <a:rPr lang="en-US" altLang="ko-KR" sz="1400" dirty="0" smtClean="0"/>
              <a:t>\...\.</a:t>
            </a:r>
            <a:r>
              <a:rPr lang="en-US" altLang="ko-KR" sz="1400" dirty="0" err="1" smtClean="0"/>
              <a:t>kube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덮어쓰기</a:t>
            </a:r>
            <a:endParaRPr lang="en-US" altLang="ko-KR" sz="14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79039" y="3555371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get-contexts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7461" y="317944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ko-KR" altLang="en-US" sz="1600" dirty="0" smtClean="0"/>
              <a:t>클러스터 </a:t>
            </a:r>
            <a:r>
              <a:rPr lang="ko-KR" altLang="en-US" sz="1600" dirty="0"/>
              <a:t>환경에 제대로 접속되었는지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7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배포하기 위해서는 </a:t>
            </a:r>
            <a:r>
              <a:rPr lang="en-US" altLang="ko-KR" dirty="0" smtClean="0"/>
              <a:t>Deployment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Deployment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/>
              <a:t>cloud-movie-</a:t>
            </a:r>
            <a:r>
              <a:rPr lang="en-US" altLang="ko-KR" sz="1600" dirty="0" err="1"/>
              <a:t>deployment.yml</a:t>
            </a:r>
            <a:r>
              <a:rPr kumimoji="1" lang="en-US" altLang="ko-KR" sz="1600" dirty="0" smtClean="0"/>
              <a:t>)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20000"/>
              </a:lnSpc>
            </a:pP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00" dirty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cloud-movie-deployment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0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00" dirty="0" smtClean="0">
                <a:solidFill>
                  <a:srgbClr val="000000"/>
                </a:solidFill>
                <a:latin typeface="Monaco" charset="0"/>
              </a:rPr>
              <a:t>/cloud-movie:1.0</a:t>
            </a:r>
            <a:endParaRPr lang="en-US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작성하고 그 파일을 통해 </a:t>
            </a:r>
            <a:r>
              <a:rPr lang="en-US" altLang="ko-KR" dirty="0" smtClean="0"/>
              <a:t>kubectl apply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Deployment Object</a:t>
            </a:r>
            <a:r>
              <a:rPr lang="ko-KR" altLang="en-US" dirty="0" smtClean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013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 Deployment yml </a:t>
            </a:r>
            <a:r>
              <a:rPr kumimoji="1" lang="ko-KR" altLang="en-US" sz="1600" dirty="0" smtClean="0"/>
              <a:t>작성한 경로로 이동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생성</a:t>
            </a:r>
            <a:r>
              <a:rPr kumimoji="1" lang="en-US" altLang="ko-KR" sz="1600" dirty="0" smtClean="0"/>
              <a:t>(--record </a:t>
            </a:r>
            <a:r>
              <a:rPr kumimoji="1" lang="ko-KR" altLang="en-US" sz="1600" dirty="0" smtClean="0"/>
              <a:t>옵션을 통해 설정 이력 관리 가능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조회 </a:t>
            </a:r>
            <a:r>
              <a:rPr kumimoji="1" lang="en-US" altLang="ko-KR" sz="1600" dirty="0" smtClean="0"/>
              <a:t>(Pod, ReplicaSets </a:t>
            </a:r>
            <a:r>
              <a:rPr kumimoji="1" lang="ko-KR" altLang="en-US" sz="1600" dirty="0" smtClean="0"/>
              <a:t>조회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[cloud-movie-</a:t>
            </a:r>
            <a:r>
              <a:rPr lang="en-US" altLang="ko-KR" sz="1400" dirty="0" err="1" smtClean="0"/>
              <a:t>deployment.yml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29502" y="2870038"/>
            <a:ext cx="11057895" cy="51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[filename]</a:t>
            </a:r>
          </a:p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apply -f </a:t>
            </a:r>
            <a:r>
              <a:rPr lang="en-US" altLang="ko-KR" sz="1400" dirty="0" smtClean="0"/>
              <a:t>cloud-movie-</a:t>
            </a:r>
            <a:r>
              <a:rPr lang="en-US" altLang="ko-KR" sz="1400" dirty="0" err="1" smtClean="0"/>
              <a:t>deployment.yml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--record</a:t>
            </a:r>
            <a:endParaRPr lang="en-US" altLang="ko-KR" sz="14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1" y="419629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err="1" smtClean="0"/>
              <a:t>deploy,pod</a:t>
            </a:r>
            <a:endParaRPr lang="en-US" altLang="ko-KR" sz="1400" dirty="0" smtClean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2" y="3387340"/>
            <a:ext cx="9055100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4568113"/>
            <a:ext cx="981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01.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4980712" y="2415653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4112066" y="3037057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061267" y="3325089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4350" y="3297325"/>
            <a:ext cx="1908212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 외부에서 접속할 수 있도록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Service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 smtClean="0"/>
              <a:t>cloud-movie-</a:t>
            </a:r>
            <a:r>
              <a:rPr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9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cloud-movie</a:t>
            </a:r>
            <a:endParaRPr lang="ro-RO" altLang="ko-KR" sz="1400" dirty="0" smtClean="0">
              <a:solidFill>
                <a:srgbClr val="000000"/>
              </a:solidFill>
              <a:latin typeface="Monaco" charset="0"/>
            </a:endParaRP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r>
              <a:rPr lang="ko-KR" alt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#(Cluster-IP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내부서비스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외부노출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X)</a:t>
            </a:r>
            <a:r>
              <a:rPr lang="en-US" altLang="ko-KR" sz="1400" dirty="0">
                <a:solidFill>
                  <a:srgbClr val="FF0000"/>
                </a:solidFill>
                <a:latin typeface="Monaco" charset="0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Monaco" charset="0"/>
              </a:rPr>
              <a:t>Nodeport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해당 노드의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와 포트를 사용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)</a:t>
            </a:r>
            <a:endParaRPr lang="ro-RO" altLang="ko-KR" sz="1400" dirty="0">
              <a:solidFill>
                <a:srgbClr val="FF0000"/>
              </a:solidFill>
              <a:latin typeface="Monaco" charset="0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r>
              <a:rPr lang="ko-KR" altLang="en-US" dirty="0"/>
              <a:t>파일을 작성하고 그 파일을 통해 </a:t>
            </a:r>
            <a:r>
              <a:rPr lang="en-US" altLang="ko-KR" dirty="0"/>
              <a:t>kubectl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명령어로 </a:t>
            </a:r>
            <a:r>
              <a:rPr lang="en-US" altLang="ko-KR" dirty="0"/>
              <a:t>Service Object</a:t>
            </a:r>
            <a:r>
              <a:rPr lang="ko-KR" altLang="en-US" dirty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7988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Service </a:t>
            </a:r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 smtClean="0"/>
              <a:t>애플리케이션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err="1" smtClean="0"/>
              <a:t>Kubectl</a:t>
            </a:r>
            <a:r>
              <a:rPr kumimoji="1" lang="en-US" altLang="ko-KR" sz="1600" dirty="0" smtClean="0"/>
              <a:t> get svc</a:t>
            </a:r>
            <a:r>
              <a:rPr kumimoji="1" lang="ko-KR" altLang="en-US" sz="1600" dirty="0" smtClean="0"/>
              <a:t>를 통해서 </a:t>
            </a:r>
            <a:r>
              <a:rPr kumimoji="1" lang="en-US" altLang="ko-KR" sz="1600" dirty="0" smtClean="0"/>
              <a:t>External-IP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Port(30000~40000</a:t>
            </a:r>
            <a:r>
              <a:rPr kumimoji="1" lang="ko-KR" altLang="en-US" sz="1600" dirty="0" smtClean="0"/>
              <a:t>번대 포트 확인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http</a:t>
            </a:r>
            <a:r>
              <a:rPr kumimoji="1" lang="en-US" altLang="ko-KR" sz="1600" dirty="0" smtClean="0"/>
              <a:t>://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External-IP</a:t>
            </a:r>
            <a:r>
              <a:rPr kumimoji="1" lang="en-US" altLang="ko-KR" sz="1600" dirty="0" smtClean="0"/>
              <a:t>: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port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contents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API</a:t>
            </a:r>
            <a:r>
              <a:rPr kumimoji="1" lang="ko-KR" altLang="en-US" sz="1600" dirty="0" smtClean="0"/>
              <a:t>를 호출함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예시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>
                <a:hlinkClick r:id="rId3"/>
              </a:rPr>
              <a:t>http://169.56.171.70:31056/contents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1" y="1800329"/>
            <a:ext cx="11057895" cy="50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ko-KR" sz="1400" dirty="0"/>
              <a:t>$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apply [filename]</a:t>
            </a:r>
            <a:endParaRPr lang="en-US" altLang="ko-KR" sz="1400" dirty="0"/>
          </a:p>
          <a:p>
            <a:pPr algn="l">
              <a:lnSpc>
                <a:spcPct val="60000"/>
              </a:lnSpc>
            </a:pPr>
            <a:r>
              <a:rPr lang="en-US" altLang="ko-KR" sz="1400" dirty="0" smtClean="0"/>
              <a:t>$ kubectl </a:t>
            </a:r>
            <a:r>
              <a:rPr lang="en-US" altLang="ko-KR" sz="1400" dirty="0"/>
              <a:t>apply -</a:t>
            </a:r>
            <a:r>
              <a:rPr lang="en-US" altLang="ko-KR" sz="1400" dirty="0" smtClean="0"/>
              <a:t>f cloud-movie-</a:t>
            </a:r>
            <a:r>
              <a:rPr lang="en-US" altLang="ko-KR" sz="1400" dirty="0" err="1" smtClean="0"/>
              <a:t>service.yml</a:t>
            </a:r>
            <a:r>
              <a:rPr lang="en-US" altLang="ko-KR" sz="1400" dirty="0" smtClean="0"/>
              <a:t> --</a:t>
            </a:r>
            <a:r>
              <a:rPr lang="en-US" altLang="ko-KR" sz="1400" dirty="0" smtClean="0"/>
              <a:t>record</a:t>
            </a:r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0" y="3258597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smtClean="0"/>
              <a:t>svc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267959"/>
            <a:ext cx="878840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625538"/>
            <a:ext cx="8136919" cy="704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79" y="3625538"/>
            <a:ext cx="2777538" cy="27593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118755" y="4021145"/>
            <a:ext cx="1414020" cy="31981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0878" y="4054925"/>
            <a:ext cx="704655" cy="28603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23209" y="4273475"/>
            <a:ext cx="895546" cy="6455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825766" y="4330132"/>
            <a:ext cx="1338605" cy="5872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 Object</a:t>
            </a:r>
            <a:r>
              <a:rPr lang="ko-KR" altLang="en-US" dirty="0" smtClean="0"/>
              <a:t>가 생성이 되었으면 로컬의 </a:t>
            </a:r>
            <a:r>
              <a:rPr lang="en-US" altLang="ko-KR" dirty="0" smtClean="0"/>
              <a:t>cloud-movie-front</a:t>
            </a:r>
            <a:r>
              <a:rPr lang="ko-KR" altLang="en-US" dirty="0" smtClean="0"/>
              <a:t> </a:t>
            </a:r>
            <a:r>
              <a:rPr lang="ko-KR" altLang="en-US" dirty="0" smtClean="0"/>
              <a:t>애플리케이션에서 접속해봅시다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0015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kumimoji="1" lang="ko-KR" altLang="en-US" sz="1600" dirty="0" smtClean="0"/>
              <a:t>로컬의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애플리케이션에서 접속해보기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pplication-default.yml </a:t>
            </a:r>
            <a:r>
              <a:rPr kumimoji="1" lang="ko-KR" altLang="en-US" sz="1600" dirty="0" smtClean="0"/>
              <a:t>파일에서 </a:t>
            </a:r>
            <a:r>
              <a:rPr kumimoji="1" lang="en-US" altLang="ko-KR" sz="1600" dirty="0" smtClean="0"/>
              <a:t>url </a:t>
            </a:r>
            <a:r>
              <a:rPr kumimoji="1" lang="ko-KR" altLang="en-US" sz="1600" dirty="0" smtClean="0"/>
              <a:t>수정</a:t>
            </a:r>
            <a:r>
              <a:rPr kumimoji="1" lang="en-US" altLang="ko-KR" sz="1600" dirty="0" smtClean="0"/>
              <a:t> (</a:t>
            </a:r>
            <a:r>
              <a:rPr kumimoji="1" lang="ko-KR" altLang="en-US" sz="1600" dirty="0" smtClean="0">
                <a:solidFill>
                  <a:srgbClr val="FF0000"/>
                </a:solidFill>
              </a:rPr>
              <a:t>본인의 서비스 접속 정보로 수정할 것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!!)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서버 구동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localhost:8080 </a:t>
            </a:r>
            <a:r>
              <a:rPr kumimoji="1" lang="ko-KR" altLang="en-US" sz="1600" dirty="0" smtClean="0"/>
              <a:t>으로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72077" y="2096182"/>
            <a:ext cx="11057895" cy="1260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00"/>
              </a:lnSpc>
            </a:pPr>
            <a:r>
              <a:rPr lang="en-US" altLang="ko-KR" sz="1400" dirty="0"/>
              <a:t>rest:</a:t>
            </a:r>
          </a:p>
          <a:p>
            <a:pPr algn="l">
              <a:lnSpc>
                <a:spcPts val="500"/>
              </a:lnSpc>
            </a:pPr>
            <a:r>
              <a:rPr lang="en-US" altLang="ko-KR" sz="1400" dirty="0"/>
              <a:t>  address: http</a:t>
            </a:r>
            <a:r>
              <a:rPr lang="en-US" altLang="ko-KR" sz="1400" dirty="0" smtClean="0"/>
              <a:t>://</a:t>
            </a:r>
            <a:r>
              <a:rPr lang="en-US" altLang="ko-KR" sz="1400" dirty="0" err="1" smtClean="0"/>
              <a:t>External-IP:Port</a:t>
            </a:r>
            <a:endParaRPr lang="en-US" altLang="ko-KR" sz="1400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Kubernetes Object(Deployment, Service, Pod </a:t>
            </a:r>
            <a:r>
              <a:rPr kumimoji="1" lang="ko-KR" altLang="en-US" sz="1600" dirty="0" smtClean="0"/>
              <a:t>등</a:t>
            </a:r>
            <a:r>
              <a:rPr kumimoji="1" lang="en-US" altLang="ko-KR" sz="1600" dirty="0" smtClean="0"/>
              <a:t>) </a:t>
            </a:r>
            <a:r>
              <a:rPr kumimoji="1" lang="ko-KR" altLang="en-US" sz="1600" dirty="0" smtClean="0"/>
              <a:t>의 상세 내용 확인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773239"/>
            <a:ext cx="11057895" cy="451657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kubectl </a:t>
            </a:r>
            <a:r>
              <a:rPr lang="en-US" altLang="ko-KR" sz="1400" dirty="0"/>
              <a:t>describe (-f FILENAME | TYPE [NAME_PREFIX | -l label] | TYPE/NAME) [options]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" y="2257656"/>
            <a:ext cx="9573656" cy="4143144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</a:t>
            </a:r>
            <a:r>
              <a:rPr kumimoji="1" lang="ko-KR" altLang="en-US" sz="1600" dirty="0" smtClean="0"/>
              <a:t>  애플리케이션 로그 확인 및 </a:t>
            </a:r>
            <a:r>
              <a:rPr kumimoji="1" lang="en-US" altLang="ko-KR" sz="1600" dirty="0" smtClean="0"/>
              <a:t>tailing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7461" y="1819574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logs [-f] </a:t>
            </a:r>
            <a:r>
              <a:rPr lang="en-US" altLang="ko-KR" sz="1400" dirty="0" smtClean="0"/>
              <a:t>[pod]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71231"/>
            <a:ext cx="9508754" cy="412649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3.</a:t>
            </a:r>
            <a:r>
              <a:rPr kumimoji="1" lang="ko-KR" altLang="en-US" sz="1600" dirty="0" smtClean="0"/>
              <a:t>  컨테이너 내부로 접속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exec -it </a:t>
            </a:r>
            <a:r>
              <a:rPr lang="en-US" altLang="ko-KR" sz="1400" dirty="0" smtClean="0"/>
              <a:t>[pod] -- </a:t>
            </a:r>
            <a:r>
              <a:rPr lang="en-US" altLang="ko-KR" sz="1400" dirty="0"/>
              <a:t>/bin/sh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181829"/>
            <a:ext cx="10185400" cy="424272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kumimoji="1" lang="en-US" altLang="ko-KR" sz="1600" dirty="0" smtClean="0"/>
              <a:t>Kubernetes Object </a:t>
            </a:r>
            <a:r>
              <a:rPr kumimoji="1" lang="ko-KR" altLang="en-US" sz="1600" dirty="0" smtClean="0"/>
              <a:t>삭제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애플리케이션을 삭제하기 위해서는 </a:t>
            </a:r>
            <a:r>
              <a:rPr kumimoji="1" lang="en-US" altLang="ko-KR" sz="1600" dirty="0" smtClean="0"/>
              <a:t>Deployment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Object</a:t>
            </a:r>
            <a:r>
              <a:rPr kumimoji="1" lang="ko-KR" altLang="en-US" sz="1600" dirty="0" smtClean="0"/>
              <a:t>를 삭제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조회시 </a:t>
            </a:r>
            <a:r>
              <a:rPr kumimoji="1" lang="en-US" altLang="ko-KR" sz="1600" dirty="0" smtClean="0"/>
              <a:t>Service Object</a:t>
            </a:r>
            <a:r>
              <a:rPr kumimoji="1" lang="ko-KR" altLang="en-US" sz="1600" dirty="0" smtClean="0"/>
              <a:t>만 남아 있고 나머지는 모두 삭제되었음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kubectl delete ([-f FILENAME] | TYPE [(NAME | -l label | --all)]) [options]</a:t>
            </a:r>
            <a:endParaRPr lang="en-US" altLang="ko-KR" sz="14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66793"/>
            <a:ext cx="77851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1" y="3314726"/>
            <a:ext cx="8559800" cy="660400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7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9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31206"/>
            <a:ext cx="2351533" cy="4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프로젝트의 </a:t>
            </a:r>
            <a:r>
              <a:rPr kumimoji="1" lang="en-US" altLang="ko-KR" sz="1600" dirty="0" smtClean="0"/>
              <a:t>application-k8s.yml </a:t>
            </a:r>
            <a:r>
              <a:rPr kumimoji="1" lang="ko-KR" altLang="en-US" sz="1600" dirty="0" smtClean="0"/>
              <a:t>파일 확인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/>
              <a:t>cloud-movie-front </a:t>
            </a:r>
            <a:r>
              <a:rPr kumimoji="1" lang="ko-KR" altLang="en-US" sz="1600" dirty="0" smtClean="0"/>
              <a:t>프로젝트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빌드</a:t>
            </a:r>
            <a:r>
              <a:rPr kumimoji="1" lang="en-US" altLang="ko-KR" sz="1600" dirty="0" smtClean="0"/>
              <a:t>(target </a:t>
            </a:r>
            <a:r>
              <a:rPr kumimoji="1" lang="ko-KR" altLang="en-US" sz="1600" dirty="0" smtClean="0"/>
              <a:t>폴더에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패키징 파일 생성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</a:t>
            </a:r>
            <a:r>
              <a:rPr lang="en-US" altLang="ko-KR" dirty="0" smtClean="0"/>
              <a:t> 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애플리케이션과 </a:t>
            </a:r>
            <a:r>
              <a:rPr lang="ko-KR" altLang="en-US" dirty="0" smtClean="0"/>
              <a:t>연동해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485042" y="1773239"/>
            <a:ext cx="11231966" cy="1239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rest: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address: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http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://cloud-movie-service:8090</a:t>
            </a:r>
            <a:endParaRPr lang="mr-IN" altLang="ko-KR" sz="1400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서비스연계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83105" y="3484184"/>
            <a:ext cx="11057895" cy="366941"/>
          </a:xfrm>
        </p:spPr>
        <p:txBody>
          <a:bodyPr/>
          <a:lstStyle/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 smtClean="0"/>
              <a:t>STS</a:t>
            </a:r>
            <a:r>
              <a:rPr lang="ko-KR" altLang="en-US" sz="1400" dirty="0" smtClean="0"/>
              <a:t>의 </a:t>
            </a:r>
            <a:r>
              <a:rPr kumimoji="1" lang="en-US" altLang="ko-KR" sz="1400" dirty="0"/>
              <a:t>cloud-movie-front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우클릭 </a:t>
            </a:r>
            <a:r>
              <a:rPr lang="en-US" altLang="ko-KR" sz="1400" dirty="0" smtClean="0"/>
              <a:t>-&gt; Run As -&gt; Maven install</a:t>
            </a:r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483105" y="4240952"/>
            <a:ext cx="10848617" cy="2035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FROM openjdk:8-jdk-alpine</a:t>
            </a:r>
          </a:p>
          <a:p>
            <a:pPr algn="l"/>
            <a:r>
              <a:rPr lang="en-US" altLang="ko-KR" sz="1400" dirty="0"/>
              <a:t>RUN 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 add --no-cache curl tar bash</a:t>
            </a:r>
          </a:p>
          <a:p>
            <a:pPr algn="l"/>
            <a:r>
              <a:rPr lang="en-US" altLang="ko-KR" sz="1400" dirty="0"/>
              <a:t>VOLUME /</a:t>
            </a:r>
            <a:r>
              <a:rPr lang="en-US" altLang="ko-KR" sz="1400" dirty="0" err="1"/>
              <a:t>tmp</a:t>
            </a:r>
            <a:endParaRPr lang="en-US" altLang="ko-KR" sz="1400" dirty="0"/>
          </a:p>
          <a:p>
            <a:pPr algn="l"/>
            <a:r>
              <a:rPr lang="en-US" altLang="ko-KR" sz="1400" dirty="0"/>
              <a:t>ADD </a:t>
            </a:r>
            <a:r>
              <a:rPr lang="en-US" altLang="ko-KR" sz="1400" dirty="0" smtClean="0"/>
              <a:t>target/cloud-movie-front-0.0.1-SNAPSHOT.jar </a:t>
            </a:r>
            <a:r>
              <a:rPr lang="en-US" altLang="ko-KR" sz="1400" dirty="0" err="1"/>
              <a:t>app.jar</a:t>
            </a:r>
            <a:endParaRPr lang="en-US" altLang="ko-KR" sz="1400" dirty="0"/>
          </a:p>
          <a:p>
            <a:pPr algn="l"/>
            <a:r>
              <a:rPr lang="en-US" altLang="ko-KR" sz="1400" dirty="0"/>
              <a:t>ENV JAVA_OPTS=""</a:t>
            </a:r>
          </a:p>
          <a:p>
            <a:pPr algn="l"/>
            <a:r>
              <a:rPr lang="en-US" altLang="ko-KR" sz="1400" dirty="0"/>
              <a:t>ENTRYPOINT ["java","-</a:t>
            </a:r>
            <a:r>
              <a:rPr lang="en-US" altLang="ko-KR" sz="1400" dirty="0" err="1"/>
              <a:t>Djava.security.egd</a:t>
            </a:r>
            <a:r>
              <a:rPr lang="en-US" altLang="ko-KR" sz="1400" dirty="0"/>
              <a:t>=file:/dev/./</a:t>
            </a:r>
            <a:r>
              <a:rPr lang="en-US" altLang="ko-KR" sz="1400" dirty="0" err="1"/>
              <a:t>urandom</a:t>
            </a:r>
            <a:r>
              <a:rPr lang="en-US" altLang="ko-KR" sz="1400" dirty="0"/>
              <a:t>","-jar","/</a:t>
            </a:r>
            <a:r>
              <a:rPr lang="en-US" altLang="ko-KR" sz="1400" dirty="0" err="1"/>
              <a:t>app.jar</a:t>
            </a:r>
            <a:r>
              <a:rPr lang="en-US" altLang="ko-KR" sz="1400" dirty="0" smtClean="0"/>
              <a:t>"]</a:t>
            </a:r>
            <a:endParaRPr lang="en-US" altLang="ko-KR" sz="1400" dirty="0"/>
          </a:p>
        </p:txBody>
      </p: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-273377" y="57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4.</a:t>
            </a:r>
            <a:r>
              <a:rPr kumimoji="1" lang="ko-KR" altLang="en-US" sz="1600" dirty="0"/>
              <a:t>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프로젝트 위치로 이동</a:t>
            </a:r>
            <a:r>
              <a:rPr kumimoji="1" lang="en-US" altLang="ko-KR" sz="1600" dirty="0" smtClean="0"/>
              <a:t>(</a:t>
            </a: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작성된 경로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 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5.</a:t>
            </a:r>
            <a:r>
              <a:rPr kumimoji="1" lang="ko-KR" altLang="en-US" sz="1600" dirty="0" smtClean="0"/>
              <a:t> 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 빌드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6.</a:t>
            </a:r>
            <a:r>
              <a:rPr kumimoji="1" lang="ko-KR" altLang="en-US" sz="1600" dirty="0" smtClean="0"/>
              <a:t>  이미지 태깅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/>
              <a:t>7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 태깅한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이미지를 </a:t>
            </a:r>
            <a:r>
              <a:rPr kumimoji="1" lang="en-US" altLang="ko-KR" sz="1600" dirty="0" smtClean="0"/>
              <a:t>K8s </a:t>
            </a:r>
            <a:r>
              <a:rPr kumimoji="1" lang="ko-KR" altLang="en-US" sz="1600" dirty="0" smtClean="0"/>
              <a:t>레지스트리에 업로드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텍스트 개체 틀 10"/>
          <p:cNvSpPr txBox="1">
            <a:spLocks/>
          </p:cNvSpPr>
          <p:nvPr/>
        </p:nvSpPr>
        <p:spPr>
          <a:xfrm>
            <a:off x="507461" y="1763373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cd [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cloud-movie-front 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0" y="394546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tag </a:t>
            </a:r>
            <a:r>
              <a:rPr lang="en-US" altLang="ko-KR" sz="1400" dirty="0"/>
              <a:t>cloud-movie-front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/cloud-movie-front:1.0</a:t>
            </a:r>
            <a:endParaRPr lang="en-US" altLang="ko-KR" sz="1400" dirty="0" smtClean="0"/>
          </a:p>
        </p:txBody>
      </p:sp>
      <p:sp>
        <p:nvSpPr>
          <p:cNvPr id="23" name="텍스트 개체 틀 10"/>
          <p:cNvSpPr txBox="1">
            <a:spLocks/>
          </p:cNvSpPr>
          <p:nvPr/>
        </p:nvSpPr>
        <p:spPr>
          <a:xfrm>
            <a:off x="507460" y="493171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1.0</a:t>
            </a:r>
          </a:p>
        </p:txBody>
      </p:sp>
      <p:sp>
        <p:nvSpPr>
          <p:cNvPr id="25" name="텍스트 개체 틀 10"/>
          <p:cNvSpPr txBox="1">
            <a:spLocks/>
          </p:cNvSpPr>
          <p:nvPr/>
        </p:nvSpPr>
        <p:spPr>
          <a:xfrm>
            <a:off x="507460" y="28436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cloud-movie-front 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7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JDK 8+ </a:t>
            </a:r>
            <a:r>
              <a:rPr kumimoji="1" lang="ko-KR" altLang="en-US" dirty="0" smtClean="0"/>
              <a:t>권장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STS Tool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Kubernetes CLI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Windows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Windows </a:t>
            </a:r>
            <a:r>
              <a:rPr kumimoji="1" lang="en-US" altLang="ko-KR" dirty="0" smtClean="0"/>
              <a:t>7+,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64</a:t>
            </a:r>
            <a:r>
              <a:rPr kumimoji="1" lang="ko-KR" altLang="en-US" dirty="0" smtClean="0"/>
              <a:t>비트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Mac OS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Docker for Mac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(stable channel)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 Hub </a:t>
            </a:r>
            <a:r>
              <a:rPr kumimoji="1" lang="ko-KR" altLang="en-US" dirty="0" smtClean="0"/>
              <a:t>가입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Project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3"/>
              </a:rPr>
              <a:t>https</a:t>
            </a:r>
            <a:r>
              <a:rPr kumimoji="1" lang="en-US" altLang="ko-KR" dirty="0" smtClean="0">
                <a:hlinkClick r:id="rId3"/>
              </a:rPr>
              <a:t>://mygit.skcc.com/scm/cna/cloud-movie.git</a:t>
            </a:r>
            <a:endParaRPr kumimoji="1"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31595"/>
              </p:ext>
            </p:extLst>
          </p:nvPr>
        </p:nvGraphicFramePr>
        <p:xfrm>
          <a:off x="1990434" y="2685011"/>
          <a:ext cx="9283154" cy="115403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641577"/>
                <a:gridCol w="4641577"/>
              </a:tblGrid>
              <a:tr h="580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 Pro </a:t>
                      </a:r>
                      <a:r>
                        <a:rPr lang="ko-KR" altLang="en-US" baseline="0" dirty="0" smtClean="0"/>
                        <a:t>미만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Docker ToolBox</a:t>
                      </a:r>
                    </a:p>
                  </a:txBody>
                  <a:tcPr/>
                </a:tc>
              </a:tr>
              <a:tr h="57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 Pro, Window Server 2016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>
                          <a:hlinkClick r:id="rId4"/>
                        </a:rPr>
                        <a:t>Docker for</a:t>
                      </a:r>
                      <a:r>
                        <a:rPr lang="en-US" altLang="ko-KR" baseline="0" dirty="0" smtClean="0">
                          <a:hlinkClick r:id="rId4"/>
                        </a:rPr>
                        <a:t> Windows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6136" y="654848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2" y="1455151"/>
            <a:ext cx="11414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8</a:t>
            </a:r>
            <a:r>
              <a:rPr kumimoji="1" lang="en-US" altLang="ko-KR" sz="1600" dirty="0" smtClean="0"/>
              <a:t>.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Deployment </a:t>
            </a:r>
            <a:r>
              <a:rPr kumimoji="1" lang="en-US" altLang="ko-KR" sz="1600" dirty="0" err="1"/>
              <a:t>yml</a:t>
            </a:r>
            <a:r>
              <a:rPr kumimoji="1" lang="en-US" altLang="ko-KR" sz="1600" dirty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deployment.yml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10000"/>
              </a:lnSpc>
            </a:pP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50" dirty="0" smtClean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cloud-movie-front-deployment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5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/cloud-movie-front:1.0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50" dirty="0" err="1" smtClean="0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5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env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:</a:t>
            </a:r>
            <a:endParaRPr lang="de-DE" altLang="ko-KR" sz="1050" dirty="0" smtClean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- </a:t>
            </a:r>
            <a:r>
              <a:rPr lang="de-DE" altLang="ko-KR" sz="1050" dirty="0" err="1">
                <a:solidFill>
                  <a:srgbClr val="00CE41"/>
                </a:solidFill>
                <a:latin typeface="Monaco" charset="0"/>
              </a:rPr>
              <a:t>name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SPRING_PROFILES_ACTIVE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value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k8s</a:t>
            </a:r>
            <a:endParaRPr lang="de-DE" altLang="ko-KR" sz="1050" dirty="0">
              <a:solidFill>
                <a:srgbClr val="FF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5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304801" y="656262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9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Service </a:t>
            </a:r>
            <a:r>
              <a:rPr kumimoji="1" lang="en-US" altLang="ko-KR" sz="1600" dirty="0" err="1" smtClean="0"/>
              <a:t>yml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 </a:t>
            </a:r>
            <a:r>
              <a:rPr lang="en-US" altLang="ko-KR" dirty="0" smtClean="0"/>
              <a:t>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</a:t>
            </a:r>
            <a:r>
              <a:rPr lang="ko-KR" altLang="en-US" dirty="0" smtClean="0"/>
              <a:t> </a:t>
            </a:r>
            <a:r>
              <a:rPr lang="ko-KR" altLang="en-US" dirty="0" smtClean="0"/>
              <a:t>애플리케이션과 연동해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cloud-movie-front-service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8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movie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-front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endParaRPr lang="ro-RO" altLang="ko-KR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986" y="1372371"/>
            <a:ext cx="11594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10. k8s </a:t>
            </a:r>
            <a:r>
              <a:rPr kumimoji="1" lang="ko-KR" altLang="en-US" sz="1600" dirty="0" smtClean="0"/>
              <a:t>폴더로 이동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11.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</a:t>
            </a:r>
            <a:r>
              <a:rPr kumimoji="1" lang="ko-KR" altLang="en-US" sz="1600" dirty="0" smtClean="0"/>
              <a:t>대한 </a:t>
            </a:r>
            <a:r>
              <a:rPr kumimoji="1" lang="en-US" altLang="ko-KR" sz="1600" dirty="0" smtClean="0"/>
              <a:t>Deployment,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12</a:t>
            </a:r>
            <a:r>
              <a:rPr kumimoji="1" lang="en-US" altLang="ko-KR" sz="1600" dirty="0"/>
              <a:t>.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 </a:t>
            </a:r>
            <a:r>
              <a:rPr kumimoji="1" lang="en-US" altLang="ko-KR" sz="1600" dirty="0" smtClean="0"/>
              <a:t>Pod</a:t>
            </a:r>
            <a:r>
              <a:rPr kumimoji="1" lang="ko-KR" altLang="en-US" sz="1600" dirty="0" smtClean="0"/>
              <a:t>명 조회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803667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cd k8s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3972496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  <a:endParaRPr lang="en-US" altLang="ko-KR" sz="1400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 txBox="1">
            <a:spLocks/>
          </p:cNvSpPr>
          <p:nvPr/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3" name="텍스트 개체 틀 10"/>
          <p:cNvSpPr txBox="1">
            <a:spLocks/>
          </p:cNvSpPr>
          <p:nvPr/>
        </p:nvSpPr>
        <p:spPr>
          <a:xfrm>
            <a:off x="507460" y="283688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.</a:t>
            </a:r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 </a:t>
            </a:r>
            <a:r>
              <a:rPr lang="en-US" altLang="ko-KR" dirty="0"/>
              <a:t>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</a:t>
            </a:r>
            <a:r>
              <a:rPr lang="ko-KR" altLang="en-US" dirty="0"/>
              <a:t> 애플리케이션과 연동해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접속한 </a:t>
            </a:r>
            <a:r>
              <a:rPr lang="ko-KR" altLang="en-US" dirty="0" smtClean="0"/>
              <a:t>결과입니다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서비스연계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68985"/>
            <a:ext cx="9653048" cy="48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07568" y="1551956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400" b="1" dirty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17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err="1" smtClean="0"/>
              <a:t>Config</a:t>
            </a:r>
            <a:r>
              <a:rPr kumimoji="1" lang="ko-KR" altLang="en-US" dirty="0" smtClean="0"/>
              <a:t> 설정하기</a:t>
            </a:r>
            <a:endParaRPr kumimoji="1" lang="ko-KR" altLang="en-US" dirty="0"/>
          </a:p>
        </p:txBody>
      </p:sp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13947" y="1512876"/>
            <a:ext cx="52565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접속 주소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://pou-dev-console.cloudzcp.io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계정 </a:t>
            </a:r>
            <a:r>
              <a:rPr lang="en-US" altLang="ko-KR" dirty="0" smtClean="0"/>
              <a:t>/</a:t>
            </a:r>
            <a:r>
              <a:rPr lang="ko-KR" altLang="en-US" dirty="0" smtClean="0"/>
              <a:t> 패스워드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0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1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432286" y="2005723"/>
            <a:ext cx="6841840" cy="3825240"/>
          </a:xfrm>
          <a:prstGeom prst="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560141" y="2803123"/>
            <a:ext cx="2886809" cy="20250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54"/>
          <p:cNvSpPr txBox="1"/>
          <p:nvPr/>
        </p:nvSpPr>
        <p:spPr>
          <a:xfrm>
            <a:off x="7061716" y="205109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6166442" y="2807891"/>
            <a:ext cx="2995409" cy="2900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8"/>
          <p:cNvSpPr txBox="1"/>
          <p:nvPr/>
        </p:nvSpPr>
        <p:spPr>
          <a:xfrm>
            <a:off x="3046519" y="204172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-front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3175067" y="2792336"/>
            <a:ext cx="4625" cy="2016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669603" y="2408813"/>
            <a:ext cx="669128" cy="784616"/>
            <a:chOff x="3440832" y="2247302"/>
            <a:chExt cx="762127" cy="893666"/>
          </a:xfrm>
        </p:grpSpPr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3440832" y="2247302"/>
              <a:ext cx="762127" cy="893666"/>
            </a:xfrm>
            <a:custGeom>
              <a:avLst/>
              <a:gdLst>
                <a:gd name="T0" fmla="*/ 306 w 320"/>
                <a:gd name="T1" fmla="*/ 83 h 376"/>
                <a:gd name="T2" fmla="*/ 176 w 320"/>
                <a:gd name="T3" fmla="*/ 5 h 376"/>
                <a:gd name="T4" fmla="*/ 145 w 320"/>
                <a:gd name="T5" fmla="*/ 5 h 376"/>
                <a:gd name="T6" fmla="*/ 15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5 w 320"/>
                <a:gd name="T13" fmla="*/ 291 h 376"/>
                <a:gd name="T14" fmla="*/ 145 w 320"/>
                <a:gd name="T15" fmla="*/ 369 h 376"/>
                <a:gd name="T16" fmla="*/ 176 w 320"/>
                <a:gd name="T17" fmla="*/ 369 h 376"/>
                <a:gd name="T18" fmla="*/ 306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6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6" y="83"/>
                  </a:moveTo>
                  <a:cubicBezTo>
                    <a:pt x="176" y="5"/>
                    <a:pt x="176" y="5"/>
                    <a:pt x="176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6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6" y="285"/>
                    <a:pt x="15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9" y="376"/>
                    <a:pt x="170" y="372"/>
                    <a:pt x="176" y="369"/>
                  </a:cubicBezTo>
                  <a:cubicBezTo>
                    <a:pt x="306" y="291"/>
                    <a:pt x="306" y="291"/>
                    <a:pt x="306" y="291"/>
                  </a:cubicBezTo>
                  <a:cubicBezTo>
                    <a:pt x="315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5" y="89"/>
                    <a:pt x="306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620852" y="2479491"/>
              <a:ext cx="416714" cy="413697"/>
              <a:chOff x="7910513" y="2382838"/>
              <a:chExt cx="658820" cy="654050"/>
            </a:xfrm>
          </p:grpSpPr>
          <p:sp>
            <p:nvSpPr>
              <p:cNvPr id="21" name="Freeform 192"/>
              <p:cNvSpPr>
                <a:spLocks/>
              </p:cNvSpPr>
              <p:nvPr/>
            </p:nvSpPr>
            <p:spPr bwMode="auto">
              <a:xfrm>
                <a:off x="8286750" y="2705101"/>
                <a:ext cx="106363" cy="153988"/>
              </a:xfrm>
              <a:custGeom>
                <a:avLst/>
                <a:gdLst>
                  <a:gd name="T0" fmla="*/ 2 w 28"/>
                  <a:gd name="T1" fmla="*/ 40 h 41"/>
                  <a:gd name="T2" fmla="*/ 4 w 28"/>
                  <a:gd name="T3" fmla="*/ 41 h 41"/>
                  <a:gd name="T4" fmla="*/ 6 w 28"/>
                  <a:gd name="T5" fmla="*/ 40 h 41"/>
                  <a:gd name="T6" fmla="*/ 27 w 28"/>
                  <a:gd name="T7" fmla="*/ 23 h 41"/>
                  <a:gd name="T8" fmla="*/ 28 w 28"/>
                  <a:gd name="T9" fmla="*/ 21 h 41"/>
                  <a:gd name="T10" fmla="*/ 27 w 28"/>
                  <a:gd name="T11" fmla="*/ 18 h 41"/>
                  <a:gd name="T12" fmla="*/ 6 w 28"/>
                  <a:gd name="T13" fmla="*/ 1 h 41"/>
                  <a:gd name="T14" fmla="*/ 2 w 28"/>
                  <a:gd name="T15" fmla="*/ 2 h 41"/>
                  <a:gd name="T16" fmla="*/ 2 w 28"/>
                  <a:gd name="T17" fmla="*/ 6 h 41"/>
                  <a:gd name="T18" fmla="*/ 19 w 28"/>
                  <a:gd name="T19" fmla="*/ 21 h 41"/>
                  <a:gd name="T20" fmla="*/ 2 w 28"/>
                  <a:gd name="T21" fmla="*/ 35 h 41"/>
                  <a:gd name="T22" fmla="*/ 2 w 28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1">
                    <a:moveTo>
                      <a:pt x="2" y="40"/>
                    </a:moveTo>
                    <a:cubicBezTo>
                      <a:pt x="2" y="41"/>
                      <a:pt x="3" y="41"/>
                      <a:pt x="4" y="41"/>
                    </a:cubicBezTo>
                    <a:cubicBezTo>
                      <a:pt x="5" y="41"/>
                      <a:pt x="6" y="41"/>
                      <a:pt x="6" y="4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2"/>
                      <a:pt x="28" y="21"/>
                    </a:cubicBezTo>
                    <a:cubicBezTo>
                      <a:pt x="28" y="20"/>
                      <a:pt x="27" y="19"/>
                      <a:pt x="27" y="1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8088313" y="2705101"/>
                <a:ext cx="101600" cy="153988"/>
              </a:xfrm>
              <a:custGeom>
                <a:avLst/>
                <a:gdLst>
                  <a:gd name="T0" fmla="*/ 21 w 27"/>
                  <a:gd name="T1" fmla="*/ 40 h 41"/>
                  <a:gd name="T2" fmla="*/ 23 w 27"/>
                  <a:gd name="T3" fmla="*/ 41 h 41"/>
                  <a:gd name="T4" fmla="*/ 26 w 27"/>
                  <a:gd name="T5" fmla="*/ 40 h 41"/>
                  <a:gd name="T6" fmla="*/ 25 w 27"/>
                  <a:gd name="T7" fmla="*/ 35 h 41"/>
                  <a:gd name="T8" fmla="*/ 8 w 27"/>
                  <a:gd name="T9" fmla="*/ 21 h 41"/>
                  <a:gd name="T10" fmla="*/ 25 w 27"/>
                  <a:gd name="T11" fmla="*/ 6 h 41"/>
                  <a:gd name="T12" fmla="*/ 26 w 27"/>
                  <a:gd name="T13" fmla="*/ 2 h 41"/>
                  <a:gd name="T14" fmla="*/ 21 w 27"/>
                  <a:gd name="T15" fmla="*/ 1 h 41"/>
                  <a:gd name="T16" fmla="*/ 1 w 27"/>
                  <a:gd name="T17" fmla="*/ 18 h 41"/>
                  <a:gd name="T18" fmla="*/ 0 w 27"/>
                  <a:gd name="T19" fmla="*/ 21 h 41"/>
                  <a:gd name="T20" fmla="*/ 1 w 27"/>
                  <a:gd name="T21" fmla="*/ 23 h 41"/>
                  <a:gd name="T22" fmla="*/ 21 w 27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41">
                    <a:moveTo>
                      <a:pt x="21" y="40"/>
                    </a:move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5" y="41"/>
                      <a:pt x="26" y="40"/>
                    </a:cubicBezTo>
                    <a:cubicBezTo>
                      <a:pt x="27" y="38"/>
                      <a:pt x="27" y="36"/>
                      <a:pt x="25" y="3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0" y="23"/>
                      <a:pt x="1" y="23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8185150" y="2679701"/>
                <a:ext cx="106363" cy="206375"/>
              </a:xfrm>
              <a:custGeom>
                <a:avLst/>
                <a:gdLst>
                  <a:gd name="T0" fmla="*/ 3 w 28"/>
                  <a:gd name="T1" fmla="*/ 54 h 55"/>
                  <a:gd name="T2" fmla="*/ 4 w 28"/>
                  <a:gd name="T3" fmla="*/ 55 h 55"/>
                  <a:gd name="T4" fmla="*/ 7 w 28"/>
                  <a:gd name="T5" fmla="*/ 53 h 55"/>
                  <a:gd name="T6" fmla="*/ 27 w 28"/>
                  <a:gd name="T7" fmla="*/ 5 h 55"/>
                  <a:gd name="T8" fmla="*/ 26 w 28"/>
                  <a:gd name="T9" fmla="*/ 1 h 55"/>
                  <a:gd name="T10" fmla="*/ 21 w 28"/>
                  <a:gd name="T11" fmla="*/ 3 h 55"/>
                  <a:gd name="T12" fmla="*/ 1 w 28"/>
                  <a:gd name="T13" fmla="*/ 50 h 55"/>
                  <a:gd name="T14" fmla="*/ 3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54"/>
                    </a:moveTo>
                    <a:cubicBezTo>
                      <a:pt x="3" y="55"/>
                      <a:pt x="4" y="55"/>
                      <a:pt x="4" y="55"/>
                    </a:cubicBezTo>
                    <a:cubicBezTo>
                      <a:pt x="5" y="55"/>
                      <a:pt x="7" y="54"/>
                      <a:pt x="7" y="5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7" y="2"/>
                      <a:pt x="26" y="1"/>
                    </a:cubicBezTo>
                    <a:cubicBezTo>
                      <a:pt x="24" y="0"/>
                      <a:pt x="22" y="1"/>
                      <a:pt x="21" y="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2"/>
                      <a:pt x="1" y="54"/>
                      <a:pt x="3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95"/>
              <p:cNvSpPr>
                <a:spLocks noEditPoints="1"/>
              </p:cNvSpPr>
              <p:nvPr/>
            </p:nvSpPr>
            <p:spPr bwMode="auto">
              <a:xfrm>
                <a:off x="7910513" y="2547938"/>
                <a:ext cx="658813" cy="488950"/>
              </a:xfrm>
              <a:custGeom>
                <a:avLst/>
                <a:gdLst>
                  <a:gd name="T0" fmla="*/ 173 w 175"/>
                  <a:gd name="T1" fmla="*/ 1 h 130"/>
                  <a:gd name="T2" fmla="*/ 169 w 175"/>
                  <a:gd name="T3" fmla="*/ 0 h 130"/>
                  <a:gd name="T4" fmla="*/ 6 w 175"/>
                  <a:gd name="T5" fmla="*/ 0 h 130"/>
                  <a:gd name="T6" fmla="*/ 2 w 175"/>
                  <a:gd name="T7" fmla="*/ 1 h 130"/>
                  <a:gd name="T8" fmla="*/ 0 w 175"/>
                  <a:gd name="T9" fmla="*/ 6 h 130"/>
                  <a:gd name="T10" fmla="*/ 0 w 175"/>
                  <a:gd name="T11" fmla="*/ 82 h 130"/>
                  <a:gd name="T12" fmla="*/ 0 w 175"/>
                  <a:gd name="T13" fmla="*/ 116 h 130"/>
                  <a:gd name="T14" fmla="*/ 14 w 175"/>
                  <a:gd name="T15" fmla="*/ 130 h 130"/>
                  <a:gd name="T16" fmla="*/ 64 w 175"/>
                  <a:gd name="T17" fmla="*/ 130 h 130"/>
                  <a:gd name="T18" fmla="*/ 111 w 175"/>
                  <a:gd name="T19" fmla="*/ 130 h 130"/>
                  <a:gd name="T20" fmla="*/ 160 w 175"/>
                  <a:gd name="T21" fmla="*/ 130 h 130"/>
                  <a:gd name="T22" fmla="*/ 175 w 175"/>
                  <a:gd name="T23" fmla="*/ 116 h 130"/>
                  <a:gd name="T24" fmla="*/ 175 w 175"/>
                  <a:gd name="T25" fmla="*/ 82 h 130"/>
                  <a:gd name="T26" fmla="*/ 175 w 175"/>
                  <a:gd name="T27" fmla="*/ 6 h 130"/>
                  <a:gd name="T28" fmla="*/ 173 w 175"/>
                  <a:gd name="T29" fmla="*/ 1 h 130"/>
                  <a:gd name="T30" fmla="*/ 163 w 175"/>
                  <a:gd name="T31" fmla="*/ 82 h 130"/>
                  <a:gd name="T32" fmla="*/ 163 w 175"/>
                  <a:gd name="T33" fmla="*/ 116 h 130"/>
                  <a:gd name="T34" fmla="*/ 160 w 175"/>
                  <a:gd name="T35" fmla="*/ 118 h 130"/>
                  <a:gd name="T36" fmla="*/ 111 w 175"/>
                  <a:gd name="T37" fmla="*/ 118 h 130"/>
                  <a:gd name="T38" fmla="*/ 64 w 175"/>
                  <a:gd name="T39" fmla="*/ 118 h 130"/>
                  <a:gd name="T40" fmla="*/ 14 w 175"/>
                  <a:gd name="T41" fmla="*/ 118 h 130"/>
                  <a:gd name="T42" fmla="*/ 12 w 175"/>
                  <a:gd name="T43" fmla="*/ 116 h 130"/>
                  <a:gd name="T44" fmla="*/ 12 w 175"/>
                  <a:gd name="T45" fmla="*/ 82 h 130"/>
                  <a:gd name="T46" fmla="*/ 12 w 175"/>
                  <a:gd name="T47" fmla="*/ 12 h 130"/>
                  <a:gd name="T48" fmla="*/ 163 w 175"/>
                  <a:gd name="T49" fmla="*/ 12 h 130"/>
                  <a:gd name="T50" fmla="*/ 163 w 175"/>
                  <a:gd name="T51" fmla="*/ 8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5" h="130">
                    <a:moveTo>
                      <a:pt x="173" y="1"/>
                    </a:moveTo>
                    <a:cubicBezTo>
                      <a:pt x="172" y="0"/>
                      <a:pt x="170" y="0"/>
                      <a:pt x="16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30"/>
                      <a:pt x="1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8" y="130"/>
                      <a:pt x="175" y="123"/>
                      <a:pt x="175" y="116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5" y="4"/>
                      <a:pt x="174" y="2"/>
                      <a:pt x="173" y="1"/>
                    </a:cubicBezTo>
                    <a:close/>
                    <a:moveTo>
                      <a:pt x="163" y="82"/>
                    </a:move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3" y="117"/>
                      <a:pt x="162" y="118"/>
                      <a:pt x="160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3" y="118"/>
                      <a:pt x="12" y="117"/>
                      <a:pt x="12" y="116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63" y="12"/>
                      <a:pt x="163" y="12"/>
                      <a:pt x="163" y="12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Line 196"/>
              <p:cNvSpPr>
                <a:spLocks noChangeShapeType="1"/>
              </p:cNvSpPr>
              <p:nvPr/>
            </p:nvSpPr>
            <p:spPr bwMode="auto">
              <a:xfrm>
                <a:off x="8569325" y="2435226"/>
                <a:ext cx="0" cy="0"/>
              </a:xfrm>
              <a:prstGeom prst="line">
                <a:avLst/>
              </a:prstGeom>
              <a:noFill/>
              <a:ln w="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7918450" y="25130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8"/>
              <p:cNvSpPr>
                <a:spLocks noEditPoints="1"/>
              </p:cNvSpPr>
              <p:nvPr/>
            </p:nvSpPr>
            <p:spPr bwMode="auto">
              <a:xfrm>
                <a:off x="7910519" y="2382838"/>
                <a:ext cx="658814" cy="138114"/>
              </a:xfrm>
              <a:custGeom>
                <a:avLst/>
                <a:gdLst>
                  <a:gd name="T0" fmla="*/ 160 w 175"/>
                  <a:gd name="T1" fmla="*/ 0 h 37"/>
                  <a:gd name="T2" fmla="*/ 14 w 175"/>
                  <a:gd name="T3" fmla="*/ 0 h 37"/>
                  <a:gd name="T4" fmla="*/ 0 w 175"/>
                  <a:gd name="T5" fmla="*/ 14 h 37"/>
                  <a:gd name="T6" fmla="*/ 0 w 175"/>
                  <a:gd name="T7" fmla="*/ 31 h 37"/>
                  <a:gd name="T8" fmla="*/ 2 w 175"/>
                  <a:gd name="T9" fmla="*/ 35 h 37"/>
                  <a:gd name="T10" fmla="*/ 6 w 175"/>
                  <a:gd name="T11" fmla="*/ 37 h 37"/>
                  <a:gd name="T12" fmla="*/ 169 w 175"/>
                  <a:gd name="T13" fmla="*/ 37 h 37"/>
                  <a:gd name="T14" fmla="*/ 173 w 175"/>
                  <a:gd name="T15" fmla="*/ 35 h 37"/>
                  <a:gd name="T16" fmla="*/ 175 w 175"/>
                  <a:gd name="T17" fmla="*/ 31 h 37"/>
                  <a:gd name="T18" fmla="*/ 175 w 175"/>
                  <a:gd name="T19" fmla="*/ 14 h 37"/>
                  <a:gd name="T20" fmla="*/ 160 w 175"/>
                  <a:gd name="T21" fmla="*/ 0 h 37"/>
                  <a:gd name="T22" fmla="*/ 12 w 175"/>
                  <a:gd name="T23" fmla="*/ 14 h 37"/>
                  <a:gd name="T24" fmla="*/ 14 w 175"/>
                  <a:gd name="T25" fmla="*/ 12 h 37"/>
                  <a:gd name="T26" fmla="*/ 160 w 175"/>
                  <a:gd name="T27" fmla="*/ 12 h 37"/>
                  <a:gd name="T28" fmla="*/ 163 w 175"/>
                  <a:gd name="T29" fmla="*/ 14 h 37"/>
                  <a:gd name="T30" fmla="*/ 163 w 175"/>
                  <a:gd name="T31" fmla="*/ 25 h 37"/>
                  <a:gd name="T32" fmla="*/ 12 w 175"/>
                  <a:gd name="T33" fmla="*/ 25 h 37"/>
                  <a:gd name="T34" fmla="*/ 12 w 175"/>
                  <a:gd name="T35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37">
                    <a:moveTo>
                      <a:pt x="16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4"/>
                      <a:pt x="2" y="35"/>
                    </a:cubicBezTo>
                    <a:cubicBezTo>
                      <a:pt x="3" y="36"/>
                      <a:pt x="4" y="37"/>
                      <a:pt x="6" y="37"/>
                    </a:cubicBezTo>
                    <a:cubicBezTo>
                      <a:pt x="169" y="37"/>
                      <a:pt x="169" y="37"/>
                      <a:pt x="169" y="37"/>
                    </a:cubicBezTo>
                    <a:cubicBezTo>
                      <a:pt x="170" y="37"/>
                      <a:pt x="172" y="36"/>
                      <a:pt x="173" y="35"/>
                    </a:cubicBezTo>
                    <a:cubicBezTo>
                      <a:pt x="174" y="34"/>
                      <a:pt x="175" y="32"/>
                      <a:pt x="175" y="31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7"/>
                      <a:pt x="168" y="0"/>
                      <a:pt x="160" y="0"/>
                    </a:cubicBezTo>
                    <a:close/>
                    <a:moveTo>
                      <a:pt x="12" y="14"/>
                    </a:moveTo>
                    <a:cubicBezTo>
                      <a:pt x="12" y="13"/>
                      <a:pt x="13" y="12"/>
                      <a:pt x="14" y="12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2" y="12"/>
                      <a:pt x="163" y="13"/>
                      <a:pt x="163" y="14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8" name="TextBox 163"/>
          <p:cNvSpPr txBox="1"/>
          <p:nvPr/>
        </p:nvSpPr>
        <p:spPr>
          <a:xfrm>
            <a:off x="3451278" y="3157850"/>
            <a:ext cx="168347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BFF</a:t>
            </a:r>
          </a:p>
          <a:p>
            <a:pPr algn="ctr"/>
            <a:r>
              <a:rPr kumimoji="1"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(Backend For Frontend)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9" name="TextBox 164"/>
          <p:cNvSpPr txBox="1"/>
          <p:nvPr/>
        </p:nvSpPr>
        <p:spPr>
          <a:xfrm>
            <a:off x="2705246" y="31799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UI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0" name="TextBox 200"/>
          <p:cNvSpPr txBox="1"/>
          <p:nvPr/>
        </p:nvSpPr>
        <p:spPr>
          <a:xfrm>
            <a:off x="4492896" y="1627950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 Movie </a:t>
            </a:r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Application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8528176" y="5068997"/>
            <a:ext cx="462149" cy="641761"/>
            <a:chOff x="8500713" y="4981143"/>
            <a:chExt cx="629340" cy="796766"/>
          </a:xfrm>
        </p:grpSpPr>
        <p:grpSp>
          <p:nvGrpSpPr>
            <p:cNvPr id="32" name="그룹 31"/>
            <p:cNvGrpSpPr/>
            <p:nvPr/>
          </p:nvGrpSpPr>
          <p:grpSpPr>
            <a:xfrm>
              <a:off x="8589404" y="4981143"/>
              <a:ext cx="540649" cy="560619"/>
              <a:chOff x="10685463" y="1982788"/>
              <a:chExt cx="1203325" cy="1247775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688638" y="1982788"/>
                <a:ext cx="1200150" cy="334963"/>
              </a:xfrm>
              <a:custGeom>
                <a:avLst/>
                <a:gdLst>
                  <a:gd name="T0" fmla="*/ 52 w 319"/>
                  <a:gd name="T1" fmla="*/ 74 h 89"/>
                  <a:gd name="T2" fmla="*/ 160 w 319"/>
                  <a:gd name="T3" fmla="*/ 89 h 89"/>
                  <a:gd name="T4" fmla="*/ 268 w 319"/>
                  <a:gd name="T5" fmla="*/ 74 h 89"/>
                  <a:gd name="T6" fmla="*/ 319 w 319"/>
                  <a:gd name="T7" fmla="*/ 44 h 89"/>
                  <a:gd name="T8" fmla="*/ 160 w 319"/>
                  <a:gd name="T9" fmla="*/ 0 h 89"/>
                  <a:gd name="T10" fmla="*/ 0 w 319"/>
                  <a:gd name="T11" fmla="*/ 44 h 89"/>
                  <a:gd name="T12" fmla="*/ 52 w 319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5" y="89"/>
                      <a:pt x="241" y="82"/>
                      <a:pt x="268" y="74"/>
                    </a:cubicBezTo>
                    <a:cubicBezTo>
                      <a:pt x="299" y="64"/>
                      <a:pt x="317" y="51"/>
                      <a:pt x="319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2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685463" y="2246313"/>
                <a:ext cx="1203325" cy="984250"/>
              </a:xfrm>
              <a:custGeom>
                <a:avLst/>
                <a:gdLst>
                  <a:gd name="T0" fmla="*/ 320 w 320"/>
                  <a:gd name="T1" fmla="*/ 0 h 262"/>
                  <a:gd name="T2" fmla="*/ 161 w 320"/>
                  <a:gd name="T3" fmla="*/ 36 h 262"/>
                  <a:gd name="T4" fmla="*/ 1 w 320"/>
                  <a:gd name="T5" fmla="*/ 0 h 262"/>
                  <a:gd name="T6" fmla="*/ 1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1 w 320"/>
                  <a:gd name="T19" fmla="*/ 262 h 262"/>
                  <a:gd name="T20" fmla="*/ 315 w 320"/>
                  <a:gd name="T21" fmla="*/ 229 h 262"/>
                  <a:gd name="T22" fmla="*/ 319 w 320"/>
                  <a:gd name="T23" fmla="*/ 225 h 262"/>
                  <a:gd name="T24" fmla="*/ 319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8" y="22"/>
                      <a:pt x="229" y="36"/>
                      <a:pt x="161" y="36"/>
                    </a:cubicBezTo>
                    <a:cubicBezTo>
                      <a:pt x="93" y="36"/>
                      <a:pt x="33" y="22"/>
                      <a:pt x="1" y="0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5" y="228"/>
                      <a:pt x="6" y="229"/>
                    </a:cubicBezTo>
                    <a:cubicBezTo>
                      <a:pt x="24" y="242"/>
                      <a:pt x="75" y="262"/>
                      <a:pt x="161" y="262"/>
                    </a:cubicBezTo>
                    <a:cubicBezTo>
                      <a:pt x="246" y="262"/>
                      <a:pt x="298" y="242"/>
                      <a:pt x="315" y="229"/>
                    </a:cubicBezTo>
                    <a:cubicBezTo>
                      <a:pt x="317" y="228"/>
                      <a:pt x="318" y="226"/>
                      <a:pt x="319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752740" y="5224363"/>
              <a:ext cx="213977" cy="251780"/>
              <a:chOff x="11050588" y="2524125"/>
              <a:chExt cx="476250" cy="560388"/>
            </a:xfrm>
          </p:grpSpPr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1050588" y="2667000"/>
                <a:ext cx="476250" cy="14605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24 h 39"/>
                  <a:gd name="T4" fmla="*/ 57 w 127"/>
                  <a:gd name="T5" fmla="*/ 39 h 39"/>
                  <a:gd name="T6" fmla="*/ 57 w 127"/>
                  <a:gd name="T7" fmla="*/ 39 h 39"/>
                  <a:gd name="T8" fmla="*/ 60 w 127"/>
                  <a:gd name="T9" fmla="*/ 39 h 39"/>
                  <a:gd name="T10" fmla="*/ 63 w 127"/>
                  <a:gd name="T11" fmla="*/ 39 h 39"/>
                  <a:gd name="T12" fmla="*/ 67 w 127"/>
                  <a:gd name="T13" fmla="*/ 39 h 39"/>
                  <a:gd name="T14" fmla="*/ 69 w 127"/>
                  <a:gd name="T15" fmla="*/ 39 h 39"/>
                  <a:gd name="T16" fmla="*/ 70 w 127"/>
                  <a:gd name="T17" fmla="*/ 39 h 39"/>
                  <a:gd name="T18" fmla="*/ 127 w 127"/>
                  <a:gd name="T19" fmla="*/ 24 h 39"/>
                  <a:gd name="T20" fmla="*/ 127 w 127"/>
                  <a:gd name="T21" fmla="*/ 0 h 39"/>
                  <a:gd name="T22" fmla="*/ 63 w 127"/>
                  <a:gd name="T23" fmla="*/ 13 h 39"/>
                  <a:gd name="T24" fmla="*/ 0 w 127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39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28" y="38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9" y="39"/>
                      <a:pt x="60" y="39"/>
                    </a:cubicBezTo>
                    <a:cubicBezTo>
                      <a:pt x="61" y="39"/>
                      <a:pt x="62" y="39"/>
                      <a:pt x="63" y="39"/>
                    </a:cubicBezTo>
                    <a:cubicBezTo>
                      <a:pt x="65" y="39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69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99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5" y="9"/>
                      <a:pt x="89" y="13"/>
                      <a:pt x="63" y="13"/>
                    </a:cubicBezTo>
                    <a:cubicBezTo>
                      <a:pt x="38" y="13"/>
                      <a:pt x="12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1050588" y="2919413"/>
                <a:ext cx="476250" cy="165100"/>
              </a:xfrm>
              <a:custGeom>
                <a:avLst/>
                <a:gdLst>
                  <a:gd name="T0" fmla="*/ 0 w 127"/>
                  <a:gd name="T1" fmla="*/ 0 h 44"/>
                  <a:gd name="T2" fmla="*/ 0 w 127"/>
                  <a:gd name="T3" fmla="*/ 21 h 44"/>
                  <a:gd name="T4" fmla="*/ 0 w 127"/>
                  <a:gd name="T5" fmla="*/ 22 h 44"/>
                  <a:gd name="T6" fmla="*/ 63 w 127"/>
                  <a:gd name="T7" fmla="*/ 44 h 44"/>
                  <a:gd name="T8" fmla="*/ 127 w 127"/>
                  <a:gd name="T9" fmla="*/ 22 h 44"/>
                  <a:gd name="T10" fmla="*/ 127 w 127"/>
                  <a:gd name="T11" fmla="*/ 21 h 44"/>
                  <a:gd name="T12" fmla="*/ 127 w 127"/>
                  <a:gd name="T13" fmla="*/ 0 h 44"/>
                  <a:gd name="T14" fmla="*/ 63 w 127"/>
                  <a:gd name="T15" fmla="*/ 13 h 44"/>
                  <a:gd name="T16" fmla="*/ 0 w 127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3" y="34"/>
                      <a:pt x="30" y="44"/>
                      <a:pt x="63" y="44"/>
                    </a:cubicBezTo>
                    <a:cubicBezTo>
                      <a:pt x="97" y="44"/>
                      <a:pt x="124" y="34"/>
                      <a:pt x="127" y="22"/>
                    </a:cubicBezTo>
                    <a:cubicBezTo>
                      <a:pt x="127" y="21"/>
                      <a:pt x="127" y="21"/>
                      <a:pt x="127" y="21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7"/>
                      <a:pt x="95" y="13"/>
                      <a:pt x="63" y="13"/>
                    </a:cubicBezTo>
                    <a:cubicBezTo>
                      <a:pt x="32" y="13"/>
                      <a:pt x="10" y="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1050588" y="2794000"/>
                <a:ext cx="476250" cy="142875"/>
              </a:xfrm>
              <a:custGeom>
                <a:avLst/>
                <a:gdLst>
                  <a:gd name="T0" fmla="*/ 70 w 127"/>
                  <a:gd name="T1" fmla="*/ 13 h 38"/>
                  <a:gd name="T2" fmla="*/ 63 w 127"/>
                  <a:gd name="T3" fmla="*/ 13 h 38"/>
                  <a:gd name="T4" fmla="*/ 57 w 127"/>
                  <a:gd name="T5" fmla="*/ 13 h 38"/>
                  <a:gd name="T6" fmla="*/ 13 w 127"/>
                  <a:gd name="T7" fmla="*/ 6 h 38"/>
                  <a:gd name="T8" fmla="*/ 0 w 127"/>
                  <a:gd name="T9" fmla="*/ 0 h 38"/>
                  <a:gd name="T10" fmla="*/ 0 w 127"/>
                  <a:gd name="T11" fmla="*/ 24 h 38"/>
                  <a:gd name="T12" fmla="*/ 63 w 127"/>
                  <a:gd name="T13" fmla="*/ 38 h 38"/>
                  <a:gd name="T14" fmla="*/ 127 w 127"/>
                  <a:gd name="T15" fmla="*/ 24 h 38"/>
                  <a:gd name="T16" fmla="*/ 127 w 127"/>
                  <a:gd name="T17" fmla="*/ 0 h 38"/>
                  <a:gd name="T18" fmla="*/ 114 w 127"/>
                  <a:gd name="T19" fmla="*/ 6 h 38"/>
                  <a:gd name="T20" fmla="*/ 70 w 127"/>
                  <a:gd name="T2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38">
                    <a:moveTo>
                      <a:pt x="70" y="13"/>
                    </a:moveTo>
                    <a:cubicBezTo>
                      <a:pt x="68" y="13"/>
                      <a:pt x="66" y="13"/>
                      <a:pt x="63" y="13"/>
                    </a:cubicBezTo>
                    <a:cubicBezTo>
                      <a:pt x="61" y="13"/>
                      <a:pt x="59" y="13"/>
                      <a:pt x="57" y="13"/>
                    </a:cubicBezTo>
                    <a:cubicBezTo>
                      <a:pt x="38" y="12"/>
                      <a:pt x="23" y="9"/>
                      <a:pt x="13" y="6"/>
                    </a:cubicBezTo>
                    <a:cubicBezTo>
                      <a:pt x="7" y="4"/>
                      <a:pt x="3" y="2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31" y="38"/>
                      <a:pt x="63" y="38"/>
                    </a:cubicBezTo>
                    <a:cubicBezTo>
                      <a:pt x="96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2"/>
                      <a:pt x="119" y="4"/>
                      <a:pt x="114" y="6"/>
                    </a:cubicBezTo>
                    <a:cubicBezTo>
                      <a:pt x="104" y="9"/>
                      <a:pt x="89" y="12"/>
                      <a:pt x="7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1050588" y="2524125"/>
                <a:ext cx="476250" cy="165100"/>
              </a:xfrm>
              <a:custGeom>
                <a:avLst/>
                <a:gdLst>
                  <a:gd name="T0" fmla="*/ 127 w 127"/>
                  <a:gd name="T1" fmla="*/ 22 h 44"/>
                  <a:gd name="T2" fmla="*/ 63 w 127"/>
                  <a:gd name="T3" fmla="*/ 0 h 44"/>
                  <a:gd name="T4" fmla="*/ 0 w 127"/>
                  <a:gd name="T5" fmla="*/ 22 h 44"/>
                  <a:gd name="T6" fmla="*/ 0 w 127"/>
                  <a:gd name="T7" fmla="*/ 23 h 44"/>
                  <a:gd name="T8" fmla="*/ 0 w 127"/>
                  <a:gd name="T9" fmla="*/ 29 h 44"/>
                  <a:gd name="T10" fmla="*/ 63 w 127"/>
                  <a:gd name="T11" fmla="*/ 44 h 44"/>
                  <a:gd name="T12" fmla="*/ 127 w 127"/>
                  <a:gd name="T13" fmla="*/ 29 h 44"/>
                  <a:gd name="T14" fmla="*/ 127 w 127"/>
                  <a:gd name="T15" fmla="*/ 23 h 44"/>
                  <a:gd name="T16" fmla="*/ 127 w 127"/>
                  <a:gd name="T17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127" y="22"/>
                    </a:moveTo>
                    <a:cubicBezTo>
                      <a:pt x="124" y="11"/>
                      <a:pt x="102" y="0"/>
                      <a:pt x="63" y="0"/>
                    </a:cubicBezTo>
                    <a:cubicBezTo>
                      <a:pt x="25" y="0"/>
                      <a:pt x="3" y="11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7"/>
                      <a:pt x="31" y="44"/>
                      <a:pt x="63" y="44"/>
                    </a:cubicBezTo>
                    <a:cubicBezTo>
                      <a:pt x="96" y="44"/>
                      <a:pt x="120" y="37"/>
                      <a:pt x="127" y="29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3"/>
                      <a:pt x="127" y="22"/>
                      <a:pt x="12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TextBox 76"/>
            <p:cNvSpPr txBox="1"/>
            <p:nvPr/>
          </p:nvSpPr>
          <p:spPr>
            <a:xfrm>
              <a:off x="8500713" y="5542416"/>
              <a:ext cx="592297" cy="235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H2 DB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41" name="직사각형 40"/>
          <p:cNvSpPr>
            <a:spLocks/>
          </p:cNvSpPr>
          <p:nvPr/>
        </p:nvSpPr>
        <p:spPr>
          <a:xfrm>
            <a:off x="2470455" y="5915569"/>
            <a:ext cx="6803670" cy="30110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mpd="sng">
            <a:noFill/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JVM (Java Virtual Machine)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2" name="그룹 41"/>
          <p:cNvGrpSpPr>
            <a:grpSpLocks noChangeAspect="1"/>
          </p:cNvGrpSpPr>
          <p:nvPr/>
        </p:nvGrpSpPr>
        <p:grpSpPr>
          <a:xfrm>
            <a:off x="2653621" y="3877930"/>
            <a:ext cx="363451" cy="301342"/>
            <a:chOff x="12172950" y="1096963"/>
            <a:chExt cx="752475" cy="623887"/>
          </a:xfrm>
        </p:grpSpPr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12711113" y="1096963"/>
              <a:ext cx="214312" cy="123825"/>
            </a:xfrm>
            <a:custGeom>
              <a:avLst/>
              <a:gdLst>
                <a:gd name="T0" fmla="*/ 45 w 57"/>
                <a:gd name="T1" fmla="*/ 0 h 33"/>
                <a:gd name="T2" fmla="*/ 0 w 57"/>
                <a:gd name="T3" fmla="*/ 0 h 33"/>
                <a:gd name="T4" fmla="*/ 0 w 57"/>
                <a:gd name="T5" fmla="*/ 33 h 33"/>
                <a:gd name="T6" fmla="*/ 57 w 57"/>
                <a:gd name="T7" fmla="*/ 33 h 33"/>
                <a:gd name="T8" fmla="*/ 57 w 57"/>
                <a:gd name="T9" fmla="*/ 11 h 33"/>
                <a:gd name="T10" fmla="*/ 45 w 5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12172950" y="1250950"/>
              <a:ext cx="752475" cy="469900"/>
            </a:xfrm>
            <a:custGeom>
              <a:avLst/>
              <a:gdLst>
                <a:gd name="T0" fmla="*/ 11 w 200"/>
                <a:gd name="T1" fmla="*/ 125 h 125"/>
                <a:gd name="T2" fmla="*/ 200 w 200"/>
                <a:gd name="T3" fmla="*/ 113 h 125"/>
                <a:gd name="T4" fmla="*/ 0 w 200"/>
                <a:gd name="T5" fmla="*/ 0 h 125"/>
                <a:gd name="T6" fmla="*/ 136 w 200"/>
                <a:gd name="T7" fmla="*/ 48 h 125"/>
                <a:gd name="T8" fmla="*/ 141 w 200"/>
                <a:gd name="T9" fmla="*/ 73 h 125"/>
                <a:gd name="T10" fmla="*/ 144 w 200"/>
                <a:gd name="T11" fmla="*/ 64 h 125"/>
                <a:gd name="T12" fmla="*/ 155 w 200"/>
                <a:gd name="T13" fmla="*/ 48 h 125"/>
                <a:gd name="T14" fmla="*/ 161 w 200"/>
                <a:gd name="T15" fmla="*/ 73 h 125"/>
                <a:gd name="T16" fmla="*/ 163 w 200"/>
                <a:gd name="T17" fmla="*/ 64 h 125"/>
                <a:gd name="T18" fmla="*/ 174 w 200"/>
                <a:gd name="T19" fmla="*/ 48 h 125"/>
                <a:gd name="T20" fmla="*/ 156 w 200"/>
                <a:gd name="T21" fmla="*/ 80 h 125"/>
                <a:gd name="T22" fmla="*/ 151 w 200"/>
                <a:gd name="T23" fmla="*/ 57 h 125"/>
                <a:gd name="T24" fmla="*/ 149 w 200"/>
                <a:gd name="T25" fmla="*/ 66 h 125"/>
                <a:gd name="T26" fmla="*/ 136 w 200"/>
                <a:gd name="T27" fmla="*/ 80 h 125"/>
                <a:gd name="T28" fmla="*/ 136 w 200"/>
                <a:gd name="T29" fmla="*/ 48 h 125"/>
                <a:gd name="T30" fmla="*/ 90 w 200"/>
                <a:gd name="T31" fmla="*/ 64 h 125"/>
                <a:gd name="T32" fmla="*/ 92 w 200"/>
                <a:gd name="T33" fmla="*/ 73 h 125"/>
                <a:gd name="T34" fmla="*/ 98 w 200"/>
                <a:gd name="T35" fmla="*/ 48 h 125"/>
                <a:gd name="T36" fmla="*/ 110 w 200"/>
                <a:gd name="T37" fmla="*/ 64 h 125"/>
                <a:gd name="T38" fmla="*/ 112 w 200"/>
                <a:gd name="T39" fmla="*/ 73 h 125"/>
                <a:gd name="T40" fmla="*/ 117 w 200"/>
                <a:gd name="T41" fmla="*/ 48 h 125"/>
                <a:gd name="T42" fmla="*/ 117 w 200"/>
                <a:gd name="T43" fmla="*/ 80 h 125"/>
                <a:gd name="T44" fmla="*/ 104 w 200"/>
                <a:gd name="T45" fmla="*/ 66 h 125"/>
                <a:gd name="T46" fmla="*/ 102 w 200"/>
                <a:gd name="T47" fmla="*/ 57 h 125"/>
                <a:gd name="T48" fmla="*/ 96 w 200"/>
                <a:gd name="T49" fmla="*/ 80 h 125"/>
                <a:gd name="T50" fmla="*/ 79 w 200"/>
                <a:gd name="T51" fmla="*/ 48 h 125"/>
                <a:gd name="T52" fmla="*/ 38 w 200"/>
                <a:gd name="T53" fmla="*/ 48 h 125"/>
                <a:gd name="T54" fmla="*/ 43 w 200"/>
                <a:gd name="T55" fmla="*/ 73 h 125"/>
                <a:gd name="T56" fmla="*/ 45 w 200"/>
                <a:gd name="T57" fmla="*/ 64 h 125"/>
                <a:gd name="T58" fmla="*/ 56 w 200"/>
                <a:gd name="T59" fmla="*/ 48 h 125"/>
                <a:gd name="T60" fmla="*/ 62 w 200"/>
                <a:gd name="T61" fmla="*/ 73 h 125"/>
                <a:gd name="T62" fmla="*/ 64 w 200"/>
                <a:gd name="T63" fmla="*/ 64 h 125"/>
                <a:gd name="T64" fmla="*/ 75 w 200"/>
                <a:gd name="T65" fmla="*/ 48 h 125"/>
                <a:gd name="T66" fmla="*/ 58 w 200"/>
                <a:gd name="T67" fmla="*/ 80 h 125"/>
                <a:gd name="T68" fmla="*/ 53 w 200"/>
                <a:gd name="T69" fmla="*/ 57 h 125"/>
                <a:gd name="T70" fmla="*/ 51 w 200"/>
                <a:gd name="T71" fmla="*/ 66 h 125"/>
                <a:gd name="T72" fmla="*/ 38 w 200"/>
                <a:gd name="T73" fmla="*/ 80 h 125"/>
                <a:gd name="T74" fmla="*/ 38 w 200"/>
                <a:gd name="T7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25">
                  <a:moveTo>
                    <a:pt x="0" y="113"/>
                  </a:moveTo>
                  <a:cubicBezTo>
                    <a:pt x="0" y="120"/>
                    <a:pt x="5" y="125"/>
                    <a:pt x="11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95" y="125"/>
                    <a:pt x="200" y="120"/>
                    <a:pt x="200" y="113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3"/>
                  </a:lnTo>
                  <a:close/>
                  <a:moveTo>
                    <a:pt x="136" y="48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7"/>
                    <a:pt x="141" y="70"/>
                    <a:pt x="141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0"/>
                    <a:pt x="143" y="67"/>
                    <a:pt x="144" y="64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0" y="67"/>
                    <a:pt x="160" y="70"/>
                    <a:pt x="161" y="73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0"/>
                    <a:pt x="162" y="67"/>
                    <a:pt x="163" y="64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2" y="63"/>
                    <a:pt x="152" y="60"/>
                    <a:pt x="151" y="57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0" y="60"/>
                    <a:pt x="150" y="63"/>
                    <a:pt x="149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36" y="48"/>
                  </a:lnTo>
                  <a:close/>
                  <a:moveTo>
                    <a:pt x="87" y="48"/>
                  </a:moveTo>
                  <a:cubicBezTo>
                    <a:pt x="90" y="64"/>
                    <a:pt x="90" y="64"/>
                    <a:pt x="90" y="64"/>
                  </a:cubicBezTo>
                  <a:cubicBezTo>
                    <a:pt x="91" y="67"/>
                    <a:pt x="92" y="70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0"/>
                    <a:pt x="94" y="67"/>
                    <a:pt x="94" y="64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7"/>
                    <a:pt x="111" y="70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0"/>
                    <a:pt x="113" y="67"/>
                    <a:pt x="113" y="64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2" y="60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1" y="60"/>
                    <a:pt x="100" y="63"/>
                    <a:pt x="100" y="66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79" y="48"/>
                    <a:pt x="79" y="48"/>
                    <a:pt x="79" y="48"/>
                  </a:cubicBezTo>
                  <a:lnTo>
                    <a:pt x="87" y="48"/>
                  </a:lnTo>
                  <a:close/>
                  <a:moveTo>
                    <a:pt x="38" y="48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2" y="67"/>
                    <a:pt x="42" y="70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0"/>
                    <a:pt x="44" y="67"/>
                    <a:pt x="45" y="64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7"/>
                    <a:pt x="62" y="70"/>
                    <a:pt x="62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0"/>
                    <a:pt x="64" y="67"/>
                    <a:pt x="64" y="6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3"/>
                    <a:pt x="53" y="60"/>
                    <a:pt x="53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60"/>
                    <a:pt x="51" y="63"/>
                    <a:pt x="51" y="66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12172950" y="1096963"/>
              <a:ext cx="508000" cy="123825"/>
            </a:xfrm>
            <a:custGeom>
              <a:avLst/>
              <a:gdLst>
                <a:gd name="T0" fmla="*/ 135 w 135"/>
                <a:gd name="T1" fmla="*/ 0 h 33"/>
                <a:gd name="T2" fmla="*/ 11 w 135"/>
                <a:gd name="T3" fmla="*/ 0 h 33"/>
                <a:gd name="T4" fmla="*/ 0 w 135"/>
                <a:gd name="T5" fmla="*/ 11 h 33"/>
                <a:gd name="T6" fmla="*/ 0 w 135"/>
                <a:gd name="T7" fmla="*/ 33 h 33"/>
                <a:gd name="T8" fmla="*/ 135 w 135"/>
                <a:gd name="T9" fmla="*/ 33 h 33"/>
                <a:gd name="T10" fmla="*/ 135 w 1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33">
                  <a:moveTo>
                    <a:pt x="1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5" y="33"/>
                    <a:pt x="135" y="33"/>
                    <a:pt x="135" y="33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TextBox 405"/>
          <p:cNvSpPr txBox="1"/>
          <p:nvPr/>
        </p:nvSpPr>
        <p:spPr>
          <a:xfrm>
            <a:off x="6844287" y="326715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Backend Service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47332" y="3918343"/>
            <a:ext cx="288000" cy="273761"/>
            <a:chOff x="8229364" y="4307367"/>
            <a:chExt cx="288000" cy="273761"/>
          </a:xfrm>
          <a:solidFill>
            <a:srgbClr val="6D6E71"/>
          </a:solidFill>
        </p:grpSpPr>
        <p:sp>
          <p:nvSpPr>
            <p:cNvPr id="48" name="Freeform 696"/>
            <p:cNvSpPr>
              <a:spLocks noChangeAspect="1" noEditPoints="1"/>
            </p:cNvSpPr>
            <p:nvPr/>
          </p:nvSpPr>
          <p:spPr bwMode="auto">
            <a:xfrm>
              <a:off x="8231738" y="4307367"/>
              <a:ext cx="285338" cy="193564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>
              <a:off x="8229364" y="4516788"/>
              <a:ext cx="288000" cy="64340"/>
              <a:chOff x="10763250" y="3686175"/>
              <a:chExt cx="895351" cy="200026"/>
            </a:xfrm>
            <a:grpFill/>
          </p:grpSpPr>
          <p:sp>
            <p:nvSpPr>
              <p:cNvPr id="50" name="Freeform 96"/>
              <p:cNvSpPr>
                <a:spLocks noEditPoints="1"/>
              </p:cNvSpPr>
              <p:nvPr/>
            </p:nvSpPr>
            <p:spPr bwMode="auto">
              <a:xfrm>
                <a:off x="10763250" y="3705225"/>
                <a:ext cx="136525" cy="176213"/>
              </a:xfrm>
              <a:custGeom>
                <a:avLst/>
                <a:gdLst>
                  <a:gd name="T0" fmla="*/ 26 w 36"/>
                  <a:gd name="T1" fmla="*/ 47 h 47"/>
                  <a:gd name="T2" fmla="*/ 16 w 36"/>
                  <a:gd name="T3" fmla="*/ 29 h 47"/>
                  <a:gd name="T4" fmla="*/ 10 w 36"/>
                  <a:gd name="T5" fmla="*/ 29 h 47"/>
                  <a:gd name="T6" fmla="*/ 10 w 36"/>
                  <a:gd name="T7" fmla="*/ 47 h 47"/>
                  <a:gd name="T8" fmla="*/ 0 w 36"/>
                  <a:gd name="T9" fmla="*/ 47 h 47"/>
                  <a:gd name="T10" fmla="*/ 0 w 36"/>
                  <a:gd name="T11" fmla="*/ 0 h 47"/>
                  <a:gd name="T12" fmla="*/ 17 w 36"/>
                  <a:gd name="T13" fmla="*/ 0 h 47"/>
                  <a:gd name="T14" fmla="*/ 34 w 36"/>
                  <a:gd name="T15" fmla="*/ 14 h 47"/>
                  <a:gd name="T16" fmla="*/ 25 w 36"/>
                  <a:gd name="T17" fmla="*/ 28 h 47"/>
                  <a:gd name="T18" fmla="*/ 36 w 36"/>
                  <a:gd name="T19" fmla="*/ 47 h 47"/>
                  <a:gd name="T20" fmla="*/ 26 w 36"/>
                  <a:gd name="T21" fmla="*/ 47 h 47"/>
                  <a:gd name="T22" fmla="*/ 10 w 36"/>
                  <a:gd name="T23" fmla="*/ 22 h 47"/>
                  <a:gd name="T24" fmla="*/ 16 w 36"/>
                  <a:gd name="T25" fmla="*/ 22 h 47"/>
                  <a:gd name="T26" fmla="*/ 25 w 36"/>
                  <a:gd name="T27" fmla="*/ 14 h 47"/>
                  <a:gd name="T28" fmla="*/ 16 w 36"/>
                  <a:gd name="T29" fmla="*/ 7 h 47"/>
                  <a:gd name="T30" fmla="*/ 10 w 36"/>
                  <a:gd name="T31" fmla="*/ 7 h 47"/>
                  <a:gd name="T32" fmla="*/ 10 w 36"/>
                  <a:gd name="T33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7">
                    <a:moveTo>
                      <a:pt x="26" y="47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3"/>
                      <a:pt x="34" y="14"/>
                    </a:cubicBezTo>
                    <a:cubicBezTo>
                      <a:pt x="34" y="21"/>
                      <a:pt x="31" y="26"/>
                      <a:pt x="25" y="28"/>
                    </a:cubicBezTo>
                    <a:cubicBezTo>
                      <a:pt x="36" y="47"/>
                      <a:pt x="36" y="47"/>
                      <a:pt x="36" y="47"/>
                    </a:cubicBezTo>
                    <a:lnTo>
                      <a:pt x="26" y="47"/>
                    </a:lnTo>
                    <a:close/>
                    <a:moveTo>
                      <a:pt x="10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2" y="22"/>
                      <a:pt x="25" y="19"/>
                      <a:pt x="25" y="14"/>
                    </a:cubicBezTo>
                    <a:cubicBezTo>
                      <a:pt x="25" y="9"/>
                      <a:pt x="22" y="7"/>
                      <a:pt x="16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0929938" y="3705225"/>
                <a:ext cx="112713" cy="176213"/>
              </a:xfrm>
              <a:custGeom>
                <a:avLst/>
                <a:gdLst>
                  <a:gd name="T0" fmla="*/ 0 w 71"/>
                  <a:gd name="T1" fmla="*/ 0 h 111"/>
                  <a:gd name="T2" fmla="*/ 68 w 71"/>
                  <a:gd name="T3" fmla="*/ 0 h 111"/>
                  <a:gd name="T4" fmla="*/ 68 w 71"/>
                  <a:gd name="T5" fmla="*/ 19 h 111"/>
                  <a:gd name="T6" fmla="*/ 21 w 71"/>
                  <a:gd name="T7" fmla="*/ 19 h 111"/>
                  <a:gd name="T8" fmla="*/ 21 w 71"/>
                  <a:gd name="T9" fmla="*/ 45 h 111"/>
                  <a:gd name="T10" fmla="*/ 61 w 71"/>
                  <a:gd name="T11" fmla="*/ 45 h 111"/>
                  <a:gd name="T12" fmla="*/ 61 w 71"/>
                  <a:gd name="T13" fmla="*/ 64 h 111"/>
                  <a:gd name="T14" fmla="*/ 21 w 71"/>
                  <a:gd name="T15" fmla="*/ 64 h 111"/>
                  <a:gd name="T16" fmla="*/ 21 w 71"/>
                  <a:gd name="T17" fmla="*/ 92 h 111"/>
                  <a:gd name="T18" fmla="*/ 71 w 71"/>
                  <a:gd name="T19" fmla="*/ 92 h 111"/>
                  <a:gd name="T20" fmla="*/ 71 w 71"/>
                  <a:gd name="T21" fmla="*/ 111 h 111"/>
                  <a:gd name="T22" fmla="*/ 0 w 71"/>
                  <a:gd name="T23" fmla="*/ 111 h 111"/>
                  <a:gd name="T24" fmla="*/ 0 w 71"/>
                  <a:gd name="T2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0" y="0"/>
                    </a:moveTo>
                    <a:lnTo>
                      <a:pt x="68" y="0"/>
                    </a:lnTo>
                    <a:lnTo>
                      <a:pt x="68" y="19"/>
                    </a:lnTo>
                    <a:lnTo>
                      <a:pt x="21" y="19"/>
                    </a:lnTo>
                    <a:lnTo>
                      <a:pt x="21" y="45"/>
                    </a:lnTo>
                    <a:lnTo>
                      <a:pt x="61" y="45"/>
                    </a:lnTo>
                    <a:lnTo>
                      <a:pt x="61" y="64"/>
                    </a:lnTo>
                    <a:lnTo>
                      <a:pt x="21" y="64"/>
                    </a:lnTo>
                    <a:lnTo>
                      <a:pt x="21" y="92"/>
                    </a:lnTo>
                    <a:lnTo>
                      <a:pt x="71" y="92"/>
                    </a:ln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1064875" y="3702050"/>
                <a:ext cx="131763" cy="184150"/>
              </a:xfrm>
              <a:custGeom>
                <a:avLst/>
                <a:gdLst>
                  <a:gd name="T0" fmla="*/ 0 w 35"/>
                  <a:gd name="T1" fmla="*/ 42 h 49"/>
                  <a:gd name="T2" fmla="*/ 5 w 35"/>
                  <a:gd name="T3" fmla="*/ 36 h 49"/>
                  <a:gd name="T4" fmla="*/ 17 w 35"/>
                  <a:gd name="T5" fmla="*/ 41 h 49"/>
                  <a:gd name="T6" fmla="*/ 25 w 35"/>
                  <a:gd name="T7" fmla="*/ 35 h 49"/>
                  <a:gd name="T8" fmla="*/ 18 w 35"/>
                  <a:gd name="T9" fmla="*/ 29 h 49"/>
                  <a:gd name="T10" fmla="*/ 12 w 35"/>
                  <a:gd name="T11" fmla="*/ 26 h 49"/>
                  <a:gd name="T12" fmla="*/ 2 w 35"/>
                  <a:gd name="T13" fmla="*/ 14 h 49"/>
                  <a:gd name="T14" fmla="*/ 18 w 35"/>
                  <a:gd name="T15" fmla="*/ 0 h 49"/>
                  <a:gd name="T16" fmla="*/ 33 w 35"/>
                  <a:gd name="T17" fmla="*/ 6 h 49"/>
                  <a:gd name="T18" fmla="*/ 28 w 35"/>
                  <a:gd name="T19" fmla="*/ 12 h 49"/>
                  <a:gd name="T20" fmla="*/ 18 w 35"/>
                  <a:gd name="T21" fmla="*/ 8 h 49"/>
                  <a:gd name="T22" fmla="*/ 11 w 35"/>
                  <a:gd name="T23" fmla="*/ 13 h 49"/>
                  <a:gd name="T24" fmla="*/ 19 w 35"/>
                  <a:gd name="T25" fmla="*/ 19 h 49"/>
                  <a:gd name="T26" fmla="*/ 25 w 35"/>
                  <a:gd name="T27" fmla="*/ 22 h 49"/>
                  <a:gd name="T28" fmla="*/ 35 w 35"/>
                  <a:gd name="T29" fmla="*/ 35 h 49"/>
                  <a:gd name="T30" fmla="*/ 17 w 35"/>
                  <a:gd name="T31" fmla="*/ 49 h 49"/>
                  <a:gd name="T32" fmla="*/ 0 w 35"/>
                  <a:gd name="T33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9">
                    <a:moveTo>
                      <a:pt x="0" y="42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9" y="39"/>
                      <a:pt x="13" y="41"/>
                      <a:pt x="17" y="41"/>
                    </a:cubicBezTo>
                    <a:cubicBezTo>
                      <a:pt x="22" y="41"/>
                      <a:pt x="25" y="39"/>
                      <a:pt x="25" y="35"/>
                    </a:cubicBezTo>
                    <a:cubicBezTo>
                      <a:pt x="25" y="32"/>
                      <a:pt x="22" y="31"/>
                      <a:pt x="18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7" y="24"/>
                      <a:pt x="2" y="21"/>
                      <a:pt x="2" y="14"/>
                    </a:cubicBezTo>
                    <a:cubicBezTo>
                      <a:pt x="2" y="6"/>
                      <a:pt x="9" y="0"/>
                      <a:pt x="18" y="0"/>
                    </a:cubicBezTo>
                    <a:cubicBezTo>
                      <a:pt x="24" y="0"/>
                      <a:pt x="29" y="2"/>
                      <a:pt x="33" y="6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5" y="9"/>
                      <a:pt x="22" y="8"/>
                      <a:pt x="18" y="8"/>
                    </a:cubicBezTo>
                    <a:cubicBezTo>
                      <a:pt x="14" y="8"/>
                      <a:pt x="11" y="10"/>
                      <a:pt x="11" y="13"/>
                    </a:cubicBezTo>
                    <a:cubicBezTo>
                      <a:pt x="11" y="16"/>
                      <a:pt x="15" y="18"/>
                      <a:pt x="19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1" y="24"/>
                      <a:pt x="35" y="28"/>
                      <a:pt x="35" y="35"/>
                    </a:cubicBezTo>
                    <a:cubicBezTo>
                      <a:pt x="35" y="42"/>
                      <a:pt x="28" y="49"/>
                      <a:pt x="17" y="49"/>
                    </a:cubicBezTo>
                    <a:cubicBezTo>
                      <a:pt x="11" y="49"/>
                      <a:pt x="5" y="47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1207750" y="3705225"/>
                <a:ext cx="134938" cy="176213"/>
              </a:xfrm>
              <a:custGeom>
                <a:avLst/>
                <a:gdLst>
                  <a:gd name="T0" fmla="*/ 31 w 85"/>
                  <a:gd name="T1" fmla="*/ 19 h 111"/>
                  <a:gd name="T2" fmla="*/ 0 w 85"/>
                  <a:gd name="T3" fmla="*/ 19 h 111"/>
                  <a:gd name="T4" fmla="*/ 0 w 85"/>
                  <a:gd name="T5" fmla="*/ 0 h 111"/>
                  <a:gd name="T6" fmla="*/ 85 w 85"/>
                  <a:gd name="T7" fmla="*/ 0 h 111"/>
                  <a:gd name="T8" fmla="*/ 85 w 85"/>
                  <a:gd name="T9" fmla="*/ 19 h 111"/>
                  <a:gd name="T10" fmla="*/ 52 w 85"/>
                  <a:gd name="T11" fmla="*/ 19 h 111"/>
                  <a:gd name="T12" fmla="*/ 52 w 85"/>
                  <a:gd name="T13" fmla="*/ 111 h 111"/>
                  <a:gd name="T14" fmla="*/ 31 w 85"/>
                  <a:gd name="T15" fmla="*/ 111 h 111"/>
                  <a:gd name="T16" fmla="*/ 31 w 85"/>
                  <a:gd name="T17" fmla="*/ 1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11">
                    <a:moveTo>
                      <a:pt x="31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9"/>
                    </a:lnTo>
                    <a:lnTo>
                      <a:pt x="52" y="19"/>
                    </a:lnTo>
                    <a:lnTo>
                      <a:pt x="52" y="111"/>
                    </a:lnTo>
                    <a:lnTo>
                      <a:pt x="31" y="111"/>
                    </a:ln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1353800" y="3686175"/>
                <a:ext cx="90488" cy="195263"/>
              </a:xfrm>
              <a:custGeom>
                <a:avLst/>
                <a:gdLst>
                  <a:gd name="T0" fmla="*/ 22 w 24"/>
                  <a:gd name="T1" fmla="*/ 8 h 52"/>
                  <a:gd name="T2" fmla="*/ 18 w 24"/>
                  <a:gd name="T3" fmla="*/ 8 h 52"/>
                  <a:gd name="T4" fmla="*/ 14 w 24"/>
                  <a:gd name="T5" fmla="*/ 13 h 52"/>
                  <a:gd name="T6" fmla="*/ 14 w 24"/>
                  <a:gd name="T7" fmla="*/ 16 h 52"/>
                  <a:gd name="T8" fmla="*/ 21 w 24"/>
                  <a:gd name="T9" fmla="*/ 16 h 52"/>
                  <a:gd name="T10" fmla="*/ 21 w 24"/>
                  <a:gd name="T11" fmla="*/ 24 h 52"/>
                  <a:gd name="T12" fmla="*/ 14 w 24"/>
                  <a:gd name="T13" fmla="*/ 24 h 52"/>
                  <a:gd name="T14" fmla="*/ 14 w 24"/>
                  <a:gd name="T15" fmla="*/ 52 h 52"/>
                  <a:gd name="T16" fmla="*/ 4 w 24"/>
                  <a:gd name="T17" fmla="*/ 52 h 52"/>
                  <a:gd name="T18" fmla="*/ 4 w 24"/>
                  <a:gd name="T19" fmla="*/ 24 h 52"/>
                  <a:gd name="T20" fmla="*/ 0 w 24"/>
                  <a:gd name="T21" fmla="*/ 24 h 52"/>
                  <a:gd name="T22" fmla="*/ 0 w 24"/>
                  <a:gd name="T23" fmla="*/ 17 h 52"/>
                  <a:gd name="T24" fmla="*/ 4 w 24"/>
                  <a:gd name="T25" fmla="*/ 16 h 52"/>
                  <a:gd name="T26" fmla="*/ 4 w 24"/>
                  <a:gd name="T27" fmla="*/ 13 h 52"/>
                  <a:gd name="T28" fmla="*/ 17 w 24"/>
                  <a:gd name="T29" fmla="*/ 0 h 52"/>
                  <a:gd name="T30" fmla="*/ 24 w 24"/>
                  <a:gd name="T31" fmla="*/ 1 h 52"/>
                  <a:gd name="T32" fmla="*/ 22 w 24"/>
                  <a:gd name="T3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52">
                    <a:moveTo>
                      <a:pt x="22" y="8"/>
                    </a:moveTo>
                    <a:cubicBezTo>
                      <a:pt x="21" y="8"/>
                      <a:pt x="19" y="8"/>
                      <a:pt x="18" y="8"/>
                    </a:cubicBezTo>
                    <a:cubicBezTo>
                      <a:pt x="15" y="8"/>
                      <a:pt x="14" y="9"/>
                      <a:pt x="14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6"/>
                      <a:pt x="8" y="0"/>
                      <a:pt x="17" y="0"/>
                    </a:cubicBezTo>
                    <a:cubicBezTo>
                      <a:pt x="20" y="0"/>
                      <a:pt x="22" y="1"/>
                      <a:pt x="24" y="1"/>
                    </a:cubicBezTo>
                    <a:lnTo>
                      <a:pt x="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1452225" y="3746500"/>
                <a:ext cx="115888" cy="139700"/>
              </a:xfrm>
              <a:custGeom>
                <a:avLst/>
                <a:gdLst>
                  <a:gd name="T0" fmla="*/ 0 w 31"/>
                  <a:gd name="T1" fmla="*/ 23 h 37"/>
                  <a:gd name="T2" fmla="*/ 0 w 31"/>
                  <a:gd name="T3" fmla="*/ 0 h 37"/>
                  <a:gd name="T4" fmla="*/ 10 w 31"/>
                  <a:gd name="T5" fmla="*/ 0 h 37"/>
                  <a:gd name="T6" fmla="*/ 10 w 31"/>
                  <a:gd name="T7" fmla="*/ 22 h 37"/>
                  <a:gd name="T8" fmla="*/ 15 w 31"/>
                  <a:gd name="T9" fmla="*/ 29 h 37"/>
                  <a:gd name="T10" fmla="*/ 22 w 31"/>
                  <a:gd name="T11" fmla="*/ 25 h 37"/>
                  <a:gd name="T12" fmla="*/ 22 w 31"/>
                  <a:gd name="T13" fmla="*/ 0 h 37"/>
                  <a:gd name="T14" fmla="*/ 31 w 31"/>
                  <a:gd name="T15" fmla="*/ 0 h 37"/>
                  <a:gd name="T16" fmla="*/ 31 w 31"/>
                  <a:gd name="T17" fmla="*/ 36 h 37"/>
                  <a:gd name="T18" fmla="*/ 24 w 31"/>
                  <a:gd name="T19" fmla="*/ 36 h 37"/>
                  <a:gd name="T20" fmla="*/ 23 w 31"/>
                  <a:gd name="T21" fmla="*/ 31 h 37"/>
                  <a:gd name="T22" fmla="*/ 23 w 31"/>
                  <a:gd name="T23" fmla="*/ 31 h 37"/>
                  <a:gd name="T24" fmla="*/ 11 w 31"/>
                  <a:gd name="T25" fmla="*/ 37 h 37"/>
                  <a:gd name="T26" fmla="*/ 0 w 31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7"/>
                      <a:pt x="11" y="29"/>
                      <a:pt x="15" y="29"/>
                    </a:cubicBezTo>
                    <a:cubicBezTo>
                      <a:pt x="18" y="29"/>
                      <a:pt x="19" y="28"/>
                      <a:pt x="22" y="2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5"/>
                      <a:pt x="16" y="37"/>
                      <a:pt x="11" y="37"/>
                    </a:cubicBezTo>
                    <a:cubicBezTo>
                      <a:pt x="4" y="37"/>
                      <a:pt x="0" y="32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1606213" y="3690938"/>
                <a:ext cx="52388" cy="195263"/>
              </a:xfrm>
              <a:custGeom>
                <a:avLst/>
                <a:gdLst>
                  <a:gd name="T0" fmla="*/ 0 w 14"/>
                  <a:gd name="T1" fmla="*/ 41 h 52"/>
                  <a:gd name="T2" fmla="*/ 0 w 14"/>
                  <a:gd name="T3" fmla="*/ 0 h 52"/>
                  <a:gd name="T4" fmla="*/ 10 w 14"/>
                  <a:gd name="T5" fmla="*/ 0 h 52"/>
                  <a:gd name="T6" fmla="*/ 10 w 14"/>
                  <a:gd name="T7" fmla="*/ 42 h 52"/>
                  <a:gd name="T8" fmla="*/ 12 w 14"/>
                  <a:gd name="T9" fmla="*/ 44 h 52"/>
                  <a:gd name="T10" fmla="*/ 13 w 14"/>
                  <a:gd name="T11" fmla="*/ 44 h 52"/>
                  <a:gd name="T12" fmla="*/ 14 w 14"/>
                  <a:gd name="T13" fmla="*/ 51 h 52"/>
                  <a:gd name="T14" fmla="*/ 9 w 14"/>
                  <a:gd name="T15" fmla="*/ 52 h 52"/>
                  <a:gd name="T16" fmla="*/ 0 w 14"/>
                  <a:gd name="T17" fmla="*/ 4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2">
                    <a:moveTo>
                      <a:pt x="0" y="4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4"/>
                      <a:pt x="12" y="44"/>
                    </a:cubicBezTo>
                    <a:cubicBezTo>
                      <a:pt x="12" y="44"/>
                      <a:pt x="12" y="44"/>
                      <a:pt x="13" y="44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2"/>
                      <a:pt x="11" y="52"/>
                      <a:pt x="9" y="52"/>
                    </a:cubicBezTo>
                    <a:cubicBezTo>
                      <a:pt x="3" y="52"/>
                      <a:pt x="0" y="4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5026836" y="2877674"/>
            <a:ext cx="363089" cy="427129"/>
            <a:chOff x="7257461" y="4797152"/>
            <a:chExt cx="732203" cy="861347"/>
          </a:xfrm>
        </p:grpSpPr>
        <p:sp>
          <p:nvSpPr>
            <p:cNvPr id="58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61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0" name="TextBox 497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5611843" y="3418356"/>
            <a:ext cx="427568" cy="95521"/>
            <a:chOff x="10763250" y="3686175"/>
            <a:chExt cx="895351" cy="2000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96"/>
            <p:cNvSpPr>
              <a:spLocks noEditPoints="1"/>
            </p:cNvSpPr>
            <p:nvPr/>
          </p:nvSpPr>
          <p:spPr bwMode="auto">
            <a:xfrm>
              <a:off x="10763250" y="3705225"/>
              <a:ext cx="136525" cy="176213"/>
            </a:xfrm>
            <a:custGeom>
              <a:avLst/>
              <a:gdLst>
                <a:gd name="T0" fmla="*/ 26 w 36"/>
                <a:gd name="T1" fmla="*/ 47 h 47"/>
                <a:gd name="T2" fmla="*/ 16 w 36"/>
                <a:gd name="T3" fmla="*/ 29 h 47"/>
                <a:gd name="T4" fmla="*/ 10 w 36"/>
                <a:gd name="T5" fmla="*/ 29 h 47"/>
                <a:gd name="T6" fmla="*/ 10 w 36"/>
                <a:gd name="T7" fmla="*/ 47 h 47"/>
                <a:gd name="T8" fmla="*/ 0 w 36"/>
                <a:gd name="T9" fmla="*/ 47 h 47"/>
                <a:gd name="T10" fmla="*/ 0 w 36"/>
                <a:gd name="T11" fmla="*/ 0 h 47"/>
                <a:gd name="T12" fmla="*/ 17 w 36"/>
                <a:gd name="T13" fmla="*/ 0 h 47"/>
                <a:gd name="T14" fmla="*/ 34 w 36"/>
                <a:gd name="T15" fmla="*/ 14 h 47"/>
                <a:gd name="T16" fmla="*/ 25 w 36"/>
                <a:gd name="T17" fmla="*/ 28 h 47"/>
                <a:gd name="T18" fmla="*/ 36 w 36"/>
                <a:gd name="T19" fmla="*/ 47 h 47"/>
                <a:gd name="T20" fmla="*/ 26 w 36"/>
                <a:gd name="T21" fmla="*/ 47 h 47"/>
                <a:gd name="T22" fmla="*/ 10 w 36"/>
                <a:gd name="T23" fmla="*/ 22 h 47"/>
                <a:gd name="T24" fmla="*/ 16 w 36"/>
                <a:gd name="T25" fmla="*/ 22 h 47"/>
                <a:gd name="T26" fmla="*/ 25 w 36"/>
                <a:gd name="T27" fmla="*/ 14 h 47"/>
                <a:gd name="T28" fmla="*/ 16 w 36"/>
                <a:gd name="T29" fmla="*/ 7 h 47"/>
                <a:gd name="T30" fmla="*/ 10 w 36"/>
                <a:gd name="T31" fmla="*/ 7 h 47"/>
                <a:gd name="T32" fmla="*/ 10 w 36"/>
                <a:gd name="T33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7">
                  <a:moveTo>
                    <a:pt x="26" y="47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14"/>
                  </a:cubicBezTo>
                  <a:cubicBezTo>
                    <a:pt x="34" y="21"/>
                    <a:pt x="31" y="26"/>
                    <a:pt x="25" y="28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26" y="47"/>
                  </a:lnTo>
                  <a:close/>
                  <a:moveTo>
                    <a:pt x="10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2" y="22"/>
                    <a:pt x="25" y="19"/>
                    <a:pt x="25" y="14"/>
                  </a:cubicBezTo>
                  <a:cubicBezTo>
                    <a:pt x="25" y="9"/>
                    <a:pt x="22" y="7"/>
                    <a:pt x="16" y="7"/>
                  </a:cubicBezTo>
                  <a:cubicBezTo>
                    <a:pt x="10" y="7"/>
                    <a:pt x="10" y="7"/>
                    <a:pt x="10" y="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9" name="Freeform 97"/>
            <p:cNvSpPr>
              <a:spLocks/>
            </p:cNvSpPr>
            <p:nvPr/>
          </p:nvSpPr>
          <p:spPr bwMode="auto">
            <a:xfrm>
              <a:off x="10929938" y="3705225"/>
              <a:ext cx="112713" cy="176213"/>
            </a:xfrm>
            <a:custGeom>
              <a:avLst/>
              <a:gdLst>
                <a:gd name="T0" fmla="*/ 0 w 71"/>
                <a:gd name="T1" fmla="*/ 0 h 111"/>
                <a:gd name="T2" fmla="*/ 68 w 71"/>
                <a:gd name="T3" fmla="*/ 0 h 111"/>
                <a:gd name="T4" fmla="*/ 68 w 71"/>
                <a:gd name="T5" fmla="*/ 19 h 111"/>
                <a:gd name="T6" fmla="*/ 21 w 71"/>
                <a:gd name="T7" fmla="*/ 19 h 111"/>
                <a:gd name="T8" fmla="*/ 21 w 71"/>
                <a:gd name="T9" fmla="*/ 45 h 111"/>
                <a:gd name="T10" fmla="*/ 61 w 71"/>
                <a:gd name="T11" fmla="*/ 45 h 111"/>
                <a:gd name="T12" fmla="*/ 61 w 71"/>
                <a:gd name="T13" fmla="*/ 64 h 111"/>
                <a:gd name="T14" fmla="*/ 21 w 71"/>
                <a:gd name="T15" fmla="*/ 64 h 111"/>
                <a:gd name="T16" fmla="*/ 21 w 71"/>
                <a:gd name="T17" fmla="*/ 92 h 111"/>
                <a:gd name="T18" fmla="*/ 71 w 71"/>
                <a:gd name="T19" fmla="*/ 92 h 111"/>
                <a:gd name="T20" fmla="*/ 71 w 71"/>
                <a:gd name="T21" fmla="*/ 111 h 111"/>
                <a:gd name="T22" fmla="*/ 0 w 71"/>
                <a:gd name="T23" fmla="*/ 111 h 111"/>
                <a:gd name="T24" fmla="*/ 0 w 71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lnTo>
                    <a:pt x="68" y="0"/>
                  </a:lnTo>
                  <a:lnTo>
                    <a:pt x="68" y="19"/>
                  </a:lnTo>
                  <a:lnTo>
                    <a:pt x="21" y="19"/>
                  </a:lnTo>
                  <a:lnTo>
                    <a:pt x="21" y="45"/>
                  </a:lnTo>
                  <a:lnTo>
                    <a:pt x="61" y="45"/>
                  </a:lnTo>
                  <a:lnTo>
                    <a:pt x="61" y="64"/>
                  </a:lnTo>
                  <a:lnTo>
                    <a:pt x="21" y="64"/>
                  </a:lnTo>
                  <a:lnTo>
                    <a:pt x="21" y="92"/>
                  </a:lnTo>
                  <a:lnTo>
                    <a:pt x="71" y="92"/>
                  </a:ln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11064875" y="3702050"/>
              <a:ext cx="131763" cy="184150"/>
            </a:xfrm>
            <a:custGeom>
              <a:avLst/>
              <a:gdLst>
                <a:gd name="T0" fmla="*/ 0 w 35"/>
                <a:gd name="T1" fmla="*/ 42 h 49"/>
                <a:gd name="T2" fmla="*/ 5 w 35"/>
                <a:gd name="T3" fmla="*/ 36 h 49"/>
                <a:gd name="T4" fmla="*/ 17 w 35"/>
                <a:gd name="T5" fmla="*/ 41 h 49"/>
                <a:gd name="T6" fmla="*/ 25 w 35"/>
                <a:gd name="T7" fmla="*/ 35 h 49"/>
                <a:gd name="T8" fmla="*/ 18 w 35"/>
                <a:gd name="T9" fmla="*/ 29 h 49"/>
                <a:gd name="T10" fmla="*/ 12 w 35"/>
                <a:gd name="T11" fmla="*/ 26 h 49"/>
                <a:gd name="T12" fmla="*/ 2 w 35"/>
                <a:gd name="T13" fmla="*/ 14 h 49"/>
                <a:gd name="T14" fmla="*/ 18 w 35"/>
                <a:gd name="T15" fmla="*/ 0 h 49"/>
                <a:gd name="T16" fmla="*/ 33 w 35"/>
                <a:gd name="T17" fmla="*/ 6 h 49"/>
                <a:gd name="T18" fmla="*/ 28 w 35"/>
                <a:gd name="T19" fmla="*/ 12 h 49"/>
                <a:gd name="T20" fmla="*/ 18 w 35"/>
                <a:gd name="T21" fmla="*/ 8 h 49"/>
                <a:gd name="T22" fmla="*/ 11 w 35"/>
                <a:gd name="T23" fmla="*/ 13 h 49"/>
                <a:gd name="T24" fmla="*/ 19 w 35"/>
                <a:gd name="T25" fmla="*/ 19 h 49"/>
                <a:gd name="T26" fmla="*/ 25 w 35"/>
                <a:gd name="T27" fmla="*/ 22 h 49"/>
                <a:gd name="T28" fmla="*/ 35 w 35"/>
                <a:gd name="T29" fmla="*/ 35 h 49"/>
                <a:gd name="T30" fmla="*/ 17 w 35"/>
                <a:gd name="T31" fmla="*/ 49 h 49"/>
                <a:gd name="T32" fmla="*/ 0 w 35"/>
                <a:gd name="T33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9">
                  <a:moveTo>
                    <a:pt x="0" y="42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9" y="39"/>
                    <a:pt x="13" y="41"/>
                    <a:pt x="17" y="41"/>
                  </a:cubicBezTo>
                  <a:cubicBezTo>
                    <a:pt x="22" y="41"/>
                    <a:pt x="25" y="39"/>
                    <a:pt x="25" y="35"/>
                  </a:cubicBezTo>
                  <a:cubicBezTo>
                    <a:pt x="25" y="32"/>
                    <a:pt x="22" y="31"/>
                    <a:pt x="18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7" y="24"/>
                    <a:pt x="2" y="21"/>
                    <a:pt x="2" y="14"/>
                  </a:cubicBezTo>
                  <a:cubicBezTo>
                    <a:pt x="2" y="6"/>
                    <a:pt x="9" y="0"/>
                    <a:pt x="18" y="0"/>
                  </a:cubicBezTo>
                  <a:cubicBezTo>
                    <a:pt x="24" y="0"/>
                    <a:pt x="29" y="2"/>
                    <a:pt x="33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9"/>
                    <a:pt x="22" y="8"/>
                    <a:pt x="18" y="8"/>
                  </a:cubicBezTo>
                  <a:cubicBezTo>
                    <a:pt x="14" y="8"/>
                    <a:pt x="11" y="10"/>
                    <a:pt x="11" y="13"/>
                  </a:cubicBezTo>
                  <a:cubicBezTo>
                    <a:pt x="11" y="16"/>
                    <a:pt x="15" y="18"/>
                    <a:pt x="19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24"/>
                    <a:pt x="35" y="28"/>
                    <a:pt x="35" y="35"/>
                  </a:cubicBezTo>
                  <a:cubicBezTo>
                    <a:pt x="35" y="42"/>
                    <a:pt x="28" y="49"/>
                    <a:pt x="17" y="49"/>
                  </a:cubicBezTo>
                  <a:cubicBezTo>
                    <a:pt x="11" y="49"/>
                    <a:pt x="5" y="4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1" name="Freeform 99"/>
            <p:cNvSpPr>
              <a:spLocks/>
            </p:cNvSpPr>
            <p:nvPr/>
          </p:nvSpPr>
          <p:spPr bwMode="auto">
            <a:xfrm>
              <a:off x="11207750" y="3705225"/>
              <a:ext cx="134938" cy="176213"/>
            </a:xfrm>
            <a:custGeom>
              <a:avLst/>
              <a:gdLst>
                <a:gd name="T0" fmla="*/ 31 w 85"/>
                <a:gd name="T1" fmla="*/ 19 h 111"/>
                <a:gd name="T2" fmla="*/ 0 w 85"/>
                <a:gd name="T3" fmla="*/ 19 h 111"/>
                <a:gd name="T4" fmla="*/ 0 w 85"/>
                <a:gd name="T5" fmla="*/ 0 h 111"/>
                <a:gd name="T6" fmla="*/ 85 w 85"/>
                <a:gd name="T7" fmla="*/ 0 h 111"/>
                <a:gd name="T8" fmla="*/ 85 w 85"/>
                <a:gd name="T9" fmla="*/ 19 h 111"/>
                <a:gd name="T10" fmla="*/ 52 w 85"/>
                <a:gd name="T11" fmla="*/ 19 h 111"/>
                <a:gd name="T12" fmla="*/ 52 w 85"/>
                <a:gd name="T13" fmla="*/ 111 h 111"/>
                <a:gd name="T14" fmla="*/ 31 w 85"/>
                <a:gd name="T15" fmla="*/ 111 h 111"/>
                <a:gd name="T16" fmla="*/ 31 w 85"/>
                <a:gd name="T17" fmla="*/ 1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11">
                  <a:moveTo>
                    <a:pt x="3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9"/>
                  </a:lnTo>
                  <a:lnTo>
                    <a:pt x="52" y="19"/>
                  </a:lnTo>
                  <a:lnTo>
                    <a:pt x="52" y="111"/>
                  </a:lnTo>
                  <a:lnTo>
                    <a:pt x="31" y="111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2" name="Freeform 100"/>
            <p:cNvSpPr>
              <a:spLocks/>
            </p:cNvSpPr>
            <p:nvPr/>
          </p:nvSpPr>
          <p:spPr bwMode="auto">
            <a:xfrm>
              <a:off x="11353800" y="3686175"/>
              <a:ext cx="90488" cy="195263"/>
            </a:xfrm>
            <a:custGeom>
              <a:avLst/>
              <a:gdLst>
                <a:gd name="T0" fmla="*/ 22 w 24"/>
                <a:gd name="T1" fmla="*/ 8 h 52"/>
                <a:gd name="T2" fmla="*/ 18 w 24"/>
                <a:gd name="T3" fmla="*/ 8 h 52"/>
                <a:gd name="T4" fmla="*/ 14 w 24"/>
                <a:gd name="T5" fmla="*/ 13 h 52"/>
                <a:gd name="T6" fmla="*/ 14 w 24"/>
                <a:gd name="T7" fmla="*/ 16 h 52"/>
                <a:gd name="T8" fmla="*/ 21 w 24"/>
                <a:gd name="T9" fmla="*/ 16 h 52"/>
                <a:gd name="T10" fmla="*/ 21 w 24"/>
                <a:gd name="T11" fmla="*/ 24 h 52"/>
                <a:gd name="T12" fmla="*/ 14 w 24"/>
                <a:gd name="T13" fmla="*/ 24 h 52"/>
                <a:gd name="T14" fmla="*/ 14 w 24"/>
                <a:gd name="T15" fmla="*/ 52 h 52"/>
                <a:gd name="T16" fmla="*/ 4 w 24"/>
                <a:gd name="T17" fmla="*/ 52 h 52"/>
                <a:gd name="T18" fmla="*/ 4 w 24"/>
                <a:gd name="T19" fmla="*/ 24 h 52"/>
                <a:gd name="T20" fmla="*/ 0 w 24"/>
                <a:gd name="T21" fmla="*/ 24 h 52"/>
                <a:gd name="T22" fmla="*/ 0 w 24"/>
                <a:gd name="T23" fmla="*/ 17 h 52"/>
                <a:gd name="T24" fmla="*/ 4 w 24"/>
                <a:gd name="T25" fmla="*/ 16 h 52"/>
                <a:gd name="T26" fmla="*/ 4 w 24"/>
                <a:gd name="T27" fmla="*/ 13 h 52"/>
                <a:gd name="T28" fmla="*/ 17 w 24"/>
                <a:gd name="T29" fmla="*/ 0 h 52"/>
                <a:gd name="T30" fmla="*/ 24 w 24"/>
                <a:gd name="T31" fmla="*/ 1 h 52"/>
                <a:gd name="T32" fmla="*/ 22 w 24"/>
                <a:gd name="T3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2">
                  <a:moveTo>
                    <a:pt x="22" y="8"/>
                  </a:moveTo>
                  <a:cubicBezTo>
                    <a:pt x="21" y="8"/>
                    <a:pt x="19" y="8"/>
                    <a:pt x="18" y="8"/>
                  </a:cubicBezTo>
                  <a:cubicBezTo>
                    <a:pt x="15" y="8"/>
                    <a:pt x="14" y="9"/>
                    <a:pt x="14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6"/>
                    <a:pt x="8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3" name="Freeform 101"/>
            <p:cNvSpPr>
              <a:spLocks/>
            </p:cNvSpPr>
            <p:nvPr/>
          </p:nvSpPr>
          <p:spPr bwMode="auto">
            <a:xfrm>
              <a:off x="11452225" y="3746500"/>
              <a:ext cx="115888" cy="139700"/>
            </a:xfrm>
            <a:custGeom>
              <a:avLst/>
              <a:gdLst>
                <a:gd name="T0" fmla="*/ 0 w 31"/>
                <a:gd name="T1" fmla="*/ 23 h 37"/>
                <a:gd name="T2" fmla="*/ 0 w 31"/>
                <a:gd name="T3" fmla="*/ 0 h 37"/>
                <a:gd name="T4" fmla="*/ 10 w 31"/>
                <a:gd name="T5" fmla="*/ 0 h 37"/>
                <a:gd name="T6" fmla="*/ 10 w 31"/>
                <a:gd name="T7" fmla="*/ 22 h 37"/>
                <a:gd name="T8" fmla="*/ 15 w 31"/>
                <a:gd name="T9" fmla="*/ 29 h 37"/>
                <a:gd name="T10" fmla="*/ 22 w 31"/>
                <a:gd name="T11" fmla="*/ 25 h 37"/>
                <a:gd name="T12" fmla="*/ 22 w 31"/>
                <a:gd name="T13" fmla="*/ 0 h 37"/>
                <a:gd name="T14" fmla="*/ 31 w 31"/>
                <a:gd name="T15" fmla="*/ 0 h 37"/>
                <a:gd name="T16" fmla="*/ 31 w 31"/>
                <a:gd name="T17" fmla="*/ 36 h 37"/>
                <a:gd name="T18" fmla="*/ 24 w 31"/>
                <a:gd name="T19" fmla="*/ 36 h 37"/>
                <a:gd name="T20" fmla="*/ 23 w 31"/>
                <a:gd name="T21" fmla="*/ 31 h 37"/>
                <a:gd name="T22" fmla="*/ 23 w 31"/>
                <a:gd name="T23" fmla="*/ 31 h 37"/>
                <a:gd name="T24" fmla="*/ 11 w 31"/>
                <a:gd name="T25" fmla="*/ 37 h 37"/>
                <a:gd name="T26" fmla="*/ 0 w 31"/>
                <a:gd name="T2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7">
                  <a:moveTo>
                    <a:pt x="0" y="2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7"/>
                    <a:pt x="11" y="29"/>
                    <a:pt x="15" y="29"/>
                  </a:cubicBezTo>
                  <a:cubicBezTo>
                    <a:pt x="18" y="29"/>
                    <a:pt x="19" y="28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5"/>
                    <a:pt x="16" y="37"/>
                    <a:pt x="11" y="37"/>
                  </a:cubicBezTo>
                  <a:cubicBezTo>
                    <a:pt x="4" y="37"/>
                    <a:pt x="0" y="32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4" name="Freeform 102"/>
            <p:cNvSpPr>
              <a:spLocks/>
            </p:cNvSpPr>
            <p:nvPr/>
          </p:nvSpPr>
          <p:spPr bwMode="auto">
            <a:xfrm>
              <a:off x="11606213" y="3690938"/>
              <a:ext cx="52388" cy="195263"/>
            </a:xfrm>
            <a:custGeom>
              <a:avLst/>
              <a:gdLst>
                <a:gd name="T0" fmla="*/ 0 w 14"/>
                <a:gd name="T1" fmla="*/ 41 h 52"/>
                <a:gd name="T2" fmla="*/ 0 w 14"/>
                <a:gd name="T3" fmla="*/ 0 h 52"/>
                <a:gd name="T4" fmla="*/ 10 w 14"/>
                <a:gd name="T5" fmla="*/ 0 h 52"/>
                <a:gd name="T6" fmla="*/ 10 w 14"/>
                <a:gd name="T7" fmla="*/ 42 h 52"/>
                <a:gd name="T8" fmla="*/ 12 w 14"/>
                <a:gd name="T9" fmla="*/ 44 h 52"/>
                <a:gd name="T10" fmla="*/ 13 w 14"/>
                <a:gd name="T11" fmla="*/ 44 h 52"/>
                <a:gd name="T12" fmla="*/ 14 w 14"/>
                <a:gd name="T13" fmla="*/ 51 h 52"/>
                <a:gd name="T14" fmla="*/ 9 w 14"/>
                <a:gd name="T15" fmla="*/ 52 h 52"/>
                <a:gd name="T16" fmla="*/ 0 w 14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2">
                  <a:moveTo>
                    <a:pt x="0" y="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1" y="52"/>
                    <a:pt x="9" y="52"/>
                  </a:cubicBezTo>
                  <a:cubicBezTo>
                    <a:pt x="3" y="52"/>
                    <a:pt x="0" y="48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7364256" y="2413252"/>
            <a:ext cx="669285" cy="784800"/>
            <a:chOff x="7293260" y="2240868"/>
            <a:chExt cx="759806" cy="890944"/>
          </a:xfrm>
        </p:grpSpPr>
        <p:sp>
          <p:nvSpPr>
            <p:cNvPr id="86" name="Freeform 77"/>
            <p:cNvSpPr>
              <a:spLocks noChangeAspect="1"/>
            </p:cNvSpPr>
            <p:nvPr/>
          </p:nvSpPr>
          <p:spPr bwMode="auto">
            <a:xfrm>
              <a:off x="7293260" y="2240868"/>
              <a:ext cx="759806" cy="890944"/>
            </a:xfrm>
            <a:custGeom>
              <a:avLst/>
              <a:gdLst>
                <a:gd name="T0" fmla="*/ 305 w 320"/>
                <a:gd name="T1" fmla="*/ 83 h 376"/>
                <a:gd name="T2" fmla="*/ 175 w 320"/>
                <a:gd name="T3" fmla="*/ 5 h 376"/>
                <a:gd name="T4" fmla="*/ 145 w 320"/>
                <a:gd name="T5" fmla="*/ 5 h 376"/>
                <a:gd name="T6" fmla="*/ 14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4 w 320"/>
                <a:gd name="T13" fmla="*/ 291 h 376"/>
                <a:gd name="T14" fmla="*/ 145 w 320"/>
                <a:gd name="T15" fmla="*/ 369 h 376"/>
                <a:gd name="T16" fmla="*/ 175 w 320"/>
                <a:gd name="T17" fmla="*/ 369 h 376"/>
                <a:gd name="T18" fmla="*/ 305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5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5" y="83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5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5" y="285"/>
                    <a:pt x="14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8" y="376"/>
                    <a:pt x="170" y="372"/>
                    <a:pt x="175" y="369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14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4" y="89"/>
                    <a:pt x="305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5"/>
            <p:cNvSpPr>
              <a:spLocks noEditPoints="1"/>
            </p:cNvSpPr>
            <p:nvPr/>
          </p:nvSpPr>
          <p:spPr bwMode="auto">
            <a:xfrm>
              <a:off x="7619538" y="2709125"/>
              <a:ext cx="137146" cy="135144"/>
            </a:xfrm>
            <a:custGeom>
              <a:avLst/>
              <a:gdLst>
                <a:gd name="T0" fmla="*/ 51 w 58"/>
                <a:gd name="T1" fmla="*/ 32 h 57"/>
                <a:gd name="T2" fmla="*/ 53 w 58"/>
                <a:gd name="T3" fmla="*/ 30 h 57"/>
                <a:gd name="T4" fmla="*/ 58 w 58"/>
                <a:gd name="T5" fmla="*/ 28 h 57"/>
                <a:gd name="T6" fmla="*/ 56 w 58"/>
                <a:gd name="T7" fmla="*/ 20 h 57"/>
                <a:gd name="T8" fmla="*/ 51 w 58"/>
                <a:gd name="T9" fmla="*/ 20 h 57"/>
                <a:gd name="T10" fmla="*/ 48 w 58"/>
                <a:gd name="T11" fmla="*/ 18 h 57"/>
                <a:gd name="T12" fmla="*/ 47 w 58"/>
                <a:gd name="T13" fmla="*/ 16 h 57"/>
                <a:gd name="T14" fmla="*/ 47 w 58"/>
                <a:gd name="T15" fmla="*/ 13 h 57"/>
                <a:gd name="T16" fmla="*/ 49 w 58"/>
                <a:gd name="T17" fmla="*/ 8 h 57"/>
                <a:gd name="T18" fmla="*/ 42 w 58"/>
                <a:gd name="T19" fmla="*/ 3 h 57"/>
                <a:gd name="T20" fmla="*/ 38 w 58"/>
                <a:gd name="T21" fmla="*/ 7 h 57"/>
                <a:gd name="T22" fmla="*/ 35 w 58"/>
                <a:gd name="T23" fmla="*/ 7 h 57"/>
                <a:gd name="T24" fmla="*/ 33 w 58"/>
                <a:gd name="T25" fmla="*/ 7 h 57"/>
                <a:gd name="T26" fmla="*/ 30 w 58"/>
                <a:gd name="T27" fmla="*/ 5 h 57"/>
                <a:gd name="T28" fmla="*/ 28 w 58"/>
                <a:gd name="T29" fmla="*/ 0 h 57"/>
                <a:gd name="T30" fmla="*/ 20 w 58"/>
                <a:gd name="T31" fmla="*/ 1 h 57"/>
                <a:gd name="T32" fmla="*/ 20 w 58"/>
                <a:gd name="T33" fmla="*/ 7 h 57"/>
                <a:gd name="T34" fmla="*/ 18 w 58"/>
                <a:gd name="T35" fmla="*/ 9 h 57"/>
                <a:gd name="T36" fmla="*/ 16 w 58"/>
                <a:gd name="T37" fmla="*/ 10 h 57"/>
                <a:gd name="T38" fmla="*/ 13 w 58"/>
                <a:gd name="T39" fmla="*/ 11 h 57"/>
                <a:gd name="T40" fmla="*/ 8 w 58"/>
                <a:gd name="T41" fmla="*/ 9 h 57"/>
                <a:gd name="T42" fmla="*/ 3 w 58"/>
                <a:gd name="T43" fmla="*/ 15 h 57"/>
                <a:gd name="T44" fmla="*/ 7 w 58"/>
                <a:gd name="T45" fmla="*/ 19 h 57"/>
                <a:gd name="T46" fmla="*/ 8 w 58"/>
                <a:gd name="T47" fmla="*/ 22 h 57"/>
                <a:gd name="T48" fmla="*/ 7 w 58"/>
                <a:gd name="T49" fmla="*/ 25 h 57"/>
                <a:gd name="T50" fmla="*/ 5 w 58"/>
                <a:gd name="T51" fmla="*/ 27 h 57"/>
                <a:gd name="T52" fmla="*/ 0 w 58"/>
                <a:gd name="T53" fmla="*/ 29 h 57"/>
                <a:gd name="T54" fmla="*/ 1 w 58"/>
                <a:gd name="T55" fmla="*/ 37 h 57"/>
                <a:gd name="T56" fmla="*/ 7 w 58"/>
                <a:gd name="T57" fmla="*/ 37 h 57"/>
                <a:gd name="T58" fmla="*/ 9 w 58"/>
                <a:gd name="T59" fmla="*/ 39 h 57"/>
                <a:gd name="T60" fmla="*/ 11 w 58"/>
                <a:gd name="T61" fmla="*/ 41 h 57"/>
                <a:gd name="T62" fmla="*/ 11 w 58"/>
                <a:gd name="T63" fmla="*/ 44 h 57"/>
                <a:gd name="T64" fmla="*/ 9 w 58"/>
                <a:gd name="T65" fmla="*/ 49 h 57"/>
                <a:gd name="T66" fmla="*/ 15 w 58"/>
                <a:gd name="T67" fmla="*/ 54 h 57"/>
                <a:gd name="T68" fmla="*/ 20 w 58"/>
                <a:gd name="T69" fmla="*/ 50 h 57"/>
                <a:gd name="T70" fmla="*/ 23 w 58"/>
                <a:gd name="T71" fmla="*/ 50 h 57"/>
                <a:gd name="T72" fmla="*/ 25 w 58"/>
                <a:gd name="T73" fmla="*/ 50 h 57"/>
                <a:gd name="T74" fmla="*/ 27 w 58"/>
                <a:gd name="T75" fmla="*/ 52 h 57"/>
                <a:gd name="T76" fmla="*/ 30 w 58"/>
                <a:gd name="T77" fmla="*/ 57 h 57"/>
                <a:gd name="T78" fmla="*/ 37 w 58"/>
                <a:gd name="T79" fmla="*/ 56 h 57"/>
                <a:gd name="T80" fmla="*/ 38 w 58"/>
                <a:gd name="T81" fmla="*/ 50 h 57"/>
                <a:gd name="T82" fmla="*/ 39 w 58"/>
                <a:gd name="T83" fmla="*/ 48 h 57"/>
                <a:gd name="T84" fmla="*/ 42 w 58"/>
                <a:gd name="T85" fmla="*/ 47 h 57"/>
                <a:gd name="T86" fmla="*/ 45 w 58"/>
                <a:gd name="T87" fmla="*/ 46 h 57"/>
                <a:gd name="T88" fmla="*/ 50 w 58"/>
                <a:gd name="T89" fmla="*/ 48 h 57"/>
                <a:gd name="T90" fmla="*/ 54 w 58"/>
                <a:gd name="T91" fmla="*/ 42 h 57"/>
                <a:gd name="T92" fmla="*/ 51 w 58"/>
                <a:gd name="T93" fmla="*/ 38 h 57"/>
                <a:gd name="T94" fmla="*/ 50 w 58"/>
                <a:gd name="T95" fmla="*/ 35 h 57"/>
                <a:gd name="T96" fmla="*/ 51 w 58"/>
                <a:gd name="T97" fmla="*/ 32 h 57"/>
                <a:gd name="T98" fmla="*/ 30 w 58"/>
                <a:gd name="T99" fmla="*/ 38 h 57"/>
                <a:gd name="T100" fmla="*/ 19 w 58"/>
                <a:gd name="T101" fmla="*/ 30 h 57"/>
                <a:gd name="T102" fmla="*/ 27 w 58"/>
                <a:gd name="T103" fmla="*/ 19 h 57"/>
                <a:gd name="T104" fmla="*/ 38 w 58"/>
                <a:gd name="T105" fmla="*/ 27 h 57"/>
                <a:gd name="T106" fmla="*/ 30 w 58"/>
                <a:gd name="T10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7">
                  <a:moveTo>
                    <a:pt x="51" y="32"/>
                  </a:moveTo>
                  <a:cubicBezTo>
                    <a:pt x="51" y="31"/>
                    <a:pt x="52" y="30"/>
                    <a:pt x="53" y="30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49" y="19"/>
                    <a:pt x="48" y="18"/>
                  </a:cubicBezTo>
                  <a:cubicBezTo>
                    <a:pt x="48" y="17"/>
                    <a:pt x="47" y="16"/>
                    <a:pt x="47" y="16"/>
                  </a:cubicBezTo>
                  <a:cubicBezTo>
                    <a:pt x="46" y="15"/>
                    <a:pt x="46" y="14"/>
                    <a:pt x="47" y="1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6" y="8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ubicBezTo>
                    <a:pt x="18" y="10"/>
                    <a:pt x="17" y="10"/>
                    <a:pt x="16" y="10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3"/>
                    <a:pt x="7" y="24"/>
                    <a:pt x="7" y="25"/>
                  </a:cubicBezTo>
                  <a:cubicBezTo>
                    <a:pt x="7" y="26"/>
                    <a:pt x="6" y="27"/>
                    <a:pt x="5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9" y="38"/>
                    <a:pt x="9" y="39"/>
                  </a:cubicBezTo>
                  <a:cubicBezTo>
                    <a:pt x="10" y="40"/>
                    <a:pt x="10" y="41"/>
                    <a:pt x="11" y="41"/>
                  </a:cubicBezTo>
                  <a:cubicBezTo>
                    <a:pt x="11" y="42"/>
                    <a:pt x="12" y="43"/>
                    <a:pt x="11" y="44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2" y="49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6" y="50"/>
                    <a:pt x="27" y="51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9" y="48"/>
                    <a:pt x="39" y="48"/>
                  </a:cubicBez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6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4"/>
                    <a:pt x="51" y="33"/>
                    <a:pt x="51" y="32"/>
                  </a:cubicBezTo>
                  <a:close/>
                  <a:moveTo>
                    <a:pt x="30" y="38"/>
                  </a:moveTo>
                  <a:cubicBezTo>
                    <a:pt x="25" y="39"/>
                    <a:pt x="20" y="35"/>
                    <a:pt x="19" y="30"/>
                  </a:cubicBezTo>
                  <a:cubicBezTo>
                    <a:pt x="19" y="25"/>
                    <a:pt x="22" y="20"/>
                    <a:pt x="27" y="19"/>
                  </a:cubicBezTo>
                  <a:cubicBezTo>
                    <a:pt x="33" y="18"/>
                    <a:pt x="37" y="22"/>
                    <a:pt x="38" y="27"/>
                  </a:cubicBezTo>
                  <a:cubicBezTo>
                    <a:pt x="39" y="32"/>
                    <a:pt x="36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6"/>
            <p:cNvSpPr>
              <a:spLocks noEditPoints="1"/>
            </p:cNvSpPr>
            <p:nvPr/>
          </p:nvSpPr>
          <p:spPr bwMode="auto">
            <a:xfrm>
              <a:off x="7680602" y="2621032"/>
              <a:ext cx="105112" cy="104110"/>
            </a:xfrm>
            <a:custGeom>
              <a:avLst/>
              <a:gdLst>
                <a:gd name="T0" fmla="*/ 5 w 44"/>
                <a:gd name="T1" fmla="*/ 19 h 44"/>
                <a:gd name="T2" fmla="*/ 5 w 44"/>
                <a:gd name="T3" fmla="*/ 20 h 44"/>
                <a:gd name="T4" fmla="*/ 3 w 44"/>
                <a:gd name="T5" fmla="*/ 22 h 44"/>
                <a:gd name="T6" fmla="*/ 0 w 44"/>
                <a:gd name="T7" fmla="*/ 24 h 44"/>
                <a:gd name="T8" fmla="*/ 1 w 44"/>
                <a:gd name="T9" fmla="*/ 30 h 44"/>
                <a:gd name="T10" fmla="*/ 5 w 44"/>
                <a:gd name="T11" fmla="*/ 30 h 44"/>
                <a:gd name="T12" fmla="*/ 7 w 44"/>
                <a:gd name="T13" fmla="*/ 31 h 44"/>
                <a:gd name="T14" fmla="*/ 9 w 44"/>
                <a:gd name="T15" fmla="*/ 33 h 44"/>
                <a:gd name="T16" fmla="*/ 9 w 44"/>
                <a:gd name="T17" fmla="*/ 35 h 44"/>
                <a:gd name="T18" fmla="*/ 8 w 44"/>
                <a:gd name="T19" fmla="*/ 39 h 44"/>
                <a:gd name="T20" fmla="*/ 13 w 44"/>
                <a:gd name="T21" fmla="*/ 42 h 44"/>
                <a:gd name="T22" fmla="*/ 16 w 44"/>
                <a:gd name="T23" fmla="*/ 39 h 44"/>
                <a:gd name="T24" fmla="*/ 18 w 44"/>
                <a:gd name="T25" fmla="*/ 39 h 44"/>
                <a:gd name="T26" fmla="*/ 20 w 44"/>
                <a:gd name="T27" fmla="*/ 39 h 44"/>
                <a:gd name="T28" fmla="*/ 22 w 44"/>
                <a:gd name="T29" fmla="*/ 40 h 44"/>
                <a:gd name="T30" fmla="*/ 24 w 44"/>
                <a:gd name="T31" fmla="*/ 44 h 44"/>
                <a:gd name="T32" fmla="*/ 30 w 44"/>
                <a:gd name="T33" fmla="*/ 42 h 44"/>
                <a:gd name="T34" fmla="*/ 30 w 44"/>
                <a:gd name="T35" fmla="*/ 38 h 44"/>
                <a:gd name="T36" fmla="*/ 31 w 44"/>
                <a:gd name="T37" fmla="*/ 36 h 44"/>
                <a:gd name="T38" fmla="*/ 33 w 44"/>
                <a:gd name="T39" fmla="*/ 35 h 44"/>
                <a:gd name="T40" fmla="*/ 35 w 44"/>
                <a:gd name="T41" fmla="*/ 34 h 44"/>
                <a:gd name="T42" fmla="*/ 39 w 44"/>
                <a:gd name="T43" fmla="*/ 36 h 44"/>
                <a:gd name="T44" fmla="*/ 42 w 44"/>
                <a:gd name="T45" fmla="*/ 31 h 44"/>
                <a:gd name="T46" fmla="*/ 39 w 44"/>
                <a:gd name="T47" fmla="*/ 27 h 44"/>
                <a:gd name="T48" fmla="*/ 38 w 44"/>
                <a:gd name="T49" fmla="*/ 25 h 44"/>
                <a:gd name="T50" fmla="*/ 39 w 44"/>
                <a:gd name="T51" fmla="*/ 23 h 44"/>
                <a:gd name="T52" fmla="*/ 40 w 44"/>
                <a:gd name="T53" fmla="*/ 21 h 44"/>
                <a:gd name="T54" fmla="*/ 44 w 44"/>
                <a:gd name="T55" fmla="*/ 19 h 44"/>
                <a:gd name="T56" fmla="*/ 42 w 44"/>
                <a:gd name="T57" fmla="*/ 14 h 44"/>
                <a:gd name="T58" fmla="*/ 38 w 44"/>
                <a:gd name="T59" fmla="*/ 14 h 44"/>
                <a:gd name="T60" fmla="*/ 36 w 44"/>
                <a:gd name="T61" fmla="*/ 12 h 44"/>
                <a:gd name="T62" fmla="*/ 35 w 44"/>
                <a:gd name="T63" fmla="*/ 11 h 44"/>
                <a:gd name="T64" fmla="*/ 34 w 44"/>
                <a:gd name="T65" fmla="*/ 9 h 44"/>
                <a:gd name="T66" fmla="*/ 35 w 44"/>
                <a:gd name="T67" fmla="*/ 4 h 44"/>
                <a:gd name="T68" fmla="*/ 30 w 44"/>
                <a:gd name="T69" fmla="*/ 1 h 44"/>
                <a:gd name="T70" fmla="*/ 27 w 44"/>
                <a:gd name="T71" fmla="*/ 4 h 44"/>
                <a:gd name="T72" fmla="*/ 25 w 44"/>
                <a:gd name="T73" fmla="*/ 5 h 44"/>
                <a:gd name="T74" fmla="*/ 23 w 44"/>
                <a:gd name="T75" fmla="*/ 5 h 44"/>
                <a:gd name="T76" fmla="*/ 21 w 44"/>
                <a:gd name="T77" fmla="*/ 4 h 44"/>
                <a:gd name="T78" fmla="*/ 19 w 44"/>
                <a:gd name="T79" fmla="*/ 0 h 44"/>
                <a:gd name="T80" fmla="*/ 13 w 44"/>
                <a:gd name="T81" fmla="*/ 1 h 44"/>
                <a:gd name="T82" fmla="*/ 13 w 44"/>
                <a:gd name="T83" fmla="*/ 6 h 44"/>
                <a:gd name="T84" fmla="*/ 12 w 44"/>
                <a:gd name="T85" fmla="*/ 8 h 44"/>
                <a:gd name="T86" fmla="*/ 11 w 44"/>
                <a:gd name="T87" fmla="*/ 9 h 44"/>
                <a:gd name="T88" fmla="*/ 8 w 44"/>
                <a:gd name="T89" fmla="*/ 9 h 44"/>
                <a:gd name="T90" fmla="*/ 4 w 44"/>
                <a:gd name="T91" fmla="*/ 8 h 44"/>
                <a:gd name="T92" fmla="*/ 1 w 44"/>
                <a:gd name="T93" fmla="*/ 13 h 44"/>
                <a:gd name="T94" fmla="*/ 4 w 44"/>
                <a:gd name="T95" fmla="*/ 16 h 44"/>
                <a:gd name="T96" fmla="*/ 5 w 44"/>
                <a:gd name="T97" fmla="*/ 19 h 44"/>
                <a:gd name="T98" fmla="*/ 15 w 44"/>
                <a:gd name="T99" fmla="*/ 18 h 44"/>
                <a:gd name="T100" fmla="*/ 25 w 44"/>
                <a:gd name="T101" fmla="*/ 16 h 44"/>
                <a:gd name="T102" fmla="*/ 28 w 44"/>
                <a:gd name="T103" fmla="*/ 26 h 44"/>
                <a:gd name="T104" fmla="*/ 18 w 44"/>
                <a:gd name="T105" fmla="*/ 28 h 44"/>
                <a:gd name="T106" fmla="*/ 15 w 44"/>
                <a:gd name="T10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5" y="19"/>
                  </a:moveTo>
                  <a:cubicBezTo>
                    <a:pt x="5" y="19"/>
                    <a:pt x="5" y="20"/>
                    <a:pt x="5" y="20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4"/>
                    <a:pt x="9" y="34"/>
                    <a:pt x="9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7" y="39"/>
                    <a:pt x="17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1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33" y="34"/>
                    <a:pt x="34" y="34"/>
                    <a:pt x="35" y="34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8" y="26"/>
                    <a:pt x="38" y="25"/>
                  </a:cubicBezTo>
                  <a:cubicBezTo>
                    <a:pt x="39" y="25"/>
                    <a:pt x="39" y="24"/>
                    <a:pt x="39" y="23"/>
                  </a:cubicBezTo>
                  <a:cubicBezTo>
                    <a:pt x="39" y="22"/>
                    <a:pt x="39" y="22"/>
                    <a:pt x="40" y="2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7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9"/>
                    <a:pt x="9" y="10"/>
                    <a:pt x="8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5" y="18"/>
                    <a:pt x="5" y="19"/>
                  </a:cubicBezTo>
                  <a:close/>
                  <a:moveTo>
                    <a:pt x="15" y="18"/>
                  </a:moveTo>
                  <a:cubicBezTo>
                    <a:pt x="17" y="15"/>
                    <a:pt x="22" y="14"/>
                    <a:pt x="25" y="16"/>
                  </a:cubicBezTo>
                  <a:cubicBezTo>
                    <a:pt x="29" y="18"/>
                    <a:pt x="30" y="22"/>
                    <a:pt x="28" y="26"/>
                  </a:cubicBezTo>
                  <a:cubicBezTo>
                    <a:pt x="26" y="29"/>
                    <a:pt x="21" y="30"/>
                    <a:pt x="18" y="28"/>
                  </a:cubicBezTo>
                  <a:cubicBezTo>
                    <a:pt x="14" y="26"/>
                    <a:pt x="13" y="22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7"/>
            <p:cNvSpPr>
              <a:spLocks noEditPoints="1"/>
            </p:cNvSpPr>
            <p:nvPr/>
          </p:nvSpPr>
          <p:spPr bwMode="auto">
            <a:xfrm>
              <a:off x="7754681" y="2699115"/>
              <a:ext cx="104110" cy="105112"/>
            </a:xfrm>
            <a:custGeom>
              <a:avLst/>
              <a:gdLst>
                <a:gd name="T0" fmla="*/ 39 w 44"/>
                <a:gd name="T1" fmla="*/ 21 h 44"/>
                <a:gd name="T2" fmla="*/ 39 w 44"/>
                <a:gd name="T3" fmla="*/ 19 h 44"/>
                <a:gd name="T4" fmla="*/ 39 w 44"/>
                <a:gd name="T5" fmla="*/ 17 h 44"/>
                <a:gd name="T6" fmla="*/ 42 w 44"/>
                <a:gd name="T7" fmla="*/ 13 h 44"/>
                <a:gd name="T8" fmla="*/ 39 w 44"/>
                <a:gd name="T9" fmla="*/ 8 h 44"/>
                <a:gd name="T10" fmla="*/ 35 w 44"/>
                <a:gd name="T11" fmla="*/ 10 h 44"/>
                <a:gd name="T12" fmla="*/ 33 w 44"/>
                <a:gd name="T13" fmla="*/ 9 h 44"/>
                <a:gd name="T14" fmla="*/ 31 w 44"/>
                <a:gd name="T15" fmla="*/ 8 h 44"/>
                <a:gd name="T16" fmla="*/ 30 w 44"/>
                <a:gd name="T17" fmla="*/ 6 h 44"/>
                <a:gd name="T18" fmla="*/ 30 w 44"/>
                <a:gd name="T19" fmla="*/ 2 h 44"/>
                <a:gd name="T20" fmla="*/ 24 w 44"/>
                <a:gd name="T21" fmla="*/ 0 h 44"/>
                <a:gd name="T22" fmla="*/ 22 w 44"/>
                <a:gd name="T23" fmla="*/ 4 h 44"/>
                <a:gd name="T24" fmla="*/ 20 w 44"/>
                <a:gd name="T25" fmla="*/ 5 h 44"/>
                <a:gd name="T26" fmla="*/ 18 w 44"/>
                <a:gd name="T27" fmla="*/ 6 h 44"/>
                <a:gd name="T28" fmla="*/ 16 w 44"/>
                <a:gd name="T29" fmla="*/ 5 h 44"/>
                <a:gd name="T30" fmla="*/ 13 w 44"/>
                <a:gd name="T31" fmla="*/ 2 h 44"/>
                <a:gd name="T32" fmla="*/ 8 w 44"/>
                <a:gd name="T33" fmla="*/ 5 h 44"/>
                <a:gd name="T34" fmla="*/ 9 w 44"/>
                <a:gd name="T35" fmla="*/ 9 h 44"/>
                <a:gd name="T36" fmla="*/ 9 w 44"/>
                <a:gd name="T37" fmla="*/ 11 h 44"/>
                <a:gd name="T38" fmla="*/ 8 w 44"/>
                <a:gd name="T39" fmla="*/ 13 h 44"/>
                <a:gd name="T40" fmla="*/ 5 w 44"/>
                <a:gd name="T41" fmla="*/ 14 h 44"/>
                <a:gd name="T42" fmla="*/ 1 w 44"/>
                <a:gd name="T43" fmla="*/ 14 h 44"/>
                <a:gd name="T44" fmla="*/ 0 w 44"/>
                <a:gd name="T45" fmla="*/ 20 h 44"/>
                <a:gd name="T46" fmla="*/ 4 w 44"/>
                <a:gd name="T47" fmla="*/ 22 h 44"/>
                <a:gd name="T48" fmla="*/ 5 w 44"/>
                <a:gd name="T49" fmla="*/ 24 h 44"/>
                <a:gd name="T50" fmla="*/ 5 w 44"/>
                <a:gd name="T51" fmla="*/ 26 h 44"/>
                <a:gd name="T52" fmla="*/ 5 w 44"/>
                <a:gd name="T53" fmla="*/ 28 h 44"/>
                <a:gd name="T54" fmla="*/ 1 w 44"/>
                <a:gd name="T55" fmla="*/ 31 h 44"/>
                <a:gd name="T56" fmla="*/ 5 w 44"/>
                <a:gd name="T57" fmla="*/ 36 h 44"/>
                <a:gd name="T58" fmla="*/ 9 w 44"/>
                <a:gd name="T59" fmla="*/ 35 h 44"/>
                <a:gd name="T60" fmla="*/ 11 w 44"/>
                <a:gd name="T61" fmla="*/ 35 h 44"/>
                <a:gd name="T62" fmla="*/ 13 w 44"/>
                <a:gd name="T63" fmla="*/ 37 h 44"/>
                <a:gd name="T64" fmla="*/ 14 w 44"/>
                <a:gd name="T65" fmla="*/ 39 h 44"/>
                <a:gd name="T66" fmla="*/ 14 w 44"/>
                <a:gd name="T67" fmla="*/ 43 h 44"/>
                <a:gd name="T68" fmla="*/ 20 w 44"/>
                <a:gd name="T69" fmla="*/ 44 h 44"/>
                <a:gd name="T70" fmla="*/ 22 w 44"/>
                <a:gd name="T71" fmla="*/ 41 h 44"/>
                <a:gd name="T72" fmla="*/ 23 w 44"/>
                <a:gd name="T73" fmla="*/ 39 h 44"/>
                <a:gd name="T74" fmla="*/ 25 w 44"/>
                <a:gd name="T75" fmla="*/ 39 h 44"/>
                <a:gd name="T76" fmla="*/ 28 w 44"/>
                <a:gd name="T77" fmla="*/ 40 h 44"/>
                <a:gd name="T78" fmla="*/ 31 w 44"/>
                <a:gd name="T79" fmla="*/ 43 h 44"/>
                <a:gd name="T80" fmla="*/ 36 w 44"/>
                <a:gd name="T81" fmla="*/ 40 h 44"/>
                <a:gd name="T82" fmla="*/ 35 w 44"/>
                <a:gd name="T83" fmla="*/ 35 h 44"/>
                <a:gd name="T84" fmla="*/ 35 w 44"/>
                <a:gd name="T85" fmla="*/ 33 h 44"/>
                <a:gd name="T86" fmla="*/ 36 w 44"/>
                <a:gd name="T87" fmla="*/ 32 h 44"/>
                <a:gd name="T88" fmla="*/ 38 w 44"/>
                <a:gd name="T89" fmla="*/ 30 h 44"/>
                <a:gd name="T90" fmla="*/ 43 w 44"/>
                <a:gd name="T91" fmla="*/ 30 h 44"/>
                <a:gd name="T92" fmla="*/ 44 w 44"/>
                <a:gd name="T93" fmla="*/ 25 h 44"/>
                <a:gd name="T94" fmla="*/ 40 w 44"/>
                <a:gd name="T95" fmla="*/ 23 h 44"/>
                <a:gd name="T96" fmla="*/ 39 w 44"/>
                <a:gd name="T97" fmla="*/ 21 h 44"/>
                <a:gd name="T98" fmla="*/ 26 w 44"/>
                <a:gd name="T99" fmla="*/ 29 h 44"/>
                <a:gd name="T100" fmla="*/ 16 w 44"/>
                <a:gd name="T101" fmla="*/ 26 h 44"/>
                <a:gd name="T102" fmla="*/ 18 w 44"/>
                <a:gd name="T103" fmla="*/ 16 h 44"/>
                <a:gd name="T104" fmla="*/ 28 w 44"/>
                <a:gd name="T105" fmla="*/ 19 h 44"/>
                <a:gd name="T106" fmla="*/ 26 w 44"/>
                <a:gd name="T10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39" y="21"/>
                  </a:moveTo>
                  <a:cubicBezTo>
                    <a:pt x="39" y="20"/>
                    <a:pt x="39" y="19"/>
                    <a:pt x="39" y="19"/>
                  </a:cubicBezTo>
                  <a:cubicBezTo>
                    <a:pt x="38" y="18"/>
                    <a:pt x="39" y="17"/>
                    <a:pt x="39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3" y="10"/>
                    <a:pt x="33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19" y="6"/>
                    <a:pt x="18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6" y="14"/>
                    <a:pt x="5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3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1" y="36"/>
                    <a:pt x="12" y="36"/>
                    <a:pt x="13" y="37"/>
                  </a:cubicBezTo>
                  <a:cubicBezTo>
                    <a:pt x="13" y="37"/>
                    <a:pt x="14" y="38"/>
                    <a:pt x="14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3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6" y="39"/>
                    <a:pt x="27" y="39"/>
                    <a:pt x="28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4" y="34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7" y="31"/>
                    <a:pt x="37" y="30"/>
                    <a:pt x="38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1"/>
                  </a:cubicBezTo>
                  <a:close/>
                  <a:moveTo>
                    <a:pt x="26" y="29"/>
                  </a:moveTo>
                  <a:cubicBezTo>
                    <a:pt x="22" y="31"/>
                    <a:pt x="18" y="30"/>
                    <a:pt x="16" y="26"/>
                  </a:cubicBezTo>
                  <a:cubicBezTo>
                    <a:pt x="13" y="23"/>
                    <a:pt x="15" y="18"/>
                    <a:pt x="18" y="16"/>
                  </a:cubicBezTo>
                  <a:cubicBezTo>
                    <a:pt x="21" y="14"/>
                    <a:pt x="26" y="15"/>
                    <a:pt x="28" y="19"/>
                  </a:cubicBezTo>
                  <a:cubicBezTo>
                    <a:pt x="30" y="22"/>
                    <a:pt x="29" y="27"/>
                    <a:pt x="2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7479389" y="2549956"/>
              <a:ext cx="201214" cy="201214"/>
            </a:xfrm>
            <a:custGeom>
              <a:avLst/>
              <a:gdLst>
                <a:gd name="T0" fmla="*/ 61 w 85"/>
                <a:gd name="T1" fmla="*/ 73 h 85"/>
                <a:gd name="T2" fmla="*/ 63 w 85"/>
                <a:gd name="T3" fmla="*/ 69 h 85"/>
                <a:gd name="T4" fmla="*/ 66 w 85"/>
                <a:gd name="T5" fmla="*/ 67 h 85"/>
                <a:gd name="T6" fmla="*/ 70 w 85"/>
                <a:gd name="T7" fmla="*/ 65 h 85"/>
                <a:gd name="T8" fmla="*/ 78 w 85"/>
                <a:gd name="T9" fmla="*/ 67 h 85"/>
                <a:gd name="T10" fmla="*/ 83 w 85"/>
                <a:gd name="T11" fmla="*/ 57 h 85"/>
                <a:gd name="T12" fmla="*/ 77 w 85"/>
                <a:gd name="T13" fmla="*/ 51 h 85"/>
                <a:gd name="T14" fmla="*/ 75 w 85"/>
                <a:gd name="T15" fmla="*/ 47 h 85"/>
                <a:gd name="T16" fmla="*/ 76 w 85"/>
                <a:gd name="T17" fmla="*/ 43 h 85"/>
                <a:gd name="T18" fmla="*/ 78 w 85"/>
                <a:gd name="T19" fmla="*/ 39 h 85"/>
                <a:gd name="T20" fmla="*/ 85 w 85"/>
                <a:gd name="T21" fmla="*/ 35 h 85"/>
                <a:gd name="T22" fmla="*/ 81 w 85"/>
                <a:gd name="T23" fmla="*/ 24 h 85"/>
                <a:gd name="T24" fmla="*/ 73 w 85"/>
                <a:gd name="T25" fmla="*/ 24 h 85"/>
                <a:gd name="T26" fmla="*/ 69 w 85"/>
                <a:gd name="T27" fmla="*/ 22 h 85"/>
                <a:gd name="T28" fmla="*/ 66 w 85"/>
                <a:gd name="T29" fmla="*/ 20 h 85"/>
                <a:gd name="T30" fmla="*/ 65 w 85"/>
                <a:gd name="T31" fmla="*/ 15 h 85"/>
                <a:gd name="T32" fmla="*/ 66 w 85"/>
                <a:gd name="T33" fmla="*/ 7 h 85"/>
                <a:gd name="T34" fmla="*/ 56 w 85"/>
                <a:gd name="T35" fmla="*/ 2 h 85"/>
                <a:gd name="T36" fmla="*/ 51 w 85"/>
                <a:gd name="T37" fmla="*/ 8 h 85"/>
                <a:gd name="T38" fmla="*/ 46 w 85"/>
                <a:gd name="T39" fmla="*/ 10 h 85"/>
                <a:gd name="T40" fmla="*/ 43 w 85"/>
                <a:gd name="T41" fmla="*/ 10 h 85"/>
                <a:gd name="T42" fmla="*/ 39 w 85"/>
                <a:gd name="T43" fmla="*/ 8 h 85"/>
                <a:gd name="T44" fmla="*/ 34 w 85"/>
                <a:gd name="T45" fmla="*/ 0 h 85"/>
                <a:gd name="T46" fmla="*/ 23 w 85"/>
                <a:gd name="T47" fmla="*/ 4 h 85"/>
                <a:gd name="T48" fmla="*/ 24 w 85"/>
                <a:gd name="T49" fmla="*/ 13 h 85"/>
                <a:gd name="T50" fmla="*/ 22 w 85"/>
                <a:gd name="T51" fmla="*/ 17 h 85"/>
                <a:gd name="T52" fmla="*/ 19 w 85"/>
                <a:gd name="T53" fmla="*/ 19 h 85"/>
                <a:gd name="T54" fmla="*/ 15 w 85"/>
                <a:gd name="T55" fmla="*/ 21 h 85"/>
                <a:gd name="T56" fmla="*/ 6 w 85"/>
                <a:gd name="T57" fmla="*/ 19 h 85"/>
                <a:gd name="T58" fmla="*/ 1 w 85"/>
                <a:gd name="T59" fmla="*/ 29 h 85"/>
                <a:gd name="T60" fmla="*/ 8 w 85"/>
                <a:gd name="T61" fmla="*/ 35 h 85"/>
                <a:gd name="T62" fmla="*/ 9 w 85"/>
                <a:gd name="T63" fmla="*/ 39 h 85"/>
                <a:gd name="T64" fmla="*/ 9 w 85"/>
                <a:gd name="T65" fmla="*/ 43 h 85"/>
                <a:gd name="T66" fmla="*/ 7 w 85"/>
                <a:gd name="T67" fmla="*/ 47 h 85"/>
                <a:gd name="T68" fmla="*/ 0 w 85"/>
                <a:gd name="T69" fmla="*/ 51 h 85"/>
                <a:gd name="T70" fmla="*/ 4 w 85"/>
                <a:gd name="T71" fmla="*/ 62 h 85"/>
                <a:gd name="T72" fmla="*/ 12 w 85"/>
                <a:gd name="T73" fmla="*/ 62 h 85"/>
                <a:gd name="T74" fmla="*/ 16 w 85"/>
                <a:gd name="T75" fmla="*/ 63 h 85"/>
                <a:gd name="T76" fmla="*/ 19 w 85"/>
                <a:gd name="T77" fmla="*/ 66 h 85"/>
                <a:gd name="T78" fmla="*/ 20 w 85"/>
                <a:gd name="T79" fmla="*/ 71 h 85"/>
                <a:gd name="T80" fmla="*/ 18 w 85"/>
                <a:gd name="T81" fmla="*/ 79 h 85"/>
                <a:gd name="T82" fmla="*/ 29 w 85"/>
                <a:gd name="T83" fmla="*/ 84 h 85"/>
                <a:gd name="T84" fmla="*/ 34 w 85"/>
                <a:gd name="T85" fmla="*/ 77 h 85"/>
                <a:gd name="T86" fmla="*/ 38 w 85"/>
                <a:gd name="T87" fmla="*/ 76 h 85"/>
                <a:gd name="T88" fmla="*/ 42 w 85"/>
                <a:gd name="T89" fmla="*/ 76 h 85"/>
                <a:gd name="T90" fmla="*/ 46 w 85"/>
                <a:gd name="T91" fmla="*/ 78 h 85"/>
                <a:gd name="T92" fmla="*/ 51 w 85"/>
                <a:gd name="T93" fmla="*/ 85 h 85"/>
                <a:gd name="T94" fmla="*/ 62 w 85"/>
                <a:gd name="T95" fmla="*/ 82 h 85"/>
                <a:gd name="T96" fmla="*/ 61 w 85"/>
                <a:gd name="T97" fmla="*/ 73 h 85"/>
                <a:gd name="T98" fmla="*/ 55 w 85"/>
                <a:gd name="T99" fmla="*/ 49 h 85"/>
                <a:gd name="T100" fmla="*/ 36 w 85"/>
                <a:gd name="T101" fmla="*/ 56 h 85"/>
                <a:gd name="T102" fmla="*/ 30 w 85"/>
                <a:gd name="T103" fmla="*/ 37 h 85"/>
                <a:gd name="T104" fmla="*/ 49 w 85"/>
                <a:gd name="T105" fmla="*/ 30 h 85"/>
                <a:gd name="T106" fmla="*/ 55 w 85"/>
                <a:gd name="T107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61" y="73"/>
                  </a:moveTo>
                  <a:cubicBezTo>
                    <a:pt x="61" y="72"/>
                    <a:pt x="62" y="70"/>
                    <a:pt x="63" y="69"/>
                  </a:cubicBezTo>
                  <a:cubicBezTo>
                    <a:pt x="64" y="68"/>
                    <a:pt x="65" y="67"/>
                    <a:pt x="66" y="67"/>
                  </a:cubicBezTo>
                  <a:cubicBezTo>
                    <a:pt x="67" y="65"/>
                    <a:pt x="68" y="65"/>
                    <a:pt x="70" y="65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6" y="50"/>
                    <a:pt x="75" y="49"/>
                    <a:pt x="75" y="47"/>
                  </a:cubicBezTo>
                  <a:cubicBezTo>
                    <a:pt x="75" y="46"/>
                    <a:pt x="76" y="44"/>
                    <a:pt x="76" y="43"/>
                  </a:cubicBezTo>
                  <a:cubicBezTo>
                    <a:pt x="76" y="41"/>
                    <a:pt x="76" y="40"/>
                    <a:pt x="78" y="39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1" y="24"/>
                    <a:pt x="70" y="24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5" y="18"/>
                    <a:pt x="64" y="17"/>
                    <a:pt x="65" y="15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10"/>
                    <a:pt x="48" y="10"/>
                    <a:pt x="46" y="10"/>
                  </a:cubicBezTo>
                  <a:cubicBezTo>
                    <a:pt x="45" y="10"/>
                    <a:pt x="44" y="10"/>
                    <a:pt x="43" y="10"/>
                  </a:cubicBezTo>
                  <a:cubicBezTo>
                    <a:pt x="41" y="10"/>
                    <a:pt x="39" y="9"/>
                    <a:pt x="39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3" y="16"/>
                    <a:pt x="22" y="17"/>
                  </a:cubicBezTo>
                  <a:cubicBezTo>
                    <a:pt x="21" y="18"/>
                    <a:pt x="20" y="18"/>
                    <a:pt x="19" y="19"/>
                  </a:cubicBezTo>
                  <a:cubicBezTo>
                    <a:pt x="18" y="20"/>
                    <a:pt x="16" y="21"/>
                    <a:pt x="1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6"/>
                    <a:pt x="10" y="37"/>
                    <a:pt x="9" y="39"/>
                  </a:cubicBezTo>
                  <a:cubicBezTo>
                    <a:pt x="9" y="40"/>
                    <a:pt x="9" y="41"/>
                    <a:pt x="9" y="43"/>
                  </a:cubicBezTo>
                  <a:cubicBezTo>
                    <a:pt x="9" y="44"/>
                    <a:pt x="8" y="46"/>
                    <a:pt x="7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1"/>
                    <a:pt x="15" y="62"/>
                    <a:pt x="16" y="63"/>
                  </a:cubicBezTo>
                  <a:cubicBezTo>
                    <a:pt x="17" y="64"/>
                    <a:pt x="18" y="65"/>
                    <a:pt x="19" y="66"/>
                  </a:cubicBezTo>
                  <a:cubicBezTo>
                    <a:pt x="20" y="67"/>
                    <a:pt x="20" y="69"/>
                    <a:pt x="20" y="71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5" y="76"/>
                    <a:pt x="37" y="76"/>
                    <a:pt x="38" y="76"/>
                  </a:cubicBezTo>
                  <a:cubicBezTo>
                    <a:pt x="40" y="76"/>
                    <a:pt x="41" y="76"/>
                    <a:pt x="42" y="76"/>
                  </a:cubicBezTo>
                  <a:cubicBezTo>
                    <a:pt x="44" y="76"/>
                    <a:pt x="45" y="77"/>
                    <a:pt x="46" y="78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62" y="82"/>
                    <a:pt x="62" y="82"/>
                    <a:pt x="62" y="82"/>
                  </a:cubicBezTo>
                  <a:lnTo>
                    <a:pt x="61" y="73"/>
                  </a:lnTo>
                  <a:close/>
                  <a:moveTo>
                    <a:pt x="55" y="49"/>
                  </a:moveTo>
                  <a:cubicBezTo>
                    <a:pt x="52" y="56"/>
                    <a:pt x="43" y="59"/>
                    <a:pt x="36" y="56"/>
                  </a:cubicBezTo>
                  <a:cubicBezTo>
                    <a:pt x="29" y="52"/>
                    <a:pt x="26" y="44"/>
                    <a:pt x="30" y="37"/>
                  </a:cubicBezTo>
                  <a:cubicBezTo>
                    <a:pt x="33" y="30"/>
                    <a:pt x="42" y="27"/>
                    <a:pt x="49" y="30"/>
                  </a:cubicBezTo>
                  <a:cubicBezTo>
                    <a:pt x="56" y="34"/>
                    <a:pt x="59" y="42"/>
                    <a:pt x="5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7365268" y="2492896"/>
              <a:ext cx="607645" cy="405430"/>
            </a:xfrm>
            <a:custGeom>
              <a:avLst/>
              <a:gdLst>
                <a:gd name="T0" fmla="*/ 240 w 256"/>
                <a:gd name="T1" fmla="*/ 0 h 171"/>
                <a:gd name="T2" fmla="*/ 16 w 256"/>
                <a:gd name="T3" fmla="*/ 0 h 171"/>
                <a:gd name="T4" fmla="*/ 0 w 256"/>
                <a:gd name="T5" fmla="*/ 16 h 171"/>
                <a:gd name="T6" fmla="*/ 0 w 256"/>
                <a:gd name="T7" fmla="*/ 155 h 171"/>
                <a:gd name="T8" fmla="*/ 16 w 256"/>
                <a:gd name="T9" fmla="*/ 171 h 171"/>
                <a:gd name="T10" fmla="*/ 240 w 256"/>
                <a:gd name="T11" fmla="*/ 171 h 171"/>
                <a:gd name="T12" fmla="*/ 256 w 256"/>
                <a:gd name="T13" fmla="*/ 155 h 171"/>
                <a:gd name="T14" fmla="*/ 256 w 256"/>
                <a:gd name="T15" fmla="*/ 16 h 171"/>
                <a:gd name="T16" fmla="*/ 240 w 256"/>
                <a:gd name="T17" fmla="*/ 0 h 171"/>
                <a:gd name="T18" fmla="*/ 248 w 256"/>
                <a:gd name="T19" fmla="*/ 155 h 171"/>
                <a:gd name="T20" fmla="*/ 240 w 256"/>
                <a:gd name="T21" fmla="*/ 163 h 171"/>
                <a:gd name="T22" fmla="*/ 16 w 256"/>
                <a:gd name="T23" fmla="*/ 163 h 171"/>
                <a:gd name="T24" fmla="*/ 8 w 256"/>
                <a:gd name="T25" fmla="*/ 155 h 171"/>
                <a:gd name="T26" fmla="*/ 8 w 256"/>
                <a:gd name="T27" fmla="*/ 16 h 171"/>
                <a:gd name="T28" fmla="*/ 16 w 256"/>
                <a:gd name="T29" fmla="*/ 8 h 171"/>
                <a:gd name="T30" fmla="*/ 240 w 256"/>
                <a:gd name="T31" fmla="*/ 8 h 171"/>
                <a:gd name="T32" fmla="*/ 248 w 256"/>
                <a:gd name="T33" fmla="*/ 16 h 171"/>
                <a:gd name="T34" fmla="*/ 248 w 256"/>
                <a:gd name="T35" fmla="*/ 15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71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4"/>
                    <a:pt x="7" y="171"/>
                    <a:pt x="16" y="171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9" y="171"/>
                    <a:pt x="256" y="164"/>
                    <a:pt x="256" y="155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9" y="0"/>
                    <a:pt x="240" y="0"/>
                  </a:cubicBezTo>
                  <a:close/>
                  <a:moveTo>
                    <a:pt x="248" y="155"/>
                  </a:moveTo>
                  <a:cubicBezTo>
                    <a:pt x="248" y="159"/>
                    <a:pt x="244" y="163"/>
                    <a:pt x="240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2" y="163"/>
                    <a:pt x="8" y="159"/>
                    <a:pt x="8" y="15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2" name="Freeform 696"/>
          <p:cNvSpPr>
            <a:spLocks noChangeAspect="1" noEditPoints="1"/>
          </p:cNvSpPr>
          <p:nvPr/>
        </p:nvSpPr>
        <p:spPr bwMode="auto">
          <a:xfrm rot="5400000" flipH="1">
            <a:off x="8583572" y="4764961"/>
            <a:ext cx="364052" cy="244023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8719534" y="2896209"/>
            <a:ext cx="363089" cy="427129"/>
            <a:chOff x="7257461" y="4797152"/>
            <a:chExt cx="732203" cy="861347"/>
          </a:xfrm>
        </p:grpSpPr>
        <p:sp>
          <p:nvSpPr>
            <p:cNvPr id="94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97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6" name="TextBox 190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13" name="모서리가 둥근 직사각형 112"/>
          <p:cNvSpPr>
            <a:spLocks/>
          </p:cNvSpPr>
          <p:nvPr/>
        </p:nvSpPr>
        <p:spPr>
          <a:xfrm>
            <a:off x="3356333" y="3710895"/>
            <a:ext cx="1980000" cy="968048"/>
          </a:xfrm>
          <a:prstGeom prst="roundRect">
            <a:avLst/>
          </a:prstGeom>
          <a:solidFill>
            <a:srgbClr val="E3829A"/>
          </a:solidFill>
          <a:ln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TextBox 162"/>
          <p:cNvSpPr txBox="1"/>
          <p:nvPr/>
        </p:nvSpPr>
        <p:spPr>
          <a:xfrm>
            <a:off x="3869333" y="3699873"/>
            <a:ext cx="1196556" cy="30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3447711" y="407452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8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6" name="모서리가 둥근 직사각형 115"/>
          <p:cNvSpPr>
            <a:spLocks/>
          </p:cNvSpPr>
          <p:nvPr/>
        </p:nvSpPr>
        <p:spPr>
          <a:xfrm>
            <a:off x="4527915" y="406729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7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7" name="Freeform 696"/>
          <p:cNvSpPr>
            <a:spLocks noChangeAspect="1" noEditPoints="1"/>
          </p:cNvSpPr>
          <p:nvPr/>
        </p:nvSpPr>
        <p:spPr bwMode="auto">
          <a:xfrm>
            <a:off x="4221877" y="4250392"/>
            <a:ext cx="285338" cy="193564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3681008" y="3916871"/>
            <a:ext cx="304761" cy="318682"/>
            <a:chOff x="820243" y="1868456"/>
            <a:chExt cx="329447" cy="323477"/>
          </a:xfrm>
        </p:grpSpPr>
        <p:sp>
          <p:nvSpPr>
            <p:cNvPr id="119" name="타원 118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모서리가 둥근 직사각형 120"/>
          <p:cNvSpPr>
            <a:spLocks/>
          </p:cNvSpPr>
          <p:nvPr/>
        </p:nvSpPr>
        <p:spPr>
          <a:xfrm>
            <a:off x="6225935" y="3764801"/>
            <a:ext cx="2852449" cy="908154"/>
          </a:xfrm>
          <a:prstGeom prst="roundRect">
            <a:avLst/>
          </a:prstGeom>
          <a:solidFill>
            <a:srgbClr val="E3829A"/>
          </a:solidFill>
          <a:ln cmpd="sng"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213"/>
          <p:cNvSpPr txBox="1"/>
          <p:nvPr/>
        </p:nvSpPr>
        <p:spPr>
          <a:xfrm>
            <a:off x="7118117" y="3775942"/>
            <a:ext cx="1110901" cy="28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3" name="Freeform 696"/>
          <p:cNvSpPr>
            <a:spLocks noChangeAspect="1" noEditPoints="1"/>
          </p:cNvSpPr>
          <p:nvPr/>
        </p:nvSpPr>
        <p:spPr bwMode="auto">
          <a:xfrm>
            <a:off x="8067378" y="4259625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Freeform 696"/>
          <p:cNvSpPr>
            <a:spLocks noChangeAspect="1" noEditPoints="1"/>
          </p:cNvSpPr>
          <p:nvPr/>
        </p:nvSpPr>
        <p:spPr bwMode="auto">
          <a:xfrm>
            <a:off x="7082113" y="4235823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>
            <a:off x="6290025" y="4096012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26" name="그룹 125"/>
          <p:cNvGrpSpPr>
            <a:grpSpLocks noChangeAspect="1"/>
          </p:cNvGrpSpPr>
          <p:nvPr/>
        </p:nvGrpSpPr>
        <p:grpSpPr>
          <a:xfrm>
            <a:off x="6542053" y="3950339"/>
            <a:ext cx="304761" cy="318682"/>
            <a:chOff x="820243" y="1868456"/>
            <a:chExt cx="329447" cy="323477"/>
          </a:xfrm>
        </p:grpSpPr>
        <p:sp>
          <p:nvSpPr>
            <p:cNvPr id="127" name="타원 126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9" name="모서리가 둥근 직사각형 128"/>
          <p:cNvSpPr>
            <a:spLocks/>
          </p:cNvSpPr>
          <p:nvPr/>
        </p:nvSpPr>
        <p:spPr>
          <a:xfrm>
            <a:off x="7298137" y="4091946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0" name="모서리가 둥근 직사각형 129"/>
          <p:cNvSpPr>
            <a:spLocks/>
          </p:cNvSpPr>
          <p:nvPr/>
        </p:nvSpPr>
        <p:spPr>
          <a:xfrm>
            <a:off x="8267875" y="4078313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DAO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31" name="그룹 130"/>
          <p:cNvGrpSpPr>
            <a:grpSpLocks noChangeAspect="1"/>
          </p:cNvGrpSpPr>
          <p:nvPr/>
        </p:nvGrpSpPr>
        <p:grpSpPr>
          <a:xfrm>
            <a:off x="1302997" y="3664843"/>
            <a:ext cx="414520" cy="352430"/>
            <a:chOff x="3399036" y="581025"/>
            <a:chExt cx="752475" cy="639763"/>
          </a:xfrm>
        </p:grpSpPr>
        <p:sp>
          <p:nvSpPr>
            <p:cNvPr id="132" name="Freeform 38"/>
            <p:cNvSpPr>
              <a:spLocks noEditPoints="1"/>
            </p:cNvSpPr>
            <p:nvPr/>
          </p:nvSpPr>
          <p:spPr bwMode="auto">
            <a:xfrm>
              <a:off x="3473649" y="652463"/>
              <a:ext cx="488950" cy="290513"/>
            </a:xfrm>
            <a:custGeom>
              <a:avLst/>
              <a:gdLst>
                <a:gd name="T0" fmla="*/ 130 w 130"/>
                <a:gd name="T1" fmla="*/ 61 h 77"/>
                <a:gd name="T2" fmla="*/ 130 w 130"/>
                <a:gd name="T3" fmla="*/ 7 h 77"/>
                <a:gd name="T4" fmla="*/ 123 w 130"/>
                <a:gd name="T5" fmla="*/ 0 h 77"/>
                <a:gd name="T6" fmla="*/ 6 w 130"/>
                <a:gd name="T7" fmla="*/ 0 h 77"/>
                <a:gd name="T8" fmla="*/ 0 w 130"/>
                <a:gd name="T9" fmla="*/ 7 h 77"/>
                <a:gd name="T10" fmla="*/ 0 w 130"/>
                <a:gd name="T11" fmla="*/ 71 h 77"/>
                <a:gd name="T12" fmla="*/ 6 w 130"/>
                <a:gd name="T13" fmla="*/ 77 h 77"/>
                <a:gd name="T14" fmla="*/ 109 w 130"/>
                <a:gd name="T15" fmla="*/ 77 h 77"/>
                <a:gd name="T16" fmla="*/ 129 w 130"/>
                <a:gd name="T17" fmla="*/ 61 h 77"/>
                <a:gd name="T18" fmla="*/ 130 w 130"/>
                <a:gd name="T19" fmla="*/ 61 h 77"/>
                <a:gd name="T20" fmla="*/ 10 w 130"/>
                <a:gd name="T21" fmla="*/ 10 h 77"/>
                <a:gd name="T22" fmla="*/ 120 w 130"/>
                <a:gd name="T23" fmla="*/ 10 h 77"/>
                <a:gd name="T24" fmla="*/ 120 w 130"/>
                <a:gd name="T25" fmla="*/ 53 h 77"/>
                <a:gd name="T26" fmla="*/ 102 w 130"/>
                <a:gd name="T27" fmla="*/ 67 h 77"/>
                <a:gd name="T28" fmla="*/ 10 w 130"/>
                <a:gd name="T29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77">
                  <a:moveTo>
                    <a:pt x="130" y="61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7"/>
                    <a:pt x="6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1" y="68"/>
                    <a:pt x="120" y="61"/>
                    <a:pt x="129" y="61"/>
                  </a:cubicBezTo>
                  <a:lnTo>
                    <a:pt x="130" y="61"/>
                  </a:lnTo>
                  <a:close/>
                  <a:moveTo>
                    <a:pt x="10" y="10"/>
                  </a:moveTo>
                  <a:cubicBezTo>
                    <a:pt x="120" y="10"/>
                    <a:pt x="120" y="10"/>
                    <a:pt x="120" y="10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2" y="55"/>
                    <a:pt x="106" y="60"/>
                    <a:pt x="102" y="67"/>
                  </a:cubicBezTo>
                  <a:cubicBezTo>
                    <a:pt x="10" y="67"/>
                    <a:pt x="10" y="67"/>
                    <a:pt x="10" y="67"/>
                  </a:cubicBezTo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"/>
            <p:cNvSpPr>
              <a:spLocks noEditPoints="1"/>
            </p:cNvSpPr>
            <p:nvPr/>
          </p:nvSpPr>
          <p:spPr bwMode="auto">
            <a:xfrm>
              <a:off x="3602236" y="1033463"/>
              <a:ext cx="209550" cy="101600"/>
            </a:xfrm>
            <a:custGeom>
              <a:avLst/>
              <a:gdLst>
                <a:gd name="T0" fmla="*/ 54 w 56"/>
                <a:gd name="T1" fmla="*/ 11 h 27"/>
                <a:gd name="T2" fmla="*/ 43 w 56"/>
                <a:gd name="T3" fmla="*/ 1 h 27"/>
                <a:gd name="T4" fmla="*/ 41 w 56"/>
                <a:gd name="T5" fmla="*/ 0 h 27"/>
                <a:gd name="T6" fmla="*/ 15 w 56"/>
                <a:gd name="T7" fmla="*/ 0 h 27"/>
                <a:gd name="T8" fmla="*/ 13 w 56"/>
                <a:gd name="T9" fmla="*/ 1 h 27"/>
                <a:gd name="T10" fmla="*/ 2 w 56"/>
                <a:gd name="T11" fmla="*/ 11 h 27"/>
                <a:gd name="T12" fmla="*/ 2 w 56"/>
                <a:gd name="T13" fmla="*/ 11 h 27"/>
                <a:gd name="T14" fmla="*/ 0 w 56"/>
                <a:gd name="T15" fmla="*/ 18 h 27"/>
                <a:gd name="T16" fmla="*/ 0 w 56"/>
                <a:gd name="T17" fmla="*/ 22 h 27"/>
                <a:gd name="T18" fmla="*/ 9 w 56"/>
                <a:gd name="T19" fmla="*/ 27 h 27"/>
                <a:gd name="T20" fmla="*/ 47 w 56"/>
                <a:gd name="T21" fmla="*/ 27 h 27"/>
                <a:gd name="T22" fmla="*/ 56 w 56"/>
                <a:gd name="T23" fmla="*/ 22 h 27"/>
                <a:gd name="T24" fmla="*/ 56 w 56"/>
                <a:gd name="T25" fmla="*/ 18 h 27"/>
                <a:gd name="T26" fmla="*/ 54 w 56"/>
                <a:gd name="T27" fmla="*/ 11 h 27"/>
                <a:gd name="T28" fmla="*/ 48 w 56"/>
                <a:gd name="T29" fmla="*/ 19 h 27"/>
                <a:gd name="T30" fmla="*/ 48 w 56"/>
                <a:gd name="T31" fmla="*/ 19 h 27"/>
                <a:gd name="T32" fmla="*/ 47 w 56"/>
                <a:gd name="T33" fmla="*/ 19 h 27"/>
                <a:gd name="T34" fmla="*/ 9 w 56"/>
                <a:gd name="T35" fmla="*/ 19 h 27"/>
                <a:gd name="T36" fmla="*/ 8 w 56"/>
                <a:gd name="T37" fmla="*/ 19 h 27"/>
                <a:gd name="T38" fmla="*/ 8 w 56"/>
                <a:gd name="T39" fmla="*/ 19 h 27"/>
                <a:gd name="T40" fmla="*/ 8 w 56"/>
                <a:gd name="T41" fmla="*/ 18 h 27"/>
                <a:gd name="T42" fmla="*/ 8 w 56"/>
                <a:gd name="T43" fmla="*/ 17 h 27"/>
                <a:gd name="T44" fmla="*/ 8 w 56"/>
                <a:gd name="T45" fmla="*/ 17 h 27"/>
                <a:gd name="T46" fmla="*/ 17 w 56"/>
                <a:gd name="T47" fmla="*/ 8 h 27"/>
                <a:gd name="T48" fmla="*/ 39 w 56"/>
                <a:gd name="T49" fmla="*/ 8 h 27"/>
                <a:gd name="T50" fmla="*/ 48 w 56"/>
                <a:gd name="T51" fmla="*/ 17 h 27"/>
                <a:gd name="T52" fmla="*/ 48 w 56"/>
                <a:gd name="T53" fmla="*/ 18 h 27"/>
                <a:gd name="T54" fmla="*/ 48 w 56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27">
                  <a:moveTo>
                    <a:pt x="54" y="1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2" y="25"/>
                    <a:pt x="5" y="27"/>
                    <a:pt x="9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1" y="27"/>
                    <a:pt x="54" y="25"/>
                    <a:pt x="56" y="22"/>
                  </a:cubicBezTo>
                  <a:cubicBezTo>
                    <a:pt x="56" y="20"/>
                    <a:pt x="56" y="19"/>
                    <a:pt x="56" y="18"/>
                  </a:cubicBezTo>
                  <a:cubicBezTo>
                    <a:pt x="56" y="16"/>
                    <a:pt x="55" y="13"/>
                    <a:pt x="54" y="11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7" y="19"/>
                    <a:pt x="47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8"/>
                    <a:pt x="48" y="18"/>
                  </a:cubicBezTo>
                  <a:lnTo>
                    <a:pt x="48" y="1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60223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81178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2"/>
            <p:cNvSpPr>
              <a:spLocks noEditPoints="1"/>
            </p:cNvSpPr>
            <p:nvPr/>
          </p:nvSpPr>
          <p:spPr bwMode="auto">
            <a:xfrm>
              <a:off x="3399036" y="581025"/>
              <a:ext cx="752475" cy="639763"/>
            </a:xfrm>
            <a:custGeom>
              <a:avLst/>
              <a:gdLst>
                <a:gd name="T0" fmla="*/ 186 w 200"/>
                <a:gd name="T1" fmla="*/ 132 h 170"/>
                <a:gd name="T2" fmla="*/ 179 w 200"/>
                <a:gd name="T3" fmla="*/ 126 h 170"/>
                <a:gd name="T4" fmla="*/ 184 w 200"/>
                <a:gd name="T5" fmla="*/ 111 h 170"/>
                <a:gd name="T6" fmla="*/ 177 w 200"/>
                <a:gd name="T7" fmla="*/ 92 h 170"/>
                <a:gd name="T8" fmla="*/ 168 w 200"/>
                <a:gd name="T9" fmla="*/ 87 h 170"/>
                <a:gd name="T10" fmla="*/ 168 w 200"/>
                <a:gd name="T11" fmla="*/ 9 h 170"/>
                <a:gd name="T12" fmla="*/ 158 w 200"/>
                <a:gd name="T13" fmla="*/ 0 h 170"/>
                <a:gd name="T14" fmla="*/ 10 w 200"/>
                <a:gd name="T15" fmla="*/ 0 h 170"/>
                <a:gd name="T16" fmla="*/ 0 w 200"/>
                <a:gd name="T17" fmla="*/ 9 h 170"/>
                <a:gd name="T18" fmla="*/ 0 w 200"/>
                <a:gd name="T19" fmla="*/ 107 h 170"/>
                <a:gd name="T20" fmla="*/ 10 w 200"/>
                <a:gd name="T21" fmla="*/ 116 h 170"/>
                <a:gd name="T22" fmla="*/ 77 w 200"/>
                <a:gd name="T23" fmla="*/ 116 h 170"/>
                <a:gd name="T24" fmla="*/ 103 w 200"/>
                <a:gd name="T25" fmla="*/ 116 h 170"/>
                <a:gd name="T26" fmla="*/ 114 w 200"/>
                <a:gd name="T27" fmla="*/ 116 h 170"/>
                <a:gd name="T28" fmla="*/ 134 w 200"/>
                <a:gd name="T29" fmla="*/ 116 h 170"/>
                <a:gd name="T30" fmla="*/ 138 w 200"/>
                <a:gd name="T31" fmla="*/ 125 h 170"/>
                <a:gd name="T32" fmla="*/ 131 w 200"/>
                <a:gd name="T33" fmla="*/ 132 h 170"/>
                <a:gd name="T34" fmla="*/ 117 w 200"/>
                <a:gd name="T35" fmla="*/ 166 h 170"/>
                <a:gd name="T36" fmla="*/ 118 w 200"/>
                <a:gd name="T37" fmla="*/ 169 h 170"/>
                <a:gd name="T38" fmla="*/ 121 w 200"/>
                <a:gd name="T39" fmla="*/ 170 h 170"/>
                <a:gd name="T40" fmla="*/ 196 w 200"/>
                <a:gd name="T41" fmla="*/ 170 h 170"/>
                <a:gd name="T42" fmla="*/ 199 w 200"/>
                <a:gd name="T43" fmla="*/ 169 h 170"/>
                <a:gd name="T44" fmla="*/ 200 w 200"/>
                <a:gd name="T45" fmla="*/ 166 h 170"/>
                <a:gd name="T46" fmla="*/ 186 w 200"/>
                <a:gd name="T47" fmla="*/ 132 h 170"/>
                <a:gd name="T48" fmla="*/ 175 w 200"/>
                <a:gd name="T49" fmla="*/ 110 h 170"/>
                <a:gd name="T50" fmla="*/ 159 w 200"/>
                <a:gd name="T51" fmla="*/ 126 h 170"/>
                <a:gd name="T52" fmla="*/ 143 w 200"/>
                <a:gd name="T53" fmla="*/ 110 h 170"/>
                <a:gd name="T54" fmla="*/ 159 w 200"/>
                <a:gd name="T55" fmla="*/ 94 h 170"/>
                <a:gd name="T56" fmla="*/ 175 w 200"/>
                <a:gd name="T57" fmla="*/ 110 h 170"/>
                <a:gd name="T58" fmla="*/ 134 w 200"/>
                <a:gd name="T59" fmla="*/ 104 h 170"/>
                <a:gd name="T60" fmla="*/ 19 w 200"/>
                <a:gd name="T61" fmla="*/ 104 h 170"/>
                <a:gd name="T62" fmla="*/ 11 w 200"/>
                <a:gd name="T63" fmla="*/ 97 h 170"/>
                <a:gd name="T64" fmla="*/ 11 w 200"/>
                <a:gd name="T65" fmla="*/ 19 h 170"/>
                <a:gd name="T66" fmla="*/ 19 w 200"/>
                <a:gd name="T67" fmla="*/ 11 h 170"/>
                <a:gd name="T68" fmla="*/ 151 w 200"/>
                <a:gd name="T69" fmla="*/ 11 h 170"/>
                <a:gd name="T70" fmla="*/ 159 w 200"/>
                <a:gd name="T71" fmla="*/ 19 h 170"/>
                <a:gd name="T72" fmla="*/ 159 w 200"/>
                <a:gd name="T73" fmla="*/ 85 h 170"/>
                <a:gd name="T74" fmla="*/ 158 w 200"/>
                <a:gd name="T75" fmla="*/ 85 h 170"/>
                <a:gd name="T76" fmla="*/ 134 w 200"/>
                <a:gd name="T77" fmla="*/ 104 h 170"/>
                <a:gd name="T78" fmla="*/ 126 w 200"/>
                <a:gd name="T79" fmla="*/ 162 h 170"/>
                <a:gd name="T80" fmla="*/ 137 w 200"/>
                <a:gd name="T81" fmla="*/ 137 h 170"/>
                <a:gd name="T82" fmla="*/ 143 w 200"/>
                <a:gd name="T83" fmla="*/ 131 h 170"/>
                <a:gd name="T84" fmla="*/ 145 w 200"/>
                <a:gd name="T85" fmla="*/ 130 h 170"/>
                <a:gd name="T86" fmla="*/ 158 w 200"/>
                <a:gd name="T87" fmla="*/ 134 h 170"/>
                <a:gd name="T88" fmla="*/ 172 w 200"/>
                <a:gd name="T89" fmla="*/ 130 h 170"/>
                <a:gd name="T90" fmla="*/ 173 w 200"/>
                <a:gd name="T91" fmla="*/ 131 h 170"/>
                <a:gd name="T92" fmla="*/ 180 w 200"/>
                <a:gd name="T93" fmla="*/ 137 h 170"/>
                <a:gd name="T94" fmla="*/ 191 w 200"/>
                <a:gd name="T95" fmla="*/ 162 h 170"/>
                <a:gd name="T96" fmla="*/ 126 w 200"/>
                <a:gd name="T97" fmla="*/ 16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170">
                  <a:moveTo>
                    <a:pt x="186" y="132"/>
                  </a:moveTo>
                  <a:cubicBezTo>
                    <a:pt x="184" y="130"/>
                    <a:pt x="182" y="127"/>
                    <a:pt x="179" y="126"/>
                  </a:cubicBezTo>
                  <a:cubicBezTo>
                    <a:pt x="182" y="121"/>
                    <a:pt x="184" y="116"/>
                    <a:pt x="184" y="111"/>
                  </a:cubicBezTo>
                  <a:cubicBezTo>
                    <a:pt x="184" y="103"/>
                    <a:pt x="181" y="97"/>
                    <a:pt x="177" y="92"/>
                  </a:cubicBezTo>
                  <a:cubicBezTo>
                    <a:pt x="174" y="90"/>
                    <a:pt x="171" y="88"/>
                    <a:pt x="168" y="87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4"/>
                    <a:pt x="163" y="0"/>
                    <a:pt x="15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5" y="116"/>
                    <a:pt x="10" y="116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20"/>
                    <a:pt x="136" y="123"/>
                    <a:pt x="138" y="125"/>
                  </a:cubicBezTo>
                  <a:cubicBezTo>
                    <a:pt x="135" y="127"/>
                    <a:pt x="133" y="130"/>
                    <a:pt x="131" y="132"/>
                  </a:cubicBezTo>
                  <a:cubicBezTo>
                    <a:pt x="123" y="141"/>
                    <a:pt x="118" y="153"/>
                    <a:pt x="117" y="166"/>
                  </a:cubicBezTo>
                  <a:cubicBezTo>
                    <a:pt x="117" y="167"/>
                    <a:pt x="117" y="168"/>
                    <a:pt x="118" y="169"/>
                  </a:cubicBezTo>
                  <a:cubicBezTo>
                    <a:pt x="119" y="170"/>
                    <a:pt x="120" y="170"/>
                    <a:pt x="121" y="170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7" y="170"/>
                    <a:pt x="198" y="170"/>
                    <a:pt x="199" y="169"/>
                  </a:cubicBezTo>
                  <a:cubicBezTo>
                    <a:pt x="200" y="168"/>
                    <a:pt x="200" y="167"/>
                    <a:pt x="200" y="166"/>
                  </a:cubicBezTo>
                  <a:cubicBezTo>
                    <a:pt x="199" y="153"/>
                    <a:pt x="194" y="141"/>
                    <a:pt x="186" y="132"/>
                  </a:cubicBezTo>
                  <a:close/>
                  <a:moveTo>
                    <a:pt x="175" y="110"/>
                  </a:moveTo>
                  <a:cubicBezTo>
                    <a:pt x="175" y="119"/>
                    <a:pt x="167" y="126"/>
                    <a:pt x="159" y="126"/>
                  </a:cubicBezTo>
                  <a:cubicBezTo>
                    <a:pt x="150" y="126"/>
                    <a:pt x="143" y="119"/>
                    <a:pt x="143" y="110"/>
                  </a:cubicBezTo>
                  <a:cubicBezTo>
                    <a:pt x="143" y="101"/>
                    <a:pt x="150" y="94"/>
                    <a:pt x="159" y="94"/>
                  </a:cubicBezTo>
                  <a:cubicBezTo>
                    <a:pt x="167" y="94"/>
                    <a:pt x="175" y="101"/>
                    <a:pt x="175" y="110"/>
                  </a:cubicBezTo>
                  <a:close/>
                  <a:moveTo>
                    <a:pt x="134" y="104"/>
                  </a:moveTo>
                  <a:cubicBezTo>
                    <a:pt x="19" y="104"/>
                    <a:pt x="19" y="104"/>
                    <a:pt x="19" y="104"/>
                  </a:cubicBezTo>
                  <a:cubicBezTo>
                    <a:pt x="15" y="104"/>
                    <a:pt x="11" y="101"/>
                    <a:pt x="11" y="9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5"/>
                    <a:pt x="15" y="11"/>
                    <a:pt x="19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5" y="11"/>
                    <a:pt x="159" y="15"/>
                    <a:pt x="159" y="19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46" y="85"/>
                    <a:pt x="136" y="93"/>
                    <a:pt x="134" y="104"/>
                  </a:cubicBezTo>
                  <a:close/>
                  <a:moveTo>
                    <a:pt x="126" y="162"/>
                  </a:moveTo>
                  <a:cubicBezTo>
                    <a:pt x="127" y="152"/>
                    <a:pt x="131" y="144"/>
                    <a:pt x="137" y="137"/>
                  </a:cubicBezTo>
                  <a:cubicBezTo>
                    <a:pt x="139" y="135"/>
                    <a:pt x="141" y="133"/>
                    <a:pt x="143" y="131"/>
                  </a:cubicBezTo>
                  <a:cubicBezTo>
                    <a:pt x="144" y="131"/>
                    <a:pt x="145" y="130"/>
                    <a:pt x="145" y="130"/>
                  </a:cubicBezTo>
                  <a:cubicBezTo>
                    <a:pt x="149" y="133"/>
                    <a:pt x="153" y="134"/>
                    <a:pt x="158" y="134"/>
                  </a:cubicBezTo>
                  <a:cubicBezTo>
                    <a:pt x="163" y="134"/>
                    <a:pt x="168" y="133"/>
                    <a:pt x="172" y="130"/>
                  </a:cubicBezTo>
                  <a:cubicBezTo>
                    <a:pt x="172" y="130"/>
                    <a:pt x="173" y="131"/>
                    <a:pt x="173" y="131"/>
                  </a:cubicBezTo>
                  <a:cubicBezTo>
                    <a:pt x="176" y="133"/>
                    <a:pt x="178" y="135"/>
                    <a:pt x="180" y="137"/>
                  </a:cubicBezTo>
                  <a:cubicBezTo>
                    <a:pt x="186" y="144"/>
                    <a:pt x="190" y="152"/>
                    <a:pt x="191" y="162"/>
                  </a:cubicBezTo>
                  <a:lnTo>
                    <a:pt x="126" y="16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/>
          <p:cNvGrpSpPr>
            <a:grpSpLocks noChangeAspect="1"/>
          </p:cNvGrpSpPr>
          <p:nvPr/>
        </p:nvGrpSpPr>
        <p:grpSpPr>
          <a:xfrm>
            <a:off x="1645509" y="3520827"/>
            <a:ext cx="854057" cy="630451"/>
            <a:chOff x="1005791" y="3603728"/>
            <a:chExt cx="1042835" cy="769804"/>
          </a:xfrm>
        </p:grpSpPr>
        <p:sp>
          <p:nvSpPr>
            <p:cNvPr id="138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9" name="TextBox 179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0" name="TextBox 180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41" name="그룹 140"/>
          <p:cNvGrpSpPr>
            <a:grpSpLocks noChangeAspect="1"/>
          </p:cNvGrpSpPr>
          <p:nvPr/>
        </p:nvGrpSpPr>
        <p:grpSpPr>
          <a:xfrm>
            <a:off x="5458133" y="3565289"/>
            <a:ext cx="854057" cy="630451"/>
            <a:chOff x="1005791" y="3603728"/>
            <a:chExt cx="1042835" cy="769804"/>
          </a:xfrm>
        </p:grpSpPr>
        <p:sp>
          <p:nvSpPr>
            <p:cNvPr id="142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" name="TextBox 208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4" name="TextBox 222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" y="1610388"/>
            <a:ext cx="5258286" cy="4095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2" y="1610388"/>
            <a:ext cx="4710775" cy="43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26384</TotalTime>
  <Words>3341</Words>
  <Application>Microsoft Macintosh PowerPoint</Application>
  <PresentationFormat>와이드스크린</PresentationFormat>
  <Paragraphs>1022</Paragraphs>
  <Slides>44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0" baseType="lpstr">
      <vt:lpstr>맑은 고딕</vt:lpstr>
      <vt:lpstr>Andale Mono</vt:lpstr>
      <vt:lpstr>KoPub돋움체 Medium</vt:lpstr>
      <vt:lpstr>Mangal</vt:lpstr>
      <vt:lpstr>Monaco</vt:lpstr>
      <vt:lpstr>Noto Sans</vt:lpstr>
      <vt:lpstr>Noto Sans CJK JP Bold</vt:lpstr>
      <vt:lpstr>Noto Sans CJK KR Black</vt:lpstr>
      <vt:lpstr>Noto Sans CJK KR Bold</vt:lpstr>
      <vt:lpstr>Noto Sans CJK KR Medium</vt:lpstr>
      <vt:lpstr>Noto Sans CJK TC Black</vt:lpstr>
      <vt:lpstr>Rix고딕 B</vt:lpstr>
      <vt:lpstr>Segoe UI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kang hunkee</cp:lastModifiedBy>
  <cp:revision>569</cp:revision>
  <cp:lastPrinted>2019-01-23T00:54:12Z</cp:lastPrinted>
  <dcterms:created xsi:type="dcterms:W3CDTF">2018-03-05T04:44:33Z</dcterms:created>
  <dcterms:modified xsi:type="dcterms:W3CDTF">2019-01-29T00:58:34Z</dcterms:modified>
</cp:coreProperties>
</file>