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3"/>
    <p:sldId id="257" r:id="rId4"/>
    <p:sldId id="262" r:id="rId5"/>
    <p:sldId id="258" r:id="rId6"/>
    <p:sldId id="259" r:id="rId7"/>
    <p:sldId id="303" r:id="rId8"/>
    <p:sldId id="304" r:id="rId9"/>
    <p:sldId id="305" r:id="rId10"/>
    <p:sldId id="260" r:id="rId11"/>
    <p:sldId id="261" r:id="rId12"/>
    <p:sldId id="263" r:id="rId13"/>
    <p:sldId id="306" r:id="rId14"/>
    <p:sldId id="307" r:id="rId15"/>
    <p:sldId id="264" r:id="rId16"/>
    <p:sldId id="308" r:id="rId17"/>
    <p:sldId id="265" r:id="rId18"/>
    <p:sldId id="266" r:id="rId19"/>
    <p:sldId id="267" r:id="rId20"/>
    <p:sldId id="268" r:id="rId21"/>
    <p:sldId id="269" r:id="rId22"/>
    <p:sldId id="271" r:id="rId23"/>
    <p:sldId id="270" r:id="rId24"/>
    <p:sldId id="272" r:id="rId25"/>
    <p:sldId id="273" r:id="rId26"/>
    <p:sldId id="274" r:id="rId27"/>
    <p:sldId id="276" r:id="rId28"/>
    <p:sldId id="275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6" r:id="rId38"/>
    <p:sldId id="285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6" r:id="rId49"/>
    <p:sldId id="295" r:id="rId50"/>
    <p:sldId id="297" r:id="rId51"/>
    <p:sldId id="298" r:id="rId5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0998e8-72a5-411e-88e8-355751670fb6}">
          <p14:sldIdLst>
            <p14:sldId id="256"/>
            <p14:sldId id="257"/>
          </p14:sldIdLst>
        </p14:section>
        <p14:section name="Généralités" id="{f2cac0ad-8b9c-4c22-812e-efaaa331e19b}">
          <p14:sldIdLst>
            <p14:sldId id="262"/>
            <p14:sldId id="259"/>
            <p14:sldId id="260"/>
            <p14:sldId id="258"/>
            <p14:sldId id="303"/>
            <p14:sldId id="304"/>
            <p14:sldId id="305"/>
          </p14:sldIdLst>
        </p14:section>
        <p14:section name="Rappels sur le langage C" id="{8cfc3c0a-c9cb-43ea-b730-93a1902c19b4}">
          <p14:sldIdLst>
            <p14:sldId id="263"/>
            <p14:sldId id="265"/>
            <p14:sldId id="266"/>
            <p14:sldId id="267"/>
            <p14:sldId id="268"/>
            <p14:sldId id="269"/>
            <p14:sldId id="261"/>
            <p14:sldId id="306"/>
            <p14:sldId id="307"/>
            <p14:sldId id="264"/>
            <p14:sldId id="308"/>
          </p14:sldIdLst>
        </p14:section>
        <p14:section name="Les apports fonctionnels du C++" id="{e171049f-2306-4222-9bf2-11e4af215fb1}">
          <p14:sldIdLst>
            <p14:sldId id="271"/>
            <p14:sldId id="270"/>
            <p14:sldId id="272"/>
            <p14:sldId id="273"/>
            <p14:sldId id="274"/>
          </p14:sldIdLst>
        </p14:section>
        <p14:section name="Introduction à la notion d'objet" id="{e4d80354-9bc9-4725-a55c-369371e72566}">
          <p14:sldIdLst>
            <p14:sldId id="276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Notions avancées" id="{1be72769-a42b-4de7-856f-f0b3fc8af299}">
          <p14:sldIdLst>
            <p14:sldId id="286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Les bibliothèques" id="{2eeaff74-efa7-4567-88eb-bb84ac13e0f7}">
          <p14:sldIdLst>
            <p14:sldId id="296"/>
            <p14:sldId id="295"/>
            <p14:sldId id="297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x-none" altLang="en-US"/>
              <a:t>Programmation orientée objet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Introduction à la programmation orientée objet et au C++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II - Rappels sur le langage C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Les variables </a:t>
            </a:r>
            <a:r>
              <a:rPr lang="" altLang="x-none"/>
              <a:t>: les types de données élémentaires</a:t>
            </a:r>
            <a:endParaRPr lang="" altLang="x-non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Nombres entiers</a:t>
            </a:r>
            <a:endParaRPr lang="" altLang="en-US"/>
          </a:p>
          <a:p>
            <a:pPr lvl="1"/>
            <a:r>
              <a:rPr lang="" altLang="en-US"/>
              <a:t>int </a:t>
            </a:r>
            <a:endParaRPr lang="" altLang="en-US"/>
          </a:p>
          <a:p>
            <a:pPr lvl="1"/>
            <a:r>
              <a:rPr lang="" altLang="en-US"/>
              <a:t>long int </a:t>
            </a:r>
            <a:endParaRPr lang="" altLang="en-US"/>
          </a:p>
          <a:p>
            <a:pPr lvl="1"/>
            <a:r>
              <a:rPr lang="" altLang="en-US"/>
              <a:t>short, unsigned</a:t>
            </a:r>
            <a:endParaRPr lang="" altLang="en-US"/>
          </a:p>
          <a:p>
            <a:pPr lvl="0"/>
            <a:r>
              <a:rPr lang="" altLang="en-US"/>
              <a:t>Nombres flottants</a:t>
            </a:r>
            <a:endParaRPr lang="" altLang="en-US"/>
          </a:p>
          <a:p>
            <a:pPr lvl="1"/>
            <a:r>
              <a:rPr lang="" altLang="en-US"/>
              <a:t>float, double et long double</a:t>
            </a:r>
            <a:endParaRPr lang="" altLang="en-US"/>
          </a:p>
          <a:p>
            <a:pPr lvl="0"/>
            <a:r>
              <a:rPr lang="" altLang="en-US"/>
              <a:t>Caractères</a:t>
            </a:r>
            <a:endParaRPr lang="" altLang="en-US"/>
          </a:p>
          <a:p>
            <a:pPr lvl="1"/>
            <a:r>
              <a:rPr lang="" altLang="en-US"/>
              <a:t>char</a:t>
            </a:r>
            <a:endParaRPr lang="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Les variables </a:t>
            </a:r>
            <a:r>
              <a:rPr lang="en-US" altLang="x-none"/>
              <a:t>: </a:t>
            </a:r>
            <a:r>
              <a:rPr lang="" altLang="en-US"/>
              <a:t>définition d'une variable</a:t>
            </a:r>
            <a:endParaRPr lang="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Le langage C impose qu'une variable soit définie avant d'être utilisée. </a:t>
            </a:r>
            <a:endParaRPr lang="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Les variables </a:t>
            </a:r>
            <a:r>
              <a:rPr lang="en-US" altLang="x-none"/>
              <a:t>: </a:t>
            </a:r>
            <a:r>
              <a:rPr lang="" altLang="en-US"/>
              <a:t>Initialisation d'une variable</a:t>
            </a:r>
            <a:endParaRPr lang="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Une variable peut être initialisée lors de sa déclaration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Une variable d'un type élémentaire non initialisée peut contenir n'importe quelle valeur</a:t>
            </a:r>
            <a:endParaRPr lang="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Les opérateurs </a:t>
            </a:r>
            <a:endParaRPr lang="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Les opérateurs arithmétiques</a:t>
            </a:r>
            <a:endParaRPr lang="" altLang="en-US"/>
          </a:p>
          <a:p>
            <a:pPr lvl="1"/>
            <a:r>
              <a:rPr lang="" altLang="en-US"/>
              <a:t>+, -, *, /, %</a:t>
            </a:r>
            <a:endParaRPr lang="" altLang="en-US"/>
          </a:p>
          <a:p>
            <a:pPr lvl="0"/>
            <a:r>
              <a:rPr lang="" altLang="en-US"/>
              <a:t>Les opérateurs de comparaison </a:t>
            </a:r>
            <a:endParaRPr lang="" altLang="en-US"/>
          </a:p>
          <a:p>
            <a:pPr lvl="1"/>
            <a:r>
              <a:rPr lang="" altLang="en-US"/>
              <a:t>&lt;, &lt;=, ==, &gt;, &gt;=, !=</a:t>
            </a:r>
            <a:endParaRPr lang="" altLang="en-US"/>
          </a:p>
          <a:p>
            <a:pPr lvl="0"/>
            <a:r>
              <a:rPr lang="" altLang="en-US"/>
              <a:t>Les opérateurs logiques</a:t>
            </a:r>
            <a:endParaRPr lang="" altLang="en-US"/>
          </a:p>
          <a:p>
            <a:pPr lvl="1"/>
            <a:r>
              <a:rPr lang="" altLang="en-US"/>
              <a:t>&amp;&amp;, ||, !</a:t>
            </a:r>
            <a:endParaRPr lang="" altLang="en-US"/>
          </a:p>
          <a:p>
            <a:pPr lvl="0"/>
            <a:r>
              <a:rPr lang="" altLang="en-US"/>
              <a:t>Les opérateurs bit à bit </a:t>
            </a:r>
            <a:endParaRPr lang="" altLang="en-US"/>
          </a:p>
          <a:p>
            <a:pPr lvl="1"/>
            <a:r>
              <a:rPr lang="" altLang="en-US"/>
              <a:t>&amp;, |, ~</a:t>
            </a:r>
            <a:endParaRPr lang="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Les opérateurs </a:t>
            </a:r>
            <a:endParaRPr lang="en-US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Les opérateurs </a:t>
            </a:r>
            <a:r>
              <a:rPr lang="" altLang="en-US"/>
              <a:t>d'incrémentations </a:t>
            </a:r>
            <a:endParaRPr lang="en-US" altLang="en-US"/>
          </a:p>
          <a:p>
            <a:pPr lvl="1"/>
            <a:r>
              <a:rPr lang="" altLang="en-US"/>
              <a:t>++, +=</a:t>
            </a:r>
            <a:endParaRPr lang="en-US" altLang="en-US"/>
          </a:p>
          <a:p>
            <a:pPr lvl="0"/>
            <a:r>
              <a:rPr lang="" altLang="en-US"/>
              <a:t>Les opérateurs de décrémentation</a:t>
            </a:r>
            <a:endParaRPr lang="" altLang="en-US"/>
          </a:p>
          <a:p>
            <a:pPr lvl="1"/>
            <a:r>
              <a:rPr lang="" altLang="en-US" sz="2800"/>
              <a:t>--, -=</a:t>
            </a:r>
            <a:endParaRPr lang="en-US" altLang="en-US"/>
          </a:p>
          <a:p>
            <a:pPr lvl="0"/>
            <a:r>
              <a:rPr lang="" altLang="en-US"/>
              <a:t>Les opérateurs ++ et -- ont deux utilisations possibles : </a:t>
            </a:r>
            <a:endParaRPr lang="" altLang="en-US"/>
          </a:p>
          <a:p>
            <a:pPr lvl="1"/>
            <a:r>
              <a:rPr lang="" altLang="en-US"/>
              <a:t>Pré-incrémentation : </a:t>
            </a:r>
            <a:endParaRPr lang="" altLang="en-US"/>
          </a:p>
          <a:p>
            <a:pPr lvl="1"/>
            <a:r>
              <a:rPr lang="" altLang="en-US"/>
              <a:t>Post incrémentation : </a:t>
            </a:r>
            <a:endParaRPr lang="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Les fonctions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4 - Flot de compilation et précompilateur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5 - Les pointeurs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6 - Les allocations mémoires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Sommaire 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7 - Les structures de données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III - Les apports fonctionnels du C++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Inconvénients du langage C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Les flux d'entrée / sortie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Les constantes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4 - Les espaces de nommage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IV - Introduction à la notion d'objet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Les Objets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Structure des classes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Instanciation des classes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 - Généralités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4 - Bonnes manières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5 - Le constructeur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6 - Destructeur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7 - Mot clé “static”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8 - Surcharge des fonctions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9 - Surcharge des opérateurs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V - Notions avancées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Encapsulation des données</a:t>
            </a:r>
            <a:endParaRPr lang="x-none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Les droits d'accès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Héritage et dérivation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Objectifs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S'initier aux concepts et principes de base de la programmation orientée objet</a:t>
            </a:r>
            <a:endParaRPr lang="" altLang="en-US"/>
          </a:p>
          <a:p>
            <a:r>
              <a:rPr lang="" altLang="en-US"/>
              <a:t>Découvrir les spécificités du langage C++</a:t>
            </a:r>
            <a:endParaRPr lang="" altLang="en-US"/>
          </a:p>
          <a:p>
            <a:r>
              <a:rPr lang="" altLang="en-US"/>
              <a:t>Maîtriser les bonnes pratiques du langage, afin d'améliorer la fiabilité et la réutilisation des logiciels</a:t>
            </a:r>
            <a:endParaRPr lang="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4 - Héritage multiple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5 - Compatibilité des classes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6 - Classes abstraites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7 - Exceptions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8 - Flux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9 - Templates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VI - Les bibliothèques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Librairie standard (STL)</a:t>
            </a:r>
            <a:endParaRPr lang="x-none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Les spécificités du C++11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Qt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Evolution de l'informatique </a:t>
            </a:r>
            <a:r>
              <a:rPr lang="" altLang="x-none"/>
              <a:t>: évolution de la complexité des logiciels</a:t>
            </a:r>
            <a:endParaRPr lang="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Depuis les débuts de l'informatique, la complexité des logiciels augmentent de manière exponentielle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Ce fait est rendu possible grace : </a:t>
            </a:r>
            <a:endParaRPr lang="" altLang="en-US"/>
          </a:p>
          <a:p>
            <a:r>
              <a:rPr lang="" altLang="en-US"/>
              <a:t>A l'augmentation de la puissance de calcul</a:t>
            </a:r>
            <a:endParaRPr lang="" altLang="en-US"/>
          </a:p>
          <a:p>
            <a:r>
              <a:rPr lang="" altLang="en-US"/>
              <a:t>A l'évolution des langages informatiques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Evolution de l'informatique </a:t>
            </a:r>
            <a:r>
              <a:rPr lang="en-US" altLang="x-none"/>
              <a:t>: </a:t>
            </a:r>
            <a:r>
              <a:rPr lang="" altLang="en-US"/>
              <a:t>évolution des langages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" altLang="en-US" sz="2800"/>
              <a:t>Les langages informatiques ont évolué de manière à réutiliser un maximum de code. </a:t>
            </a:r>
            <a:endParaRPr lang="" altLang="en-US" sz="2800"/>
          </a:p>
          <a:p>
            <a:pPr marL="0" indent="0">
              <a:buNone/>
            </a:pPr>
            <a:r>
              <a:rPr lang="" altLang="en-US" sz="2800"/>
              <a:t>Cette évolution a permi de réduire considérablement les temps de développement.</a:t>
            </a:r>
            <a:endParaRPr lang="" altLang="en-US" sz="2800"/>
          </a:p>
          <a:p>
            <a:pPr marL="0" indent="0">
              <a:buNone/>
            </a:pPr>
            <a:r>
              <a:rPr lang="" altLang="en-US" sz="2800"/>
              <a:t>En contrepartie, les langages informatiques s'éloignent de plus en plus l'architecture matérielle  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 </a:t>
            </a:r>
            <a:endParaRPr lang="" altLang="en-US"/>
          </a:p>
        </p:txBody>
      </p:sp>
      <p:pic>
        <p:nvPicPr>
          <p:cNvPr id="5" name="Content Placeholder 4" descr="/home/tta/Documents/cours/cppCourses/draw/evolProgLang.pngevolProgLang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5994400" y="1175068"/>
            <a:ext cx="6254750" cy="4963160"/>
          </a:xfrm>
          <a:prstGeom prst="rect">
            <a:avLst/>
          </a:prstGeom>
          <a:noFill/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Evolution de l'informatique </a:t>
            </a:r>
            <a:r>
              <a:rPr lang="en-US" altLang="x-none"/>
              <a:t>: </a:t>
            </a:r>
            <a:r>
              <a:rPr lang="" altLang="en-US"/>
              <a:t>réduction de la taille du code source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" altLang="en-US" sz="2800"/>
              <a:t>Mettre ici un exemple : assembleur vs C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4" name="Content Placeholder 3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Evolution de l'informatique </a:t>
            </a:r>
            <a:r>
              <a:rPr lang="en-US" altLang="x-none"/>
              <a:t>: </a:t>
            </a:r>
            <a:r>
              <a:rPr lang="" altLang="en-US"/>
              <a:t>réutilisation du préconçu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buFont typeface="Arial" panose="02080604020202020204" pitchFamily="34" charset="0"/>
              <a:buChar char="•"/>
            </a:pPr>
            <a:r>
              <a:rPr lang="en-US" altLang="en-US"/>
              <a:t>Réutiliser les développements déjà réalisés,</a:t>
            </a:r>
            <a:endParaRPr lang="en-US" altLang="en-US"/>
          </a:p>
          <a:p>
            <a:pPr lvl="1"/>
            <a:r>
              <a:rPr lang="en-US" altLang="en-US"/>
              <a:t>Valable en interne entre les projets,</a:t>
            </a:r>
            <a:endParaRPr lang="en-US" altLang="en-US"/>
          </a:p>
          <a:p>
            <a:pPr lvl="1"/>
            <a:r>
              <a:rPr lang="en-US" altLang="en-US"/>
              <a:t>Achat de composants externes chez des marchants, fournisseurs de bibliothèques,</a:t>
            </a:r>
            <a:endParaRPr lang="en-US" altLang="en-US"/>
          </a:p>
          <a:p>
            <a:r>
              <a:rPr lang="en-US" altLang="en-US"/>
              <a:t>Nécessité de posséder une bonne connaissance des objets </a:t>
            </a:r>
            <a:r>
              <a:rPr lang="" altLang="en-US"/>
              <a:t>(</a:t>
            </a:r>
            <a:r>
              <a:rPr lang="en-US" altLang="en-US"/>
              <a:t>programmes) achetés pour les réemployer</a:t>
            </a:r>
            <a:endParaRPr lang="en-US" altLang="en-US"/>
          </a:p>
          <a:p>
            <a:pPr lvl="1"/>
            <a:r>
              <a:rPr lang="en-US" altLang="en-US"/>
              <a:t>Temps d’exécution,</a:t>
            </a:r>
            <a:endParaRPr lang="en-US" altLang="en-US"/>
          </a:p>
          <a:p>
            <a:pPr lvl="1"/>
            <a:r>
              <a:rPr lang="en-US" altLang="en-US"/>
              <a:t>Complexité algorithmique,</a:t>
            </a:r>
            <a:endParaRPr lang="en-US" altLang="en-US"/>
          </a:p>
          <a:p>
            <a:pPr lvl="1"/>
            <a:r>
              <a:rPr lang="en-US" altLang="en-US"/>
              <a:t>Consommation mémoire,</a:t>
            </a:r>
            <a:endParaRPr lang="en-US" altLang="en-US"/>
          </a:p>
          <a:p>
            <a:pPr lvl="1"/>
            <a:r>
              <a:rPr lang="en-US" altLang="en-US"/>
              <a:t>Interface d’utilisation,</a:t>
            </a:r>
            <a:endParaRPr lang="en-US" altLang="en-US"/>
          </a:p>
        </p:txBody>
      </p:sp>
      <p:sp>
        <p:nvSpPr>
          <p:cNvPr id="4" name="Content Placeholder 3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Bibliographie</a:t>
            </a:r>
            <a:endParaRPr lang="x-none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2023745"/>
          <a:ext cx="10972800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Claude Delannoy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Programmer en langage C++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Eyrolles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Jean-Michel Réveillac</a:t>
                      </a:r>
                      <a:endParaRPr lang="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Mini manuel de C++</a:t>
                      </a:r>
                      <a:endParaRPr lang="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" altLang="en-US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Bjarne Stroustup</a:t>
                      </a:r>
                      <a:endParaRPr lang="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The C++ Programming Language (3rd Edition)</a:t>
                      </a:r>
                      <a:endParaRPr lang="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" alt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527685" y="1004570"/>
            <a:ext cx="11137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/>
              <a:t>LIvres : </a:t>
            </a:r>
            <a:endParaRPr lang="" alt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527685" y="3959860"/>
            <a:ext cx="111372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/>
              <a:t>Internet </a:t>
            </a:r>
            <a:r>
              <a:rPr lang="en-US" altLang="en-US" sz="2400"/>
              <a:t>: </a:t>
            </a:r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/>
              <a:t>https://cpp.developpez.com/cours/cpp/</a:t>
            </a:r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/>
              <a:t>https://openclassrooms.com/fr/courses/1894236-programmez-avec-le-langage-c</a:t>
            </a:r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/>
              <a:t>http://www.cppreference.com</a:t>
            </a:r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/>
              <a:t>http://www.cplusplus.com</a:t>
            </a: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3473</Words>
  <Application>WPS Presentation</Application>
  <PresentationFormat>Widescreen</PresentationFormat>
  <Paragraphs>179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3" baseType="lpstr">
      <vt:lpstr>Arial</vt:lpstr>
      <vt:lpstr>SimSun</vt:lpstr>
      <vt:lpstr>Wingdings</vt:lpstr>
      <vt:lpstr>DejaVu Sans</vt:lpstr>
      <vt:lpstr>微软雅黑</vt:lpstr>
      <vt:lpstr>Droid Sans Fallback</vt:lpstr>
      <vt:lpstr/>
      <vt:lpstr>Arial Unicode MS</vt:lpstr>
      <vt:lpstr>Calibri</vt:lpstr>
      <vt:lpstr>OpenSymbol</vt:lpstr>
      <vt:lpstr>Gubbi</vt:lpstr>
      <vt:lpstr>Abyssinica SIL</vt:lpstr>
      <vt:lpstr>SimSun</vt:lpstr>
      <vt:lpstr>Blue Waves</vt:lpstr>
      <vt:lpstr>Programmation orientée objet</vt:lpstr>
      <vt:lpstr>Sommaire </vt:lpstr>
      <vt:lpstr>I - Généralités</vt:lpstr>
      <vt:lpstr>1 - Objectifs</vt:lpstr>
      <vt:lpstr>2 - Evolution de l'informatique</vt:lpstr>
      <vt:lpstr>2 - Evolution de l'informatique : évolution de la complexité des logiciels</vt:lpstr>
      <vt:lpstr>2 - Evolution de l'informatique : évolution des langages</vt:lpstr>
      <vt:lpstr>2 - Evolution de l'informatique : réduction de la taille du code source</vt:lpstr>
      <vt:lpstr>3 - Bibliographie</vt:lpstr>
      <vt:lpstr>II - Rappels sur le langage C</vt:lpstr>
      <vt:lpstr>1 - Les variables</vt:lpstr>
      <vt:lpstr>1 - Les variables : les types de données élémentaires</vt:lpstr>
      <vt:lpstr>1 - Les variables : définition d'une variable</vt:lpstr>
      <vt:lpstr>2 - Les opérateurs</vt:lpstr>
      <vt:lpstr>2 - Les opérateurs </vt:lpstr>
      <vt:lpstr>3 - Les fonctions</vt:lpstr>
      <vt:lpstr>4 - Flot de compilation et précompilateur</vt:lpstr>
      <vt:lpstr>5 - Les pointeurs</vt:lpstr>
      <vt:lpstr>6 - Les allocations mémoires</vt:lpstr>
      <vt:lpstr>7 - Les structures de données</vt:lpstr>
      <vt:lpstr>III - Les apports fonctionnels du C++</vt:lpstr>
      <vt:lpstr>1 - Inconvénients du langage C</vt:lpstr>
      <vt:lpstr>2 - Les flux d'entrée / sortie</vt:lpstr>
      <vt:lpstr>3 - Les constantes</vt:lpstr>
      <vt:lpstr>4 - Les espaces de nommage</vt:lpstr>
      <vt:lpstr>IV - Introduction à la notion d'objet</vt:lpstr>
      <vt:lpstr>1 - Les Objets</vt:lpstr>
      <vt:lpstr>2 - Structure des classes</vt:lpstr>
      <vt:lpstr>3 - Instanciation des classes</vt:lpstr>
      <vt:lpstr>4 - Bonnes manières</vt:lpstr>
      <vt:lpstr>5 - Le constructeur</vt:lpstr>
      <vt:lpstr>6 - Destructeur</vt:lpstr>
      <vt:lpstr>7 - Mot clé “static”</vt:lpstr>
      <vt:lpstr>8 - Surcharge des fonctions</vt:lpstr>
      <vt:lpstr>9 - Surcharge des opérateurs</vt:lpstr>
      <vt:lpstr>V - Notions avancées</vt:lpstr>
      <vt:lpstr>1 - Encapsulation des données</vt:lpstr>
      <vt:lpstr>2 - Les droits d'accès</vt:lpstr>
      <vt:lpstr>3 - Héritage et dérivation</vt:lpstr>
      <vt:lpstr>4 - Héritage multiple</vt:lpstr>
      <vt:lpstr>5 - Compatibilité des classes</vt:lpstr>
      <vt:lpstr>6 - Classes abstraites</vt:lpstr>
      <vt:lpstr>7 - Exceptions</vt:lpstr>
      <vt:lpstr>8 - Flux</vt:lpstr>
      <vt:lpstr>9 - Templates</vt:lpstr>
      <vt:lpstr>VI - Les bibliothèques</vt:lpstr>
      <vt:lpstr>1 - Librairie standard (STL)</vt:lpstr>
      <vt:lpstr>2 - Les spécificités du C++11</vt:lpstr>
      <vt:lpstr>3 - Qt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orientée objet</dc:title>
  <dc:creator>ttortosa</dc:creator>
  <cp:lastModifiedBy>tta</cp:lastModifiedBy>
  <cp:revision>9</cp:revision>
  <dcterms:created xsi:type="dcterms:W3CDTF">2019-09-01T17:38:58Z</dcterms:created>
  <dcterms:modified xsi:type="dcterms:W3CDTF">2019-09-01T17:38:58Z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