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4"/>
  </p:handoutMasterIdLst>
  <p:sldIdLst>
    <p:sldId id="256" r:id="rId3"/>
    <p:sldId id="257" r:id="rId4"/>
    <p:sldId id="262" r:id="rId5"/>
    <p:sldId id="258" r:id="rId6"/>
    <p:sldId id="259" r:id="rId7"/>
    <p:sldId id="303" r:id="rId8"/>
    <p:sldId id="304" r:id="rId9"/>
    <p:sldId id="305" r:id="rId10"/>
    <p:sldId id="260" r:id="rId11"/>
    <p:sldId id="261" r:id="rId12"/>
    <p:sldId id="263" r:id="rId13"/>
    <p:sldId id="306" r:id="rId14"/>
    <p:sldId id="307" r:id="rId15"/>
    <p:sldId id="264" r:id="rId16"/>
    <p:sldId id="308" r:id="rId17"/>
    <p:sldId id="265" r:id="rId18"/>
    <p:sldId id="347" r:id="rId19"/>
    <p:sldId id="266" r:id="rId20"/>
    <p:sldId id="348" r:id="rId21"/>
    <p:sldId id="267" r:id="rId22"/>
    <p:sldId id="349" r:id="rId23"/>
    <p:sldId id="350" r:id="rId24"/>
    <p:sldId id="268" r:id="rId25"/>
    <p:sldId id="269" r:id="rId26"/>
    <p:sldId id="351" r:id="rId27"/>
    <p:sldId id="352" r:id="rId28"/>
    <p:sldId id="271" r:id="rId29"/>
    <p:sldId id="270" r:id="rId30"/>
    <p:sldId id="272" r:id="rId31"/>
    <p:sldId id="273" r:id="rId32"/>
    <p:sldId id="386" r:id="rId33"/>
    <p:sldId id="387" r:id="rId34"/>
    <p:sldId id="274" r:id="rId35"/>
    <p:sldId id="388" r:id="rId36"/>
    <p:sldId id="389" r:id="rId37"/>
    <p:sldId id="276" r:id="rId38"/>
    <p:sldId id="275" r:id="rId39"/>
    <p:sldId id="277" r:id="rId40"/>
    <p:sldId id="391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6" r:id="rId49"/>
    <p:sldId id="285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6" r:id="rId60"/>
    <p:sldId id="295" r:id="rId61"/>
    <p:sldId id="297" r:id="rId62"/>
    <p:sldId id="298" r:id="rId6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8"/>
            <p14:sldId id="259"/>
            <p14:sldId id="303"/>
            <p14:sldId id="304"/>
            <p14:sldId id="305"/>
            <p14:sldId id="260"/>
          </p14:sldIdLst>
        </p14:section>
        <p14:section name="Rappels sur le langage C" id="{8cfc3c0a-c9cb-43ea-b730-93a1902c19b4}">
          <p14:sldIdLst>
            <p14:sldId id="261"/>
            <p14:sldId id="263"/>
            <p14:sldId id="306"/>
            <p14:sldId id="307"/>
            <p14:sldId id="264"/>
            <p14:sldId id="308"/>
            <p14:sldId id="265"/>
            <p14:sldId id="347"/>
            <p14:sldId id="266"/>
            <p14:sldId id="348"/>
            <p14:sldId id="267"/>
            <p14:sldId id="349"/>
            <p14:sldId id="350"/>
            <p14:sldId id="268"/>
            <p14:sldId id="269"/>
            <p14:sldId id="351"/>
            <p14:sldId id="352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386"/>
            <p14:sldId id="387"/>
            <p14:sldId id="274"/>
            <p14:sldId id="388"/>
            <p14:sldId id="389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391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les types de données élémentaires</a:t>
            </a:r>
            <a:endParaRPr lang="en-US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Nombres entiers</a:t>
            </a:r>
            <a:endParaRPr lang="en-US" altLang="en-US"/>
          </a:p>
          <a:p>
            <a:pPr lvl="1"/>
            <a:r>
              <a:rPr lang="en-US" altLang="en-US"/>
              <a:t>int </a:t>
            </a:r>
            <a:endParaRPr lang="en-US" altLang="en-US"/>
          </a:p>
          <a:p>
            <a:pPr lvl="1"/>
            <a:r>
              <a:rPr lang="en-US" altLang="en-US"/>
              <a:t>long int </a:t>
            </a:r>
            <a:endParaRPr lang="en-US" altLang="en-US"/>
          </a:p>
          <a:p>
            <a:pPr lvl="1"/>
            <a:r>
              <a:rPr lang="en-US" altLang="en-US"/>
              <a:t>short, unsigned</a:t>
            </a:r>
            <a:endParaRPr lang="en-US" altLang="en-US"/>
          </a:p>
          <a:p>
            <a:pPr lvl="0"/>
            <a:r>
              <a:rPr lang="en-US" altLang="en-US"/>
              <a:t>Nombres flottants</a:t>
            </a:r>
            <a:endParaRPr lang="en-US" altLang="en-US"/>
          </a:p>
          <a:p>
            <a:pPr lvl="1"/>
            <a:r>
              <a:rPr lang="en-US" altLang="en-US"/>
              <a:t>float, double et long double</a:t>
            </a:r>
            <a:endParaRPr lang="en-US" altLang="en-US"/>
          </a:p>
          <a:p>
            <a:pPr lvl="0"/>
            <a:r>
              <a:rPr lang="en-US" altLang="en-US"/>
              <a:t>Caractères</a:t>
            </a:r>
            <a:endParaRPr lang="en-US" altLang="en-US"/>
          </a:p>
          <a:p>
            <a:pPr lvl="1"/>
            <a:r>
              <a:rPr lang="en-US" altLang="en-US"/>
              <a:t>char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</a:t>
            </a:r>
            <a:r>
              <a:rPr lang="en-US" altLang="en-US"/>
              <a:t>définition d'une variable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Le langage C impose qu'une variable soit définie avant d'être utilisée. 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3205" y="2738120"/>
            <a:ext cx="37814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</a:t>
            </a:r>
            <a:r>
              <a:rPr lang="en-US" altLang="en-US"/>
              <a:t>Initialisation d'une variable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Une variable peut être initialisée lors de sa déclaration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d'un type élémentaire non initialisée peut contenir n'importe quelle valeur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 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arithmétiques</a:t>
            </a:r>
            <a:endParaRPr lang="en-US" altLang="en-US"/>
          </a:p>
          <a:p>
            <a:pPr lvl="1"/>
            <a:r>
              <a:rPr lang="en-US" altLang="en-US"/>
              <a:t>+, -, *, /, %</a:t>
            </a:r>
            <a:endParaRPr lang="en-US" altLang="en-US"/>
          </a:p>
          <a:p>
            <a:pPr lvl="0"/>
            <a:r>
              <a:rPr lang="en-US" altLang="en-US"/>
              <a:t>Les opérateurs de comparaison </a:t>
            </a:r>
            <a:endParaRPr lang="en-US" altLang="en-US"/>
          </a:p>
          <a:p>
            <a:pPr lvl="1"/>
            <a:r>
              <a:rPr lang="en-US" altLang="en-US"/>
              <a:t>&lt;, &lt;=, ==, &gt;, &gt;=, !=</a:t>
            </a:r>
            <a:endParaRPr lang="en-US" altLang="en-US"/>
          </a:p>
          <a:p>
            <a:pPr lvl="0"/>
            <a:r>
              <a:rPr lang="en-US" altLang="en-US"/>
              <a:t>Les opérateurs logiques</a:t>
            </a:r>
            <a:endParaRPr lang="en-US" altLang="en-US"/>
          </a:p>
          <a:p>
            <a:pPr lvl="1"/>
            <a:r>
              <a:rPr lang="en-US" altLang="en-US"/>
              <a:t>&amp;&amp;, ||, !</a:t>
            </a:r>
            <a:endParaRPr lang="en-US" altLang="en-US"/>
          </a:p>
          <a:p>
            <a:pPr lvl="0"/>
            <a:r>
              <a:rPr lang="en-US" altLang="en-US"/>
              <a:t>Les opérateurs bit à bit </a:t>
            </a:r>
            <a:endParaRPr lang="en-US" altLang="en-US"/>
          </a:p>
          <a:p>
            <a:pPr lvl="1"/>
            <a:r>
              <a:rPr lang="en-US" altLang="en-US"/>
              <a:t>&amp;, |, ~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 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d'incrémentations </a:t>
            </a:r>
            <a:endParaRPr lang="en-US" altLang="en-US"/>
          </a:p>
          <a:p>
            <a:pPr lvl="1"/>
            <a:r>
              <a:rPr lang="en-US" altLang="en-US"/>
              <a:t>++, +=</a:t>
            </a:r>
            <a:endParaRPr lang="en-US" altLang="en-US"/>
          </a:p>
          <a:p>
            <a:pPr lvl="0"/>
            <a:r>
              <a:rPr lang="en-US" altLang="en-US"/>
              <a:t>Les opérateurs de décrémentation</a:t>
            </a:r>
            <a:endParaRPr lang="en-US" altLang="en-US"/>
          </a:p>
          <a:p>
            <a:pPr lvl="1"/>
            <a:r>
              <a:rPr lang="en-US" altLang="en-US" sz="2800"/>
              <a:t>--, -=</a:t>
            </a:r>
            <a:endParaRPr lang="en-US" altLang="en-US"/>
          </a:p>
          <a:p>
            <a:pPr lvl="0"/>
            <a:r>
              <a:rPr lang="en-US" altLang="en-US"/>
              <a:t>Les opérateurs ++ et -- ont deux utilisations possibles : </a:t>
            </a:r>
            <a:endParaRPr lang="en-US" altLang="en-US"/>
          </a:p>
          <a:p>
            <a:pPr lvl="1"/>
            <a:r>
              <a:rPr lang="en-US" altLang="en-US"/>
              <a:t>Pré-incrémentation :  </a:t>
            </a:r>
            <a:r>
              <a:rPr lang="x-none" altLang="en-US"/>
              <a:t>++var</a:t>
            </a:r>
            <a:endParaRPr lang="en-US" altLang="en-US"/>
          </a:p>
          <a:p>
            <a:pPr lvl="1"/>
            <a:r>
              <a:rPr lang="en-US" altLang="en-US"/>
              <a:t>Post incrémentation :  </a:t>
            </a:r>
            <a:r>
              <a:rPr lang="x-none" altLang="en-US"/>
              <a:t>var++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fonctions - Définition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09600" y="1038225"/>
            <a:ext cx="985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Une fonction est définie de la manière suivante : 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59560"/>
            <a:ext cx="8885555" cy="361950"/>
          </a:xfrm>
          <a:prstGeom prst="rect">
            <a:avLst/>
          </a:prstGeom>
        </p:spPr>
      </p:pic>
      <p:sp>
        <p:nvSpPr>
          <p:cNvPr id="11" name="Content Placeholder 10"/>
          <p:cNvSpPr/>
          <p:nvPr>
            <p:ph idx="1"/>
          </p:nvPr>
        </p:nvSpPr>
        <p:spPr>
          <a:xfrm>
            <a:off x="609600" y="2073910"/>
            <a:ext cx="10972800" cy="4427855"/>
          </a:xfrm>
        </p:spPr>
        <p:txBody>
          <a:bodyPr/>
          <a:p>
            <a:r>
              <a:rPr lang="x-none" altLang="en-US" sz="1800"/>
              <a:t>type est le type du résultat de la fonction </a:t>
            </a:r>
            <a:endParaRPr lang="x-none" altLang="en-US" sz="1800"/>
          </a:p>
          <a:p>
            <a:r>
              <a:rPr lang="x-none" altLang="en-US" sz="1800"/>
              <a:t>Le corpus contient l'ensemble des instructions à effectuer dans la fonction</a:t>
            </a:r>
            <a:endParaRPr lang="x-none" altLang="en-US" sz="1800"/>
          </a:p>
          <a:p>
            <a:r>
              <a:rPr lang="x-none" altLang="en-US" sz="1800"/>
              <a:t>Si une fonction renvoie un résultat, il doit y avoir au moins une instruction “return expr”</a:t>
            </a:r>
            <a:endParaRPr lang="x-none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fonctions - Exemples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1792605"/>
            <a:ext cx="882459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/>
              <a:t>4 - Le précompilateur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5220" y="1948180"/>
            <a:ext cx="4897120" cy="3811905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processus de compilation comprend plusieurs étapes</a:t>
            </a: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La première étape est la précompilation </a:t>
            </a:r>
            <a:endParaRPr lang="x-none" altLang="en-US" sz="1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Inclusion des fichiers </a:t>
            </a:r>
            <a:endParaRPr lang="x-none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Suppression ou remplacement de zones de texte</a:t>
            </a:r>
            <a:endParaRPr lang="x-none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préprocesseur effectue ces opérations séquentiellement</a:t>
            </a:r>
            <a:endParaRPr lang="x-none" altLang="en-US" sz="18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Son rôle est d'interpréter les directives commençant par “#”</a:t>
            </a:r>
            <a:endParaRPr lang="x-none" altLang="en-US" sz="1800"/>
          </a:p>
        </p:txBody>
      </p:sp>
      <p:pic>
        <p:nvPicPr>
          <p:cNvPr id="7" name="Content Placeholder 6" descr="precompil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4585" y="679450"/>
            <a:ext cx="211518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/>
              <a:t>4 - Le précompilateur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051685"/>
            <a:ext cx="24765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404235"/>
            <a:ext cx="3361690" cy="27901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4195" y="2672080"/>
            <a:ext cx="3781425" cy="25336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06900" y="3812540"/>
            <a:ext cx="21158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4505325" y="396621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Précompilation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Les pointeurs sont des variables qui ne contiennent pas une donnée, mais une adresse mémoire pointant sur une donnée,</a:t>
            </a:r>
            <a:endParaRPr lang="x-none" altLang="en-US"/>
          </a:p>
          <a:p>
            <a:r>
              <a:rPr lang="x-none" altLang="en-US"/>
              <a:t>Les pointeurs sont utilisés naturellement lorsque l'on manipule des structures, des tableaux, des objets, etc.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 - Déclaration et accès</a:t>
            </a:r>
            <a:endParaRPr lang="x-none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276350"/>
            <a:ext cx="68008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 - Exemple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386455"/>
            <a:ext cx="4571365" cy="204597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5705475" y="2781935"/>
          <a:ext cx="564642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882140"/>
                <a:gridCol w="1882140"/>
              </a:tblGrid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Nom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Adresse 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Contenu</a:t>
                      </a:r>
                      <a:endParaRPr lang="x-none" alt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0x01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0x03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0x04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9600" y="1570355"/>
            <a:ext cx="9187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partir du code suivant, déterminer les contenus de chaque variable :</a:t>
            </a:r>
            <a:endParaRPr lang="x-none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Les allocations mémoires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987550"/>
          </a:xfrm>
        </p:spPr>
        <p:txBody>
          <a:bodyPr/>
          <a:p>
            <a:r>
              <a:rPr lang="x-none" altLang="en-US"/>
              <a:t>Les structures permettent de regrouper un ensemble de données</a:t>
            </a:r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4004945"/>
            <a:ext cx="439991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 - Exemple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3565" y="2436495"/>
            <a:ext cx="594487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 - Les unions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unions constituent un type de structure particulier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champs d'une union sont stockés dans le meme espace mémoire. 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/>
              <a:t>Ecrire dans un champ de l'union écrase donc automatiquement les autres champs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/>
              <a:t>L'utilisation de cette structure permet d'optimiser l'espace mémoire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9555" y="1279525"/>
            <a:ext cx="6781165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Inconvénients du langage C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x-none" altLang="en-US"/>
              <a:t>Dissociation trop importante des données et des méthodes de traitement</a:t>
            </a:r>
            <a:endParaRPr lang="x-none" altLang="en-US"/>
          </a:p>
          <a:p>
            <a:r>
              <a:rPr lang="x-none" altLang="en-US"/>
              <a:t>Faible maintenabilité et évolutivité des projets complexes </a:t>
            </a:r>
            <a:endParaRPr lang="x-none" altLang="en-US"/>
          </a:p>
          <a:p>
            <a:r>
              <a:rPr lang="x-none" altLang="en-US"/>
              <a:t>Comprendre un code en C peut prendre du temps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flux d'entrée / sortie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985" y="3267710"/>
            <a:ext cx="5715000" cy="3000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1416050"/>
            <a:ext cx="9843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La gestion des flux d'entrée et de sortie a été revue dans le langage C++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L'affichage du message “Hello world” se fait alors de la manière suivante : 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constantes - Définition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627755"/>
          </a:xfrm>
        </p:spPr>
        <p:txBody>
          <a:bodyPr/>
          <a:p>
            <a:r>
              <a:rPr lang="x-none" altLang="en-US"/>
              <a:t>Le langage C ajoute la possibilité de déclarer des données non modifiable</a:t>
            </a:r>
            <a:endParaRPr lang="x-none" altLang="en-US"/>
          </a:p>
          <a:p>
            <a:r>
              <a:rPr lang="x-none" altLang="en-US"/>
              <a:t>Les constantes permettent de remplacer la plupart des instruction de précompilation #define</a:t>
            </a:r>
            <a:endParaRPr lang="x-none" altLang="en-US"/>
          </a:p>
          <a:p>
            <a:r>
              <a:rPr lang="x-none" altLang="en-US"/>
              <a:t>Le mot clé “const” est utilisé pour déclarer une telle donnée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505" y="5017770"/>
            <a:ext cx="385699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constantes - Application</a:t>
            </a:r>
            <a:endParaRPr lang="x-none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550795"/>
            <a:ext cx="3932767" cy="3811588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Permet de s'assurer qu'une variable ne soit pas modifiée</a:t>
            </a: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Ici a et b étant des pointeurs, leur contenus ne doit pas changer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7320" y="3274695"/>
            <a:ext cx="6172200" cy="1289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64860" y="3877945"/>
            <a:ext cx="133794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>
            <a:off x="6972300" y="2288540"/>
            <a:ext cx="899160" cy="1589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6849110" y="1817370"/>
            <a:ext cx="2929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solidFill>
                  <a:srgbClr val="FF0000"/>
                </a:solidFill>
              </a:rPr>
              <a:t>Erreur de compilation</a:t>
            </a:r>
            <a:endParaRPr lang="x-none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constantes - Pointeurs</a:t>
            </a:r>
            <a:endParaRPr lang="x-none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830580"/>
          </a:xfrm>
        </p:spPr>
        <p:txBody>
          <a:bodyPr/>
          <a:p>
            <a:r>
              <a:rPr lang="x-none" altLang="en-US"/>
              <a:t>Le cas des pointeurs est un peu particulier : </a:t>
            </a:r>
            <a:endParaRPr lang="x-none" altLang="en-US"/>
          </a:p>
          <a:p>
            <a:pPr lvl="1"/>
            <a:r>
              <a:rPr lang="x-none" altLang="en-US" sz="2800"/>
              <a:t>Il est possible de rendre constant le pointeur ou la valeur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47645"/>
            <a:ext cx="8414385" cy="2875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Les espaces de nom - Définition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946400"/>
          </a:xfrm>
        </p:spPr>
        <p:txBody>
          <a:bodyPr/>
          <a:p>
            <a:r>
              <a:rPr lang="x-none" altLang="en-US"/>
              <a:t>Le C++ offre la possibilité de diviser le code en différents espaces de nom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Un espace de nom est déclaré de la manière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4562475"/>
            <a:ext cx="467614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Les espaces de nom - Utilisation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658360" cy="1664335"/>
          </a:xfrm>
        </p:spPr>
        <p:txBody>
          <a:bodyPr/>
          <a:p>
            <a:r>
              <a:rPr lang="x-none" altLang="en-US"/>
              <a:t>Ce système permet d'éviter les conflits de noms</a:t>
            </a:r>
            <a:endParaRPr lang="x-none" altLang="en-US"/>
          </a:p>
          <a:p>
            <a:pPr lvl="1"/>
            <a:r>
              <a:rPr lang="x-none" altLang="en-US"/>
              <a:t>Par exemple, une fonction qui s'appelerait “open” aurait de grande chance de d'avoir un homonyme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485" y="934085"/>
            <a:ext cx="4504690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Les espaces de nom - mot clé “using”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206365" cy="4712335"/>
          </a:xfrm>
        </p:spPr>
        <p:txBody>
          <a:bodyPr/>
          <a:p>
            <a:r>
              <a:rPr lang="x-none" altLang="en-US"/>
              <a:t>Le mot clé “using” permet de signaler que l'on va utiliser un espace de nomage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7510" y="1906270"/>
            <a:ext cx="3761740" cy="38569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Objets - Définition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7120"/>
            <a:ext cx="10972800" cy="2827020"/>
          </a:xfrm>
        </p:spPr>
        <p:txBody>
          <a:bodyPr/>
          <a:p>
            <a:endParaRPr lang="x-none" altLang="en-US"/>
          </a:p>
          <a:p>
            <a:r>
              <a:rPr lang="x-none" altLang="en-US"/>
              <a:t>Un objet est la définition d'un objet ou d'un concept</a:t>
            </a:r>
            <a:endParaRPr lang="x-none" altLang="en-US"/>
          </a:p>
          <a:p>
            <a:r>
              <a:rPr lang="x-none" altLang="en-US"/>
              <a:t>Cette définition est constituée d'informations et de mécanismes</a:t>
            </a:r>
            <a:endParaRPr lang="x-none" altLang="en-US"/>
          </a:p>
        </p:txBody>
      </p:sp>
      <p:pic>
        <p:nvPicPr>
          <p:cNvPr id="6" name="Picture 5" descr="obje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3914140"/>
            <a:ext cx="843597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Structure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Une classe est un type C++ permettant de décrire un objet</a:t>
            </a:r>
            <a:endParaRPr lang="x-none" altLang="en-US"/>
          </a:p>
          <a:p>
            <a:r>
              <a:rPr lang="x-none" altLang="en-US"/>
              <a:t>Comme une structure, il regroupe plusieurs informations : </a:t>
            </a:r>
            <a:endParaRPr lang="x-none" altLang="en-US"/>
          </a:p>
          <a:p>
            <a:pPr lvl="1"/>
            <a:r>
              <a:rPr lang="x-none" altLang="en-US"/>
              <a:t>Des données, appelées “attributs”</a:t>
            </a:r>
            <a:endParaRPr lang="x-none" altLang="en-US"/>
          </a:p>
          <a:p>
            <a:pPr lvl="1"/>
            <a:r>
              <a:rPr lang="x-none" altLang="en-US"/>
              <a:t>Des fonctions, appelées “méthodes”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On associe donc à cet objet des données mais aussi des action (contrairement à une structure)</a:t>
            </a:r>
            <a:endParaRPr lang="x-none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Structure des classes - Définition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US"/>
              <a:t>La déclaration d'une classe se fait de la manière suivante</a:t>
            </a:r>
            <a:endParaRPr lang="x-none" altLang="en-US"/>
          </a:p>
          <a:p>
            <a:r>
              <a:rPr lang="x-none" altLang="en-US"/>
              <a:t> 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7515" y="1442720"/>
            <a:ext cx="4794885" cy="4416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Objectifs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S'initier aux concepts et principes de base de la programmation orientée objet</a:t>
            </a:r>
            <a:endParaRPr lang="en-US" altLang="en-US"/>
          </a:p>
          <a:p>
            <a:r>
              <a:rPr lang="en-US" altLang="en-US"/>
              <a:t>Découvrir les spécificités du langage C++</a:t>
            </a:r>
            <a:endParaRPr lang="en-US" altLang="en-US"/>
          </a:p>
          <a:p>
            <a:r>
              <a:rPr lang="en-US" altLang="en-US"/>
              <a:t>Maîtriser les bonnes pratiques du langage, afin d'améliorer la fiabilité et la réutilisation des logiciels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Instanciation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Bonnes manières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 constructeur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Destructeur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Mot clé “static”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Surcharge des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Surcharge des opérateurs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évolution de la complexité des logiciels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Depuis les débuts de l'informatique, la complexité des logiciels augmentent de manière exponentielle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Ce fait est rendu possible grâce : </a:t>
            </a:r>
            <a:endParaRPr lang="en-US" altLang="en-US"/>
          </a:p>
          <a:p>
            <a:r>
              <a:rPr lang="en-US" altLang="en-US"/>
              <a:t>A l'augmentation de la puissance de calcul</a:t>
            </a:r>
            <a:endParaRPr lang="en-US" altLang="en-US"/>
          </a:p>
          <a:p>
            <a:r>
              <a:rPr lang="en-US" altLang="en-US"/>
              <a:t>A l'évolution des langages informatiques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Héritage et dérivation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</a:t>
            </a:r>
            <a:r>
              <a:rPr lang="en-US" altLang="en-US"/>
              <a:t>évolution des langages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Les langages informatiques ont évolué de manière à réutiliser un maximum de code.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Cette évolution a permis de réduire considérablement les temps de développement.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En contrepartie, les langages informatiques s'éloignent de plus en plus l'architecture matérielle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5" name="Content Placeholder 4" descr="/home/tta/Documents/cours/cppCourses/draw/evolProgLang.pngevolProgLang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94400" y="1175068"/>
            <a:ext cx="6254750" cy="496316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</a:t>
            </a:r>
            <a:r>
              <a:rPr lang="en-US" altLang="en-US"/>
              <a:t>réduction de la taille du code source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Mettre ici un exemple : assembleur vs C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</a:t>
            </a:r>
            <a:r>
              <a:rPr lang="en-US" altLang="en-US"/>
              <a:t>réutilisation du préconçu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Réutiliser les développements déjà réalisés,</a:t>
            </a:r>
            <a:endParaRPr lang="en-US" altLang="en-US"/>
          </a:p>
          <a:p>
            <a:pPr lvl="1"/>
            <a:r>
              <a:rPr lang="en-US" altLang="en-US"/>
              <a:t>Valable en interne entre les projets,</a:t>
            </a:r>
            <a:endParaRPr lang="en-US" altLang="en-US"/>
          </a:p>
          <a:p>
            <a:pPr lvl="1"/>
            <a:r>
              <a:rPr lang="en-US" altLang="en-US"/>
              <a:t>Achat de composants externes chez des marchants, fournisseurs de bibliothèques,</a:t>
            </a:r>
            <a:endParaRPr lang="en-US" altLang="en-US"/>
          </a:p>
          <a:p>
            <a:r>
              <a:rPr lang="en-US" altLang="en-US"/>
              <a:t>Nécessité de posséder une bonne connaissance des objets (programmes) achetés pour les réemployer</a:t>
            </a:r>
            <a:endParaRPr lang="en-US" altLang="en-US"/>
          </a:p>
          <a:p>
            <a:pPr lvl="1"/>
            <a:r>
              <a:rPr lang="en-US" altLang="en-US"/>
              <a:t>Temps d’exécution,</a:t>
            </a:r>
            <a:endParaRPr lang="en-US" altLang="en-US"/>
          </a:p>
          <a:p>
            <a:pPr lvl="1"/>
            <a:r>
              <a:rPr lang="en-US" altLang="en-US"/>
              <a:t>Complexité algorithmique,</a:t>
            </a:r>
            <a:endParaRPr lang="en-US" altLang="en-US"/>
          </a:p>
          <a:p>
            <a:pPr lvl="1"/>
            <a:r>
              <a:rPr lang="en-US" altLang="en-US"/>
              <a:t>Consommation mémoire,</a:t>
            </a:r>
            <a:endParaRPr lang="en-US" altLang="en-US"/>
          </a:p>
          <a:p>
            <a:pPr lvl="1"/>
            <a:r>
              <a:rPr lang="en-US" altLang="en-US"/>
              <a:t>Interface d’utilisation,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2023745"/>
          <a:ext cx="109728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Claude Delannoy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Programmer en langage C++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Eyrolles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Jean-Michel Réveillac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Mini manuel de C++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Bjarne Stroustup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The C++ Programming Language (3rd Edition)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7685" y="1004570"/>
            <a:ext cx="1113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Livres : 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27685" y="3959860"/>
            <a:ext cx="11137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Internet : 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https://cpp.developpez.com/cours/cpp/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https://openclassrooms.com/fr/courses/1894236-programmez-avec-le-langage-c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http://www.cppreference.com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http://www.cplusplus.com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6741</Words>
  <Application>WPS Presentation</Application>
  <PresentationFormat>Widescreen</PresentationFormat>
  <Paragraphs>298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Blue Waves</vt:lpstr>
      <vt:lpstr>Programmation orientée objet</vt:lpstr>
      <vt:lpstr>Sommaire </vt:lpstr>
      <vt:lpstr>I - Généralités</vt:lpstr>
      <vt:lpstr>1 - Objectifs</vt:lpstr>
      <vt:lpstr>2 - Évolution de l'informatique : évolution de la complexité des logiciels</vt:lpstr>
      <vt:lpstr>2 - Évolution de l'informatique : évolution des langages</vt:lpstr>
      <vt:lpstr>2 - Évolution de l'informatique : réduction de la taille du code source</vt:lpstr>
      <vt:lpstr>2 - Évolution de l'informatique : réutilisation du préconçu</vt:lpstr>
      <vt:lpstr>3 - Bibliographie</vt:lpstr>
      <vt:lpstr>II - Rappels sur le langage C</vt:lpstr>
      <vt:lpstr>1 - Les variables : les types de données élémentaires</vt:lpstr>
      <vt:lpstr>1 - Les variables : définition d'une variable</vt:lpstr>
      <vt:lpstr>1 - Les variables : Initialisation d'une variable</vt:lpstr>
      <vt:lpstr>2 - Les opérateurs </vt:lpstr>
      <vt:lpstr>2 - Les opérateurs </vt:lpstr>
      <vt:lpstr>3 - Les fonctions - Définition</vt:lpstr>
      <vt:lpstr>3 - Les fonctions - Exemples</vt:lpstr>
      <vt:lpstr>4 - Le précompilateur</vt:lpstr>
      <vt:lpstr>4 - Le précompilateur</vt:lpstr>
      <vt:lpstr>5 - Les pointeurs</vt:lpstr>
      <vt:lpstr>5 - Les pointeurs - Déclaration et accès</vt:lpstr>
      <vt:lpstr>5 - Les pointeurs - Exemple</vt:lpstr>
      <vt:lpstr>6 - Les allocations mémoires</vt:lpstr>
      <vt:lpstr>7 - Les structures de données</vt:lpstr>
      <vt:lpstr>7 - Les structures de données - Exemple</vt:lpstr>
      <vt:lpstr>7 - Les structures de données - Les unions</vt:lpstr>
      <vt:lpstr>III - Les apports fonctionnels du C++</vt:lpstr>
      <vt:lpstr>1 - Inconvénients du langage C</vt:lpstr>
      <vt:lpstr>2 - Les flux d'entrée / sortie</vt:lpstr>
      <vt:lpstr>3 - Les constantes - Définition</vt:lpstr>
      <vt:lpstr>3 - Les constantes - Application</vt:lpstr>
      <vt:lpstr>3 - Les constantes - Pointeurs</vt:lpstr>
      <vt:lpstr>4 - Les espaces de nom - Définition</vt:lpstr>
      <vt:lpstr>4 - Les espaces de nom - Utilisation</vt:lpstr>
      <vt:lpstr>4 - Les espaces de nom - mot clé “using”</vt:lpstr>
      <vt:lpstr>IV - Introduction à la notion d'objet</vt:lpstr>
      <vt:lpstr>1 - Les Objets - Définition</vt:lpstr>
      <vt:lpstr>2 - Structure des classes</vt:lpstr>
      <vt:lpstr>2 - Structure des classes - Définition</vt:lpstr>
      <vt:lpstr>3 - Instanciation des classes</vt:lpstr>
      <vt:lpstr>4 - Bonnes manières</vt:lpstr>
      <vt:lpstr>5 - Le constructeur</vt:lpstr>
      <vt:lpstr>6 - Destructeur</vt:lpstr>
      <vt:lpstr>7 - Mot clé “static”</vt:lpstr>
      <vt:lpstr>8 - Surcharge des fonctions</vt:lpstr>
      <vt:lpstr>9 - Surcharge des opérateurs</vt:lpstr>
      <vt:lpstr>V - Notions avancées</vt:lpstr>
      <vt:lpstr>1 - Encapsulation des données</vt:lpstr>
      <vt:lpstr>2 - Les droits d'accès</vt:lpstr>
      <vt:lpstr>3 - Héritage et dérivation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ttortosa</cp:lastModifiedBy>
  <cp:revision>18</cp:revision>
  <dcterms:created xsi:type="dcterms:W3CDTF">2019-09-03T14:05:10Z</dcterms:created>
  <dcterms:modified xsi:type="dcterms:W3CDTF">2019-09-03T14:05:10Z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