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handoutMasterIdLst>
    <p:handoutMasterId r:id="rId86"/>
  </p:handout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347" r:id="rId19"/>
    <p:sldId id="266" r:id="rId20"/>
    <p:sldId id="348" r:id="rId21"/>
    <p:sldId id="267" r:id="rId22"/>
    <p:sldId id="349" r:id="rId23"/>
    <p:sldId id="350" r:id="rId24"/>
    <p:sldId id="268" r:id="rId25"/>
    <p:sldId id="269" r:id="rId26"/>
    <p:sldId id="351" r:id="rId27"/>
    <p:sldId id="352" r:id="rId28"/>
    <p:sldId id="271" r:id="rId29"/>
    <p:sldId id="270" r:id="rId30"/>
    <p:sldId id="272" r:id="rId31"/>
    <p:sldId id="273" r:id="rId32"/>
    <p:sldId id="386" r:id="rId33"/>
    <p:sldId id="387" r:id="rId34"/>
    <p:sldId id="274" r:id="rId35"/>
    <p:sldId id="388" r:id="rId36"/>
    <p:sldId id="389" r:id="rId37"/>
    <p:sldId id="276" r:id="rId38"/>
    <p:sldId id="275" r:id="rId39"/>
    <p:sldId id="277" r:id="rId40"/>
    <p:sldId id="391" r:id="rId41"/>
    <p:sldId id="416" r:id="rId42"/>
    <p:sldId id="417" r:id="rId43"/>
    <p:sldId id="278" r:id="rId44"/>
    <p:sldId id="418" r:id="rId45"/>
    <p:sldId id="448" r:id="rId46"/>
    <p:sldId id="449" r:id="rId47"/>
    <p:sldId id="279" r:id="rId48"/>
    <p:sldId id="280" r:id="rId49"/>
    <p:sldId id="419" r:id="rId50"/>
    <p:sldId id="420" r:id="rId51"/>
    <p:sldId id="421" r:id="rId52"/>
    <p:sldId id="422" r:id="rId53"/>
    <p:sldId id="423" r:id="rId54"/>
    <p:sldId id="445" r:id="rId55"/>
    <p:sldId id="281" r:id="rId56"/>
    <p:sldId id="446" r:id="rId57"/>
    <p:sldId id="447" r:id="rId58"/>
    <p:sldId id="282" r:id="rId59"/>
    <p:sldId id="283" r:id="rId60"/>
    <p:sldId id="450" r:id="rId61"/>
    <p:sldId id="284" r:id="rId62"/>
    <p:sldId id="451" r:id="rId63"/>
    <p:sldId id="452" r:id="rId64"/>
    <p:sldId id="286" r:id="rId65"/>
    <p:sldId id="285" r:id="rId66"/>
    <p:sldId id="287" r:id="rId67"/>
    <p:sldId id="288" r:id="rId68"/>
    <p:sldId id="481" r:id="rId69"/>
    <p:sldId id="482" r:id="rId70"/>
    <p:sldId id="483" r:id="rId71"/>
    <p:sldId id="484" r:id="rId72"/>
    <p:sldId id="485" r:id="rId73"/>
    <p:sldId id="486" r:id="rId74"/>
    <p:sldId id="289" r:id="rId75"/>
    <p:sldId id="290" r:id="rId76"/>
    <p:sldId id="291" r:id="rId77"/>
    <p:sldId id="292" r:id="rId78"/>
    <p:sldId id="293" r:id="rId79"/>
    <p:sldId id="294" r:id="rId80"/>
    <p:sldId id="296" r:id="rId82"/>
    <p:sldId id="295" r:id="rId83"/>
    <p:sldId id="297" r:id="rId84"/>
    <p:sldId id="298" r:id="rId8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303"/>
            <p14:sldId id="304"/>
            <p14:sldId id="305"/>
            <p14:sldId id="260"/>
          </p14:sldIdLst>
        </p14:section>
        <p14:section name="Rappels sur le langage C" id="{8cfc3c0a-c9cb-43ea-b730-93a1902c19b4}">
          <p14:sldIdLst>
            <p14:sldId id="261"/>
            <p14:sldId id="263"/>
            <p14:sldId id="306"/>
            <p14:sldId id="307"/>
            <p14:sldId id="264"/>
            <p14:sldId id="308"/>
            <p14:sldId id="265"/>
            <p14:sldId id="347"/>
            <p14:sldId id="266"/>
            <p14:sldId id="348"/>
            <p14:sldId id="267"/>
            <p14:sldId id="349"/>
            <p14:sldId id="350"/>
            <p14:sldId id="268"/>
            <p14:sldId id="269"/>
            <p14:sldId id="351"/>
            <p14:sldId id="352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386"/>
            <p14:sldId id="387"/>
            <p14:sldId id="274"/>
            <p14:sldId id="388"/>
            <p14:sldId id="389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391"/>
            <p14:sldId id="416"/>
            <p14:sldId id="417"/>
            <p14:sldId id="278"/>
            <p14:sldId id="418"/>
            <p14:sldId id="448"/>
            <p14:sldId id="449"/>
            <p14:sldId id="279"/>
            <p14:sldId id="280"/>
            <p14:sldId id="419"/>
            <p14:sldId id="420"/>
            <p14:sldId id="421"/>
            <p14:sldId id="422"/>
            <p14:sldId id="423"/>
            <p14:sldId id="445"/>
            <p14:sldId id="281"/>
            <p14:sldId id="446"/>
            <p14:sldId id="447"/>
            <p14:sldId id="282"/>
            <p14:sldId id="283"/>
            <p14:sldId id="450"/>
            <p14:sldId id="284"/>
            <p14:sldId id="451"/>
            <p14:sldId id="452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481"/>
            <p14:sldId id="482"/>
            <p14:sldId id="483"/>
            <p14:sldId id="484"/>
            <p14:sldId id="485"/>
            <p14:sldId id="486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582613"/>
          </a:xfrm>
        </p:spPr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les types de données élémentaires</a:t>
            </a:r>
            <a:endParaRPr lang="en-US" altLang="x-none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Nombres entiers</a:t>
            </a:r>
            <a:endParaRPr lang="en-US" altLang="en-US"/>
          </a:p>
          <a:p>
            <a:pPr lvl="1"/>
            <a:r>
              <a:rPr lang="en-US" altLang="en-US"/>
              <a:t>int </a:t>
            </a:r>
            <a:endParaRPr lang="en-US" altLang="en-US"/>
          </a:p>
          <a:p>
            <a:pPr lvl="1"/>
            <a:r>
              <a:rPr lang="en-US" altLang="en-US"/>
              <a:t>long int </a:t>
            </a:r>
            <a:endParaRPr lang="en-US" altLang="en-US"/>
          </a:p>
          <a:p>
            <a:pPr lvl="1"/>
            <a:r>
              <a:rPr lang="en-US" altLang="en-US"/>
              <a:t>short, unsigned</a:t>
            </a:r>
            <a:endParaRPr lang="en-US" altLang="en-US"/>
          </a:p>
          <a:p>
            <a:pPr lvl="0"/>
            <a:r>
              <a:rPr lang="en-US" altLang="en-US"/>
              <a:t>Nombres flottants</a:t>
            </a:r>
            <a:endParaRPr lang="en-US" altLang="en-US"/>
          </a:p>
          <a:p>
            <a:pPr lvl="1"/>
            <a:r>
              <a:rPr lang="en-US" altLang="en-US"/>
              <a:t>float, double et long double</a:t>
            </a:r>
            <a:endParaRPr lang="en-US" altLang="en-US"/>
          </a:p>
          <a:p>
            <a:pPr lvl="0"/>
            <a:r>
              <a:rPr lang="en-US" altLang="en-US"/>
              <a:t>Caractères</a:t>
            </a:r>
            <a:endParaRPr lang="en-US" altLang="en-US"/>
          </a:p>
          <a:p>
            <a:pPr lvl="1"/>
            <a:r>
              <a:rPr lang="en-US" altLang="en-US"/>
              <a:t>char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définition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Le langage C impose qu'une variable soit définie avant d'être utilisée.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738120"/>
            <a:ext cx="3781425" cy="1381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Initialisation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peut être initialisée lors de sa déclaration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d'un type élémentaire non initialisée peut contenir n'importe quelle valeur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arithmétiques</a:t>
            </a:r>
            <a:endParaRPr lang="en-US" altLang="en-US"/>
          </a:p>
          <a:p>
            <a:pPr lvl="2"/>
            <a:r>
              <a:rPr lang="en-US" altLang="en-US"/>
              <a:t>+, -, *, /, %</a:t>
            </a:r>
            <a:endParaRPr lang="en-US" altLang="en-US"/>
          </a:p>
          <a:p>
            <a:pPr lvl="0"/>
            <a:r>
              <a:rPr lang="en-US" altLang="en-US"/>
              <a:t>Les opérateurs de comparaison </a:t>
            </a:r>
            <a:endParaRPr lang="en-US" altLang="en-US"/>
          </a:p>
          <a:p>
            <a:pPr lvl="2"/>
            <a:r>
              <a:rPr lang="en-US" altLang="en-US"/>
              <a:t>&lt;, &lt;=, ==, &gt;, &gt;=, !=</a:t>
            </a:r>
            <a:endParaRPr lang="en-US" altLang="en-US"/>
          </a:p>
          <a:p>
            <a:pPr lvl="0"/>
            <a:r>
              <a:rPr lang="en-US" altLang="en-US"/>
              <a:t>Les opérateurs logiques</a:t>
            </a:r>
            <a:endParaRPr lang="en-US" altLang="en-US"/>
          </a:p>
          <a:p>
            <a:pPr lvl="2"/>
            <a:r>
              <a:rPr lang="en-US" altLang="en-US"/>
              <a:t>&amp;&amp;, ||, !</a:t>
            </a:r>
            <a:endParaRPr lang="en-US" altLang="en-US"/>
          </a:p>
          <a:p>
            <a:pPr lvl="0"/>
            <a:r>
              <a:rPr lang="en-US" altLang="en-US"/>
              <a:t>Les opérateurs bit à bit </a:t>
            </a:r>
            <a:endParaRPr lang="en-US" altLang="en-US"/>
          </a:p>
          <a:p>
            <a:pPr lvl="2"/>
            <a:r>
              <a:rPr lang="en-US" altLang="en-US"/>
              <a:t>&amp;, |, ~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d'incrémentations </a:t>
            </a:r>
            <a:endParaRPr lang="en-US" altLang="en-US"/>
          </a:p>
          <a:p>
            <a:pPr lvl="1"/>
            <a:r>
              <a:rPr lang="en-US" altLang="en-US"/>
              <a:t>++, +=</a:t>
            </a:r>
            <a:endParaRPr lang="en-US" altLang="en-US"/>
          </a:p>
          <a:p>
            <a:pPr lvl="0"/>
            <a:r>
              <a:rPr lang="en-US" altLang="en-US"/>
              <a:t>Les opérateurs de décrémentation</a:t>
            </a:r>
            <a:endParaRPr lang="en-US" altLang="en-US"/>
          </a:p>
          <a:p>
            <a:pPr lvl="1"/>
            <a:r>
              <a:rPr lang="en-US" altLang="en-US" sz="2800"/>
              <a:t>--, -=</a:t>
            </a:r>
            <a:endParaRPr lang="en-US" altLang="en-US"/>
          </a:p>
          <a:p>
            <a:pPr lvl="0"/>
            <a:r>
              <a:rPr lang="en-US" altLang="en-US"/>
              <a:t>Les opérateurs ++ et -- ont deux utilisations possibles : </a:t>
            </a:r>
            <a:endParaRPr lang="en-US" altLang="en-US"/>
          </a:p>
          <a:p>
            <a:pPr lvl="1"/>
            <a:r>
              <a:rPr lang="en-US" altLang="en-US"/>
              <a:t>Pré-incrémentation :  </a:t>
            </a:r>
            <a:r>
              <a:rPr lang="x-none" altLang="en-US"/>
              <a:t>++var</a:t>
            </a:r>
            <a:endParaRPr lang="en-US" altLang="en-US"/>
          </a:p>
          <a:p>
            <a:pPr lvl="1"/>
            <a:r>
              <a:rPr lang="en-US" altLang="en-US"/>
              <a:t>Post incrémentation :  </a:t>
            </a:r>
            <a:r>
              <a:rPr lang="x-none" altLang="en-US"/>
              <a:t>var++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Définition</a:t>
            </a:r>
            <a:endParaRPr lang="x-none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09600" y="1038225"/>
            <a:ext cx="985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Une fonction est définie de la manière suivante : 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59560"/>
            <a:ext cx="8885555" cy="3619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11" name="Content Placeholder 10"/>
          <p:cNvSpPr/>
          <p:nvPr>
            <p:ph idx="1"/>
          </p:nvPr>
        </p:nvSpPr>
        <p:spPr>
          <a:xfrm>
            <a:off x="609600" y="2073910"/>
            <a:ext cx="10972800" cy="4427855"/>
          </a:xfrm>
        </p:spPr>
        <p:txBody>
          <a:bodyPr/>
          <a:p>
            <a:r>
              <a:rPr lang="x-none" altLang="en-US" sz="1800"/>
              <a:t>type est le type du résultat de la fonction </a:t>
            </a:r>
            <a:endParaRPr lang="x-none" altLang="en-US" sz="1800"/>
          </a:p>
          <a:p>
            <a:r>
              <a:rPr lang="x-none" altLang="en-US" sz="1800"/>
              <a:t>Le corpus contient l'ensemble des instructions à effectuer dans la fonction</a:t>
            </a:r>
            <a:endParaRPr lang="x-none" altLang="en-US" sz="1800"/>
          </a:p>
          <a:p>
            <a:r>
              <a:rPr lang="x-none" altLang="en-US" sz="1800"/>
              <a:t>Si une fonction renvoie un résultat, il doit y avoir au moins une instruction “return expr”</a:t>
            </a:r>
            <a:endParaRPr lang="x-none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Exemples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92605"/>
            <a:ext cx="8824595" cy="38093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5220" y="1948180"/>
            <a:ext cx="4897120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processus de compilation comprend plusieurs étapes</a:t>
            </a: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La première étape est la précompilation </a:t>
            </a:r>
            <a:endParaRPr lang="x-none" altLang="en-US" sz="1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Inclusion des fichiers </a:t>
            </a:r>
            <a:endParaRPr lang="x-none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Suppression ou remplacement de zones de texte</a:t>
            </a:r>
            <a:endParaRPr lang="x-none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préprocesseur effectue ces opérations séquentiellement</a:t>
            </a:r>
            <a:endParaRPr lang="x-none" altLang="en-US" sz="18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Son rôle est d'interpréter les directives commençant par “#”</a:t>
            </a:r>
            <a:endParaRPr lang="x-none" altLang="en-US" sz="1800"/>
          </a:p>
        </p:txBody>
      </p:sp>
      <p:pic>
        <p:nvPicPr>
          <p:cNvPr id="7" name="Content Placeholder 6" descr="precompil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4585" y="679450"/>
            <a:ext cx="211518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51685"/>
            <a:ext cx="247650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404235"/>
            <a:ext cx="3361690" cy="27901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195" y="2672080"/>
            <a:ext cx="3781425" cy="25336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406900" y="3812540"/>
            <a:ext cx="2115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505325" y="3966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Précompilation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Les pointeurs sont des variables qui ne contiennent pas une donnée, mais une adresse mémoire pointant sur une donnée,</a:t>
            </a:r>
            <a:endParaRPr lang="x-none" altLang="en-US"/>
          </a:p>
          <a:p>
            <a:r>
              <a:rPr lang="x-none" altLang="en-US"/>
              <a:t>Les pointeurs sont utilisés naturellement lorsque l'on manipule des structures, des tableaux, des objets, etc.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Déclaration et accès</a:t>
            </a:r>
            <a:endParaRPr lang="x-none" altLang="en-US" b="1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276350"/>
            <a:ext cx="6800850" cy="43053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Exemple</a:t>
            </a:r>
            <a:endParaRPr lang="x-none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386455"/>
            <a:ext cx="4571365" cy="204597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graphicFrame>
        <p:nvGraphicFramePr>
          <p:cNvPr id="3" name="Table 2"/>
          <p:cNvGraphicFramePr/>
          <p:nvPr/>
        </p:nvGraphicFramePr>
        <p:xfrm>
          <a:off x="5705475" y="2781935"/>
          <a:ext cx="564642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882140"/>
                <a:gridCol w="188214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Nom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Adresse 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Contenu</a:t>
                      </a:r>
                      <a:endParaRPr lang="x-none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0x01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0x03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0x04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1570355"/>
            <a:ext cx="9187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partir du code suivant, déterminer les contenus de chaque variable :</a:t>
            </a:r>
            <a:endParaRPr lang="x-none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Les allocations mémoires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87550"/>
          </a:xfrm>
        </p:spPr>
        <p:txBody>
          <a:bodyPr/>
          <a:p>
            <a:r>
              <a:rPr lang="x-none" altLang="en-US"/>
              <a:t>Les structures permettent de regrouper un ensemble de données</a:t>
            </a:r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4004945"/>
            <a:ext cx="4399915" cy="14287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 - Exemple</a:t>
            </a:r>
            <a:endParaRPr lang="x-none" altLang="en-US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3565" y="2436495"/>
            <a:ext cx="5944870" cy="339153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633595" cy="1600200"/>
          </a:xfrm>
        </p:spPr>
        <p:txBody>
          <a:bodyPr/>
          <a:p>
            <a:r>
              <a:rPr lang="x-none" altLang="en-US" b="1"/>
              <a:t>7 - Les structures de données - Les unions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unions constituent un type de structure particulier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champs d'une union sont stockés dans le meme espace mémoire. 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/>
              <a:t>Ecrire dans un champ de l'union écrase donc automatiquement les autres champs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/>
              <a:t>L'utilisation de cette structure permet d'optimiser l'espace mémoire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1334135"/>
            <a:ext cx="6781165" cy="488442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Inconvénients du langage C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x-none" altLang="en-US"/>
              <a:t>Dissociation trop importante des données et des méthodes de traitement</a:t>
            </a:r>
            <a:endParaRPr lang="x-none" altLang="en-US"/>
          </a:p>
          <a:p>
            <a:r>
              <a:rPr lang="x-none" altLang="en-US"/>
              <a:t>Faible maintenabilité et évolutivité des projets complexes </a:t>
            </a:r>
            <a:endParaRPr lang="x-none" altLang="en-US"/>
          </a:p>
          <a:p>
            <a:r>
              <a:rPr lang="x-none" altLang="en-US"/>
              <a:t>Comprendre un code en C peut prendre du temps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flux d'entrée / sortie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3267710"/>
            <a:ext cx="5715000" cy="30003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5" name="Text Box 4"/>
          <p:cNvSpPr txBox="1"/>
          <p:nvPr/>
        </p:nvSpPr>
        <p:spPr>
          <a:xfrm>
            <a:off x="609600" y="1416050"/>
            <a:ext cx="984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La gestion des flux d'entrée et de sortie a été revue dans le langage C++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L'affichage du message “Hello world” se fait alors de la manière suivante :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627755"/>
          </a:xfrm>
        </p:spPr>
        <p:txBody>
          <a:bodyPr/>
          <a:p>
            <a:r>
              <a:rPr lang="x-none" altLang="en-US"/>
              <a:t>Le langage C ajoute la possibilité de déclarer des données non modifiable</a:t>
            </a:r>
            <a:endParaRPr lang="x-none" altLang="en-US"/>
          </a:p>
          <a:p>
            <a:r>
              <a:rPr lang="x-none" altLang="en-US"/>
              <a:t>Les constantes permettent de remplacer la plupart des instruction de précompilation #define</a:t>
            </a:r>
            <a:endParaRPr lang="x-none" altLang="en-US"/>
          </a:p>
          <a:p>
            <a:r>
              <a:rPr lang="x-none" altLang="en-US"/>
              <a:t>Le mot clé “const” est utilisé pour déclarer une telle donnée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505" y="5028565"/>
            <a:ext cx="3856990" cy="5524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5335270" cy="1600200"/>
          </a:xfrm>
        </p:spPr>
        <p:txBody>
          <a:bodyPr/>
          <a:p>
            <a:r>
              <a:rPr lang="x-none" altLang="en-US" b="1"/>
              <a:t>3 - Les constantes - Application</a:t>
            </a:r>
            <a:endParaRPr lang="x-none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550795"/>
            <a:ext cx="3932767" cy="3811588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Permet de s'assurer qu'une variable ne soit pas modifiée</a:t>
            </a: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Ici a et b étant des pointeurs, leur contenus ne doit pas changer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7320" y="3274695"/>
            <a:ext cx="6172200" cy="12890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7" name="Straight Connector 6"/>
          <p:cNvCxnSpPr/>
          <p:nvPr/>
        </p:nvCxnSpPr>
        <p:spPr>
          <a:xfrm>
            <a:off x="5864860" y="3877945"/>
            <a:ext cx="133794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6972300" y="2288540"/>
            <a:ext cx="899160" cy="1589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6849110" y="1817370"/>
            <a:ext cx="2929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solidFill>
                  <a:srgbClr val="FF0000"/>
                </a:solidFill>
              </a:rPr>
              <a:t>Erreur de compilation</a:t>
            </a:r>
            <a:endParaRPr lang="x-none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Pointeurs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830580"/>
          </a:xfrm>
        </p:spPr>
        <p:txBody>
          <a:bodyPr/>
          <a:p>
            <a:r>
              <a:rPr lang="x-none" altLang="en-US"/>
              <a:t>Le cas des pointeurs est un peu particulier : </a:t>
            </a:r>
            <a:endParaRPr lang="x-none" altLang="en-US"/>
          </a:p>
          <a:p>
            <a:pPr lvl="1"/>
            <a:r>
              <a:rPr lang="x-none" altLang="en-US" sz="2800"/>
              <a:t>Il est possible de rendre constant le pointeur ou la valeur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7645"/>
            <a:ext cx="8414385" cy="28752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946400"/>
          </a:xfrm>
        </p:spPr>
        <p:txBody>
          <a:bodyPr/>
          <a:p>
            <a:r>
              <a:rPr lang="x-none" altLang="en-US"/>
              <a:t>Le C++ offre la possibilité de diviser le code en différents espaces de nom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Un espace de nom est déclaré de la manière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4562475"/>
            <a:ext cx="467614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Utilisation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658360" cy="1664335"/>
          </a:xfrm>
        </p:spPr>
        <p:txBody>
          <a:bodyPr/>
          <a:p>
            <a:r>
              <a:rPr lang="x-none" altLang="en-US"/>
              <a:t>Ce système permet d'éviter les conflits de noms</a:t>
            </a:r>
            <a:endParaRPr lang="x-none" altLang="en-US"/>
          </a:p>
          <a:p>
            <a:pPr lvl="1"/>
            <a:r>
              <a:rPr lang="x-none" altLang="en-US"/>
              <a:t>Par exemple, une fonction qui s'appelerait “open” aurait de grande chance de d'avoir un homonyme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485" y="934085"/>
            <a:ext cx="4504690" cy="56476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mot clé “using”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206365" cy="4712335"/>
          </a:xfrm>
        </p:spPr>
        <p:txBody>
          <a:bodyPr/>
          <a:p>
            <a:r>
              <a:rPr lang="x-none" altLang="en-US"/>
              <a:t>Le mot clé “using” permet de signaler que l'on va utiliser un espace de nomage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7510" y="1906270"/>
            <a:ext cx="3761740" cy="38569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Objets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7120"/>
            <a:ext cx="10972800" cy="2827020"/>
          </a:xfrm>
        </p:spPr>
        <p:txBody>
          <a:bodyPr/>
          <a:p>
            <a:endParaRPr lang="x-none" altLang="en-US"/>
          </a:p>
          <a:p>
            <a:r>
              <a:rPr lang="x-none" altLang="en-US"/>
              <a:t>Un objet est la définition d'un objet ou d'un concept</a:t>
            </a:r>
            <a:endParaRPr lang="x-none" altLang="en-US"/>
          </a:p>
          <a:p>
            <a:r>
              <a:rPr lang="x-none" altLang="en-US"/>
              <a:t>Cette définition est constituée d'informations et de mécanismes</a:t>
            </a:r>
            <a:endParaRPr lang="x-none" altLang="en-US"/>
          </a:p>
        </p:txBody>
      </p:sp>
      <p:pic>
        <p:nvPicPr>
          <p:cNvPr id="6" name="Picture 5" descr="obje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3914140"/>
            <a:ext cx="843597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Une classe est un type C++ permettant de décrire un objet</a:t>
            </a:r>
            <a:endParaRPr lang="x-none" altLang="en-US"/>
          </a:p>
          <a:p>
            <a:r>
              <a:rPr lang="x-none" altLang="en-US"/>
              <a:t>Comme une structure, il regroupe plusieurs informations : </a:t>
            </a:r>
            <a:endParaRPr lang="x-none" altLang="en-US"/>
          </a:p>
          <a:p>
            <a:pPr lvl="1"/>
            <a:r>
              <a:rPr lang="x-none" altLang="en-US"/>
              <a:t>Des données, appelées “attributs”</a:t>
            </a:r>
            <a:endParaRPr lang="x-none" altLang="en-US"/>
          </a:p>
          <a:p>
            <a:pPr lvl="1"/>
            <a:r>
              <a:rPr lang="x-none" altLang="en-US"/>
              <a:t>Des fonctions, appelées “méthodes”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On associe donc à cet objet des données mais aussi des action (contrairement à une structure)</a:t>
            </a:r>
            <a:endParaRPr lang="x-none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1729740"/>
          </a:xfrm>
        </p:spPr>
        <p:txBody>
          <a:bodyPr/>
          <a:p>
            <a:r>
              <a:rPr lang="x-none" altLang="en-US"/>
              <a:t>La déclaration d'une classe se fait de la manière suivante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240" y="3199765"/>
            <a:ext cx="6457315" cy="33521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Objectifs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S'initier aux concepts et principes de base de la programmation orientée objet</a:t>
            </a:r>
            <a:endParaRPr lang="en-US" altLang="en-US"/>
          </a:p>
          <a:p>
            <a:r>
              <a:rPr lang="en-US" altLang="en-US"/>
              <a:t>Découvrir les spécificités du langage C++</a:t>
            </a:r>
            <a:endParaRPr lang="en-US" altLang="en-US"/>
          </a:p>
          <a:p>
            <a:r>
              <a:rPr lang="en-US" altLang="en-US"/>
              <a:t>Maîtriser les bonnes pratiques du langage, afin d'améliorer la fiabilité et la réutilisation des logiciels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Structure des classes - Définition des méthodes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7655"/>
            <a:ext cx="10482580" cy="4570095"/>
          </a:xfrm>
        </p:spPr>
        <p:txBody>
          <a:bodyPr/>
          <a:p>
            <a:r>
              <a:rPr lang="x-none" altLang="en-US"/>
              <a:t>La déclaration de la classe est faite dans le .h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La définition des méthodes de la classe sont faites dans le .cpp correspondant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Chaque méthode de la classe a accès à tous les attributs et toutes les variables de la classe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Exemple</a:t>
            </a:r>
            <a:endParaRPr lang="x-none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2350135"/>
            <a:ext cx="5313680" cy="31210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52625"/>
            <a:ext cx="4775200" cy="39166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3" name="Text Box 2"/>
          <p:cNvSpPr txBox="1"/>
          <p:nvPr/>
        </p:nvSpPr>
        <p:spPr>
          <a:xfrm>
            <a:off x="609600" y="1279525"/>
            <a:ext cx="473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Déclaration de la classe dans le .h</a:t>
            </a:r>
            <a:endParaRPr lang="x-none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6506210" y="1477645"/>
            <a:ext cx="498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Définition des méthodes dans le .cpp</a:t>
            </a:r>
            <a:endParaRPr lang="x-none" altLang="en-US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</a:t>
            </a:r>
            <a:endParaRPr lang="x-none" altLang="en-US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609600" y="1174750"/>
            <a:ext cx="10972800" cy="5467350"/>
          </a:xfrm>
        </p:spPr>
        <p:txBody>
          <a:bodyPr/>
          <a:p>
            <a:r>
              <a:rPr lang="x-none" altLang="en-US"/>
              <a:t>Une fois la classe déclarée, elle est prete à etre utilisée</a:t>
            </a:r>
            <a:endParaRPr lang="x-none" altLang="en-US"/>
          </a:p>
          <a:p>
            <a:r>
              <a:rPr lang="x-none" altLang="en-US"/>
              <a:t>L'instantiation d'une classe se fait de la manière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Une fois la classe instanciée, l'utilisateur de l'instance peut faire appel à ses attributs et ses méthodes publiques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695" y="3564255"/>
            <a:ext cx="4625975" cy="3575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087755"/>
            <a:ext cx="7064375" cy="4953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745"/>
            <a:ext cx="10972800" cy="582613"/>
          </a:xfrm>
        </p:spPr>
        <p:txBody>
          <a:bodyPr/>
          <a:p>
            <a:r>
              <a:rPr lang="x-none" altLang="en-US" b="1"/>
              <a:t>3 - Instanciation des classes - Portée des données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x-none" altLang="en-US"/>
          </a:p>
          <a:p>
            <a:r>
              <a:rPr lang="x-none" altLang="en-US"/>
              <a:t>Les mot clés “</a:t>
            </a:r>
            <a:r>
              <a:rPr lang="x-none" altLang="en-US" b="1"/>
              <a:t>public</a:t>
            </a:r>
            <a:r>
              <a:rPr lang="x-none" altLang="en-US"/>
              <a:t>” et “</a:t>
            </a:r>
            <a:r>
              <a:rPr lang="x-none" altLang="en-US" b="1"/>
              <a:t>private</a:t>
            </a:r>
            <a:r>
              <a:rPr lang="x-none" altLang="en-US"/>
              <a:t>” définissent la portée des éléments de la classe</a:t>
            </a:r>
            <a:endParaRPr lang="x-none" altLang="en-US"/>
          </a:p>
          <a:p>
            <a:endParaRPr lang="x-none" altLang="en-US"/>
          </a:p>
          <a:p>
            <a:pPr lvl="1"/>
            <a:r>
              <a:rPr lang="x-none" altLang="en-US"/>
              <a:t>Les attributs et méthodes définies après “</a:t>
            </a:r>
            <a:r>
              <a:rPr lang="x-none" altLang="en-US" b="1"/>
              <a:t>private</a:t>
            </a:r>
            <a:r>
              <a:rPr lang="x-none" altLang="en-US"/>
              <a:t>” ne sont visible que par les méthodes de la classe</a:t>
            </a:r>
            <a:endParaRPr lang="x-none" altLang="en-US"/>
          </a:p>
          <a:p>
            <a:pPr lvl="1"/>
            <a:r>
              <a:rPr lang="x-none" altLang="en-US"/>
              <a:t>Les attributs et méthodes définies après “</a:t>
            </a:r>
            <a:r>
              <a:rPr lang="x-none" altLang="en-US" b="1"/>
              <a:t>public</a:t>
            </a:r>
            <a:r>
              <a:rPr lang="x-none" altLang="en-US"/>
              <a:t>” sont aussi accessible depuis l'extérieur de la classe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endParaRPr lang="x-none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745"/>
            <a:ext cx="10972800" cy="582613"/>
          </a:xfrm>
        </p:spPr>
        <p:txBody>
          <a:bodyPr/>
          <a:p>
            <a:r>
              <a:rPr lang="x-none" altLang="en-US" b="1"/>
              <a:t>3 - Instanciation des classes - Portée des données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x-none" altLang="en-US"/>
          </a:p>
          <a:p>
            <a:pPr lvl="1"/>
            <a:endParaRPr lang="x-none" altLang="en-US"/>
          </a:p>
          <a:p>
            <a:pPr lvl="0"/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94130"/>
            <a:ext cx="5085715" cy="526034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167255"/>
            <a:ext cx="6809740" cy="35140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Bonnes manières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Que se passe-t-il si on exécute le code suivant : 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085" y="2693670"/>
            <a:ext cx="8545830" cy="335026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 constructeur permet d'éviter cette situation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Il s'agit d'une méthode appelée systématiquement à l'instanciation d'une classe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Le nom de cette méthode est le nom de la classe elle meme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5140325"/>
            <a:ext cx="5105400" cy="150114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" y="2131060"/>
            <a:ext cx="5105400" cy="3429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1945640"/>
            <a:ext cx="6076315" cy="379984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7" name="Text Box 6"/>
          <p:cNvSpPr txBox="1"/>
          <p:nvPr/>
        </p:nvSpPr>
        <p:spPr>
          <a:xfrm>
            <a:off x="2157730" y="1367155"/>
            <a:ext cx="165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rectangle.h</a:t>
            </a:r>
            <a:endParaRPr lang="x-none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011160" y="1175385"/>
            <a:ext cx="1958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rectangle.cpp</a:t>
            </a:r>
            <a:endParaRPr lang="x-none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évolution de la complexité des logiciels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Depuis les débuts de l'informatique, la complexité des logiciels augmentent de manière exponentielle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Ce fait est rendu possible grâce :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A l'augmentation de la puissance de calcul</a:t>
            </a:r>
            <a:endParaRPr lang="en-US" altLang="en-US"/>
          </a:p>
          <a:p>
            <a:r>
              <a:rPr lang="en-US" altLang="en-US"/>
              <a:t>A l'évolution des langages informatiques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/>
              <a:t>Il est également possible de définir des constructeurs prenant en compte des paramètres</a:t>
            </a:r>
            <a:endParaRPr lang="x-none" altLang="en-US"/>
          </a:p>
          <a:p>
            <a:r>
              <a:rPr lang="x-none" altLang="en-US"/>
              <a:t>La déclaration d'un tel constructeur est la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Dans ce cas, l'instanciation se fait de la manière suivante : 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3270250"/>
            <a:ext cx="3885565" cy="11715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6045835"/>
            <a:ext cx="2866390" cy="24765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Dans le cas du rectangle on a alors deux constructeurs :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1269365"/>
            <a:ext cx="7495540" cy="55238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6" name="Text Box 5"/>
          <p:cNvSpPr txBox="1"/>
          <p:nvPr/>
        </p:nvSpPr>
        <p:spPr>
          <a:xfrm>
            <a:off x="519430" y="2233295"/>
            <a:ext cx="3333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Problème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Quel constructeur est appelé ?</a:t>
            </a:r>
            <a:endParaRPr lang="x-none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L'instanciation permet de définir quel constructeur sera appelé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180" y="1675130"/>
            <a:ext cx="6647815" cy="4647565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315" y="1845945"/>
            <a:ext cx="3966210" cy="468630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335"/>
            <a:ext cx="10972800" cy="582613"/>
          </a:xfrm>
        </p:spPr>
        <p:txBody>
          <a:bodyPr/>
          <a:p>
            <a:r>
              <a:rPr lang="x-none" altLang="en-US" b="1"/>
              <a:t>5 - Le constructeur - Initialisation de pointeur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23950"/>
            <a:ext cx="10972800" cy="1390015"/>
          </a:xfrm>
        </p:spPr>
        <p:txBody>
          <a:bodyPr/>
          <a:p>
            <a:r>
              <a:rPr lang="x-none" altLang="en-US"/>
              <a:t>Le constructeur peut également permettre d'allouer de la mémoire :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2693670"/>
            <a:ext cx="509841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>
                <a:sym typeface="+mn-ea"/>
              </a:rPr>
              <a:t>Dans ce cas, que se passe-t-il lorsque la mémoire n'est plus allouée ?</a:t>
            </a: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 destructeur est une méthode appelée au moment de la destruction d'un objet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Elle permet entre autre de libérer la mémoire allouée manuellement par la classe</a:t>
            </a:r>
            <a:endParaRPr lang="x-none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 - Exemple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/>
          </a:p>
          <a:p>
            <a:r>
              <a:rPr lang="x-none" altLang="en-US"/>
              <a:t>Le destructeur est une méthode appelée au moment de la destruction d'un objet</a:t>
            </a:r>
            <a:endParaRPr lang="x-none" altLang="en-US"/>
          </a:p>
          <a:p>
            <a:r>
              <a:rPr lang="x-none" altLang="en-US"/>
              <a:t>Elle permet entre autre de libérer la mémoire allouée manuellement par la classe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5191760"/>
            <a:ext cx="3220720" cy="143002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Destructeur - Exemple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203325"/>
          </a:xfrm>
        </p:spPr>
        <p:txBody>
          <a:bodyPr/>
          <a:p>
            <a:r>
              <a:rPr lang="x-none" altLang="en-US"/>
              <a:t>Si on reprend l'exemple du tableau précédent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810" y="2378075"/>
            <a:ext cx="5072380" cy="3306445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Mot clé “static”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8 - Surcharge des fonctions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En langage C, une fonction est définie par son nom</a:t>
            </a:r>
            <a:endParaRPr lang="x-none" altLang="en-US"/>
          </a:p>
          <a:p>
            <a:pPr lvl="1"/>
            <a:r>
              <a:rPr lang="x-none" altLang="en-US"/>
              <a:t>Deux fonctions du meme nom ne peuvent pas exister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Le langage C++ introduit la notion de surcharge des fonctions :</a:t>
            </a:r>
            <a:endParaRPr lang="x-none" altLang="en-US"/>
          </a:p>
          <a:p>
            <a:pPr lvl="1"/>
            <a:r>
              <a:rPr lang="x-none" altLang="en-US"/>
              <a:t>Une fonction est définie par son nom ainsi que par la signature de ses paramètres</a:t>
            </a:r>
            <a:endParaRPr lang="x-none" altLang="en-US"/>
          </a:p>
          <a:p>
            <a:pPr lvl="1"/>
            <a:r>
              <a:rPr lang="x-none" altLang="en-US"/>
              <a:t>Plusieurs fonctions ayant le meme nom peuvent donc etre définies</a:t>
            </a:r>
            <a:endParaRPr lang="x-none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8 - Surcharge des fonctions - Exemple</a:t>
            </a:r>
            <a:endParaRPr lang="x-none" alt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1341755"/>
            <a:ext cx="7600315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4170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</a:t>
            </a:r>
            <a:r>
              <a:rPr lang="en-US" altLang="en-US" b="1"/>
              <a:t>évolution des langages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Les langages informatiques ont évolué de manière à réutiliser un maximum de code.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Cette évolution a permis de réduire considérablement les temps de développement.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En contrepartie, les langages informatiques s'éloignent de plus en plus l'architecture matérielle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24110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526915" cy="4953000"/>
          </a:xfrm>
        </p:spPr>
        <p:txBody>
          <a:bodyPr/>
          <a:p>
            <a:r>
              <a:rPr lang="x-none" altLang="en-US"/>
              <a:t>Il est courant de vouloir réaliser des opérations logiques entre deux objets : 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990" y="1402715"/>
            <a:ext cx="5016500" cy="491744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772025" cy="4953000"/>
          </a:xfrm>
        </p:spPr>
        <p:txBody>
          <a:bodyPr/>
          <a:p>
            <a:r>
              <a:rPr lang="x-none" altLang="en-US"/>
              <a:t>En C++ il est également possible de définir l'effet d'un opérateur sur une classe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745" y="1076325"/>
            <a:ext cx="5690235" cy="5486400"/>
          </a:xfrm>
          <a:prstGeom prst="rect">
            <a:avLst/>
          </a:prstGeom>
          <a:ln w="28575" cmpd="dbl">
            <a:solidFill>
              <a:schemeClr val="tx2"/>
            </a:solidFill>
            <a:prstDash val="solid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9 - Surcharge des opérateurs - Exercice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210165" cy="4953000"/>
          </a:xfrm>
        </p:spPr>
        <p:txBody>
          <a:bodyPr/>
          <a:p>
            <a:r>
              <a:rPr lang="x-none" altLang="en-US"/>
              <a:t>Implémenter une classe Point surchargeant les opérateurs suivants : </a:t>
            </a:r>
            <a:endParaRPr lang="x-none" altLang="en-US"/>
          </a:p>
          <a:p>
            <a:pPr lvl="2"/>
            <a:r>
              <a:rPr lang="x-none" altLang="en-US"/>
              <a:t>+</a:t>
            </a:r>
            <a:endParaRPr lang="x-none" altLang="en-US"/>
          </a:p>
          <a:p>
            <a:pPr lvl="2"/>
            <a:r>
              <a:rPr lang="x-none" altLang="en-US"/>
              <a:t>-</a:t>
            </a:r>
            <a:endParaRPr lang="x-none" altLang="en-US"/>
          </a:p>
          <a:p>
            <a:pPr lvl="2"/>
            <a:r>
              <a:rPr lang="x-none" altLang="en-US"/>
              <a:t>+=</a:t>
            </a:r>
            <a:endParaRPr lang="x-none" altLang="en-US"/>
          </a:p>
          <a:p>
            <a:pPr lvl="2"/>
            <a:r>
              <a:rPr lang="x-none" altLang="en-US"/>
              <a:t>--</a:t>
            </a:r>
            <a:endParaRPr lang="x-none" altLang="en-US"/>
          </a:p>
          <a:p>
            <a:pPr lvl="2"/>
            <a:endParaRPr lang="x-none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La programmation orientée objet offre la possibilité de dériver un objet</a:t>
            </a:r>
            <a:endParaRPr lang="x-none" altLang="en-US"/>
          </a:p>
          <a:p>
            <a:r>
              <a:rPr lang="x-none" altLang="en-US"/>
              <a:t>Un objet B dérivé d'un objet A est une sous-catégorie de A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pic>
        <p:nvPicPr>
          <p:cNvPr id="4" name="Picture 3" descr="deriv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295" y="2988945"/>
            <a:ext cx="4860290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Syntaxe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La définition d'une classe B, dérivée de la classe A, s'écrit de la manière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La classe B est </a:t>
            </a:r>
            <a:r>
              <a:rPr lang="x-none" altLang="en-US" i="1"/>
              <a:t>la classe fille</a:t>
            </a:r>
            <a:endParaRPr lang="x-none" altLang="en-US"/>
          </a:p>
          <a:p>
            <a:r>
              <a:rPr lang="x-none" altLang="en-US"/>
              <a:t>La classe A est </a:t>
            </a:r>
            <a:r>
              <a:rPr lang="x-none" altLang="en-US" i="1"/>
              <a:t>la classe mère</a:t>
            </a:r>
            <a:endParaRPr lang="x-none" alt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0" y="2326005"/>
            <a:ext cx="407606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Droits d'accès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La classe fille a accès à toutes les données publiques de la classe mère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Droits d'accès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En plus des mots clés </a:t>
            </a:r>
            <a:r>
              <a:rPr lang="x-none" altLang="en-US" b="1"/>
              <a:t>public </a:t>
            </a:r>
            <a:r>
              <a:rPr lang="x-none" altLang="en-US"/>
              <a:t>et </a:t>
            </a:r>
            <a:r>
              <a:rPr lang="x-none" altLang="en-US" b="1"/>
              <a:t>private</a:t>
            </a:r>
            <a:r>
              <a:rPr lang="x-none" altLang="en-US"/>
              <a:t>, le mot clé </a:t>
            </a:r>
            <a:r>
              <a:rPr lang="x-none" altLang="en-US" b="1"/>
              <a:t>protected</a:t>
            </a:r>
            <a:r>
              <a:rPr lang="x-none" altLang="en-US"/>
              <a:t> permet de configurer les droits d'accès d'une classe</a:t>
            </a:r>
            <a:endParaRPr lang="x-none" altLang="en-US"/>
          </a:p>
          <a:p>
            <a:r>
              <a:rPr lang="x-none" altLang="en-US"/>
              <a:t>Une donnée protégée dans une classe est accessible uniquement dans cette classe et dans ses classes dérivées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réduction de la taille du code source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2885"/>
            <a:ext cx="5384800" cy="4634865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97600" y="1416050"/>
            <a:ext cx="5384800" cy="4711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Surcharge de méthode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Une classe fille peut redéfinir une méthode définie dans la classe mère</a:t>
            </a:r>
            <a:endParaRPr lang="x-none" altLang="en-US"/>
          </a:p>
          <a:p>
            <a:r>
              <a:rPr lang="x-none" altLang="en-US"/>
              <a:t>La classe fille pourra toujours utiliser la méthode de la classe mère grace à la syntaxe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Constructeur et destructeur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Lorsqu'une classe fille est créée, le constructeur de la classe mère est automatiquement appelé</a:t>
            </a:r>
            <a:endParaRPr lang="x-none" altLang="en-US"/>
          </a:p>
          <a:p>
            <a:pPr lvl="1"/>
            <a:r>
              <a:rPr lang="x-none" altLang="en-US"/>
              <a:t>Le constructeur de la classe fille n'est appelé qu'après que celui de la classe mère soit exécuté </a:t>
            </a:r>
            <a:endParaRPr lang="x-none" altLang="en-US"/>
          </a:p>
          <a:p>
            <a:pPr lvl="0"/>
            <a:r>
              <a:rPr lang="x-none" altLang="en-US"/>
              <a:t>Lorsqu'une classe fille est supprimée, le destructeur de la classe mère est appelé juste après celui de la classe fille</a:t>
            </a:r>
            <a:endParaRPr lang="x-none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Héritage et dérivation - Exemple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réutilisation du préconçu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(programmes)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Jean-Michel Réveillac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Mini manuel de C++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Bjarne Stroustup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The C++ Programming Language (3rd Edition)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Livres : 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Internet 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11154</Words>
  <Application>WPS Presentation</Application>
  <PresentationFormat>Widescreen</PresentationFormat>
  <Paragraphs>471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Blue Waves</vt:lpstr>
      <vt:lpstr>Programmation orientée objet</vt:lpstr>
      <vt:lpstr>Sommaire </vt:lpstr>
      <vt:lpstr>I - Généralités</vt:lpstr>
      <vt:lpstr>1 - Objectifs</vt:lpstr>
      <vt:lpstr>2 - Évolution de l'informatique - évolution de la complexité des logiciels</vt:lpstr>
      <vt:lpstr>2 - Évolution de l'informatique - évolution des langages</vt:lpstr>
      <vt:lpstr>2 - Évolution de l'informatique : réduction de la taille du code source</vt:lpstr>
      <vt:lpstr>2 - Évolution de l'informatique : réutilisation du préconçu</vt:lpstr>
      <vt:lpstr>3 - Bibliographie</vt:lpstr>
      <vt:lpstr>II - Rappels sur le langage C</vt:lpstr>
      <vt:lpstr>1 - Les variables : les types de données élémentaires</vt:lpstr>
      <vt:lpstr>1 - Les variables : définition d'une variable</vt:lpstr>
      <vt:lpstr>1 - Les variables : Initialisation d'une variable</vt:lpstr>
      <vt:lpstr>2 - Les opérateurs </vt:lpstr>
      <vt:lpstr>2 - Les opérateurs </vt:lpstr>
      <vt:lpstr>3 - Les fonctions - Définition</vt:lpstr>
      <vt:lpstr>3 - Les fonctions - Exemples</vt:lpstr>
      <vt:lpstr>4 - Le précompilateur</vt:lpstr>
      <vt:lpstr>4 - Le précompilateur</vt:lpstr>
      <vt:lpstr>5 - Les pointeurs</vt:lpstr>
      <vt:lpstr>5 - Les pointeurs - Déclaration et accès</vt:lpstr>
      <vt:lpstr>5 - Les pointeurs - Exemple</vt:lpstr>
      <vt:lpstr>6 - Les allocations mémoires</vt:lpstr>
      <vt:lpstr>7 - Les structures de données</vt:lpstr>
      <vt:lpstr>7 - Les structures de données - Exemple</vt:lpstr>
      <vt:lpstr>7 - Les structures de données - Les unions</vt:lpstr>
      <vt:lpstr>III - Les apports fonctionnels du C++</vt:lpstr>
      <vt:lpstr>1 - Inconvénients du langage C</vt:lpstr>
      <vt:lpstr>2 - Les flux d'entrée / sortie</vt:lpstr>
      <vt:lpstr>3 - Les constantes - Définition</vt:lpstr>
      <vt:lpstr>3 - Les constantes - Application</vt:lpstr>
      <vt:lpstr>3 - Les constantes - Pointeurs</vt:lpstr>
      <vt:lpstr>4 - Les espaces de nom - Définition</vt:lpstr>
      <vt:lpstr>4 - Les espaces de nom - Utilisation</vt:lpstr>
      <vt:lpstr>4 - Les espaces de nom - mot clé “using”</vt:lpstr>
      <vt:lpstr>IV - Introduction à la notion d'objet</vt:lpstr>
      <vt:lpstr>1 - Les Objets - Définition</vt:lpstr>
      <vt:lpstr>2 - Structure des classes</vt:lpstr>
      <vt:lpstr>2 - Structure des classes - Définition</vt:lpstr>
      <vt:lpstr>2 - Structure des classes - Définition des méthodes</vt:lpstr>
      <vt:lpstr>2 - Structure des classes - Exemple</vt:lpstr>
      <vt:lpstr>3 - Instanciation des classes</vt:lpstr>
      <vt:lpstr>3 - Instanciation des classes - Exemple</vt:lpstr>
      <vt:lpstr>3 - Instanciation des classes - Portée des éléments de la classe</vt:lpstr>
      <vt:lpstr>3 - Instanciation des classes - Portée des éléments de la classe</vt:lpstr>
      <vt:lpstr>4 - Bonnes manières</vt:lpstr>
      <vt:lpstr>5 - Le constructeur</vt:lpstr>
      <vt:lpstr>5 - Le constructeur - Définition</vt:lpstr>
      <vt:lpstr>5 - Le constructeur - Exemple</vt:lpstr>
      <vt:lpstr>5 - Le constructeur - Surcharge</vt:lpstr>
      <vt:lpstr>5 - Le constructeur - Surcharge</vt:lpstr>
      <vt:lpstr>5 - Le constructeur - Surcharge</vt:lpstr>
      <vt:lpstr>5 - Le constructeur - Initialisation de pointeur</vt:lpstr>
      <vt:lpstr>6 - Destructeur</vt:lpstr>
      <vt:lpstr>6 - Destructeur - Exemple</vt:lpstr>
      <vt:lpstr>6 - Destructeur - Exemple</vt:lpstr>
      <vt:lpstr>7 - Mot clé “static”</vt:lpstr>
      <vt:lpstr>8 - Surcharge des fonctions</vt:lpstr>
      <vt:lpstr>8 - Surcharge des fonctions - Exemple</vt:lpstr>
      <vt:lpstr>9 - Surcharge des opérateurs</vt:lpstr>
      <vt:lpstr>9 - Surcharge des opérateurs</vt:lpstr>
      <vt:lpstr>9 - Surcharge des opérateurs - Exercice</vt:lpstr>
      <vt:lpstr>V - Notions avancées</vt:lpstr>
      <vt:lpstr>1 - Encapsulation des données</vt:lpstr>
      <vt:lpstr>2 - Les droits d'accès</vt:lpstr>
      <vt:lpstr>3 - Héritage et dérivation</vt:lpstr>
      <vt:lpstr>3 - Héritage et dérivation</vt:lpstr>
      <vt:lpstr>3 - Héritage et dérivation - Syntaxe</vt:lpstr>
      <vt:lpstr>3 - Héritage et dérivation - Droits d'accès</vt:lpstr>
      <vt:lpstr>3 - Héritage et dérivation - Droits d'accès</vt:lpstr>
      <vt:lpstr>3 - Héritage et dérivation - Surcharge de méthode</vt:lpstr>
      <vt:lpstr>3 - Héritage et dérivation - Exemple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24</cp:revision>
  <dcterms:created xsi:type="dcterms:W3CDTF">2019-09-04T17:32:35Z</dcterms:created>
  <dcterms:modified xsi:type="dcterms:W3CDTF">2019-09-04T17:32:35Z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