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handoutMasterIdLst>
    <p:handoutMasterId r:id="rId72"/>
  </p:handoutMasterIdLst>
  <p:sldIdLst>
    <p:sldId id="256" r:id="rId3"/>
    <p:sldId id="257" r:id="rId4"/>
    <p:sldId id="262" r:id="rId5"/>
    <p:sldId id="258" r:id="rId6"/>
    <p:sldId id="259" r:id="rId7"/>
    <p:sldId id="303" r:id="rId8"/>
    <p:sldId id="304" r:id="rId9"/>
    <p:sldId id="305" r:id="rId10"/>
    <p:sldId id="260" r:id="rId11"/>
    <p:sldId id="261" r:id="rId12"/>
    <p:sldId id="263" r:id="rId13"/>
    <p:sldId id="306" r:id="rId14"/>
    <p:sldId id="307" r:id="rId15"/>
    <p:sldId id="264" r:id="rId16"/>
    <p:sldId id="308" r:id="rId17"/>
    <p:sldId id="265" r:id="rId18"/>
    <p:sldId id="347" r:id="rId19"/>
    <p:sldId id="266" r:id="rId20"/>
    <p:sldId id="348" r:id="rId21"/>
    <p:sldId id="267" r:id="rId22"/>
    <p:sldId id="349" r:id="rId23"/>
    <p:sldId id="350" r:id="rId24"/>
    <p:sldId id="268" r:id="rId25"/>
    <p:sldId id="269" r:id="rId26"/>
    <p:sldId id="351" r:id="rId27"/>
    <p:sldId id="352" r:id="rId28"/>
    <p:sldId id="271" r:id="rId29"/>
    <p:sldId id="270" r:id="rId30"/>
    <p:sldId id="272" r:id="rId31"/>
    <p:sldId id="273" r:id="rId32"/>
    <p:sldId id="386" r:id="rId33"/>
    <p:sldId id="387" r:id="rId34"/>
    <p:sldId id="274" r:id="rId35"/>
    <p:sldId id="388" r:id="rId36"/>
    <p:sldId id="389" r:id="rId37"/>
    <p:sldId id="276" r:id="rId38"/>
    <p:sldId id="275" r:id="rId39"/>
    <p:sldId id="277" r:id="rId40"/>
    <p:sldId id="391" r:id="rId41"/>
    <p:sldId id="416" r:id="rId42"/>
    <p:sldId id="417" r:id="rId43"/>
    <p:sldId id="278" r:id="rId44"/>
    <p:sldId id="418" r:id="rId45"/>
    <p:sldId id="279" r:id="rId46"/>
    <p:sldId id="280" r:id="rId47"/>
    <p:sldId id="419" r:id="rId48"/>
    <p:sldId id="420" r:id="rId49"/>
    <p:sldId id="421" r:id="rId50"/>
    <p:sldId id="422" r:id="rId51"/>
    <p:sldId id="423" r:id="rId52"/>
    <p:sldId id="281" r:id="rId53"/>
    <p:sldId id="282" r:id="rId54"/>
    <p:sldId id="283" r:id="rId55"/>
    <p:sldId id="284" r:id="rId56"/>
    <p:sldId id="286" r:id="rId57"/>
    <p:sldId id="285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4" r:id="rId66"/>
    <p:sldId id="296" r:id="rId68"/>
    <p:sldId id="295" r:id="rId69"/>
    <p:sldId id="297" r:id="rId70"/>
    <p:sldId id="298" r:id="rId7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998e8-72a5-411e-88e8-355751670fb6}">
          <p14:sldIdLst>
            <p14:sldId id="256"/>
            <p14:sldId id="257"/>
          </p14:sldIdLst>
        </p14:section>
        <p14:section name="Généralités" id="{f2cac0ad-8b9c-4c22-812e-efaaa331e19b}">
          <p14:sldIdLst>
            <p14:sldId id="262"/>
            <p14:sldId id="258"/>
            <p14:sldId id="259"/>
            <p14:sldId id="304"/>
            <p14:sldId id="305"/>
            <p14:sldId id="260"/>
            <p14:sldId id="303"/>
          </p14:sldIdLst>
        </p14:section>
        <p14:section name="Rappels sur le langage C" id="{8cfc3c0a-c9cb-43ea-b730-93a1902c19b4}">
          <p14:sldIdLst>
            <p14:sldId id="261"/>
            <p14:sldId id="263"/>
            <p14:sldId id="306"/>
            <p14:sldId id="307"/>
            <p14:sldId id="264"/>
            <p14:sldId id="308"/>
            <p14:sldId id="265"/>
            <p14:sldId id="347"/>
            <p14:sldId id="266"/>
            <p14:sldId id="348"/>
            <p14:sldId id="267"/>
            <p14:sldId id="349"/>
            <p14:sldId id="350"/>
            <p14:sldId id="268"/>
            <p14:sldId id="269"/>
            <p14:sldId id="351"/>
            <p14:sldId id="352"/>
          </p14:sldIdLst>
        </p14:section>
        <p14:section name="Les apports fonctionnels du C++" id="{e171049f-2306-4222-9bf2-11e4af215fb1}">
          <p14:sldIdLst>
            <p14:sldId id="271"/>
            <p14:sldId id="270"/>
            <p14:sldId id="272"/>
            <p14:sldId id="273"/>
            <p14:sldId id="386"/>
            <p14:sldId id="387"/>
            <p14:sldId id="274"/>
            <p14:sldId id="388"/>
            <p14:sldId id="389"/>
          </p14:sldIdLst>
        </p14:section>
        <p14:section name="Introduction à la notion d'objet" id="{e4d80354-9bc9-4725-a55c-369371e72566}">
          <p14:sldIdLst>
            <p14:sldId id="276"/>
            <p14:sldId id="275"/>
            <p14:sldId id="277"/>
            <p14:sldId id="391"/>
            <p14:sldId id="416"/>
            <p14:sldId id="279"/>
            <p14:sldId id="280"/>
            <p14:sldId id="419"/>
            <p14:sldId id="420"/>
            <p14:sldId id="421"/>
            <p14:sldId id="422"/>
            <p14:sldId id="281"/>
            <p14:sldId id="282"/>
            <p14:sldId id="283"/>
            <p14:sldId id="284"/>
            <p14:sldId id="278"/>
            <p14:sldId id="418"/>
            <p14:sldId id="417"/>
            <p14:sldId id="423"/>
          </p14:sldIdLst>
        </p14:section>
        <p14:section name="Notions avancées" id="{1be72769-a42b-4de7-856f-f0b3fc8af299}">
          <p14:sldIdLst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Les bibliothèques" id="{2eeaff74-efa7-4567-88eb-bb84ac13e0f7}">
          <p14:sldIdLst>
            <p14:sldId id="296"/>
            <p14:sldId id="295"/>
            <p14:sldId id="29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handoutMaster" Target="handoutMasters/handoutMaster1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x-none" altLang="en-US"/>
              <a:t>Programmation orientée objet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Introduction à la programmation orientée objet et au C++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II - Rappels sur le langage C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8130"/>
            <a:ext cx="10972800" cy="582613"/>
          </a:xfrm>
        </p:spPr>
        <p:txBody>
          <a:bodyPr/>
          <a:p>
            <a:r>
              <a:rPr lang="x-none" altLang="en-US" b="1"/>
              <a:t>1 - Les variables </a:t>
            </a:r>
            <a:r>
              <a:rPr lang="en-US" altLang="x-none" b="1"/>
              <a:t>: les types de données élémentaires</a:t>
            </a:r>
            <a:endParaRPr lang="en-US" altLang="x-none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Nombres entiers</a:t>
            </a:r>
            <a:endParaRPr lang="en-US" altLang="en-US"/>
          </a:p>
          <a:p>
            <a:pPr lvl="1"/>
            <a:r>
              <a:rPr lang="en-US" altLang="en-US"/>
              <a:t>int </a:t>
            </a:r>
            <a:endParaRPr lang="en-US" altLang="en-US"/>
          </a:p>
          <a:p>
            <a:pPr lvl="1"/>
            <a:r>
              <a:rPr lang="en-US" altLang="en-US"/>
              <a:t>long int </a:t>
            </a:r>
            <a:endParaRPr lang="en-US" altLang="en-US"/>
          </a:p>
          <a:p>
            <a:pPr lvl="1"/>
            <a:r>
              <a:rPr lang="en-US" altLang="en-US"/>
              <a:t>short, unsigned</a:t>
            </a:r>
            <a:endParaRPr lang="en-US" altLang="en-US"/>
          </a:p>
          <a:p>
            <a:pPr lvl="0"/>
            <a:r>
              <a:rPr lang="en-US" altLang="en-US"/>
              <a:t>Nombres flottants</a:t>
            </a:r>
            <a:endParaRPr lang="en-US" altLang="en-US"/>
          </a:p>
          <a:p>
            <a:pPr lvl="1"/>
            <a:r>
              <a:rPr lang="en-US" altLang="en-US"/>
              <a:t>float, double et long double</a:t>
            </a:r>
            <a:endParaRPr lang="en-US" altLang="en-US"/>
          </a:p>
          <a:p>
            <a:pPr lvl="0"/>
            <a:r>
              <a:rPr lang="en-US" altLang="en-US"/>
              <a:t>Caractères</a:t>
            </a:r>
            <a:endParaRPr lang="en-US" altLang="en-US"/>
          </a:p>
          <a:p>
            <a:pPr lvl="1"/>
            <a:r>
              <a:rPr lang="en-US" altLang="en-US"/>
              <a:t>char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1 - Les variables </a:t>
            </a:r>
            <a:r>
              <a:rPr lang="en-US" altLang="x-none" b="1"/>
              <a:t>: </a:t>
            </a:r>
            <a:r>
              <a:rPr lang="en-US" altLang="en-US" b="1"/>
              <a:t>définition d'une variable</a:t>
            </a:r>
            <a:endParaRPr lang="en-US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n-US"/>
              <a:t>Le langage C impose qu'une variable soit définie avant d'être utilisée. </a:t>
            </a:r>
            <a:endParaRPr lang="en-US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93205" y="2738120"/>
            <a:ext cx="3781425" cy="138112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1 - Les variables </a:t>
            </a:r>
            <a:r>
              <a:rPr lang="en-US" altLang="x-none" b="1"/>
              <a:t>: </a:t>
            </a:r>
            <a:r>
              <a:rPr lang="en-US" altLang="en-US" b="1"/>
              <a:t>Initialisation d'une variable</a:t>
            </a:r>
            <a:endParaRPr lang="en-US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Une variable peut être initialisée lors de sa déclaration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Une variable d'un type élémentaire non initialisée peut contenir n'importe quelle valeur</a:t>
            </a:r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Les opérateurs </a:t>
            </a:r>
            <a:endParaRPr lang="en-US" altLang="x-non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Les opérateurs arithmétiques</a:t>
            </a:r>
            <a:endParaRPr lang="en-US" altLang="en-US"/>
          </a:p>
          <a:p>
            <a:pPr lvl="2"/>
            <a:r>
              <a:rPr lang="en-US" altLang="en-US"/>
              <a:t>+, -, *, /, %</a:t>
            </a:r>
            <a:endParaRPr lang="en-US" altLang="en-US"/>
          </a:p>
          <a:p>
            <a:pPr lvl="0"/>
            <a:r>
              <a:rPr lang="en-US" altLang="en-US"/>
              <a:t>Les opérateurs de comparaison </a:t>
            </a:r>
            <a:endParaRPr lang="en-US" altLang="en-US"/>
          </a:p>
          <a:p>
            <a:pPr lvl="2"/>
            <a:r>
              <a:rPr lang="en-US" altLang="en-US"/>
              <a:t>&lt;, &lt;=, ==, &gt;, &gt;=, !=</a:t>
            </a:r>
            <a:endParaRPr lang="en-US" altLang="en-US"/>
          </a:p>
          <a:p>
            <a:pPr lvl="0"/>
            <a:r>
              <a:rPr lang="en-US" altLang="en-US"/>
              <a:t>Les opérateurs logiques</a:t>
            </a:r>
            <a:endParaRPr lang="en-US" altLang="en-US"/>
          </a:p>
          <a:p>
            <a:pPr lvl="2"/>
            <a:r>
              <a:rPr lang="en-US" altLang="en-US"/>
              <a:t>&amp;&amp;, ||, !</a:t>
            </a:r>
            <a:endParaRPr lang="en-US" altLang="en-US"/>
          </a:p>
          <a:p>
            <a:pPr lvl="0"/>
            <a:r>
              <a:rPr lang="en-US" altLang="en-US"/>
              <a:t>Les opérateurs bit à bit </a:t>
            </a:r>
            <a:endParaRPr lang="en-US" altLang="en-US"/>
          </a:p>
          <a:p>
            <a:pPr lvl="2"/>
            <a:r>
              <a:rPr lang="en-US" altLang="en-US"/>
              <a:t>&amp;, |, ~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Les opérateurs </a:t>
            </a:r>
            <a:endParaRPr lang="en-US" altLang="x-non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Les opérateurs d'incrémentations </a:t>
            </a:r>
            <a:endParaRPr lang="en-US" altLang="en-US"/>
          </a:p>
          <a:p>
            <a:pPr lvl="1"/>
            <a:r>
              <a:rPr lang="en-US" altLang="en-US"/>
              <a:t>++, +=</a:t>
            </a:r>
            <a:endParaRPr lang="en-US" altLang="en-US"/>
          </a:p>
          <a:p>
            <a:pPr lvl="0"/>
            <a:r>
              <a:rPr lang="en-US" altLang="en-US"/>
              <a:t>Les opérateurs de décrémentation</a:t>
            </a:r>
            <a:endParaRPr lang="en-US" altLang="en-US"/>
          </a:p>
          <a:p>
            <a:pPr lvl="1"/>
            <a:r>
              <a:rPr lang="en-US" altLang="en-US" sz="2800"/>
              <a:t>--, -=</a:t>
            </a:r>
            <a:endParaRPr lang="en-US" altLang="en-US"/>
          </a:p>
          <a:p>
            <a:pPr lvl="0"/>
            <a:r>
              <a:rPr lang="en-US" altLang="en-US"/>
              <a:t>Les opérateurs ++ et -- ont deux utilisations possibles : </a:t>
            </a:r>
            <a:endParaRPr lang="en-US" altLang="en-US"/>
          </a:p>
          <a:p>
            <a:pPr lvl="1"/>
            <a:r>
              <a:rPr lang="en-US" altLang="en-US"/>
              <a:t>Pré-incrémentation :  </a:t>
            </a:r>
            <a:r>
              <a:rPr lang="x-none" altLang="en-US"/>
              <a:t>++var</a:t>
            </a:r>
            <a:endParaRPr lang="en-US" altLang="en-US"/>
          </a:p>
          <a:p>
            <a:pPr lvl="1"/>
            <a:r>
              <a:rPr lang="en-US" altLang="en-US"/>
              <a:t>Post incrémentation :  </a:t>
            </a:r>
            <a:r>
              <a:rPr lang="x-none" altLang="en-US"/>
              <a:t>var++</a:t>
            </a:r>
            <a:endParaRPr lang="x-none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Les fonctions - Définition</a:t>
            </a:r>
            <a:endParaRPr lang="x-none" alt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609600" y="1038225"/>
            <a:ext cx="9856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Une fonction est définie de la manière suivante : </a:t>
            </a:r>
            <a:endParaRPr lang="x-non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559560"/>
            <a:ext cx="8885555" cy="36195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sp>
        <p:nvSpPr>
          <p:cNvPr id="11" name="Content Placeholder 10"/>
          <p:cNvSpPr/>
          <p:nvPr>
            <p:ph idx="1"/>
          </p:nvPr>
        </p:nvSpPr>
        <p:spPr>
          <a:xfrm>
            <a:off x="609600" y="2073910"/>
            <a:ext cx="10972800" cy="4427855"/>
          </a:xfrm>
        </p:spPr>
        <p:txBody>
          <a:bodyPr/>
          <a:p>
            <a:r>
              <a:rPr lang="x-none" altLang="en-US" sz="1800"/>
              <a:t>type est le type du résultat de la fonction </a:t>
            </a:r>
            <a:endParaRPr lang="x-none" altLang="en-US" sz="1800"/>
          </a:p>
          <a:p>
            <a:r>
              <a:rPr lang="x-none" altLang="en-US" sz="1800"/>
              <a:t>Le corpus contient l'ensemble des instructions à effectuer dans la fonction</a:t>
            </a:r>
            <a:endParaRPr lang="x-none" altLang="en-US" sz="1800"/>
          </a:p>
          <a:p>
            <a:r>
              <a:rPr lang="x-none" altLang="en-US" sz="1800"/>
              <a:t>Si une fonction renvoie un résultat, il doit y avoir au moins une instruction “return expr”</a:t>
            </a:r>
            <a:endParaRPr lang="x-none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Les fonctions - Exemples</a:t>
            </a:r>
            <a:endParaRPr lang="x-none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1695" y="1792605"/>
            <a:ext cx="8824595" cy="380936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2555" cy="953135"/>
          </a:xfrm>
        </p:spPr>
        <p:txBody>
          <a:bodyPr/>
          <a:p>
            <a:r>
              <a:rPr lang="x-none" altLang="en-US" b="1"/>
              <a:t>4 - Le précompilateur</a:t>
            </a:r>
            <a:endParaRPr lang="x-none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25220" y="1948180"/>
            <a:ext cx="4897120" cy="3811905"/>
          </a:xfrm>
        </p:spPr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 sz="1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Le processus de compilation comprend plusieurs étapes</a:t>
            </a:r>
            <a:endParaRPr lang="x-none" altLang="en-US" sz="1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La première étape est la précompilation </a:t>
            </a:r>
            <a:endParaRPr lang="x-none" altLang="en-US" sz="18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x-none" altLang="en-US" sz="1600"/>
              <a:t>Inclusion des fichiers </a:t>
            </a:r>
            <a:endParaRPr lang="x-none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x-none" altLang="en-US" sz="1600"/>
              <a:t>Suppression ou remplacement de zones de texte</a:t>
            </a:r>
            <a:endParaRPr lang="x-none" altLang="en-US" sz="16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Le préprocesseur effectue ces opérations séquentiellement</a:t>
            </a:r>
            <a:endParaRPr lang="x-none" altLang="en-US" sz="18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Son rôle est d'interpréter les directives commençant par “#”</a:t>
            </a:r>
            <a:endParaRPr lang="x-none" altLang="en-US" sz="1800"/>
          </a:p>
        </p:txBody>
      </p:sp>
      <p:pic>
        <p:nvPicPr>
          <p:cNvPr id="7" name="Content Placeholder 6" descr="precompil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74585" y="679450"/>
            <a:ext cx="2115185" cy="5631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2555" cy="953135"/>
          </a:xfrm>
        </p:spPr>
        <p:txBody>
          <a:bodyPr/>
          <a:p>
            <a:r>
              <a:rPr lang="x-none" altLang="en-US" b="1"/>
              <a:t>4 - Le précompilateur</a:t>
            </a:r>
            <a:endParaRPr lang="x-none" alt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2051685"/>
            <a:ext cx="2476500" cy="100012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3404235"/>
            <a:ext cx="3361690" cy="279019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4195" y="2672080"/>
            <a:ext cx="3781425" cy="253365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4406900" y="3812540"/>
            <a:ext cx="211582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4505325" y="3966210"/>
            <a:ext cx="191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Précompilation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Sommaire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Les pointeurs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Les pointeurs sont des variables qui ne contiennent pas une donnée, mais une adresse mémoire pointant sur une donnée,</a:t>
            </a:r>
            <a:endParaRPr lang="x-none" altLang="en-US"/>
          </a:p>
          <a:p>
            <a:r>
              <a:rPr lang="x-none" altLang="en-US"/>
              <a:t>Les pointeurs sont utilisés naturellement lorsque l'on manipule des structures, des tableaux, des objets, etc.</a:t>
            </a:r>
            <a:endParaRPr lang="x-non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Les pointeurs - Déclaration et accès</a:t>
            </a:r>
            <a:endParaRPr lang="x-none" altLang="en-US" b="1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1145" y="1276350"/>
            <a:ext cx="6800850" cy="430530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Les pointeurs - Exemple</a:t>
            </a:r>
            <a:endParaRPr lang="x-none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386455"/>
            <a:ext cx="4571365" cy="204597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graphicFrame>
        <p:nvGraphicFramePr>
          <p:cNvPr id="3" name="Table 2"/>
          <p:cNvGraphicFramePr/>
          <p:nvPr/>
        </p:nvGraphicFramePr>
        <p:xfrm>
          <a:off x="5705475" y="2781935"/>
          <a:ext cx="5646420" cy="325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0"/>
                <a:gridCol w="1882140"/>
                <a:gridCol w="1882140"/>
              </a:tblGrid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Nom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Adresse 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Contenu</a:t>
                      </a:r>
                      <a:endParaRPr lang="x-none" alt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var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0x01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ptr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0x02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ptrvar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0x03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var2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0x04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609600" y="1570355"/>
            <a:ext cx="91871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A partir du code suivant, déterminer les contenus de chaque variable :</a:t>
            </a:r>
            <a:endParaRPr lang="x-none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6 - Les allocations mémoires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7 - Les structures de données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1987550"/>
          </a:xfrm>
        </p:spPr>
        <p:txBody>
          <a:bodyPr/>
          <a:p>
            <a:r>
              <a:rPr lang="x-none" altLang="en-US"/>
              <a:t>Les structures permettent de regrouper un ensemble de données</a:t>
            </a:r>
            <a:endParaRPr lang="x-none" altLang="en-US"/>
          </a:p>
          <a:p>
            <a:r>
              <a:rPr lang="x-none" altLang="en-US"/>
              <a:t>La syntaxe est la suivante : 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6360" y="4004945"/>
            <a:ext cx="4399915" cy="142875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7 - Les structures de données - Exemple</a:t>
            </a:r>
            <a:endParaRPr lang="x-none" altLang="en-US" b="1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3565" y="2436495"/>
            <a:ext cx="5944870" cy="339153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633595" cy="1600200"/>
          </a:xfrm>
        </p:spPr>
        <p:txBody>
          <a:bodyPr/>
          <a:p>
            <a:r>
              <a:rPr lang="x-none" altLang="en-US" b="1"/>
              <a:t>7 - Les structures de données - Les unions</a:t>
            </a:r>
            <a:endParaRPr lang="x-none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Les unions constituent un type de structure particulier</a:t>
            </a: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Les champs d'une union sont stockés dans le meme espace mémoire. </a:t>
            </a:r>
            <a:endParaRPr lang="x-none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x-none" altLang="en-US"/>
              <a:t>Ecrire dans un champ de l'union écrase donc automatiquement les autres champs</a:t>
            </a:r>
            <a:endParaRPr lang="x-none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x-none" altLang="en-US"/>
              <a:t>L'utilisation de cette structure permet d'optimiser l'espace mémoire</a:t>
            </a:r>
            <a:endParaRPr lang="x-none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5885" y="1334135"/>
            <a:ext cx="6781165" cy="488442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III - Les apports fonctionnels du C++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1 - Inconvénients du langage C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x-none" altLang="en-US"/>
              <a:t>Dissociation trop importante des données et des méthodes de traitement</a:t>
            </a:r>
            <a:endParaRPr lang="x-none" altLang="en-US"/>
          </a:p>
          <a:p>
            <a:r>
              <a:rPr lang="x-none" altLang="en-US"/>
              <a:t>Faible maintenabilité et évolutivité des projets complexes </a:t>
            </a:r>
            <a:endParaRPr lang="x-none" altLang="en-US"/>
          </a:p>
          <a:p>
            <a:r>
              <a:rPr lang="x-none" altLang="en-US"/>
              <a:t>Comprendre un code en C peut prendre du temps</a:t>
            </a:r>
            <a:endParaRPr lang="x-none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Les flux d'entrée / sortie</a:t>
            </a:r>
            <a:endParaRPr lang="x-none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3985" y="3267710"/>
            <a:ext cx="5715000" cy="300037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sp>
        <p:nvSpPr>
          <p:cNvPr id="5" name="Text Box 4"/>
          <p:cNvSpPr txBox="1"/>
          <p:nvPr/>
        </p:nvSpPr>
        <p:spPr>
          <a:xfrm>
            <a:off x="609600" y="1416050"/>
            <a:ext cx="9843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La gestion des flux d'entrée et de sortie a été revue dans le langage C++</a:t>
            </a: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L'affichage du message “Hello world” se fait alors de la manière suivante : 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 - Généralités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Les constantes - Définition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3627755"/>
          </a:xfrm>
        </p:spPr>
        <p:txBody>
          <a:bodyPr/>
          <a:p>
            <a:r>
              <a:rPr lang="x-none" altLang="en-US"/>
              <a:t>Le langage C ajoute la possibilité de déclarer des données non modifiable</a:t>
            </a:r>
            <a:endParaRPr lang="x-none" altLang="en-US"/>
          </a:p>
          <a:p>
            <a:r>
              <a:rPr lang="x-none" altLang="en-US"/>
              <a:t>Les constantes permettent de remplacer la plupart des instruction de précompilation #define</a:t>
            </a:r>
            <a:endParaRPr lang="x-none" altLang="en-US"/>
          </a:p>
          <a:p>
            <a:r>
              <a:rPr lang="x-none" altLang="en-US"/>
              <a:t>Le mot clé “const” est utilisé pour déclarer une telle donnée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7505" y="5028565"/>
            <a:ext cx="3856990" cy="55245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5335270" cy="1600200"/>
          </a:xfrm>
        </p:spPr>
        <p:txBody>
          <a:bodyPr/>
          <a:p>
            <a:r>
              <a:rPr lang="x-none" altLang="en-US" b="1"/>
              <a:t>3 - Les constantes - Application</a:t>
            </a:r>
            <a:endParaRPr lang="x-none" altLang="en-US" b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550795"/>
            <a:ext cx="3932767" cy="3811588"/>
          </a:xfrm>
        </p:spPr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2000"/>
              <a:t>Permet de s'assurer qu'une variable ne soit pas modifiée</a:t>
            </a:r>
            <a:endParaRPr lang="x-none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2000"/>
              <a:t>Ici a et b étant des pointeurs, leur contenus ne doit pas changer</a:t>
            </a:r>
            <a:endParaRPr lang="x-none" altLang="en-US" sz="20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27320" y="3274695"/>
            <a:ext cx="6172200" cy="128905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cxnSp>
        <p:nvCxnSpPr>
          <p:cNvPr id="7" name="Straight Connector 6"/>
          <p:cNvCxnSpPr/>
          <p:nvPr/>
        </p:nvCxnSpPr>
        <p:spPr>
          <a:xfrm>
            <a:off x="5864860" y="3877945"/>
            <a:ext cx="1337945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8" name="Straight Arrow Connector 7"/>
          <p:cNvCxnSpPr/>
          <p:nvPr/>
        </p:nvCxnSpPr>
        <p:spPr>
          <a:xfrm flipH="1">
            <a:off x="6972300" y="2288540"/>
            <a:ext cx="899160" cy="15894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Text Box 8"/>
          <p:cNvSpPr txBox="1"/>
          <p:nvPr/>
        </p:nvSpPr>
        <p:spPr>
          <a:xfrm>
            <a:off x="6849110" y="1817370"/>
            <a:ext cx="2929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solidFill>
                  <a:srgbClr val="FF0000"/>
                </a:solidFill>
              </a:rPr>
              <a:t>Erreur de compilation</a:t>
            </a:r>
            <a:endParaRPr lang="x-none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Les constantes - Pointeurs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1174750"/>
            <a:ext cx="10972800" cy="830580"/>
          </a:xfrm>
        </p:spPr>
        <p:txBody>
          <a:bodyPr/>
          <a:p>
            <a:r>
              <a:rPr lang="x-none" altLang="en-US"/>
              <a:t>Le cas des pointeurs est un peu particulier : </a:t>
            </a:r>
            <a:endParaRPr lang="x-none" altLang="en-US"/>
          </a:p>
          <a:p>
            <a:pPr lvl="1"/>
            <a:r>
              <a:rPr lang="x-none" altLang="en-US" sz="2800"/>
              <a:t>Il est possible de rendre constant le pointeur ou la valeur</a:t>
            </a:r>
            <a:endParaRPr lang="x-none" altLang="en-US"/>
          </a:p>
          <a:p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747645"/>
            <a:ext cx="8414385" cy="287528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4 - Les espaces de nom - Définition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2946400"/>
          </a:xfrm>
        </p:spPr>
        <p:txBody>
          <a:bodyPr/>
          <a:p>
            <a:r>
              <a:rPr lang="x-none" altLang="en-US"/>
              <a:t>Le C++ offre la possibilité de diviser le code en différents espaces de nom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Un espace de nom est déclaré de la manière suivante : 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7930" y="4562475"/>
            <a:ext cx="4676140" cy="100012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4 - Les espaces de nom - Utilisation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4658360" cy="1664335"/>
          </a:xfrm>
        </p:spPr>
        <p:txBody>
          <a:bodyPr/>
          <a:p>
            <a:r>
              <a:rPr lang="x-none" altLang="en-US"/>
              <a:t>Ce système permet d'éviter les conflits de noms</a:t>
            </a:r>
            <a:endParaRPr lang="x-none" altLang="en-US"/>
          </a:p>
          <a:p>
            <a:pPr lvl="1"/>
            <a:r>
              <a:rPr lang="x-none" altLang="en-US"/>
              <a:t>Par exemple, une fonction qui s'appelerait “open” aurait de grande chance de d'avoir un homonyme </a:t>
            </a:r>
            <a:endParaRPr lang="x-non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0485" y="934085"/>
            <a:ext cx="4504690" cy="564769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4 - Les espaces de nom - mot clé “using”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5206365" cy="4712335"/>
          </a:xfrm>
        </p:spPr>
        <p:txBody>
          <a:bodyPr/>
          <a:p>
            <a:r>
              <a:rPr lang="x-none" altLang="en-US"/>
              <a:t>Le mot clé “using” permet de signaler que l'on va utiliser un espace de nomage </a:t>
            </a:r>
            <a:endParaRPr lang="x-non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7510" y="1906270"/>
            <a:ext cx="3761740" cy="385699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IV - Introduction à la notion d'objet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1 - Les Objets - Définition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7120"/>
            <a:ext cx="10972800" cy="2827020"/>
          </a:xfrm>
        </p:spPr>
        <p:txBody>
          <a:bodyPr/>
          <a:p>
            <a:endParaRPr lang="x-none" altLang="en-US"/>
          </a:p>
          <a:p>
            <a:r>
              <a:rPr lang="x-none" altLang="en-US"/>
              <a:t>Un objet est la définition d'un objet ou d'un concept</a:t>
            </a:r>
            <a:endParaRPr lang="x-none" altLang="en-US"/>
          </a:p>
          <a:p>
            <a:r>
              <a:rPr lang="x-none" altLang="en-US"/>
              <a:t>Cette définition est constituée d'informations et de mécanismes</a:t>
            </a:r>
            <a:endParaRPr lang="x-none" altLang="en-US"/>
          </a:p>
        </p:txBody>
      </p:sp>
      <p:pic>
        <p:nvPicPr>
          <p:cNvPr id="6" name="Picture 5" descr="objec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330" y="3914140"/>
            <a:ext cx="8435975" cy="233489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Structure des classes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Une classe est un type C++ permettant de décrire un objet</a:t>
            </a:r>
            <a:endParaRPr lang="x-none" altLang="en-US"/>
          </a:p>
          <a:p>
            <a:r>
              <a:rPr lang="x-none" altLang="en-US"/>
              <a:t>Comme une structure, il regroupe plusieurs informations : </a:t>
            </a:r>
            <a:endParaRPr lang="x-none" altLang="en-US"/>
          </a:p>
          <a:p>
            <a:pPr lvl="1"/>
            <a:r>
              <a:rPr lang="x-none" altLang="en-US"/>
              <a:t>Des données, appelées “attributs”</a:t>
            </a:r>
            <a:endParaRPr lang="x-none" altLang="en-US"/>
          </a:p>
          <a:p>
            <a:pPr lvl="1"/>
            <a:r>
              <a:rPr lang="x-none" altLang="en-US"/>
              <a:t>Des fonctions, appelées “méthodes”</a:t>
            </a:r>
            <a:endParaRPr lang="x-none" altLang="en-US"/>
          </a:p>
          <a:p>
            <a:pPr lvl="1"/>
            <a:endParaRPr lang="x-none" altLang="en-US"/>
          </a:p>
          <a:p>
            <a:pPr lvl="0"/>
            <a:r>
              <a:rPr lang="x-none" altLang="en-US"/>
              <a:t>On associe donc à cet objet des données mais aussi des action (contrairement à une structure)</a:t>
            </a:r>
            <a:endParaRPr lang="x-none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Structure des classes - Définition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1729740"/>
          </a:xfrm>
        </p:spPr>
        <p:txBody>
          <a:bodyPr/>
          <a:p>
            <a:r>
              <a:rPr lang="x-none" altLang="en-US"/>
              <a:t>La déclaration d'une classe se fait de la manière suivante :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240" y="3199765"/>
            <a:ext cx="6457315" cy="335216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1 - Objectifs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S'initier aux concepts et principes de base de la programmation orientée objet</a:t>
            </a:r>
            <a:endParaRPr lang="en-US" altLang="en-US"/>
          </a:p>
          <a:p>
            <a:r>
              <a:rPr lang="en-US" altLang="en-US"/>
              <a:t>Découvrir les spécificités du langage C++</a:t>
            </a:r>
            <a:endParaRPr lang="en-US" altLang="en-US"/>
          </a:p>
          <a:p>
            <a:r>
              <a:rPr lang="en-US" altLang="en-US"/>
              <a:t>Maîtriser les bonnes pratiques du langage, afin d'améliorer la fiabilité et la réutilisation des logiciels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965"/>
            <a:ext cx="10972800" cy="582613"/>
          </a:xfrm>
        </p:spPr>
        <p:txBody>
          <a:bodyPr/>
          <a:p>
            <a:r>
              <a:rPr lang="x-none" altLang="en-US" b="1"/>
              <a:t>2 - Structure des classes - Définition des méthodes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57655"/>
            <a:ext cx="10482580" cy="4570095"/>
          </a:xfrm>
        </p:spPr>
        <p:txBody>
          <a:bodyPr/>
          <a:p>
            <a:r>
              <a:rPr lang="x-none" altLang="en-US"/>
              <a:t>La déclaration de la classe est faite dans le .h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La définition des méthodes de la classe sont faites dans le .cpp correspondant 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Chaque méthode de la classe a accès à tous les attributs et toutes les variables de la classe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Structure des classes - Exemple</a:t>
            </a:r>
            <a:endParaRPr lang="x-none" alt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9840" y="2350135"/>
            <a:ext cx="5313680" cy="312102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52625"/>
            <a:ext cx="4775200" cy="391668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sp>
        <p:nvSpPr>
          <p:cNvPr id="3" name="Text Box 2"/>
          <p:cNvSpPr txBox="1"/>
          <p:nvPr/>
        </p:nvSpPr>
        <p:spPr>
          <a:xfrm>
            <a:off x="609600" y="1279525"/>
            <a:ext cx="473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Déclaration de la classe dans le .h</a:t>
            </a:r>
            <a:endParaRPr lang="x-none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6506210" y="1477645"/>
            <a:ext cx="498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Définition des méthodes dans le .cpp</a:t>
            </a:r>
            <a:endParaRPr lang="x-none" altLang="en-US"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Instanciation des classes</a:t>
            </a:r>
            <a:endParaRPr lang="x-none" altLang="en-US" b="1"/>
          </a:p>
        </p:txBody>
      </p:sp>
      <p:sp>
        <p:nvSpPr>
          <p:cNvPr id="9" name="Content Placeholder 8"/>
          <p:cNvSpPr/>
          <p:nvPr>
            <p:ph idx="1"/>
          </p:nvPr>
        </p:nvSpPr>
        <p:spPr>
          <a:xfrm>
            <a:off x="609600" y="1174750"/>
            <a:ext cx="10972800" cy="5467350"/>
          </a:xfrm>
        </p:spPr>
        <p:txBody>
          <a:bodyPr/>
          <a:p>
            <a:r>
              <a:rPr lang="x-none" altLang="en-US"/>
              <a:t>Une fois la classe déclarée, elle est prete à etre utilisée</a:t>
            </a:r>
            <a:endParaRPr lang="x-none" altLang="en-US"/>
          </a:p>
          <a:p>
            <a:r>
              <a:rPr lang="x-none" altLang="en-US"/>
              <a:t>L'instantiation d'une classe se fait de la manière suivante : 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Une fois la classe instanciée, l'utilisateur de l'instance peut faire appel à ses attributs et ses méthodes publiques</a:t>
            </a:r>
            <a:endParaRPr lang="x-non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2695" y="3564255"/>
            <a:ext cx="4625975" cy="35750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3 - Instanciation des classes - Exemple</a:t>
            </a:r>
            <a:endParaRPr lang="x-none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5505" y="1087755"/>
            <a:ext cx="7064375" cy="495300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4 - Bonnes manières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Que se passe-t-il si on exécute le code suivant : 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085" y="2693670"/>
            <a:ext cx="8545830" cy="335026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 - Définition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Le constructeur permet d'éviter cette situation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Il s'agit d'une méthode appelée systématiquement à l'instanciation d'une classe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Le nom de cette méthode est le nom de la classe elle meme :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0" y="5140325"/>
            <a:ext cx="5105400" cy="1501140"/>
          </a:xfrm>
          <a:prstGeom prst="rect">
            <a:avLst/>
          </a:prstGeom>
          <a:ln w="28575" cmpd="dbl">
            <a:solidFill>
              <a:schemeClr val="accent4"/>
            </a:solidFill>
            <a:prstDash val="solid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 - Exemple</a:t>
            </a:r>
            <a:endParaRPr lang="x-none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4340" y="2131060"/>
            <a:ext cx="5105400" cy="342900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90" y="1945640"/>
            <a:ext cx="6076315" cy="3799840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sp>
        <p:nvSpPr>
          <p:cNvPr id="7" name="Text Box 6"/>
          <p:cNvSpPr txBox="1"/>
          <p:nvPr/>
        </p:nvSpPr>
        <p:spPr>
          <a:xfrm>
            <a:off x="2157730" y="1367155"/>
            <a:ext cx="1658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rectangle.h</a:t>
            </a:r>
            <a:endParaRPr lang="x-none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8011160" y="1175385"/>
            <a:ext cx="1958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rectangle.cpp</a:t>
            </a:r>
            <a:endParaRPr lang="x-none" altLang="en-US"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 - Surcharge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x-none" altLang="en-US"/>
              <a:t>Il est également possible de définir des constructeurs prenant en compte des paramètres</a:t>
            </a:r>
            <a:endParaRPr lang="x-none" altLang="en-US"/>
          </a:p>
          <a:p>
            <a:r>
              <a:rPr lang="x-none" altLang="en-US"/>
              <a:t>La déclaration d'un tel constructeur est la suivante : 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Dans ce cas, l'instanciation se fait de la manière suivante : 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3535" y="3270250"/>
            <a:ext cx="3885565" cy="117157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6045835"/>
            <a:ext cx="2866390" cy="247650"/>
          </a:xfrm>
          <a:prstGeom prst="rect">
            <a:avLst/>
          </a:prstGeom>
          <a:ln w="28575" cmpd="dbl">
            <a:solidFill>
              <a:schemeClr val="accent4"/>
            </a:solidFill>
            <a:prstDash val="solid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 - Surcharge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10235" y="773430"/>
            <a:ext cx="10972800" cy="4953000"/>
          </a:xfrm>
        </p:spPr>
        <p:txBody>
          <a:bodyPr/>
          <a:p>
            <a:r>
              <a:rPr lang="x-none" altLang="en-US"/>
              <a:t>Dans le cas du rectangle on a alors deux constructeurs :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5640" y="1269365"/>
            <a:ext cx="7495540" cy="5523865"/>
          </a:xfrm>
          <a:prstGeom prst="rect">
            <a:avLst/>
          </a:prstGeom>
          <a:ln w="28575" cmpd="dbl">
            <a:solidFill>
              <a:schemeClr val="tx1"/>
            </a:solidFill>
            <a:prstDash val="solid"/>
          </a:ln>
        </p:spPr>
      </p:pic>
      <p:sp>
        <p:nvSpPr>
          <p:cNvPr id="6" name="Text Box 5"/>
          <p:cNvSpPr txBox="1"/>
          <p:nvPr/>
        </p:nvSpPr>
        <p:spPr>
          <a:xfrm>
            <a:off x="519430" y="2233295"/>
            <a:ext cx="33331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Problème : 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Quel constructeur est appelé ?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3375"/>
            <a:ext cx="10972800" cy="582613"/>
          </a:xfrm>
        </p:spPr>
        <p:txBody>
          <a:bodyPr/>
          <a:p>
            <a:r>
              <a:rPr lang="x-none" altLang="en-US" b="1"/>
              <a:t>2 - Évolution de l'informatique -</a:t>
            </a:r>
            <a:r>
              <a:rPr lang="en-US" altLang="x-none" b="1"/>
              <a:t> évolution de la complexité des logiciels</a:t>
            </a:r>
            <a:endParaRPr lang="en-US" altLang="x-non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Depuis les débuts de l'informatique, la complexité des logiciels augmentent de manière exponentielle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Ce fait est rendu possible grâce :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A l'augmentation de la puissance de calcul</a:t>
            </a:r>
            <a:endParaRPr lang="en-US" altLang="en-US"/>
          </a:p>
          <a:p>
            <a:r>
              <a:rPr lang="en-US" altLang="en-US"/>
              <a:t>A l'évolution des langages informatiques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5 - Le constructeur - Surcharge</a:t>
            </a:r>
            <a:endParaRPr lang="x-none" altLang="en-US" b="1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10235" y="773430"/>
            <a:ext cx="10972800" cy="4953000"/>
          </a:xfrm>
        </p:spPr>
        <p:txBody>
          <a:bodyPr/>
          <a:p>
            <a:r>
              <a:rPr lang="x-none" altLang="en-US"/>
              <a:t>L'instanciation permet de définir quel constructeur sera appelé :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1180" y="1675130"/>
            <a:ext cx="6647815" cy="4647565"/>
          </a:xfrm>
          <a:prstGeom prst="rect">
            <a:avLst/>
          </a:prstGeom>
          <a:ln w="28575" cmpd="dbl">
            <a:solidFill>
              <a:schemeClr val="accent4"/>
            </a:solidFill>
            <a:prstDash val="solid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6 - Destructeur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Mot clé “static”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8 - Surcharge des fonctions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9 - Surcharge des opérateurs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 - Notions avancées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Encapsulation des données</a:t>
            </a:r>
            <a:endParaRPr lang="x-none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droits d'accès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Héritage et dérivation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Héritage multiple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4170"/>
            <a:ext cx="10972800" cy="582613"/>
          </a:xfrm>
        </p:spPr>
        <p:txBody>
          <a:bodyPr/>
          <a:p>
            <a:r>
              <a:rPr lang="x-none" altLang="en-US" b="1"/>
              <a:t>2 - Évolution de l'informatique -</a:t>
            </a:r>
            <a:r>
              <a:rPr lang="en-US" altLang="x-none" b="1"/>
              <a:t> </a:t>
            </a:r>
            <a:r>
              <a:rPr lang="en-US" altLang="en-US" b="1"/>
              <a:t>évolution des langages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Les langages informatiques ont évolué de manière à réutiliser un maximum de code. 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Cette évolution a permis de réduire considérablement les temps de développement.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En contrepartie, les langages informatiques s'éloignent de plus en plus l'architecture matérielle 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</a:t>
            </a:r>
            <a:endParaRPr lang="en-US" altLang="en-US"/>
          </a:p>
        </p:txBody>
      </p:sp>
      <p:pic>
        <p:nvPicPr>
          <p:cNvPr id="5" name="Content Placeholder 4" descr="/home/tta/Documents/cours/cppCourses/draw/evolProgLang.pngevolProgLang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994400" y="1241108"/>
            <a:ext cx="6254750" cy="4963160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Compatibilité des classes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6 - Classes abstraites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Exceptions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8 - Flux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9 - Templates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VI - Les bibliothèques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Librairie standard (STL)</a:t>
            </a:r>
            <a:endParaRPr lang="x-none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spécificités du C++11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Qt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965"/>
            <a:ext cx="10972800" cy="582613"/>
          </a:xfrm>
        </p:spPr>
        <p:txBody>
          <a:bodyPr/>
          <a:p>
            <a:r>
              <a:rPr lang="x-none" altLang="en-US" b="1"/>
              <a:t>2 - Évolution de l'informatique </a:t>
            </a:r>
            <a:r>
              <a:rPr lang="en-US" altLang="x-none" b="1"/>
              <a:t>: </a:t>
            </a:r>
            <a:r>
              <a:rPr lang="en-US" altLang="en-US" b="1"/>
              <a:t>réduction de la taille du code source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2885"/>
            <a:ext cx="5384800" cy="4634865"/>
          </a:xfrm>
        </p:spPr>
        <p:txBody>
          <a:bodyPr/>
          <a:p>
            <a:pPr marL="0" indent="0">
              <a:buNone/>
            </a:pPr>
            <a:r>
              <a:rPr lang="en-US" altLang="en-US" sz="2800"/>
              <a:t>Mettre ici un exemple : assembleur vs C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6197600" y="1416050"/>
            <a:ext cx="5384800" cy="471170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b="1"/>
              <a:t>2 - Évolution de l'informatique </a:t>
            </a:r>
            <a:r>
              <a:rPr lang="en-US" altLang="x-none" b="1"/>
              <a:t>: </a:t>
            </a:r>
            <a:r>
              <a:rPr lang="en-US" altLang="en-US" b="1"/>
              <a:t>réutilisation du préconçu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Réutiliser les développements déjà réalisés,</a:t>
            </a:r>
            <a:endParaRPr lang="en-US" altLang="en-US"/>
          </a:p>
          <a:p>
            <a:pPr lvl="1"/>
            <a:r>
              <a:rPr lang="en-US" altLang="en-US"/>
              <a:t>Valable en interne entre les projets,</a:t>
            </a:r>
            <a:endParaRPr lang="en-US" altLang="en-US"/>
          </a:p>
          <a:p>
            <a:pPr lvl="1"/>
            <a:r>
              <a:rPr lang="en-US" altLang="en-US"/>
              <a:t>Achat de composants externes chez des marchants, fournisseurs de bibliothèques,</a:t>
            </a:r>
            <a:endParaRPr lang="en-US" altLang="en-US"/>
          </a:p>
          <a:p>
            <a:r>
              <a:rPr lang="en-US" altLang="en-US"/>
              <a:t>Nécessité de posséder une bonne connaissance des objets (programmes) achetés pour les réemployer</a:t>
            </a:r>
            <a:endParaRPr lang="en-US" altLang="en-US"/>
          </a:p>
          <a:p>
            <a:pPr lvl="1"/>
            <a:r>
              <a:rPr lang="en-US" altLang="en-US"/>
              <a:t>Temps d’exécution,</a:t>
            </a:r>
            <a:endParaRPr lang="en-US" altLang="en-US"/>
          </a:p>
          <a:p>
            <a:pPr lvl="1"/>
            <a:r>
              <a:rPr lang="en-US" altLang="en-US"/>
              <a:t>Complexité algorithmique,</a:t>
            </a:r>
            <a:endParaRPr lang="en-US" altLang="en-US"/>
          </a:p>
          <a:p>
            <a:pPr lvl="1"/>
            <a:r>
              <a:rPr lang="en-US" altLang="en-US"/>
              <a:t>Consommation mémoire,</a:t>
            </a:r>
            <a:endParaRPr lang="en-US" altLang="en-US"/>
          </a:p>
          <a:p>
            <a:pPr lvl="1"/>
            <a:r>
              <a:rPr lang="en-US" altLang="en-US"/>
              <a:t>Interface d’utilisation,</a:t>
            </a:r>
            <a:endParaRPr lang="en-US" alt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Bibliographie</a:t>
            </a:r>
            <a:endParaRPr lang="x-none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2023745"/>
          <a:ext cx="1097280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Claude Delannoy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Programmer en langage C++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Eyrolles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Jean-Michel Réveillac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Mini manuel de C++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Bjarne Stroustup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The C++ Programming Language (3rd Edition)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27685" y="1004570"/>
            <a:ext cx="1113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Livres : 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527685" y="3959860"/>
            <a:ext cx="111372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Internet : 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https://cpp.developpez.com/cours/cpp/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https://openclassrooms.com/fr/courses/1894236-programmez-avec-le-langage-c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http://www.cppreference.com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http://www.cplusplus.com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8177</Words>
  <Application>WPS Presentation</Application>
  <PresentationFormat>Widescreen</PresentationFormat>
  <Paragraphs>364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0" baseType="lpstr">
      <vt:lpstr>Arial</vt:lpstr>
      <vt:lpstr>SimSun</vt:lpstr>
      <vt:lpstr>Wingdings</vt:lpstr>
      <vt:lpstr>DejaVu Sans</vt:lpstr>
      <vt:lpstr>微软雅黑</vt:lpstr>
      <vt:lpstr>Droid Sans Fallback</vt:lpstr>
      <vt:lpstr/>
      <vt:lpstr>Arial Unicode MS</vt:lpstr>
      <vt:lpstr>Calibri</vt:lpstr>
      <vt:lpstr>OpenSymbol</vt:lpstr>
      <vt:lpstr>Gubbi</vt:lpstr>
      <vt:lpstr>Blue Waves</vt:lpstr>
      <vt:lpstr>Programmation orientée objet</vt:lpstr>
      <vt:lpstr>Sommaire </vt:lpstr>
      <vt:lpstr>I - Généralités</vt:lpstr>
      <vt:lpstr>1 - Objectifs</vt:lpstr>
      <vt:lpstr>2 - Évolution de l'informatique : évolution de la complexité des logiciels</vt:lpstr>
      <vt:lpstr>2 - Évolution de l'informatique : évolution des langages</vt:lpstr>
      <vt:lpstr>2 - Évolution de l'informatique : réduction de la taille du code source</vt:lpstr>
      <vt:lpstr>2 - Évolution de l'informatique : réutilisation du préconçu</vt:lpstr>
      <vt:lpstr>3 - Bibliographie</vt:lpstr>
      <vt:lpstr>II - Rappels sur le langage C</vt:lpstr>
      <vt:lpstr>1 - Les variables : les types de données élémentaires</vt:lpstr>
      <vt:lpstr>1 - Les variables : définition d'une variable</vt:lpstr>
      <vt:lpstr>1 - Les variables : Initialisation d'une variable</vt:lpstr>
      <vt:lpstr>2 - Les opérateurs </vt:lpstr>
      <vt:lpstr>2 - Les opérateurs </vt:lpstr>
      <vt:lpstr>3 - Les fonctions - Définition</vt:lpstr>
      <vt:lpstr>3 - Les fonctions - Exemples</vt:lpstr>
      <vt:lpstr>4 - Le précompilateur</vt:lpstr>
      <vt:lpstr>4 - Le précompilateur</vt:lpstr>
      <vt:lpstr>5 - Les pointeurs</vt:lpstr>
      <vt:lpstr>5 - Les pointeurs - Déclaration et accès</vt:lpstr>
      <vt:lpstr>5 - Les pointeurs - Exemple</vt:lpstr>
      <vt:lpstr>6 - Les allocations mémoires</vt:lpstr>
      <vt:lpstr>7 - Les structures de données</vt:lpstr>
      <vt:lpstr>7 - Les structures de données - Exemple</vt:lpstr>
      <vt:lpstr>7 - Les structures de données - Les unions</vt:lpstr>
      <vt:lpstr>III - Les apports fonctionnels du C++</vt:lpstr>
      <vt:lpstr>1 - Inconvénients du langage C</vt:lpstr>
      <vt:lpstr>2 - Les flux d'entrée / sortie</vt:lpstr>
      <vt:lpstr>3 - Les constantes - Définition</vt:lpstr>
      <vt:lpstr>3 - Les constantes - Application</vt:lpstr>
      <vt:lpstr>3 - Les constantes - Pointeurs</vt:lpstr>
      <vt:lpstr>4 - Les espaces de nom - Définition</vt:lpstr>
      <vt:lpstr>4 - Les espaces de nom - Utilisation</vt:lpstr>
      <vt:lpstr>4 - Les espaces de nom - mot clé “using”</vt:lpstr>
      <vt:lpstr>IV - Introduction à la notion d'objet</vt:lpstr>
      <vt:lpstr>1 - Les Objets - Définition</vt:lpstr>
      <vt:lpstr>2 - Structure des classes</vt:lpstr>
      <vt:lpstr>2 - Structure des classes - Définition</vt:lpstr>
      <vt:lpstr>2 - Structure des classes - Définition</vt:lpstr>
      <vt:lpstr>3 - Instanciation des classes</vt:lpstr>
      <vt:lpstr>3 - Instanciation des classes</vt:lpstr>
      <vt:lpstr>3 - Instanciation des classes</vt:lpstr>
      <vt:lpstr>4 - Bonnes manières</vt:lpstr>
      <vt:lpstr>5 - Le constructeur</vt:lpstr>
      <vt:lpstr>5 - Le constructeur</vt:lpstr>
      <vt:lpstr>5 - Le constructeur - Définition</vt:lpstr>
      <vt:lpstr>5 - Le constructeur - Exemple</vt:lpstr>
      <vt:lpstr>5 - Le constructeur - Surcharge</vt:lpstr>
      <vt:lpstr>5 - Le constructeur - Surcharge</vt:lpstr>
      <vt:lpstr>6 - Destructeur</vt:lpstr>
      <vt:lpstr>7 - Mot clé “static”</vt:lpstr>
      <vt:lpstr>8 - Surcharge des fonctions</vt:lpstr>
      <vt:lpstr>9 - Surcharge des opérateurs</vt:lpstr>
      <vt:lpstr>V - Notions avancées</vt:lpstr>
      <vt:lpstr>1 - Encapsulation des données</vt:lpstr>
      <vt:lpstr>2 - Les droits d'accès</vt:lpstr>
      <vt:lpstr>3 - Héritage et dérivation</vt:lpstr>
      <vt:lpstr>4 - Héritage multiple</vt:lpstr>
      <vt:lpstr>5 - Compatibilité des classes</vt:lpstr>
      <vt:lpstr>6 - Classes abstraites</vt:lpstr>
      <vt:lpstr>7 - Exceptions</vt:lpstr>
      <vt:lpstr>8 - Flux</vt:lpstr>
      <vt:lpstr>9 - Templates</vt:lpstr>
      <vt:lpstr>VI - Les bibliothèques</vt:lpstr>
      <vt:lpstr>1 - Librairie standard (STL)</vt:lpstr>
      <vt:lpstr>2 - Les spécificités du C++11</vt:lpstr>
      <vt:lpstr>3 - Qt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orientée objet</dc:title>
  <dc:creator>ttortosa</dc:creator>
  <cp:lastModifiedBy>ttortosa</cp:lastModifiedBy>
  <cp:revision>21</cp:revision>
  <dcterms:created xsi:type="dcterms:W3CDTF">2019-09-03T18:14:17Z</dcterms:created>
  <dcterms:modified xsi:type="dcterms:W3CDTF">2019-09-03T18:14:17Z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