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2" r:id="rId6"/>
    <p:sldId id="263" r:id="rId7"/>
    <p:sldId id="264"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1" autoAdjust="0"/>
    <p:restoredTop sz="94660"/>
  </p:normalViewPr>
  <p:slideViewPr>
    <p:cSldViewPr snapToGrid="0">
      <p:cViewPr varScale="1">
        <p:scale>
          <a:sx n="71" d="100"/>
          <a:sy n="71" d="100"/>
        </p:scale>
        <p:origin x="68" y="2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1/14/2022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1/14/2022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1/14/2022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1/14/2022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1/14/2022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1/14/2022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1/14/2022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1/14/2022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1/14/2022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1/14/2022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1/14/2022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1/14/2022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69329-9850-4DD6-B3E0-3F4A1BE1B678}"/>
              </a:ext>
            </a:extLst>
          </p:cNvPr>
          <p:cNvSpPr>
            <a:spLocks noGrp="1"/>
          </p:cNvSpPr>
          <p:nvPr>
            <p:ph type="ctrTitle"/>
          </p:nvPr>
        </p:nvSpPr>
        <p:spPr>
          <a:xfrm>
            <a:off x="2611808" y="3428998"/>
            <a:ext cx="5518066" cy="2268559"/>
          </a:xfrm>
        </p:spPr>
        <p:txBody>
          <a:bodyPr>
            <a:normAutofit/>
          </a:bodyPr>
          <a:lstStyle/>
          <a:p>
            <a:r>
              <a:rPr lang="en-US" dirty="0"/>
              <a:t>Biodiversity in</a:t>
            </a:r>
            <a:br>
              <a:rPr lang="en-US" dirty="0"/>
            </a:br>
            <a:r>
              <a:rPr lang="en-US" dirty="0"/>
              <a:t>National Parks</a:t>
            </a:r>
          </a:p>
        </p:txBody>
      </p:sp>
      <p:sp>
        <p:nvSpPr>
          <p:cNvPr id="3" name="Subtitle 2">
            <a:extLst>
              <a:ext uri="{FF2B5EF4-FFF2-40B4-BE49-F238E27FC236}">
                <a16:creationId xmlns:a16="http://schemas.microsoft.com/office/drawing/2014/main" id="{CD5EFFE5-1965-4CC8-A3AD-E18ADD92A51B}"/>
              </a:ext>
            </a:extLst>
          </p:cNvPr>
          <p:cNvSpPr>
            <a:spLocks noGrp="1"/>
          </p:cNvSpPr>
          <p:nvPr>
            <p:ph type="subTitle" idx="1"/>
          </p:nvPr>
        </p:nvSpPr>
        <p:spPr>
          <a:xfrm>
            <a:off x="2772274" y="2268786"/>
            <a:ext cx="5357600" cy="1160213"/>
          </a:xfrm>
        </p:spPr>
        <p:txBody>
          <a:bodyPr/>
          <a:lstStyle/>
          <a:p>
            <a:r>
              <a:rPr lang="en-US" dirty="0"/>
              <a:t>7 Day Observations</a:t>
            </a:r>
          </a:p>
        </p:txBody>
      </p:sp>
    </p:spTree>
    <p:extLst>
      <p:ext uri="{BB962C8B-B14F-4D97-AF65-F5344CB8AC3E}">
        <p14:creationId xmlns:p14="http://schemas.microsoft.com/office/powerpoint/2010/main" val="161926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useBgFill="1">
        <p:nvSpPr>
          <p:cNvPr id="12" name="Rectangle 11">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9FCFF961-4E84-4FD1-859C-B7F410031C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793" y="0"/>
            <a:ext cx="4632503" cy="6858000"/>
          </a:xfrm>
          <a:prstGeom prst="rect">
            <a:avLst/>
          </a:prstGeom>
        </p:spPr>
      </p:pic>
      <p:sp>
        <p:nvSpPr>
          <p:cNvPr id="4" name="Title 3">
            <a:extLst>
              <a:ext uri="{FF2B5EF4-FFF2-40B4-BE49-F238E27FC236}">
                <a16:creationId xmlns:a16="http://schemas.microsoft.com/office/drawing/2014/main" id="{E823EC6B-93ED-4B0E-9702-67E4CAB1C526}"/>
              </a:ext>
            </a:extLst>
          </p:cNvPr>
          <p:cNvSpPr>
            <a:spLocks noGrp="1"/>
          </p:cNvSpPr>
          <p:nvPr>
            <p:ph type="title"/>
          </p:nvPr>
        </p:nvSpPr>
        <p:spPr>
          <a:xfrm>
            <a:off x="1389300" y="1201723"/>
            <a:ext cx="2888120" cy="4454554"/>
          </a:xfrm>
        </p:spPr>
        <p:txBody>
          <a:bodyPr anchor="ctr">
            <a:normAutofit/>
          </a:bodyPr>
          <a:lstStyle/>
          <a:p>
            <a:r>
              <a:rPr lang="en-US" sz="4800" dirty="0"/>
              <a:t>Data Sources</a:t>
            </a:r>
          </a:p>
        </p:txBody>
      </p:sp>
      <p:sp>
        <p:nvSpPr>
          <p:cNvPr id="16" name="Rectangle 15">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DF737BB4-6553-47A8-893F-178A10C6B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4">
            <a:extLst>
              <a:ext uri="{FF2B5EF4-FFF2-40B4-BE49-F238E27FC236}">
                <a16:creationId xmlns:a16="http://schemas.microsoft.com/office/drawing/2014/main" id="{FCF7812B-8874-49AA-A784-E1974CAB4126}"/>
              </a:ext>
            </a:extLst>
          </p:cNvPr>
          <p:cNvSpPr>
            <a:spLocks noGrp="1"/>
          </p:cNvSpPr>
          <p:nvPr>
            <p:ph idx="1"/>
          </p:nvPr>
        </p:nvSpPr>
        <p:spPr>
          <a:xfrm>
            <a:off x="5329969" y="647750"/>
            <a:ext cx="5850936" cy="5571066"/>
          </a:xfrm>
        </p:spPr>
        <p:txBody>
          <a:bodyPr anchor="ctr">
            <a:normAutofit/>
          </a:bodyPr>
          <a:lstStyle/>
          <a:p>
            <a:r>
              <a:rPr lang="en-US" sz="2400"/>
              <a:t>Data from National Park Service regarding conservation status of species found in the parks 					 </a:t>
            </a:r>
            <a:r>
              <a:rPr lang="en-US"/>
              <a:t>* </a:t>
            </a:r>
            <a:r>
              <a:rPr lang="en-US" sz="1800" i="1"/>
              <a:t>species_info.csv</a:t>
            </a:r>
            <a:r>
              <a:rPr lang="en-US" sz="1800"/>
              <a:t> </a:t>
            </a:r>
            <a:endParaRPr lang="en-US" sz="2400"/>
          </a:p>
          <a:p>
            <a:r>
              <a:rPr lang="en-US" sz="2400"/>
              <a:t>Observations taken over a 7-day period by park rangers of species in parks 		* </a:t>
            </a:r>
            <a:r>
              <a:rPr lang="en-US" sz="1800" i="1"/>
              <a:t>observations.csv</a:t>
            </a:r>
            <a:endParaRPr lang="en-US" sz="2400" i="1" dirty="0"/>
          </a:p>
        </p:txBody>
      </p:sp>
    </p:spTree>
    <p:extLst>
      <p:ext uri="{BB962C8B-B14F-4D97-AF65-F5344CB8AC3E}">
        <p14:creationId xmlns:p14="http://schemas.microsoft.com/office/powerpoint/2010/main" val="246628748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26">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4" name="Title 3">
            <a:extLst>
              <a:ext uri="{FF2B5EF4-FFF2-40B4-BE49-F238E27FC236}">
                <a16:creationId xmlns:a16="http://schemas.microsoft.com/office/drawing/2014/main" id="{E823EC6B-93ED-4B0E-9702-67E4CAB1C526}"/>
              </a:ext>
            </a:extLst>
          </p:cNvPr>
          <p:cNvSpPr>
            <a:spLocks noGrp="1"/>
          </p:cNvSpPr>
          <p:nvPr>
            <p:ph type="title"/>
          </p:nvPr>
        </p:nvSpPr>
        <p:spPr>
          <a:xfrm>
            <a:off x="2611808" y="1022548"/>
            <a:ext cx="7958331" cy="1308063"/>
          </a:xfrm>
        </p:spPr>
        <p:txBody>
          <a:bodyPr anchor="b">
            <a:normAutofit/>
          </a:bodyPr>
          <a:lstStyle/>
          <a:p>
            <a:pPr algn="l"/>
            <a:r>
              <a:rPr lang="en-US" sz="4400" dirty="0">
                <a:solidFill>
                  <a:srgbClr val="1F2D29"/>
                </a:solidFill>
              </a:rPr>
              <a:t>Process</a:t>
            </a:r>
          </a:p>
        </p:txBody>
      </p:sp>
      <p:sp>
        <p:nvSpPr>
          <p:cNvPr id="5" name="Content Placeholder 4">
            <a:extLst>
              <a:ext uri="{FF2B5EF4-FFF2-40B4-BE49-F238E27FC236}">
                <a16:creationId xmlns:a16="http://schemas.microsoft.com/office/drawing/2014/main" id="{FCF7812B-8874-49AA-A784-E1974CAB4126}"/>
              </a:ext>
            </a:extLst>
          </p:cNvPr>
          <p:cNvSpPr>
            <a:spLocks noGrp="1"/>
          </p:cNvSpPr>
          <p:nvPr>
            <p:ph idx="1"/>
          </p:nvPr>
        </p:nvSpPr>
        <p:spPr>
          <a:xfrm>
            <a:off x="2302933" y="2641604"/>
            <a:ext cx="7621606" cy="3443107"/>
          </a:xfrm>
        </p:spPr>
        <p:txBody>
          <a:bodyPr anchor="t">
            <a:normAutofit/>
          </a:bodyPr>
          <a:lstStyle/>
          <a:p>
            <a:r>
              <a:rPr lang="en-US" sz="1600" dirty="0">
                <a:solidFill>
                  <a:srgbClr val="1F2D29"/>
                </a:solidFill>
              </a:rPr>
              <a:t>Species data separated into seven categories of plants and animals (i.e. Birds, Mammals, etc.) and notes where species are considered at risk (</a:t>
            </a:r>
            <a:r>
              <a:rPr lang="en-US" sz="1600" dirty="0" err="1">
                <a:solidFill>
                  <a:srgbClr val="1F2D29"/>
                </a:solidFill>
              </a:rPr>
              <a:t>i.e.Of</a:t>
            </a:r>
            <a:r>
              <a:rPr lang="en-US" sz="1600" dirty="0">
                <a:solidFill>
                  <a:srgbClr val="1F2D29"/>
                </a:solidFill>
              </a:rPr>
              <a:t> Concern, Threatened, Endangered, and Recovering)</a:t>
            </a:r>
          </a:p>
          <a:p>
            <a:r>
              <a:rPr lang="en-US" sz="1600" dirty="0">
                <a:solidFill>
                  <a:srgbClr val="1F2D29"/>
                </a:solidFill>
              </a:rPr>
              <a:t>Observation data notes the scientific name of the species observed, and how many times each was observed over a seven day period. </a:t>
            </a:r>
          </a:p>
          <a:p>
            <a:r>
              <a:rPr lang="en-US" sz="1600" dirty="0">
                <a:solidFill>
                  <a:srgbClr val="1F2D29"/>
                </a:solidFill>
              </a:rPr>
              <a:t>In both cases, there are some duplicate entries that were scrubbed prior to analysis.</a:t>
            </a:r>
          </a:p>
        </p:txBody>
      </p:sp>
    </p:spTree>
    <p:extLst>
      <p:ext uri="{BB962C8B-B14F-4D97-AF65-F5344CB8AC3E}">
        <p14:creationId xmlns:p14="http://schemas.microsoft.com/office/powerpoint/2010/main" val="310518778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69">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2" name="Picture 71">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4" name="Rectangle 73">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823EC6B-93ED-4B0E-9702-67E4CAB1C526}"/>
              </a:ext>
            </a:extLst>
          </p:cNvPr>
          <p:cNvSpPr>
            <a:spLocks noGrp="1"/>
          </p:cNvSpPr>
          <p:nvPr>
            <p:ph type="title"/>
          </p:nvPr>
        </p:nvSpPr>
        <p:spPr>
          <a:xfrm>
            <a:off x="1609961" y="674619"/>
            <a:ext cx="2668106" cy="1077229"/>
          </a:xfrm>
        </p:spPr>
        <p:txBody>
          <a:bodyPr>
            <a:normAutofit/>
          </a:bodyPr>
          <a:lstStyle/>
          <a:p>
            <a:pPr algn="l"/>
            <a:r>
              <a:rPr lang="en-US" sz="4000" dirty="0"/>
              <a:t>Analysis </a:t>
            </a:r>
          </a:p>
        </p:txBody>
      </p:sp>
      <p:sp>
        <p:nvSpPr>
          <p:cNvPr id="5" name="Content Placeholder 4">
            <a:extLst>
              <a:ext uri="{FF2B5EF4-FFF2-40B4-BE49-F238E27FC236}">
                <a16:creationId xmlns:a16="http://schemas.microsoft.com/office/drawing/2014/main" id="{FCF7812B-8874-49AA-A784-E1974CAB4126}"/>
              </a:ext>
            </a:extLst>
          </p:cNvPr>
          <p:cNvSpPr>
            <a:spLocks noGrp="1"/>
          </p:cNvSpPr>
          <p:nvPr>
            <p:ph idx="1"/>
          </p:nvPr>
        </p:nvSpPr>
        <p:spPr>
          <a:xfrm>
            <a:off x="1418925" y="1398494"/>
            <a:ext cx="2471757" cy="4484619"/>
          </a:xfrm>
        </p:spPr>
        <p:txBody>
          <a:bodyPr>
            <a:normAutofit lnSpcReduction="10000"/>
          </a:bodyPr>
          <a:lstStyle/>
          <a:p>
            <a:pPr>
              <a:lnSpc>
                <a:spcPct val="110000"/>
              </a:lnSpc>
            </a:pPr>
            <a:r>
              <a:rPr lang="en-US" sz="1400" dirty="0"/>
              <a:t>Vascular Plants, Mammals, and Birds are the groups with the highest numbers of species listed ‘Of Concern’.</a:t>
            </a:r>
          </a:p>
          <a:p>
            <a:pPr>
              <a:lnSpc>
                <a:spcPct val="110000"/>
              </a:lnSpc>
            </a:pPr>
            <a:r>
              <a:rPr lang="en-US" sz="1400" dirty="0"/>
              <a:t>Mammals, Fish, and Birds are the groups with the highest numbers of species listed as ‘Endangered. </a:t>
            </a:r>
          </a:p>
          <a:p>
            <a:pPr>
              <a:lnSpc>
                <a:spcPct val="110000"/>
              </a:lnSpc>
            </a:pPr>
            <a:r>
              <a:rPr lang="en-US" sz="1400" dirty="0"/>
              <a:t>Mammals and Birds have the highest percentage of species placed in an ‘Of Concern’ category, approximately 17% and 15.3%.</a:t>
            </a:r>
          </a:p>
        </p:txBody>
      </p:sp>
      <p:sp>
        <p:nvSpPr>
          <p:cNvPr id="80" name="Rectangle 79">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bar chart, box and whisker chart&#10;&#10;Description automatically generated">
            <a:extLst>
              <a:ext uri="{FF2B5EF4-FFF2-40B4-BE49-F238E27FC236}">
                <a16:creationId xmlns:a16="http://schemas.microsoft.com/office/drawing/2014/main" id="{02A4FBF7-D61C-4C73-9813-1706AE31E1DB}"/>
              </a:ext>
            </a:extLst>
          </p:cNvPr>
          <p:cNvPicPr>
            <a:picLocks noChangeAspect="1"/>
          </p:cNvPicPr>
          <p:nvPr/>
        </p:nvPicPr>
        <p:blipFill>
          <a:blip r:embed="rId5"/>
          <a:stretch>
            <a:fillRect/>
          </a:stretch>
        </p:blipFill>
        <p:spPr>
          <a:xfrm>
            <a:off x="4168264" y="1260035"/>
            <a:ext cx="7061694" cy="4713680"/>
          </a:xfrm>
          <a:prstGeom prst="rect">
            <a:avLst/>
          </a:prstGeom>
          <a:ln w="12700">
            <a:noFill/>
          </a:ln>
        </p:spPr>
      </p:pic>
      <p:sp>
        <p:nvSpPr>
          <p:cNvPr id="82" name="Rectangle 81">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1545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3" name="Oval 92">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5" name="Picture 94">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4" name="Title 3">
            <a:extLst>
              <a:ext uri="{FF2B5EF4-FFF2-40B4-BE49-F238E27FC236}">
                <a16:creationId xmlns:a16="http://schemas.microsoft.com/office/drawing/2014/main" id="{E823EC6B-93ED-4B0E-9702-67E4CAB1C526}"/>
              </a:ext>
            </a:extLst>
          </p:cNvPr>
          <p:cNvSpPr>
            <a:spLocks noGrp="1"/>
          </p:cNvSpPr>
          <p:nvPr>
            <p:ph type="title"/>
          </p:nvPr>
        </p:nvSpPr>
        <p:spPr>
          <a:xfrm>
            <a:off x="2611808" y="1022548"/>
            <a:ext cx="7958331" cy="1308063"/>
          </a:xfrm>
        </p:spPr>
        <p:txBody>
          <a:bodyPr anchor="b">
            <a:normAutofit/>
          </a:bodyPr>
          <a:lstStyle/>
          <a:p>
            <a:pPr algn="l"/>
            <a:r>
              <a:rPr lang="en-US" sz="4400" dirty="0">
                <a:solidFill>
                  <a:srgbClr val="1F2D29"/>
                </a:solidFill>
              </a:rPr>
              <a:t>Analysis (cont.)</a:t>
            </a:r>
          </a:p>
        </p:txBody>
      </p:sp>
      <p:sp>
        <p:nvSpPr>
          <p:cNvPr id="5" name="Content Placeholder 4">
            <a:extLst>
              <a:ext uri="{FF2B5EF4-FFF2-40B4-BE49-F238E27FC236}">
                <a16:creationId xmlns:a16="http://schemas.microsoft.com/office/drawing/2014/main" id="{FCF7812B-8874-49AA-A784-E1974CAB4126}"/>
              </a:ext>
            </a:extLst>
          </p:cNvPr>
          <p:cNvSpPr>
            <a:spLocks noGrp="1"/>
          </p:cNvSpPr>
          <p:nvPr>
            <p:ph idx="1"/>
          </p:nvPr>
        </p:nvSpPr>
        <p:spPr>
          <a:xfrm>
            <a:off x="2302933" y="2641604"/>
            <a:ext cx="7621606" cy="3443107"/>
          </a:xfrm>
        </p:spPr>
        <p:txBody>
          <a:bodyPr anchor="t">
            <a:normAutofit/>
          </a:bodyPr>
          <a:lstStyle/>
          <a:p>
            <a:r>
              <a:rPr lang="en-US" sz="1600" dirty="0">
                <a:solidFill>
                  <a:srgbClr val="1F2D29"/>
                </a:solidFill>
              </a:rPr>
              <a:t>All groups in comparison to the Vascular and Non Vascular plants show statistical differences in conservation percentages.</a:t>
            </a:r>
          </a:p>
          <a:p>
            <a:r>
              <a:rPr lang="en-US" sz="1600" dirty="0">
                <a:solidFill>
                  <a:srgbClr val="1F2D29"/>
                </a:solidFill>
              </a:rPr>
              <a:t>Otherwise, there are statistical differences in conservation percentages between Bird and Fish, Fish and Mammal, and Mammal and Reptile.</a:t>
            </a:r>
          </a:p>
          <a:p>
            <a:endParaRPr lang="en-US" sz="1600" dirty="0">
              <a:solidFill>
                <a:srgbClr val="1F2D29"/>
              </a:solidFill>
            </a:endParaRPr>
          </a:p>
        </p:txBody>
      </p:sp>
    </p:spTree>
    <p:extLst>
      <p:ext uri="{BB962C8B-B14F-4D97-AF65-F5344CB8AC3E}">
        <p14:creationId xmlns:p14="http://schemas.microsoft.com/office/powerpoint/2010/main" val="152368795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06" name="Rectangle 105">
            <a:extLst>
              <a:ext uri="{FF2B5EF4-FFF2-40B4-BE49-F238E27FC236}">
                <a16:creationId xmlns:a16="http://schemas.microsoft.com/office/drawing/2014/main" id="{4D7E45EB-2082-42A1-A5FC-6D53F21DB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8" name="Picture 107">
            <a:extLst>
              <a:ext uri="{FF2B5EF4-FFF2-40B4-BE49-F238E27FC236}">
                <a16:creationId xmlns:a16="http://schemas.microsoft.com/office/drawing/2014/main" id="{A6A5C072-919B-4308-A48B-96DC0CBFBE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0" name="Picture 109">
            <a:extLst>
              <a:ext uri="{FF2B5EF4-FFF2-40B4-BE49-F238E27FC236}">
                <a16:creationId xmlns:a16="http://schemas.microsoft.com/office/drawing/2014/main" id="{A8F74E2F-7C51-4D72-96BA-528A507481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12" name="Rectangle 111">
            <a:extLst>
              <a:ext uri="{FF2B5EF4-FFF2-40B4-BE49-F238E27FC236}">
                <a16:creationId xmlns:a16="http://schemas.microsoft.com/office/drawing/2014/main" id="{1B61F797-14BD-476F-B569-140E96CB6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9A0235D8-BAC3-4440-8A9B-43D98243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F2FD5C-3192-4646-91D2-C907BDC4C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823EC6B-93ED-4B0E-9702-67E4CAB1C526}"/>
              </a:ext>
            </a:extLst>
          </p:cNvPr>
          <p:cNvSpPr>
            <a:spLocks noGrp="1"/>
          </p:cNvSpPr>
          <p:nvPr>
            <p:ph type="title"/>
          </p:nvPr>
        </p:nvSpPr>
        <p:spPr>
          <a:xfrm>
            <a:off x="1969803" y="808056"/>
            <a:ext cx="8608037" cy="1077229"/>
          </a:xfrm>
        </p:spPr>
        <p:txBody>
          <a:bodyPr>
            <a:normAutofit/>
          </a:bodyPr>
          <a:lstStyle/>
          <a:p>
            <a:pPr algn="l"/>
            <a:r>
              <a:rPr lang="en-US" dirty="0"/>
              <a:t>Analysis (cont.)</a:t>
            </a:r>
          </a:p>
        </p:txBody>
      </p:sp>
      <p:pic>
        <p:nvPicPr>
          <p:cNvPr id="3" name="Picture 2">
            <a:extLst>
              <a:ext uri="{FF2B5EF4-FFF2-40B4-BE49-F238E27FC236}">
                <a16:creationId xmlns:a16="http://schemas.microsoft.com/office/drawing/2014/main" id="{02A4FBF7-D61C-4C73-9813-1706AE31E1DB}"/>
              </a:ext>
            </a:extLst>
          </p:cNvPr>
          <p:cNvPicPr>
            <a:picLocks noChangeAspect="1"/>
          </p:cNvPicPr>
          <p:nvPr/>
        </p:nvPicPr>
        <p:blipFill>
          <a:blip r:embed="rId5"/>
          <a:stretch/>
        </p:blipFill>
        <p:spPr>
          <a:xfrm>
            <a:off x="1147805" y="1487862"/>
            <a:ext cx="10010511" cy="2502625"/>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5" name="Content Placeholder 4">
            <a:extLst>
              <a:ext uri="{FF2B5EF4-FFF2-40B4-BE49-F238E27FC236}">
                <a16:creationId xmlns:a16="http://schemas.microsoft.com/office/drawing/2014/main" id="{FCF7812B-8874-49AA-A784-E1974CAB4126}"/>
              </a:ext>
            </a:extLst>
          </p:cNvPr>
          <p:cNvSpPr>
            <a:spLocks noGrp="1"/>
          </p:cNvSpPr>
          <p:nvPr>
            <p:ph idx="1"/>
          </p:nvPr>
        </p:nvSpPr>
        <p:spPr>
          <a:xfrm>
            <a:off x="1631576" y="4334684"/>
            <a:ext cx="8944585" cy="1715260"/>
          </a:xfrm>
        </p:spPr>
        <p:txBody>
          <a:bodyPr>
            <a:normAutofit fontScale="92500" lnSpcReduction="20000"/>
          </a:bodyPr>
          <a:lstStyle/>
          <a:p>
            <a:pPr>
              <a:lnSpc>
                <a:spcPct val="110000"/>
              </a:lnSpc>
            </a:pPr>
            <a:r>
              <a:rPr lang="en-US" sz="1500" dirty="0"/>
              <a:t>‘Bats’ are the most prevalent in the common names of species of Mammals. Note however that this only means that there are more common name that include the term ‘Bat’, but this does not mean that Bats are the most common species in itself.</a:t>
            </a:r>
          </a:p>
          <a:p>
            <a:pPr>
              <a:lnSpc>
                <a:spcPct val="110000"/>
              </a:lnSpc>
            </a:pPr>
            <a:r>
              <a:rPr lang="en-US" sz="1500" dirty="0"/>
              <a:t>Of the species with ‘Bat’ in their common name, they were most often observed in Yellowstone and species not any ‘of concern’ list were most observed. There may be more observations in Yellowstone simply because it is larger than the other parks. Also, it can be assumed that more ‘Not Endangered’ species would be more prevalent than those that are ‘Of Concern’.</a:t>
            </a:r>
          </a:p>
        </p:txBody>
      </p:sp>
      <p:sp>
        <p:nvSpPr>
          <p:cNvPr id="118" name="Rectangle 117">
            <a:extLst>
              <a:ext uri="{FF2B5EF4-FFF2-40B4-BE49-F238E27FC236}">
                <a16:creationId xmlns:a16="http://schemas.microsoft.com/office/drawing/2014/main" id="{28564258-BA63-4452-B6A7-27E3497D9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2932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06" name="Rectangle 105">
            <a:extLst>
              <a:ext uri="{FF2B5EF4-FFF2-40B4-BE49-F238E27FC236}">
                <a16:creationId xmlns:a16="http://schemas.microsoft.com/office/drawing/2014/main" id="{4D7E45EB-2082-42A1-A5FC-6D53F21DB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8" name="Picture 107">
            <a:extLst>
              <a:ext uri="{FF2B5EF4-FFF2-40B4-BE49-F238E27FC236}">
                <a16:creationId xmlns:a16="http://schemas.microsoft.com/office/drawing/2014/main" id="{A6A5C072-919B-4308-A48B-96DC0CBFBE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0" name="Picture 109">
            <a:extLst>
              <a:ext uri="{FF2B5EF4-FFF2-40B4-BE49-F238E27FC236}">
                <a16:creationId xmlns:a16="http://schemas.microsoft.com/office/drawing/2014/main" id="{A8F74E2F-7C51-4D72-96BA-528A507481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12" name="Rectangle 111">
            <a:extLst>
              <a:ext uri="{FF2B5EF4-FFF2-40B4-BE49-F238E27FC236}">
                <a16:creationId xmlns:a16="http://schemas.microsoft.com/office/drawing/2014/main" id="{1B61F797-14BD-476F-B569-140E96CB6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9A0235D8-BAC3-4440-8A9B-43D98243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F2FD5C-3192-4646-91D2-C907BDC4C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823EC6B-93ED-4B0E-9702-67E4CAB1C526}"/>
              </a:ext>
            </a:extLst>
          </p:cNvPr>
          <p:cNvSpPr>
            <a:spLocks noGrp="1"/>
          </p:cNvSpPr>
          <p:nvPr>
            <p:ph type="title"/>
          </p:nvPr>
        </p:nvSpPr>
        <p:spPr>
          <a:xfrm>
            <a:off x="1969803" y="808056"/>
            <a:ext cx="8608037" cy="1077229"/>
          </a:xfrm>
        </p:spPr>
        <p:txBody>
          <a:bodyPr>
            <a:normAutofit/>
          </a:bodyPr>
          <a:lstStyle/>
          <a:p>
            <a:pPr algn="l"/>
            <a:r>
              <a:rPr lang="en-US" dirty="0"/>
              <a:t>Analysis (cont.)</a:t>
            </a:r>
          </a:p>
        </p:txBody>
      </p:sp>
      <p:pic>
        <p:nvPicPr>
          <p:cNvPr id="3" name="Picture 2">
            <a:extLst>
              <a:ext uri="{FF2B5EF4-FFF2-40B4-BE49-F238E27FC236}">
                <a16:creationId xmlns:a16="http://schemas.microsoft.com/office/drawing/2014/main" id="{02A4FBF7-D61C-4C73-9813-1706AE31E1DB}"/>
              </a:ext>
            </a:extLst>
          </p:cNvPr>
          <p:cNvPicPr>
            <a:picLocks noChangeAspect="1"/>
          </p:cNvPicPr>
          <p:nvPr/>
        </p:nvPicPr>
        <p:blipFill>
          <a:blip r:embed="rId5"/>
          <a:srcRect/>
          <a:stretch/>
        </p:blipFill>
        <p:spPr>
          <a:xfrm>
            <a:off x="4276092" y="1487862"/>
            <a:ext cx="3753937" cy="2502625"/>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5" name="Content Placeholder 4">
            <a:extLst>
              <a:ext uri="{FF2B5EF4-FFF2-40B4-BE49-F238E27FC236}">
                <a16:creationId xmlns:a16="http://schemas.microsoft.com/office/drawing/2014/main" id="{FCF7812B-8874-49AA-A784-E1974CAB4126}"/>
              </a:ext>
            </a:extLst>
          </p:cNvPr>
          <p:cNvSpPr>
            <a:spLocks noGrp="1"/>
          </p:cNvSpPr>
          <p:nvPr>
            <p:ph idx="1"/>
          </p:nvPr>
        </p:nvSpPr>
        <p:spPr>
          <a:xfrm>
            <a:off x="1631576" y="4334684"/>
            <a:ext cx="8944585" cy="1715260"/>
          </a:xfrm>
        </p:spPr>
        <p:txBody>
          <a:bodyPr>
            <a:normAutofit/>
          </a:bodyPr>
          <a:lstStyle/>
          <a:p>
            <a:pPr>
              <a:lnSpc>
                <a:spcPct val="110000"/>
              </a:lnSpc>
            </a:pPr>
            <a:r>
              <a:rPr lang="en-US" sz="1500" dirty="0"/>
              <a:t>When analyzing the scientific names of species, </a:t>
            </a:r>
            <a:r>
              <a:rPr lang="en-US" sz="1500" i="1" dirty="0"/>
              <a:t>Branta </a:t>
            </a:r>
            <a:r>
              <a:rPr lang="en-US" sz="1500" i="1" dirty="0" err="1"/>
              <a:t>hutchinsii</a:t>
            </a:r>
            <a:r>
              <a:rPr lang="en-US" sz="1500" i="1" dirty="0"/>
              <a:t>,</a:t>
            </a:r>
            <a:r>
              <a:rPr lang="en-US" sz="1500" dirty="0"/>
              <a:t> the Cackling Goose, was the single species with the most observations at all parks.</a:t>
            </a:r>
          </a:p>
          <a:p>
            <a:pPr>
              <a:lnSpc>
                <a:spcPct val="110000"/>
              </a:lnSpc>
            </a:pPr>
            <a:r>
              <a:rPr lang="en-US" sz="1500" dirty="0"/>
              <a:t>As before, the most observations were recorded at Yellowstone.</a:t>
            </a:r>
          </a:p>
        </p:txBody>
      </p:sp>
      <p:sp>
        <p:nvSpPr>
          <p:cNvPr id="118" name="Rectangle 117">
            <a:extLst>
              <a:ext uri="{FF2B5EF4-FFF2-40B4-BE49-F238E27FC236}">
                <a16:creationId xmlns:a16="http://schemas.microsoft.com/office/drawing/2014/main" id="{28564258-BA63-4452-B6A7-27E3497D9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4389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8B8BFF-ABC6-4302-9767-D2ADEE381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5F431FD-989C-4F7B-9EF1-BDED51AED4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AFFF3F7-4395-4F19-BC12-8940796BE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5906" y="0"/>
            <a:ext cx="10906093"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F10643-D76F-4FF7-8039-B4A1FE9E7202}"/>
              </a:ext>
            </a:extLst>
          </p:cNvPr>
          <p:cNvSpPr>
            <a:spLocks noGrp="1"/>
          </p:cNvSpPr>
          <p:nvPr>
            <p:ph type="title"/>
          </p:nvPr>
        </p:nvSpPr>
        <p:spPr>
          <a:xfrm>
            <a:off x="2250081" y="808056"/>
            <a:ext cx="8006760" cy="1518934"/>
          </a:xfrm>
        </p:spPr>
        <p:txBody>
          <a:bodyPr anchor="t">
            <a:normAutofit/>
          </a:bodyPr>
          <a:lstStyle/>
          <a:p>
            <a:pPr algn="l"/>
            <a:r>
              <a:rPr lang="en-US" sz="5000">
                <a:solidFill>
                  <a:schemeClr val="tx2"/>
                </a:solidFill>
              </a:rPr>
              <a:t>Conclusions</a:t>
            </a:r>
          </a:p>
        </p:txBody>
      </p:sp>
      <p:sp>
        <p:nvSpPr>
          <p:cNvPr id="18" name="Right Triangle 17">
            <a:extLst>
              <a:ext uri="{FF2B5EF4-FFF2-40B4-BE49-F238E27FC236}">
                <a16:creationId xmlns:a16="http://schemas.microsoft.com/office/drawing/2014/main" id="{0BFD2628-8E1E-4A9C-8CC0-A0433268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809734" y="808056"/>
            <a:ext cx="239869" cy="239869"/>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249F20B-762B-40D4-9BFC-6A77D62BAF55}"/>
              </a:ext>
            </a:extLst>
          </p:cNvPr>
          <p:cNvSpPr>
            <a:spLocks noGrp="1"/>
          </p:cNvSpPr>
          <p:nvPr>
            <p:ph idx="1"/>
          </p:nvPr>
        </p:nvSpPr>
        <p:spPr>
          <a:xfrm>
            <a:off x="2250080" y="2547708"/>
            <a:ext cx="8006760" cy="3502235"/>
          </a:xfrm>
        </p:spPr>
        <p:txBody>
          <a:bodyPr anchor="ctr">
            <a:normAutofit/>
          </a:bodyPr>
          <a:lstStyle/>
          <a:p>
            <a:r>
              <a:rPr lang="en-US" dirty="0">
                <a:solidFill>
                  <a:schemeClr val="tx2"/>
                </a:solidFill>
              </a:rPr>
              <a:t>For further research, it may be beneficial to included the size of the parks in the analysis. </a:t>
            </a:r>
          </a:p>
          <a:p>
            <a:r>
              <a:rPr lang="en-US" dirty="0">
                <a:solidFill>
                  <a:schemeClr val="tx2"/>
                </a:solidFill>
              </a:rPr>
              <a:t>Also, likewise with Bats it may be useful to explore the number of observations of other animal groups such as the Canis (wolves, foxes, coyotes, etc.) and Felis (cougars, lynx, etc.)</a:t>
            </a:r>
          </a:p>
          <a:p>
            <a:r>
              <a:rPr lang="en-US" dirty="0">
                <a:solidFill>
                  <a:schemeClr val="tx2"/>
                </a:solidFill>
              </a:rPr>
              <a:t>If specific endangered animals are specifically tracked over many years, the efficacy of protection efforts could be inferred. </a:t>
            </a:r>
          </a:p>
        </p:txBody>
      </p:sp>
      <p:sp>
        <p:nvSpPr>
          <p:cNvPr id="20" name="Rectangle 19">
            <a:extLst>
              <a:ext uri="{FF2B5EF4-FFF2-40B4-BE49-F238E27FC236}">
                <a16:creationId xmlns:a16="http://schemas.microsoft.com/office/drawing/2014/main" id="{D0DAE048-BF8A-4A95-8DBC-D3A926B94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71960" y="0"/>
            <a:ext cx="32004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241652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{950F5A1F-D4E8-4AB0-8714-11B7802A1D9A}tf16401375</Template>
  <TotalTime>59</TotalTime>
  <Words>502</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MS Shell Dlg 2</vt:lpstr>
      <vt:lpstr>Wingdings</vt:lpstr>
      <vt:lpstr>Wingdings 3</vt:lpstr>
      <vt:lpstr>Madison</vt:lpstr>
      <vt:lpstr>Biodiversity in National Parks</vt:lpstr>
      <vt:lpstr>Data Sources</vt:lpstr>
      <vt:lpstr>Process</vt:lpstr>
      <vt:lpstr>Analysis </vt:lpstr>
      <vt:lpstr>Analysis (cont.)</vt:lpstr>
      <vt:lpstr>Analysis (cont.)</vt:lpstr>
      <vt:lpstr>Analysis (cont.)</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Biodiversity in National Parks</dc:title>
  <dc:creator>Will Gillis</dc:creator>
  <cp:lastModifiedBy>Will Gillis</cp:lastModifiedBy>
  <cp:revision>7</cp:revision>
  <dcterms:created xsi:type="dcterms:W3CDTF">2022-01-14T21:01:10Z</dcterms:created>
  <dcterms:modified xsi:type="dcterms:W3CDTF">2022-01-14T22:00:28Z</dcterms:modified>
</cp:coreProperties>
</file>