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60" r:id="rId3"/>
    <p:sldId id="258" r:id="rId4"/>
    <p:sldId id="273" r:id="rId5"/>
    <p:sldId id="272" r:id="rId6"/>
    <p:sldId id="261" r:id="rId7"/>
    <p:sldId id="262" r:id="rId8"/>
    <p:sldId id="263" r:id="rId9"/>
    <p:sldId id="264"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E5C1E5-0345-2142-4406-6DC7A5D277FD}" v="316" dt="2023-02-16T08:44:47.779"/>
    <p1510:client id="{A8E01DBD-5707-6579-D9A5-97F0C6B8DFE3}" v="153" dt="2023-02-16T11:23:56.3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8" autoAdjust="0"/>
    <p:restoredTop sz="94660"/>
  </p:normalViewPr>
  <p:slideViewPr>
    <p:cSldViewPr snapToGrid="0">
      <p:cViewPr varScale="1">
        <p:scale>
          <a:sx n="157" d="100"/>
          <a:sy n="157" d="100"/>
        </p:scale>
        <p:origin x="156"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UDENT Ibrahim Khalid" userId="S::ibrahim.khalid@students.ittralee.ie::8b484474-a2a5-42e0-8cd9-fde826877427" providerId="AD" clId="Web-{A8E01DBD-5707-6579-D9A5-97F0C6B8DFE3}"/>
    <pc:docChg chg="addSld delSld modSld">
      <pc:chgData name="STUDENT Ibrahim Khalid" userId="S::ibrahim.khalid@students.ittralee.ie::8b484474-a2a5-42e0-8cd9-fde826877427" providerId="AD" clId="Web-{A8E01DBD-5707-6579-D9A5-97F0C6B8DFE3}" dt="2023-02-16T11:23:56.397" v="155" actId="1076"/>
      <pc:docMkLst>
        <pc:docMk/>
      </pc:docMkLst>
      <pc:sldChg chg="modSp">
        <pc:chgData name="STUDENT Ibrahim Khalid" userId="S::ibrahim.khalid@students.ittralee.ie::8b484474-a2a5-42e0-8cd9-fde826877427" providerId="AD" clId="Web-{A8E01DBD-5707-6579-D9A5-97F0C6B8DFE3}" dt="2023-02-16T10:53:33.982" v="107" actId="20577"/>
        <pc:sldMkLst>
          <pc:docMk/>
          <pc:sldMk cId="1306007971" sldId="256"/>
        </pc:sldMkLst>
        <pc:spChg chg="mod">
          <ac:chgData name="STUDENT Ibrahim Khalid" userId="S::ibrahim.khalid@students.ittralee.ie::8b484474-a2a5-42e0-8cd9-fde826877427" providerId="AD" clId="Web-{A8E01DBD-5707-6579-D9A5-97F0C6B8DFE3}" dt="2023-02-16T10:53:33.982" v="107" actId="20577"/>
          <ac:spMkLst>
            <pc:docMk/>
            <pc:sldMk cId="1306007971" sldId="256"/>
            <ac:spMk id="2" creationId="{99AEC00D-5D34-F3A2-724F-3CFAB637420E}"/>
          </ac:spMkLst>
        </pc:spChg>
      </pc:sldChg>
      <pc:sldChg chg="addSp delSp modSp">
        <pc:chgData name="STUDENT Ibrahim Khalid" userId="S::ibrahim.khalid@students.ittralee.ie::8b484474-a2a5-42e0-8cd9-fde826877427" providerId="AD" clId="Web-{A8E01DBD-5707-6579-D9A5-97F0C6B8DFE3}" dt="2023-02-16T11:22:22.520" v="137" actId="20577"/>
        <pc:sldMkLst>
          <pc:docMk/>
          <pc:sldMk cId="3978432547" sldId="258"/>
        </pc:sldMkLst>
        <pc:spChg chg="mod">
          <ac:chgData name="STUDENT Ibrahim Khalid" userId="S::ibrahim.khalid@students.ittralee.ie::8b484474-a2a5-42e0-8cd9-fde826877427" providerId="AD" clId="Web-{A8E01DBD-5707-6579-D9A5-97F0C6B8DFE3}" dt="2023-02-16T11:22:22.520" v="137" actId="20577"/>
          <ac:spMkLst>
            <pc:docMk/>
            <pc:sldMk cId="3978432547" sldId="258"/>
            <ac:spMk id="17" creationId="{775C0E25-494A-6854-DBE9-E0F09D5B8BDD}"/>
          </ac:spMkLst>
        </pc:spChg>
        <pc:picChg chg="add del mod">
          <ac:chgData name="STUDENT Ibrahim Khalid" userId="S::ibrahim.khalid@students.ittralee.ie::8b484474-a2a5-42e0-8cd9-fde826877427" providerId="AD" clId="Web-{A8E01DBD-5707-6579-D9A5-97F0C6B8DFE3}" dt="2023-02-16T10:58:51.492" v="121"/>
          <ac:picMkLst>
            <pc:docMk/>
            <pc:sldMk cId="3978432547" sldId="258"/>
            <ac:picMk id="3" creationId="{C3A5F433-E7CA-1F49-41E4-F479A7EE8E9B}"/>
          </ac:picMkLst>
        </pc:picChg>
        <pc:picChg chg="add del mod">
          <ac:chgData name="STUDENT Ibrahim Khalid" userId="S::ibrahim.khalid@students.ittralee.ie::8b484474-a2a5-42e0-8cd9-fde826877427" providerId="AD" clId="Web-{A8E01DBD-5707-6579-D9A5-97F0C6B8DFE3}" dt="2023-02-16T10:58:22.709" v="117"/>
          <ac:picMkLst>
            <pc:docMk/>
            <pc:sldMk cId="3978432547" sldId="258"/>
            <ac:picMk id="4" creationId="{61A3C203-9247-50CF-D375-2682F7E3D9E9}"/>
          </ac:picMkLst>
        </pc:picChg>
      </pc:sldChg>
      <pc:sldChg chg="add del">
        <pc:chgData name="STUDENT Ibrahim Khalid" userId="S::ibrahim.khalid@students.ittralee.ie::8b484474-a2a5-42e0-8cd9-fde826877427" providerId="AD" clId="Web-{A8E01DBD-5707-6579-D9A5-97F0C6B8DFE3}" dt="2023-02-16T10:26:31.682" v="33"/>
        <pc:sldMkLst>
          <pc:docMk/>
          <pc:sldMk cId="3318239492" sldId="259"/>
        </pc:sldMkLst>
      </pc:sldChg>
      <pc:sldChg chg="modSp">
        <pc:chgData name="STUDENT Ibrahim Khalid" userId="S::ibrahim.khalid@students.ittralee.ie::8b484474-a2a5-42e0-8cd9-fde826877427" providerId="AD" clId="Web-{A8E01DBD-5707-6579-D9A5-97F0C6B8DFE3}" dt="2023-02-16T11:17:07.447" v="126" actId="20577"/>
        <pc:sldMkLst>
          <pc:docMk/>
          <pc:sldMk cId="4211677904" sldId="260"/>
        </pc:sldMkLst>
        <pc:spChg chg="mod">
          <ac:chgData name="STUDENT Ibrahim Khalid" userId="S::ibrahim.khalid@students.ittralee.ie::8b484474-a2a5-42e0-8cd9-fde826877427" providerId="AD" clId="Web-{A8E01DBD-5707-6579-D9A5-97F0C6B8DFE3}" dt="2023-02-16T10:14:09.659" v="20" actId="20577"/>
          <ac:spMkLst>
            <pc:docMk/>
            <pc:sldMk cId="4211677904" sldId="260"/>
            <ac:spMk id="2" creationId="{C1A22609-626A-7361-8654-2D404B1475F0}"/>
          </ac:spMkLst>
        </pc:spChg>
        <pc:spChg chg="mod">
          <ac:chgData name="STUDENT Ibrahim Khalid" userId="S::ibrahim.khalid@students.ittralee.ie::8b484474-a2a5-42e0-8cd9-fde826877427" providerId="AD" clId="Web-{A8E01DBD-5707-6579-D9A5-97F0C6B8DFE3}" dt="2023-02-16T11:17:07.447" v="126" actId="20577"/>
          <ac:spMkLst>
            <pc:docMk/>
            <pc:sldMk cId="4211677904" sldId="260"/>
            <ac:spMk id="3" creationId="{19D39BE6-D070-9363-D465-5DBC286086DA}"/>
          </ac:spMkLst>
        </pc:spChg>
      </pc:sldChg>
      <pc:sldChg chg="modSp">
        <pc:chgData name="STUDENT Ibrahim Khalid" userId="S::ibrahim.khalid@students.ittralee.ie::8b484474-a2a5-42e0-8cd9-fde826877427" providerId="AD" clId="Web-{A8E01DBD-5707-6579-D9A5-97F0C6B8DFE3}" dt="2023-02-16T10:49:18.568" v="79" actId="20577"/>
        <pc:sldMkLst>
          <pc:docMk/>
          <pc:sldMk cId="3014468406" sldId="261"/>
        </pc:sldMkLst>
        <pc:spChg chg="mod">
          <ac:chgData name="STUDENT Ibrahim Khalid" userId="S::ibrahim.khalid@students.ittralee.ie::8b484474-a2a5-42e0-8cd9-fde826877427" providerId="AD" clId="Web-{A8E01DBD-5707-6579-D9A5-97F0C6B8DFE3}" dt="2023-02-16T10:49:18.568" v="79" actId="20577"/>
          <ac:spMkLst>
            <pc:docMk/>
            <pc:sldMk cId="3014468406" sldId="261"/>
            <ac:spMk id="3" creationId="{ECEA5880-9295-A67C-8C8F-FD2129170396}"/>
          </ac:spMkLst>
        </pc:spChg>
      </pc:sldChg>
      <pc:sldChg chg="modSp">
        <pc:chgData name="STUDENT Ibrahim Khalid" userId="S::ibrahim.khalid@students.ittralee.ie::8b484474-a2a5-42e0-8cd9-fde826877427" providerId="AD" clId="Web-{A8E01DBD-5707-6579-D9A5-97F0C6B8DFE3}" dt="2023-02-16T10:52:32.214" v="94" actId="20577"/>
        <pc:sldMkLst>
          <pc:docMk/>
          <pc:sldMk cId="3870521096" sldId="262"/>
        </pc:sldMkLst>
        <pc:spChg chg="mod">
          <ac:chgData name="STUDENT Ibrahim Khalid" userId="S::ibrahim.khalid@students.ittralee.ie::8b484474-a2a5-42e0-8cd9-fde826877427" providerId="AD" clId="Web-{A8E01DBD-5707-6579-D9A5-97F0C6B8DFE3}" dt="2023-02-16T10:27:36.512" v="34" actId="14100"/>
          <ac:spMkLst>
            <pc:docMk/>
            <pc:sldMk cId="3870521096" sldId="262"/>
            <ac:spMk id="2" creationId="{D7596F19-2FEA-3344-ACCB-19E574C14041}"/>
          </ac:spMkLst>
        </pc:spChg>
        <pc:spChg chg="mod">
          <ac:chgData name="STUDENT Ibrahim Khalid" userId="S::ibrahim.khalid@students.ittralee.ie::8b484474-a2a5-42e0-8cd9-fde826877427" providerId="AD" clId="Web-{A8E01DBD-5707-6579-D9A5-97F0C6B8DFE3}" dt="2023-02-16T10:52:32.214" v="94" actId="20577"/>
          <ac:spMkLst>
            <pc:docMk/>
            <pc:sldMk cId="3870521096" sldId="262"/>
            <ac:spMk id="3" creationId="{B2759960-C1C5-C312-2AB8-C48EF39EECC1}"/>
          </ac:spMkLst>
        </pc:spChg>
      </pc:sldChg>
      <pc:sldChg chg="modSp">
        <pc:chgData name="STUDENT Ibrahim Khalid" userId="S::ibrahim.khalid@students.ittralee.ie::8b484474-a2a5-42e0-8cd9-fde826877427" providerId="AD" clId="Web-{A8E01DBD-5707-6579-D9A5-97F0C6B8DFE3}" dt="2023-02-16T10:29:53.032" v="37" actId="14100"/>
        <pc:sldMkLst>
          <pc:docMk/>
          <pc:sldMk cId="3921466608" sldId="263"/>
        </pc:sldMkLst>
        <pc:spChg chg="mod">
          <ac:chgData name="STUDENT Ibrahim Khalid" userId="S::ibrahim.khalid@students.ittralee.ie::8b484474-a2a5-42e0-8cd9-fde826877427" providerId="AD" clId="Web-{A8E01DBD-5707-6579-D9A5-97F0C6B8DFE3}" dt="2023-02-16T10:29:53.032" v="37" actId="14100"/>
          <ac:spMkLst>
            <pc:docMk/>
            <pc:sldMk cId="3921466608" sldId="263"/>
            <ac:spMk id="2" creationId="{48154D83-03C2-01F2-8525-D97D00EB315F}"/>
          </ac:spMkLst>
        </pc:spChg>
        <pc:spChg chg="mod">
          <ac:chgData name="STUDENT Ibrahim Khalid" userId="S::ibrahim.khalid@students.ittralee.ie::8b484474-a2a5-42e0-8cd9-fde826877427" providerId="AD" clId="Web-{A8E01DBD-5707-6579-D9A5-97F0C6B8DFE3}" dt="2023-02-16T09:14:48.375" v="1" actId="20577"/>
          <ac:spMkLst>
            <pc:docMk/>
            <pc:sldMk cId="3921466608" sldId="263"/>
            <ac:spMk id="3" creationId="{FD93A766-DBAA-D6F1-B947-4B4D26DCE25F}"/>
          </ac:spMkLst>
        </pc:spChg>
      </pc:sldChg>
      <pc:sldChg chg="modSp">
        <pc:chgData name="STUDENT Ibrahim Khalid" userId="S::ibrahim.khalid@students.ittralee.ie::8b484474-a2a5-42e0-8cd9-fde826877427" providerId="AD" clId="Web-{A8E01DBD-5707-6579-D9A5-97F0C6B8DFE3}" dt="2023-02-16T10:31:01.628" v="43" actId="20577"/>
        <pc:sldMkLst>
          <pc:docMk/>
          <pc:sldMk cId="2624570946" sldId="264"/>
        </pc:sldMkLst>
        <pc:spChg chg="mod">
          <ac:chgData name="STUDENT Ibrahim Khalid" userId="S::ibrahim.khalid@students.ittralee.ie::8b484474-a2a5-42e0-8cd9-fde826877427" providerId="AD" clId="Web-{A8E01DBD-5707-6579-D9A5-97F0C6B8DFE3}" dt="2023-02-16T10:31:01.628" v="43" actId="20577"/>
          <ac:spMkLst>
            <pc:docMk/>
            <pc:sldMk cId="2624570946" sldId="264"/>
            <ac:spMk id="3" creationId="{AAA7BEF2-1787-D8F1-6599-B0C2F8D4C177}"/>
          </ac:spMkLst>
        </pc:spChg>
      </pc:sldChg>
      <pc:sldChg chg="modSp">
        <pc:chgData name="STUDENT Ibrahim Khalid" userId="S::ibrahim.khalid@students.ittralee.ie::8b484474-a2a5-42e0-8cd9-fde826877427" providerId="AD" clId="Web-{A8E01DBD-5707-6579-D9A5-97F0C6B8DFE3}" dt="2023-02-16T10:46:40.454" v="65" actId="20577"/>
        <pc:sldMkLst>
          <pc:docMk/>
          <pc:sldMk cId="268174235" sldId="265"/>
        </pc:sldMkLst>
        <pc:spChg chg="mod">
          <ac:chgData name="STUDENT Ibrahim Khalid" userId="S::ibrahim.khalid@students.ittralee.ie::8b484474-a2a5-42e0-8cd9-fde826877427" providerId="AD" clId="Web-{A8E01DBD-5707-6579-D9A5-97F0C6B8DFE3}" dt="2023-02-16T10:46:40.454" v="65" actId="20577"/>
          <ac:spMkLst>
            <pc:docMk/>
            <pc:sldMk cId="268174235" sldId="265"/>
            <ac:spMk id="3" creationId="{210B2ADD-4507-3852-B691-99D72EADB85A}"/>
          </ac:spMkLst>
        </pc:spChg>
      </pc:sldChg>
      <pc:sldChg chg="del">
        <pc:chgData name="STUDENT Ibrahim Khalid" userId="S::ibrahim.khalid@students.ittralee.ie::8b484474-a2a5-42e0-8cd9-fde826877427" providerId="AD" clId="Web-{A8E01DBD-5707-6579-D9A5-97F0C6B8DFE3}" dt="2023-02-16T10:34:15.822" v="61"/>
        <pc:sldMkLst>
          <pc:docMk/>
          <pc:sldMk cId="1767443559" sldId="267"/>
        </pc:sldMkLst>
      </pc:sldChg>
      <pc:sldChg chg="modSp">
        <pc:chgData name="STUDENT Ibrahim Khalid" userId="S::ibrahim.khalid@students.ittralee.ie::8b484474-a2a5-42e0-8cd9-fde826877427" providerId="AD" clId="Web-{A8E01DBD-5707-6579-D9A5-97F0C6B8DFE3}" dt="2023-02-16T10:36:07.231" v="63" actId="20577"/>
        <pc:sldMkLst>
          <pc:docMk/>
          <pc:sldMk cId="793023479" sldId="270"/>
        </pc:sldMkLst>
        <pc:spChg chg="mod">
          <ac:chgData name="STUDENT Ibrahim Khalid" userId="S::ibrahim.khalid@students.ittralee.ie::8b484474-a2a5-42e0-8cd9-fde826877427" providerId="AD" clId="Web-{A8E01DBD-5707-6579-D9A5-97F0C6B8DFE3}" dt="2023-02-16T10:36:07.231" v="63" actId="20577"/>
          <ac:spMkLst>
            <pc:docMk/>
            <pc:sldMk cId="793023479" sldId="270"/>
            <ac:spMk id="3" creationId="{3172406E-6C84-2724-C4DE-9C073C645B73}"/>
          </ac:spMkLst>
        </pc:spChg>
      </pc:sldChg>
      <pc:sldChg chg="addSp delSp modSp new mod setBg">
        <pc:chgData name="STUDENT Ibrahim Khalid" userId="S::ibrahim.khalid@students.ittralee.ie::8b484474-a2a5-42e0-8cd9-fde826877427" providerId="AD" clId="Web-{A8E01DBD-5707-6579-D9A5-97F0C6B8DFE3}" dt="2023-02-16T11:23:56.397" v="155" actId="1076"/>
        <pc:sldMkLst>
          <pc:docMk/>
          <pc:sldMk cId="2093051750" sldId="271"/>
        </pc:sldMkLst>
        <pc:spChg chg="del">
          <ac:chgData name="STUDENT Ibrahim Khalid" userId="S::ibrahim.khalid@students.ittralee.ie::8b484474-a2a5-42e0-8cd9-fde826877427" providerId="AD" clId="Web-{A8E01DBD-5707-6579-D9A5-97F0C6B8DFE3}" dt="2023-02-16T11:22:27.738" v="139"/>
          <ac:spMkLst>
            <pc:docMk/>
            <pc:sldMk cId="2093051750" sldId="271"/>
            <ac:spMk id="2" creationId="{3B9A034B-FA72-7AB1-F5C3-A3695CCFD0A9}"/>
          </ac:spMkLst>
        </pc:spChg>
        <pc:spChg chg="del">
          <ac:chgData name="STUDENT Ibrahim Khalid" userId="S::ibrahim.khalid@students.ittralee.ie::8b484474-a2a5-42e0-8cd9-fde826877427" providerId="AD" clId="Web-{A8E01DBD-5707-6579-D9A5-97F0C6B8DFE3}" dt="2023-02-16T11:22:29.613" v="140"/>
          <ac:spMkLst>
            <pc:docMk/>
            <pc:sldMk cId="2093051750" sldId="271"/>
            <ac:spMk id="3" creationId="{47436043-1DFF-B444-6B97-880B27317946}"/>
          </ac:spMkLst>
        </pc:spChg>
        <pc:spChg chg="add">
          <ac:chgData name="STUDENT Ibrahim Khalid" userId="S::ibrahim.khalid@students.ittralee.ie::8b484474-a2a5-42e0-8cd9-fde826877427" providerId="AD" clId="Web-{A8E01DBD-5707-6579-D9A5-97F0C6B8DFE3}" dt="2023-02-16T11:23:35.912" v="150"/>
          <ac:spMkLst>
            <pc:docMk/>
            <pc:sldMk cId="2093051750" sldId="271"/>
            <ac:spMk id="6" creationId="{ACC05AC7-C76D-437A-940E-567DF01FF56D}"/>
          </ac:spMkLst>
        </pc:spChg>
        <pc:spChg chg="add del">
          <ac:chgData name="STUDENT Ibrahim Khalid" userId="S::ibrahim.khalid@students.ittralee.ie::8b484474-a2a5-42e0-8cd9-fde826877427" providerId="AD" clId="Web-{A8E01DBD-5707-6579-D9A5-97F0C6B8DFE3}" dt="2023-02-16T11:23:23.912" v="147"/>
          <ac:spMkLst>
            <pc:docMk/>
            <pc:sldMk cId="2093051750" sldId="271"/>
            <ac:spMk id="9" creationId="{C2E770B2-F460-435B-94B7-40172D763393}"/>
          </ac:spMkLst>
        </pc:spChg>
        <pc:picChg chg="add del mod">
          <ac:chgData name="STUDENT Ibrahim Khalid" userId="S::ibrahim.khalid@students.ittralee.ie::8b484474-a2a5-42e0-8cd9-fde826877427" providerId="AD" clId="Web-{A8E01DBD-5707-6579-D9A5-97F0C6B8DFE3}" dt="2023-02-16T11:23:56.397" v="155" actId="1076"/>
          <ac:picMkLst>
            <pc:docMk/>
            <pc:sldMk cId="2093051750" sldId="271"/>
            <ac:picMk id="4" creationId="{DBA88B60-4C70-25EF-4ACE-F8AF0E5492FB}"/>
          </ac:picMkLst>
        </pc:picChg>
        <pc:cxnChg chg="add">
          <ac:chgData name="STUDENT Ibrahim Khalid" userId="S::ibrahim.khalid@students.ittralee.ie::8b484474-a2a5-42e0-8cd9-fde826877427" providerId="AD" clId="Web-{A8E01DBD-5707-6579-D9A5-97F0C6B8DFE3}" dt="2023-02-16T11:23:35.912" v="150"/>
          <ac:cxnSpMkLst>
            <pc:docMk/>
            <pc:sldMk cId="2093051750" sldId="271"/>
            <ac:cxnSpMk id="7" creationId="{671EA0E3-B720-4500-BCC6-E6676D5648A4}"/>
          </ac:cxnSpMkLst>
        </pc:cxnChg>
        <pc:cxnChg chg="add del">
          <ac:chgData name="STUDENT Ibrahim Khalid" userId="S::ibrahim.khalid@students.ittralee.ie::8b484474-a2a5-42e0-8cd9-fde826877427" providerId="AD" clId="Web-{A8E01DBD-5707-6579-D9A5-97F0C6B8DFE3}" dt="2023-02-16T11:23:23.912" v="147"/>
          <ac:cxnSpMkLst>
            <pc:docMk/>
            <pc:sldMk cId="2093051750" sldId="271"/>
            <ac:cxnSpMk id="11" creationId="{45CE5395-CDE2-415A-ACFA-0104181CF64F}"/>
          </ac:cxnSpMkLst>
        </pc:cxnChg>
        <pc:cxnChg chg="add">
          <ac:chgData name="STUDENT Ibrahim Khalid" userId="S::ibrahim.khalid@students.ittralee.ie::8b484474-a2a5-42e0-8cd9-fde826877427" providerId="AD" clId="Web-{A8E01DBD-5707-6579-D9A5-97F0C6B8DFE3}" dt="2023-02-16T11:23:35.912" v="150"/>
          <ac:cxnSpMkLst>
            <pc:docMk/>
            <pc:sldMk cId="2093051750" sldId="271"/>
            <ac:cxnSpMk id="13" creationId="{985AAA19-C81B-40EF-BE0A-482F0BCECF24}"/>
          </ac:cxnSpMkLst>
        </pc:cxnChg>
      </pc:sldChg>
    </pc:docChg>
  </pc:docChgLst>
  <pc:docChgLst>
    <pc:chgData name="STUDENT Joseph Diggins" userId="S::joseph.diggins@students.ittralee.ie::9c2be321-3b5f-45f2-95c3-c4d3e520cd8e" providerId="AD" clId="Web-{63E5C1E5-0345-2142-4406-6DC7A5D277FD}"/>
    <pc:docChg chg="addSld delSld modSld">
      <pc:chgData name="STUDENT Joseph Diggins" userId="S::joseph.diggins@students.ittralee.ie::9c2be321-3b5f-45f2-95c3-c4d3e520cd8e" providerId="AD" clId="Web-{63E5C1E5-0345-2142-4406-6DC7A5D277FD}" dt="2023-02-16T08:44:47.779" v="319" actId="20577"/>
      <pc:docMkLst>
        <pc:docMk/>
      </pc:docMkLst>
      <pc:sldChg chg="modSp">
        <pc:chgData name="STUDENT Joseph Diggins" userId="S::joseph.diggins@students.ittralee.ie::9c2be321-3b5f-45f2-95c3-c4d3e520cd8e" providerId="AD" clId="Web-{63E5C1E5-0345-2142-4406-6DC7A5D277FD}" dt="2023-02-16T08:33:55.575" v="256" actId="20577"/>
        <pc:sldMkLst>
          <pc:docMk/>
          <pc:sldMk cId="3921466608" sldId="263"/>
        </pc:sldMkLst>
        <pc:spChg chg="mod">
          <ac:chgData name="STUDENT Joseph Diggins" userId="S::joseph.diggins@students.ittralee.ie::9c2be321-3b5f-45f2-95c3-c4d3e520cd8e" providerId="AD" clId="Web-{63E5C1E5-0345-2142-4406-6DC7A5D277FD}" dt="2023-02-16T08:33:55.575" v="256" actId="20577"/>
          <ac:spMkLst>
            <pc:docMk/>
            <pc:sldMk cId="3921466608" sldId="263"/>
            <ac:spMk id="2" creationId="{48154D83-03C2-01F2-8525-D97D00EB315F}"/>
          </ac:spMkLst>
        </pc:spChg>
        <pc:spChg chg="mod">
          <ac:chgData name="STUDENT Joseph Diggins" userId="S::joseph.diggins@students.ittralee.ie::9c2be321-3b5f-45f2-95c3-c4d3e520cd8e" providerId="AD" clId="Web-{63E5C1E5-0345-2142-4406-6DC7A5D277FD}" dt="2023-02-16T08:33:45.059" v="253" actId="20577"/>
          <ac:spMkLst>
            <pc:docMk/>
            <pc:sldMk cId="3921466608" sldId="263"/>
            <ac:spMk id="3" creationId="{FD93A766-DBAA-D6F1-B947-4B4D26DCE25F}"/>
          </ac:spMkLst>
        </pc:spChg>
      </pc:sldChg>
      <pc:sldChg chg="modSp">
        <pc:chgData name="STUDENT Joseph Diggins" userId="S::joseph.diggins@students.ittralee.ie::9c2be321-3b5f-45f2-95c3-c4d3e520cd8e" providerId="AD" clId="Web-{63E5C1E5-0345-2142-4406-6DC7A5D277FD}" dt="2023-02-16T08:36:49.018" v="272" actId="20577"/>
        <pc:sldMkLst>
          <pc:docMk/>
          <pc:sldMk cId="2624570946" sldId="264"/>
        </pc:sldMkLst>
        <pc:spChg chg="mod">
          <ac:chgData name="STUDENT Joseph Diggins" userId="S::joseph.diggins@students.ittralee.ie::9c2be321-3b5f-45f2-95c3-c4d3e520cd8e" providerId="AD" clId="Web-{63E5C1E5-0345-2142-4406-6DC7A5D277FD}" dt="2023-02-16T08:36:49.018" v="272" actId="20577"/>
          <ac:spMkLst>
            <pc:docMk/>
            <pc:sldMk cId="2624570946" sldId="264"/>
            <ac:spMk id="3" creationId="{AAA7BEF2-1787-D8F1-6599-B0C2F8D4C177}"/>
          </ac:spMkLst>
        </pc:spChg>
      </pc:sldChg>
      <pc:sldChg chg="new del">
        <pc:chgData name="STUDENT Joseph Diggins" userId="S::joseph.diggins@students.ittralee.ie::9c2be321-3b5f-45f2-95c3-c4d3e520cd8e" providerId="AD" clId="Web-{63E5C1E5-0345-2142-4406-6DC7A5D277FD}" dt="2023-02-16T08:40:41.250" v="275"/>
        <pc:sldMkLst>
          <pc:docMk/>
          <pc:sldMk cId="3004468530" sldId="268"/>
        </pc:sldMkLst>
      </pc:sldChg>
      <pc:sldChg chg="modSp add replId">
        <pc:chgData name="STUDENT Joseph Diggins" userId="S::joseph.diggins@students.ittralee.ie::9c2be321-3b5f-45f2-95c3-c4d3e520cd8e" providerId="AD" clId="Web-{63E5C1E5-0345-2142-4406-6DC7A5D277FD}" dt="2023-02-16T08:42:15.095" v="288" actId="20577"/>
        <pc:sldMkLst>
          <pc:docMk/>
          <pc:sldMk cId="3295207588" sldId="269"/>
        </pc:sldMkLst>
        <pc:spChg chg="mod">
          <ac:chgData name="STUDENT Joseph Diggins" userId="S::joseph.diggins@students.ittralee.ie::9c2be321-3b5f-45f2-95c3-c4d3e520cd8e" providerId="AD" clId="Web-{63E5C1E5-0345-2142-4406-6DC7A5D277FD}" dt="2023-02-16T08:42:07.392" v="286" actId="20577"/>
          <ac:spMkLst>
            <pc:docMk/>
            <pc:sldMk cId="3295207588" sldId="269"/>
            <ac:spMk id="2" creationId="{5B79637E-D101-DC48-6788-22E8BFB62647}"/>
          </ac:spMkLst>
        </pc:spChg>
        <pc:spChg chg="mod">
          <ac:chgData name="STUDENT Joseph Diggins" userId="S::joseph.diggins@students.ittralee.ie::9c2be321-3b5f-45f2-95c3-c4d3e520cd8e" providerId="AD" clId="Web-{63E5C1E5-0345-2142-4406-6DC7A5D277FD}" dt="2023-02-16T08:42:15.095" v="288" actId="20577"/>
          <ac:spMkLst>
            <pc:docMk/>
            <pc:sldMk cId="3295207588" sldId="269"/>
            <ac:spMk id="3" creationId="{3172406E-6C84-2724-C4DE-9C073C645B73}"/>
          </ac:spMkLst>
        </pc:spChg>
      </pc:sldChg>
      <pc:sldChg chg="modSp add replId">
        <pc:chgData name="STUDENT Joseph Diggins" userId="S::joseph.diggins@students.ittralee.ie::9c2be321-3b5f-45f2-95c3-c4d3e520cd8e" providerId="AD" clId="Web-{63E5C1E5-0345-2142-4406-6DC7A5D277FD}" dt="2023-02-16T08:44:47.779" v="319" actId="20577"/>
        <pc:sldMkLst>
          <pc:docMk/>
          <pc:sldMk cId="793023479" sldId="270"/>
        </pc:sldMkLst>
        <pc:spChg chg="mod">
          <ac:chgData name="STUDENT Joseph Diggins" userId="S::joseph.diggins@students.ittralee.ie::9c2be321-3b5f-45f2-95c3-c4d3e520cd8e" providerId="AD" clId="Web-{63E5C1E5-0345-2142-4406-6DC7A5D277FD}" dt="2023-02-16T08:43:13.371" v="311" actId="20577"/>
          <ac:spMkLst>
            <pc:docMk/>
            <pc:sldMk cId="793023479" sldId="270"/>
            <ac:spMk id="2" creationId="{5B79637E-D101-DC48-6788-22E8BFB62647}"/>
          </ac:spMkLst>
        </pc:spChg>
        <pc:spChg chg="mod">
          <ac:chgData name="STUDENT Joseph Diggins" userId="S::joseph.diggins@students.ittralee.ie::9c2be321-3b5f-45f2-95c3-c4d3e520cd8e" providerId="AD" clId="Web-{63E5C1E5-0345-2142-4406-6DC7A5D277FD}" dt="2023-02-16T08:44:47.779" v="319" actId="20577"/>
          <ac:spMkLst>
            <pc:docMk/>
            <pc:sldMk cId="793023479" sldId="270"/>
            <ac:spMk id="3" creationId="{3172406E-6C84-2724-C4DE-9C073C645B7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2/20/2023</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6169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2/20/2023</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8373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2/20/2023</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7153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2/20/2023</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374335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2/20/2023</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21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2/20/2023</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763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2/20/2023</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768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2/20/2023</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597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2/20/2023</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076679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2/20/2023</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642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2/20/2023</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968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2/20/2023</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39289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8" r:id="rId6"/>
    <p:sldLayoutId id="2147483664" r:id="rId7"/>
    <p:sldLayoutId id="2147483665" r:id="rId8"/>
    <p:sldLayoutId id="2147483666" r:id="rId9"/>
    <p:sldLayoutId id="2147483667" r:id="rId10"/>
    <p:sldLayoutId id="2147483669"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7">
            <a:extLst>
              <a:ext uri="{FF2B5EF4-FFF2-40B4-BE49-F238E27FC236}">
                <a16:creationId xmlns:a16="http://schemas.microsoft.com/office/drawing/2014/main" id="{C63AB9E1-499E-41EB-A74E-905920CCD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AEC00D-5D34-F3A2-724F-3CFAB637420E}"/>
              </a:ext>
            </a:extLst>
          </p:cNvPr>
          <p:cNvSpPr>
            <a:spLocks noGrp="1"/>
          </p:cNvSpPr>
          <p:nvPr>
            <p:ph type="ctrTitle"/>
          </p:nvPr>
        </p:nvSpPr>
        <p:spPr>
          <a:xfrm>
            <a:off x="520600" y="4840264"/>
            <a:ext cx="8729725" cy="1783818"/>
          </a:xfrm>
        </p:spPr>
        <p:txBody>
          <a:bodyPr anchor="ctr">
            <a:normAutofit/>
          </a:bodyPr>
          <a:lstStyle/>
          <a:p>
            <a:r>
              <a:rPr lang="en-GB" sz="3700" b="0" i="0" dirty="0">
                <a:effectLst/>
                <a:latin typeface="Avenir Demi"/>
                <a:ea typeface="Batang"/>
              </a:rPr>
              <a:t>Prometheus</a:t>
            </a:r>
            <a:r>
              <a:rPr lang="en-GB" sz="3700" dirty="0">
                <a:latin typeface="Avenir Demi"/>
                <a:ea typeface="Batang"/>
              </a:rPr>
              <a:t>  Metrics and Labeling Best</a:t>
            </a:r>
            <a:r>
              <a:rPr lang="en-GB" sz="3700" b="0" i="0" dirty="0">
                <a:effectLst/>
                <a:latin typeface="Avenir Demi"/>
                <a:ea typeface="Batang"/>
              </a:rPr>
              <a:t> Practices</a:t>
            </a:r>
            <a:br>
              <a:rPr lang="en-GB" sz="3700" b="0" i="0" dirty="0">
                <a:effectLst/>
                <a:latin typeface="Avenir Demi"/>
              </a:rPr>
            </a:br>
            <a:endParaRPr lang="en-GB" sz="3700" dirty="0"/>
          </a:p>
        </p:txBody>
      </p:sp>
      <p:pic>
        <p:nvPicPr>
          <p:cNvPr id="28" name="Picture 2">
            <a:extLst>
              <a:ext uri="{FF2B5EF4-FFF2-40B4-BE49-F238E27FC236}">
                <a16:creationId xmlns:a16="http://schemas.microsoft.com/office/drawing/2014/main" id="{5ABA8115-25BC-5D26-55B7-D0BDF731DD21}"/>
              </a:ext>
            </a:extLst>
          </p:cNvPr>
          <p:cNvPicPr>
            <a:picLocks noChangeAspect="1"/>
          </p:cNvPicPr>
          <p:nvPr/>
        </p:nvPicPr>
        <p:blipFill rotWithShape="1">
          <a:blip r:embed="rId2"/>
          <a:srcRect t="47417" b="11164"/>
          <a:stretch/>
        </p:blipFill>
        <p:spPr>
          <a:xfrm>
            <a:off x="-6781" y="1"/>
            <a:ext cx="12198782" cy="4042122"/>
          </a:xfrm>
          <a:prstGeom prst="rect">
            <a:avLst/>
          </a:prstGeom>
        </p:spPr>
      </p:pic>
      <p:cxnSp>
        <p:nvCxnSpPr>
          <p:cNvPr id="29" name="Straight Connector 9">
            <a:extLst>
              <a:ext uri="{FF2B5EF4-FFF2-40B4-BE49-F238E27FC236}">
                <a16:creationId xmlns:a16="http://schemas.microsoft.com/office/drawing/2014/main" id="{CEEA40C4-6B9E-4B9E-8CDF-A0C572462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4610607"/>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11">
            <a:extLst>
              <a:ext uri="{FF2B5EF4-FFF2-40B4-BE49-F238E27FC236}">
                <a16:creationId xmlns:a16="http://schemas.microsoft.com/office/drawing/2014/main" id="{0A54810C-5CC0-45D3-BD8F-C4407F92F5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4610607"/>
            <a:ext cx="0" cy="16748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13">
            <a:extLst>
              <a:ext uri="{FF2B5EF4-FFF2-40B4-BE49-F238E27FC236}">
                <a16:creationId xmlns:a16="http://schemas.microsoft.com/office/drawing/2014/main" id="{AE458AAC-F667-498F-A263-A8C7AB4FC9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6007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889F449-A8C1-4223-8D3F-453A7C93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79637E-D101-DC48-6788-22E8BFB62647}"/>
              </a:ext>
            </a:extLst>
          </p:cNvPr>
          <p:cNvSpPr>
            <a:spLocks noGrp="1"/>
          </p:cNvSpPr>
          <p:nvPr>
            <p:ph type="title"/>
          </p:nvPr>
        </p:nvSpPr>
        <p:spPr>
          <a:xfrm>
            <a:off x="521208" y="818777"/>
            <a:ext cx="2632002" cy="5099442"/>
          </a:xfrm>
        </p:spPr>
        <p:txBody>
          <a:bodyPr anchor="t">
            <a:normAutofit/>
          </a:bodyPr>
          <a:lstStyle/>
          <a:p>
            <a:r>
              <a:rPr lang="en-GB" dirty="0">
                <a:latin typeface="Avenir Demi"/>
                <a:ea typeface="Batang"/>
              </a:rPr>
              <a:t>Avoid using reserve label names</a:t>
            </a:r>
            <a:br>
              <a:rPr lang="en-GB" b="0" i="0" dirty="0">
                <a:effectLst/>
                <a:latin typeface="Avenir Demi"/>
              </a:rPr>
            </a:br>
            <a:endParaRPr lang="en-GB"/>
          </a:p>
        </p:txBody>
      </p:sp>
      <p:cxnSp>
        <p:nvCxnSpPr>
          <p:cNvPr id="10" name="Straight Connector 9">
            <a:extLst>
              <a:ext uri="{FF2B5EF4-FFF2-40B4-BE49-F238E27FC236}">
                <a16:creationId xmlns:a16="http://schemas.microsoft.com/office/drawing/2014/main" id="{9B483DE6-F425-4CA0-9983-0778A131FA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8F3C27F-5DD1-4734-BC17-6CA4460264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1F67967-936C-4D11-B434-DEBD15F2B7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147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172406E-6C84-2724-C4DE-9C073C645B73}"/>
              </a:ext>
            </a:extLst>
          </p:cNvPr>
          <p:cNvSpPr>
            <a:spLocks noGrp="1"/>
          </p:cNvSpPr>
          <p:nvPr>
            <p:ph idx="1"/>
          </p:nvPr>
        </p:nvSpPr>
        <p:spPr>
          <a:xfrm>
            <a:off x="3791570" y="939782"/>
            <a:ext cx="7724000" cy="5034810"/>
          </a:xfrm>
        </p:spPr>
        <p:txBody>
          <a:bodyPr anchor="t">
            <a:normAutofit/>
          </a:bodyPr>
          <a:lstStyle/>
          <a:p>
            <a:pPr marL="0" indent="0">
              <a:buNone/>
            </a:pPr>
            <a:r>
              <a:rPr lang="en-GB" sz="1800" b="0" i="0" dirty="0">
                <a:effectLst/>
                <a:latin typeface="Avenir Regular"/>
                <a:ea typeface="+mn-lt"/>
                <a:cs typeface="+mn-lt"/>
              </a:rPr>
              <a:t>Prometheus </a:t>
            </a:r>
            <a:r>
              <a:rPr lang="en-GB" sz="1800" dirty="0">
                <a:latin typeface="Avenir Regular"/>
                <a:ea typeface="+mn-lt"/>
                <a:cs typeface="+mn-lt"/>
              </a:rPr>
              <a:t>has several reserved label names that have special meanings, such as "job", "instance", and "quantile". For example</a:t>
            </a:r>
            <a:r>
              <a:rPr lang="en-GB" sz="1800" b="0" i="0" dirty="0">
                <a:effectLst/>
                <a:latin typeface="Avenir Regular"/>
                <a:ea typeface="+mn-lt"/>
                <a:cs typeface="+mn-lt"/>
              </a:rPr>
              <a:t>, the </a:t>
            </a:r>
            <a:r>
              <a:rPr lang="en-GB" sz="1800" dirty="0">
                <a:latin typeface="Avenir Regular"/>
                <a:ea typeface="+mn-lt"/>
                <a:cs typeface="+mn-lt"/>
              </a:rPr>
              <a:t>"job" label is </a:t>
            </a:r>
            <a:r>
              <a:rPr lang="en-GB" sz="1800" b="0" i="0" dirty="0">
                <a:effectLst/>
                <a:latin typeface="Avenir Regular"/>
                <a:ea typeface="+mn-lt"/>
                <a:cs typeface="+mn-lt"/>
              </a:rPr>
              <a:t>used to identify </a:t>
            </a:r>
            <a:r>
              <a:rPr lang="en-GB" sz="1800" dirty="0">
                <a:latin typeface="Avenir Regular"/>
                <a:ea typeface="+mn-lt"/>
                <a:cs typeface="+mn-lt"/>
              </a:rPr>
              <a:t>a specific target that is being monitored, </a:t>
            </a:r>
            <a:r>
              <a:rPr lang="en-GB" sz="1800" b="0" i="0" dirty="0">
                <a:effectLst/>
                <a:latin typeface="Avenir Regular"/>
                <a:ea typeface="+mn-lt"/>
                <a:cs typeface="+mn-lt"/>
              </a:rPr>
              <a:t>and the </a:t>
            </a:r>
            <a:r>
              <a:rPr lang="en-GB" sz="1800" dirty="0">
                <a:latin typeface="Avenir Regular"/>
                <a:ea typeface="+mn-lt"/>
                <a:cs typeface="+mn-lt"/>
              </a:rPr>
              <a:t>"instance" </a:t>
            </a:r>
            <a:r>
              <a:rPr lang="en-GB" sz="1800" b="0" i="0" dirty="0">
                <a:effectLst/>
                <a:latin typeface="Avenir Regular"/>
                <a:ea typeface="+mn-lt"/>
                <a:cs typeface="+mn-lt"/>
              </a:rPr>
              <a:t>label </a:t>
            </a:r>
            <a:r>
              <a:rPr lang="en-GB" sz="1800" dirty="0">
                <a:latin typeface="Avenir Regular"/>
                <a:ea typeface="+mn-lt"/>
                <a:cs typeface="+mn-lt"/>
              </a:rPr>
              <a:t>is used </a:t>
            </a:r>
            <a:r>
              <a:rPr lang="en-GB" sz="1800" b="0" i="0" dirty="0">
                <a:effectLst/>
                <a:latin typeface="Avenir Regular"/>
                <a:ea typeface="+mn-lt"/>
                <a:cs typeface="+mn-lt"/>
              </a:rPr>
              <a:t>to </a:t>
            </a:r>
            <a:r>
              <a:rPr lang="en-GB" sz="1800" dirty="0">
                <a:latin typeface="Avenir Regular"/>
                <a:ea typeface="+mn-lt"/>
                <a:cs typeface="+mn-lt"/>
              </a:rPr>
              <a:t>identify a specific instance </a:t>
            </a:r>
            <a:r>
              <a:rPr lang="en-GB" sz="1800" b="0" i="0" dirty="0">
                <a:effectLst/>
                <a:latin typeface="Avenir Regular"/>
                <a:ea typeface="+mn-lt"/>
                <a:cs typeface="+mn-lt"/>
              </a:rPr>
              <a:t>of </a:t>
            </a:r>
            <a:r>
              <a:rPr lang="en-GB" sz="1800" dirty="0">
                <a:latin typeface="Avenir Regular"/>
                <a:ea typeface="+mn-lt"/>
                <a:cs typeface="+mn-lt"/>
              </a:rPr>
              <a:t>a target </a:t>
            </a:r>
            <a:r>
              <a:rPr lang="en-GB" sz="1800" b="0" i="0" dirty="0">
                <a:effectLst/>
                <a:latin typeface="Avenir Regular"/>
                <a:ea typeface="+mn-lt"/>
                <a:cs typeface="+mn-lt"/>
              </a:rPr>
              <a:t>(</a:t>
            </a:r>
            <a:r>
              <a:rPr lang="en-GB" sz="1800" dirty="0">
                <a:latin typeface="Avenir Regular"/>
                <a:ea typeface="+mn-lt"/>
                <a:cs typeface="+mn-lt"/>
              </a:rPr>
              <a:t>such as a particular process or container). If </a:t>
            </a:r>
            <a:r>
              <a:rPr lang="en-GB" sz="1800" b="0" i="0" dirty="0">
                <a:effectLst/>
                <a:latin typeface="Avenir Regular"/>
                <a:ea typeface="+mn-lt"/>
                <a:cs typeface="+mn-lt"/>
              </a:rPr>
              <a:t>you </a:t>
            </a:r>
            <a:r>
              <a:rPr lang="en-GB" sz="1800" dirty="0">
                <a:latin typeface="Avenir Regular"/>
                <a:ea typeface="+mn-lt"/>
                <a:cs typeface="+mn-lt"/>
              </a:rPr>
              <a:t>use these reserved label names for </a:t>
            </a:r>
            <a:r>
              <a:rPr lang="en-GB" sz="1800" b="0" i="0" dirty="0">
                <a:effectLst/>
                <a:latin typeface="Avenir Regular"/>
                <a:ea typeface="+mn-lt"/>
                <a:cs typeface="+mn-lt"/>
              </a:rPr>
              <a:t>your </a:t>
            </a:r>
            <a:r>
              <a:rPr lang="en-GB" sz="1800" dirty="0">
                <a:latin typeface="Avenir Regular"/>
                <a:ea typeface="+mn-lt"/>
                <a:cs typeface="+mn-lt"/>
              </a:rPr>
              <a:t>own labels, </a:t>
            </a:r>
            <a:r>
              <a:rPr lang="en-GB" sz="1800" b="0" i="0" dirty="0">
                <a:effectLst/>
                <a:latin typeface="Avenir Regular"/>
                <a:ea typeface="+mn-lt"/>
                <a:cs typeface="+mn-lt"/>
              </a:rPr>
              <a:t>it </a:t>
            </a:r>
            <a:r>
              <a:rPr lang="en-GB" sz="1800" dirty="0">
                <a:latin typeface="Avenir Regular"/>
                <a:ea typeface="+mn-lt"/>
                <a:cs typeface="+mn-lt"/>
              </a:rPr>
              <a:t>can cause conflicts </a:t>
            </a:r>
            <a:r>
              <a:rPr lang="en-GB" sz="1800" b="0" i="0" dirty="0">
                <a:effectLst/>
                <a:latin typeface="Avenir Regular"/>
                <a:ea typeface="+mn-lt"/>
                <a:cs typeface="+mn-lt"/>
              </a:rPr>
              <a:t>and </a:t>
            </a:r>
            <a:r>
              <a:rPr lang="en-GB" sz="1800" dirty="0">
                <a:latin typeface="Avenir Regular"/>
                <a:ea typeface="+mn-lt"/>
                <a:cs typeface="+mn-lt"/>
              </a:rPr>
              <a:t>confusion when working with </a:t>
            </a:r>
            <a:r>
              <a:rPr lang="en-GB" sz="1800" b="0" i="0" dirty="0">
                <a:effectLst/>
                <a:latin typeface="Avenir Regular"/>
                <a:ea typeface="+mn-lt"/>
                <a:cs typeface="+mn-lt"/>
              </a:rPr>
              <a:t>your </a:t>
            </a:r>
            <a:r>
              <a:rPr lang="en-GB" sz="1800" dirty="0">
                <a:latin typeface="Avenir Regular"/>
                <a:ea typeface="+mn-lt"/>
                <a:cs typeface="+mn-lt"/>
              </a:rPr>
              <a:t>metrics</a:t>
            </a:r>
            <a:r>
              <a:rPr lang="en-GB" sz="1800" b="0" i="0" dirty="0">
                <a:effectLst/>
                <a:latin typeface="Avenir Regular"/>
                <a:ea typeface="+mn-lt"/>
                <a:cs typeface="+mn-lt"/>
              </a:rPr>
              <a:t>.</a:t>
            </a:r>
            <a:endParaRPr lang="en-US" dirty="0">
              <a:latin typeface="Avenir Regular"/>
              <a:ea typeface="+mn-lt"/>
              <a:cs typeface="+mn-lt"/>
            </a:endParaRPr>
          </a:p>
          <a:p>
            <a:endParaRPr lang="en-GB" sz="1800" dirty="0"/>
          </a:p>
        </p:txBody>
      </p:sp>
    </p:spTree>
    <p:extLst>
      <p:ext uri="{BB962C8B-B14F-4D97-AF65-F5344CB8AC3E}">
        <p14:creationId xmlns:p14="http://schemas.microsoft.com/office/powerpoint/2010/main" val="3295207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889F449-A8C1-4223-8D3F-453A7C93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A22609-626A-7361-8654-2D404B1475F0}"/>
              </a:ext>
            </a:extLst>
          </p:cNvPr>
          <p:cNvSpPr>
            <a:spLocks noGrp="1"/>
          </p:cNvSpPr>
          <p:nvPr>
            <p:ph type="title"/>
          </p:nvPr>
        </p:nvSpPr>
        <p:spPr>
          <a:xfrm>
            <a:off x="521208" y="818777"/>
            <a:ext cx="2632002" cy="5099442"/>
          </a:xfrm>
        </p:spPr>
        <p:txBody>
          <a:bodyPr anchor="t">
            <a:normAutofit/>
          </a:bodyPr>
          <a:lstStyle/>
          <a:p>
            <a:r>
              <a:rPr lang="en-GB" b="0" i="0" dirty="0">
                <a:effectLst/>
                <a:latin typeface="Avenir Demi"/>
                <a:ea typeface="Batang"/>
              </a:rPr>
              <a:t>Use labels to add </a:t>
            </a:r>
            <a:r>
              <a:rPr lang="en-GB" dirty="0">
                <a:latin typeface="Avenir Demi"/>
                <a:ea typeface="Batang"/>
              </a:rPr>
              <a:t>meaningful information</a:t>
            </a:r>
            <a:br>
              <a:rPr lang="en-GB" b="0" i="0" dirty="0">
                <a:effectLst/>
                <a:latin typeface="Avenir Demi"/>
              </a:rPr>
            </a:br>
            <a:endParaRPr lang="en-GB" dirty="0"/>
          </a:p>
        </p:txBody>
      </p:sp>
      <p:cxnSp>
        <p:nvCxnSpPr>
          <p:cNvPr id="10" name="Straight Connector 9">
            <a:extLst>
              <a:ext uri="{FF2B5EF4-FFF2-40B4-BE49-F238E27FC236}">
                <a16:creationId xmlns:a16="http://schemas.microsoft.com/office/drawing/2014/main" id="{9B483DE6-F425-4CA0-9983-0778A131FA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8F3C27F-5DD1-4734-BC17-6CA4460264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1F67967-936C-4D11-B434-DEBD15F2B7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147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9D39BE6-D070-9363-D465-5DBC286086DA}"/>
              </a:ext>
            </a:extLst>
          </p:cNvPr>
          <p:cNvSpPr>
            <a:spLocks noGrp="1"/>
          </p:cNvSpPr>
          <p:nvPr>
            <p:ph idx="1"/>
          </p:nvPr>
        </p:nvSpPr>
        <p:spPr>
          <a:xfrm>
            <a:off x="3791570" y="939782"/>
            <a:ext cx="7724000" cy="5034810"/>
          </a:xfrm>
        </p:spPr>
        <p:txBody>
          <a:bodyPr anchor="t">
            <a:normAutofit/>
          </a:bodyPr>
          <a:lstStyle/>
          <a:p>
            <a:pPr marL="0" indent="0">
              <a:buNone/>
            </a:pPr>
            <a:r>
              <a:rPr lang="en-GB" sz="1800" dirty="0">
                <a:latin typeface="Avenir Regular"/>
              </a:rPr>
              <a:t>labels are used to provide additional context and meaning to metrics. By adding labels to a metric, you can add more information to each data point, making it easier to query and analyse your data. For example, suppose you have a metric that measures the number of requests per second. Adding labels such as "environment" (e.g., production or staging) and "service" (e.g., web server or database) can help you quickly identify where the requests are coming from and what services they are targeting.</a:t>
            </a:r>
            <a:endParaRPr lang="en-US" dirty="0"/>
          </a:p>
          <a:p>
            <a:pPr marL="0" indent="0">
              <a:buNone/>
            </a:pPr>
            <a:r>
              <a:rPr lang="en-GB" sz="1800" dirty="0">
                <a:latin typeface="Avenir Regular"/>
              </a:rPr>
              <a:t>It's important to keep label names consistent across all metrics in your system, so that you can easily query and compare data points between different metrics. Additionally, you should try to keep label names short but descriptive, so that they are easy to read and understand. By using labels effectively, you can make it much easier to understand the behavior of your system and to diagnose and resolve issues as they arise.</a:t>
            </a:r>
            <a:endParaRPr lang="en-GB" dirty="0"/>
          </a:p>
          <a:p>
            <a:pPr marL="0" indent="0">
              <a:buNone/>
            </a:pPr>
            <a:endParaRPr lang="en-GB" sz="1800" b="0" i="0" dirty="0">
              <a:effectLst/>
              <a:latin typeface="Avenir Regular"/>
            </a:endParaRPr>
          </a:p>
          <a:p>
            <a:endParaRPr lang="en-GB" sz="1800" dirty="0"/>
          </a:p>
        </p:txBody>
      </p:sp>
    </p:spTree>
    <p:extLst>
      <p:ext uri="{BB962C8B-B14F-4D97-AF65-F5344CB8AC3E}">
        <p14:creationId xmlns:p14="http://schemas.microsoft.com/office/powerpoint/2010/main" val="4211677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889F449-A8C1-4223-8D3F-453A7C93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603B17-3B1B-A99B-8859-AF5626028CD0}"/>
              </a:ext>
            </a:extLst>
          </p:cNvPr>
          <p:cNvSpPr>
            <a:spLocks noGrp="1"/>
          </p:cNvSpPr>
          <p:nvPr>
            <p:ph type="title"/>
          </p:nvPr>
        </p:nvSpPr>
        <p:spPr>
          <a:xfrm>
            <a:off x="521209" y="786384"/>
            <a:ext cx="3390158" cy="5105761"/>
          </a:xfrm>
        </p:spPr>
        <p:txBody>
          <a:bodyPr anchor="t">
            <a:normAutofit/>
          </a:bodyPr>
          <a:lstStyle/>
          <a:p>
            <a:r>
              <a:rPr lang="en-GB" b="0" i="0" dirty="0">
                <a:effectLst/>
                <a:latin typeface="Avenir Demi"/>
              </a:rPr>
              <a:t>Avoid using labels for dimensions with high cardinality</a:t>
            </a:r>
            <a:br>
              <a:rPr lang="en-GB" b="0" i="0" dirty="0">
                <a:effectLst/>
                <a:latin typeface="Avenir Demi"/>
              </a:rPr>
            </a:br>
            <a:endParaRPr lang="en-GB" dirty="0"/>
          </a:p>
        </p:txBody>
      </p:sp>
      <p:cxnSp>
        <p:nvCxnSpPr>
          <p:cNvPr id="10" name="Straight Connector 9">
            <a:extLst>
              <a:ext uri="{FF2B5EF4-FFF2-40B4-BE49-F238E27FC236}">
                <a16:creationId xmlns:a16="http://schemas.microsoft.com/office/drawing/2014/main" id="{C8F3C27F-5DD1-4734-BC17-6CA4460264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F090CEE-42FF-4CEE-ABF8-11F35C2908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B483DE6-F425-4CA0-9983-0778A131FA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775C0E25-494A-6854-DBE9-E0F09D5B8BDD}"/>
              </a:ext>
            </a:extLst>
          </p:cNvPr>
          <p:cNvSpPr>
            <a:spLocks noGrp="1"/>
          </p:cNvSpPr>
          <p:nvPr>
            <p:ph idx="1"/>
          </p:nvPr>
        </p:nvSpPr>
        <p:spPr>
          <a:xfrm>
            <a:off x="4927835" y="920376"/>
            <a:ext cx="6692666" cy="4971770"/>
          </a:xfrm>
        </p:spPr>
        <p:txBody>
          <a:bodyPr vert="horz" lIns="91440" tIns="45720" rIns="91440" bIns="45720" rtlCol="0" anchor="t">
            <a:normAutofit/>
          </a:bodyPr>
          <a:lstStyle/>
          <a:p>
            <a:pPr marL="0" indent="0">
              <a:buNone/>
            </a:pPr>
            <a:r>
              <a:rPr lang="en-GB" sz="1800" b="0" i="0" dirty="0">
                <a:effectLst/>
                <a:latin typeface="Avenir Regular"/>
              </a:rPr>
              <a:t>Labels are used to identify and group metrics, but when labels have high cardinality (i.e., many different values), it can lead to a large number of time series being created in the Prometheus database. This can cause performance issues as well as making it difficult to query for specific data points.</a:t>
            </a:r>
          </a:p>
          <a:p>
            <a:pPr marL="0" indent="0">
              <a:buNone/>
            </a:pPr>
            <a:r>
              <a:rPr lang="en-GB" sz="1800" b="0" i="0" dirty="0">
                <a:effectLst/>
                <a:latin typeface="Avenir Regular"/>
              </a:rPr>
              <a:t>To avoid this issue, try to use labels only for dimensions</a:t>
            </a:r>
            <a:r>
              <a:rPr lang="en-GB" sz="1800" dirty="0">
                <a:latin typeface="Avenir Regular"/>
              </a:rPr>
              <a:t> (specific attributes or characteristics of a metric) </a:t>
            </a:r>
            <a:r>
              <a:rPr lang="en-GB" sz="1800" b="0" i="0" dirty="0">
                <a:effectLst/>
                <a:latin typeface="Avenir Regular"/>
              </a:rPr>
              <a:t>with low cardinality. For example, if you’re monitoring web servers, you could label them by environment (production, staging, etc.), rather than </a:t>
            </a:r>
            <a:r>
              <a:rPr lang="en-GB" sz="1800" dirty="0">
                <a:latin typeface="Avenir Regular"/>
              </a:rPr>
              <a:t>labels for dimensions with high cardinality, such as server hostnames or process IDs.</a:t>
            </a:r>
          </a:p>
          <a:p>
            <a:pPr marL="0" indent="0">
              <a:buNone/>
            </a:pPr>
            <a:endParaRPr lang="en-GB" sz="1800" dirty="0">
              <a:latin typeface="Avenir Regular"/>
            </a:endParaRPr>
          </a:p>
          <a:p>
            <a:pPr marL="0" indent="0">
              <a:buNone/>
            </a:pPr>
            <a:endParaRPr lang="en-GB" sz="1800" dirty="0"/>
          </a:p>
        </p:txBody>
      </p:sp>
    </p:spTree>
    <p:extLst>
      <p:ext uri="{BB962C8B-B14F-4D97-AF65-F5344CB8AC3E}">
        <p14:creationId xmlns:p14="http://schemas.microsoft.com/office/powerpoint/2010/main" val="3978432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C95BF9-2BBD-4260-A118-8F5158036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D5FA1A-6B32-7B85-3907-823657F4F402}"/>
              </a:ext>
            </a:extLst>
          </p:cNvPr>
          <p:cNvSpPr>
            <a:spLocks noGrp="1"/>
          </p:cNvSpPr>
          <p:nvPr>
            <p:ph type="title"/>
          </p:nvPr>
        </p:nvSpPr>
        <p:spPr>
          <a:xfrm>
            <a:off x="571500" y="856488"/>
            <a:ext cx="11059811" cy="5477249"/>
          </a:xfrm>
        </p:spPr>
        <p:txBody>
          <a:bodyPr vert="horz" lIns="91440" tIns="45720" rIns="91440" bIns="45720" rtlCol="0" anchor="t">
            <a:normAutofit/>
          </a:bodyPr>
          <a:lstStyle/>
          <a:p>
            <a:pPr marL="0" indent="0"/>
            <a:r>
              <a:rPr lang="en-GB" sz="2000" dirty="0">
                <a:latin typeface="Avenir Regular"/>
              </a:rPr>
              <a:t>An increase in cardinality means you now need more infrastructure and compute to store and process these time series. This in turn has a direct impact on how much you spend on your observability platform. Recently this has been top of mind for operators and centralized observability teams. </a:t>
            </a:r>
            <a:br>
              <a:rPr lang="en-GB" sz="2000" dirty="0">
                <a:latin typeface="Avenir Regular"/>
              </a:rPr>
            </a:br>
            <a:br>
              <a:rPr lang="en-GB" sz="2000" dirty="0">
                <a:latin typeface="Avenir Regular"/>
              </a:rPr>
            </a:br>
            <a:r>
              <a:rPr lang="en-GB" sz="2000" dirty="0">
                <a:latin typeface="Avenir Regular"/>
              </a:rPr>
              <a:t>It also impacts the performance of your observability platform itself. As your database grows, so does the number of time series accessed on any given queries, which can radically slow down your system when you query or visualize the data.  Dashboards that are slow to load or queries that are slow to return data prolong MTTR(Mean Time To Repair, which is a metric used to measure the average amount of time it takes to repair a failed system or component. ) when troubleshooting outages. </a:t>
            </a:r>
            <a:br>
              <a:rPr lang="en-GB" sz="2000" dirty="0">
                <a:latin typeface="Avenir Regular"/>
              </a:rPr>
            </a:br>
            <a:br>
              <a:rPr lang="en-GB" sz="2000" dirty="0">
                <a:latin typeface="Avenir Regular"/>
              </a:rPr>
            </a:br>
            <a:r>
              <a:rPr lang="en-GB" sz="2000" dirty="0">
                <a:latin typeface="Avenir Regular"/>
              </a:rPr>
              <a:t>Note: The advantage of using a cloud native observability platform, like Grafana Cloud, which is powered by the most scalable time series database Grafana </a:t>
            </a:r>
            <a:r>
              <a:rPr lang="en-GB" sz="2000" dirty="0" err="1">
                <a:latin typeface="Avenir Regular"/>
              </a:rPr>
              <a:t>Mimir</a:t>
            </a:r>
            <a:r>
              <a:rPr lang="en-GB" sz="2000" dirty="0">
                <a:latin typeface="Avenir Regular"/>
              </a:rPr>
              <a:t>, is that you won’t experience these performance issues as your count of time series increases</a:t>
            </a:r>
            <a:br>
              <a:rPr lang="en-GB" sz="2000" dirty="0">
                <a:latin typeface="Avenir Regular"/>
              </a:rPr>
            </a:br>
            <a:br>
              <a:rPr lang="en-GB" sz="2000" dirty="0">
                <a:latin typeface="Avenir Regular"/>
              </a:rPr>
            </a:br>
            <a:r>
              <a:rPr lang="en-GB" sz="2000" dirty="0">
                <a:latin typeface="Avenir Regular"/>
              </a:rPr>
              <a:t>(https://grafana.com/blog/2022/10/20/how-to-manage-high-cardinality-metrics-in-prometheus-and-kubernetes/)</a:t>
            </a:r>
            <a:br>
              <a:rPr lang="en-GB" sz="3600" dirty="0">
                <a:latin typeface="Avenir Regular"/>
              </a:rPr>
            </a:br>
            <a:endParaRPr lang="en-US" sz="6000" dirty="0"/>
          </a:p>
        </p:txBody>
      </p:sp>
      <p:cxnSp>
        <p:nvCxnSpPr>
          <p:cNvPr id="16" name="Straight Connector 15">
            <a:extLst>
              <a:ext uri="{FF2B5EF4-FFF2-40B4-BE49-F238E27FC236}">
                <a16:creationId xmlns:a16="http://schemas.microsoft.com/office/drawing/2014/main" id="{7FA398C7-3FA4-4D8D-8392-B6CD2F434D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7D19053-F48D-4B66-AF7B-A06FA6D26E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5529" y="6287281"/>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4972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 picture containing diagram&#10;&#10;Description automatically generated">
            <a:extLst>
              <a:ext uri="{FF2B5EF4-FFF2-40B4-BE49-F238E27FC236}">
                <a16:creationId xmlns:a16="http://schemas.microsoft.com/office/drawing/2014/main" id="{9895D76C-649D-F460-6A76-9855B519F555}"/>
              </a:ext>
            </a:extLst>
          </p:cNvPr>
          <p:cNvPicPr>
            <a:picLocks noChangeAspect="1"/>
          </p:cNvPicPr>
          <p:nvPr/>
        </p:nvPicPr>
        <p:blipFill rotWithShape="1">
          <a:blip r:embed="rId2"/>
          <a:srcRect l="1254" r="2" b="2"/>
          <a:stretch/>
        </p:blipFill>
        <p:spPr>
          <a:xfrm>
            <a:off x="204173" y="385164"/>
            <a:ext cx="11783654" cy="6087671"/>
          </a:xfrm>
          <a:prstGeom prst="rect">
            <a:avLst/>
          </a:prstGeom>
        </p:spPr>
      </p:pic>
    </p:spTree>
    <p:extLst>
      <p:ext uri="{BB962C8B-B14F-4D97-AF65-F5344CB8AC3E}">
        <p14:creationId xmlns:p14="http://schemas.microsoft.com/office/powerpoint/2010/main" val="2213920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889F449-A8C1-4223-8D3F-453A7C93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635EA1-F7F9-D404-2FD6-22295D9BC16C}"/>
              </a:ext>
            </a:extLst>
          </p:cNvPr>
          <p:cNvSpPr>
            <a:spLocks noGrp="1"/>
          </p:cNvSpPr>
          <p:nvPr>
            <p:ph type="title"/>
          </p:nvPr>
        </p:nvSpPr>
        <p:spPr>
          <a:xfrm>
            <a:off x="521208" y="818777"/>
            <a:ext cx="2632002" cy="5099442"/>
          </a:xfrm>
        </p:spPr>
        <p:txBody>
          <a:bodyPr anchor="t">
            <a:normAutofit/>
          </a:bodyPr>
          <a:lstStyle/>
          <a:p>
            <a:r>
              <a:rPr lang="en-GB" b="0" i="0">
                <a:effectLst/>
                <a:latin typeface="Avenir Demi"/>
              </a:rPr>
              <a:t>Keep your metric and label names short but descriptive</a:t>
            </a:r>
            <a:br>
              <a:rPr lang="en-GB" b="0" i="0">
                <a:effectLst/>
                <a:latin typeface="Avenir Demi"/>
              </a:rPr>
            </a:br>
            <a:endParaRPr lang="en-GB" dirty="0"/>
          </a:p>
        </p:txBody>
      </p:sp>
      <p:cxnSp>
        <p:nvCxnSpPr>
          <p:cNvPr id="10" name="Straight Connector 9">
            <a:extLst>
              <a:ext uri="{FF2B5EF4-FFF2-40B4-BE49-F238E27FC236}">
                <a16:creationId xmlns:a16="http://schemas.microsoft.com/office/drawing/2014/main" id="{9B483DE6-F425-4CA0-9983-0778A131FA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8F3C27F-5DD1-4734-BC17-6CA4460264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1F67967-936C-4D11-B434-DEBD15F2B7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147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CEA5880-9295-A67C-8C8F-FD2129170396}"/>
              </a:ext>
            </a:extLst>
          </p:cNvPr>
          <p:cNvSpPr>
            <a:spLocks noGrp="1"/>
          </p:cNvSpPr>
          <p:nvPr>
            <p:ph idx="1"/>
          </p:nvPr>
        </p:nvSpPr>
        <p:spPr>
          <a:xfrm>
            <a:off x="3791570" y="939782"/>
            <a:ext cx="7724000" cy="5034810"/>
          </a:xfrm>
        </p:spPr>
        <p:txBody>
          <a:bodyPr anchor="t">
            <a:normAutofit/>
          </a:bodyPr>
          <a:lstStyle/>
          <a:p>
            <a:pPr marL="0" indent="0">
              <a:buNone/>
            </a:pPr>
            <a:r>
              <a:rPr lang="en-GB" sz="1800" b="0" i="0" dirty="0">
                <a:effectLst/>
                <a:latin typeface="Avenir Regular"/>
              </a:rPr>
              <a:t>Prometheus labels are used to identify and group metrics, so it’s important that they be easy to read and understand. If your metric or label names are too long, they can become difficult to parse and interpret. Additionally, longer names take up more space in the Prometheus database, which can lead to slower query performance.</a:t>
            </a:r>
          </a:p>
          <a:p>
            <a:pPr marL="0" indent="0">
              <a:buNone/>
            </a:pPr>
            <a:r>
              <a:rPr lang="en-GB" sz="1800" b="0" i="0" dirty="0">
                <a:effectLst/>
                <a:latin typeface="Avenir Regular"/>
              </a:rPr>
              <a:t>To ensure your metric and label names are short but descriptive, use abbreviations when possible and avoid using overly complex words. This will help make sure your labels are both readable and concise.</a:t>
            </a:r>
            <a:r>
              <a:rPr lang="en-GB" sz="1800" dirty="0">
                <a:latin typeface="Avenir Regular"/>
              </a:rPr>
              <a:t> </a:t>
            </a:r>
          </a:p>
          <a:p>
            <a:pPr marL="0" indent="0">
              <a:buNone/>
            </a:pPr>
            <a:r>
              <a:rPr lang="en-GB" sz="1800" dirty="0">
                <a:latin typeface="Avenir Regular"/>
              </a:rPr>
              <a:t>Must have a single unit (i.e. do not mix seconds with milliseconds, or seconds with bytes).</a:t>
            </a:r>
            <a:endParaRPr lang="en-GB" dirty="0"/>
          </a:p>
          <a:p>
            <a:pPr marL="0" indent="0">
              <a:buNone/>
            </a:pPr>
            <a:endParaRPr lang="en-GB" sz="1800" dirty="0"/>
          </a:p>
        </p:txBody>
      </p:sp>
    </p:spTree>
    <p:extLst>
      <p:ext uri="{BB962C8B-B14F-4D97-AF65-F5344CB8AC3E}">
        <p14:creationId xmlns:p14="http://schemas.microsoft.com/office/powerpoint/2010/main" val="3014468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889F449-A8C1-4223-8D3F-453A7C93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596F19-2FEA-3344-ACCB-19E574C14041}"/>
              </a:ext>
            </a:extLst>
          </p:cNvPr>
          <p:cNvSpPr>
            <a:spLocks noGrp="1"/>
          </p:cNvSpPr>
          <p:nvPr>
            <p:ph type="title"/>
          </p:nvPr>
        </p:nvSpPr>
        <p:spPr>
          <a:xfrm>
            <a:off x="521208" y="818777"/>
            <a:ext cx="2835792" cy="5099442"/>
          </a:xfrm>
        </p:spPr>
        <p:txBody>
          <a:bodyPr anchor="t">
            <a:normAutofit/>
          </a:bodyPr>
          <a:lstStyle/>
          <a:p>
            <a:r>
              <a:rPr lang="en-GB" b="0" i="0">
                <a:effectLst/>
                <a:latin typeface="Avenir Demi"/>
              </a:rPr>
              <a:t>Use consistent naming conventions across all metrics</a:t>
            </a:r>
            <a:br>
              <a:rPr lang="en-GB" b="0" i="0">
                <a:effectLst/>
                <a:latin typeface="Avenir Demi"/>
              </a:rPr>
            </a:br>
            <a:endParaRPr lang="en-GB" dirty="0"/>
          </a:p>
        </p:txBody>
      </p:sp>
      <p:cxnSp>
        <p:nvCxnSpPr>
          <p:cNvPr id="10" name="Straight Connector 9">
            <a:extLst>
              <a:ext uri="{FF2B5EF4-FFF2-40B4-BE49-F238E27FC236}">
                <a16:creationId xmlns:a16="http://schemas.microsoft.com/office/drawing/2014/main" id="{9B483DE6-F425-4CA0-9983-0778A131FA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8F3C27F-5DD1-4734-BC17-6CA4460264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1F67967-936C-4D11-B434-DEBD15F2B7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147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2759960-C1C5-C312-2AB8-C48EF39EECC1}"/>
              </a:ext>
            </a:extLst>
          </p:cNvPr>
          <p:cNvSpPr>
            <a:spLocks noGrp="1"/>
          </p:cNvSpPr>
          <p:nvPr>
            <p:ph idx="1"/>
          </p:nvPr>
        </p:nvSpPr>
        <p:spPr>
          <a:xfrm>
            <a:off x="3791570" y="939782"/>
            <a:ext cx="7724000" cy="5034810"/>
          </a:xfrm>
        </p:spPr>
        <p:txBody>
          <a:bodyPr anchor="t">
            <a:normAutofit/>
          </a:bodyPr>
          <a:lstStyle/>
          <a:p>
            <a:pPr marL="0" indent="0">
              <a:buNone/>
            </a:pPr>
            <a:r>
              <a:rPr lang="en-GB" sz="1800" b="0" i="0" dirty="0">
                <a:effectLst/>
                <a:latin typeface="Avenir Regular"/>
              </a:rPr>
              <a:t>When you use consistent naming conventions, it makes it easier to query and </a:t>
            </a:r>
            <a:r>
              <a:rPr lang="en-GB" sz="1800" dirty="0">
                <a:latin typeface="Avenir Regular"/>
              </a:rPr>
              <a:t>analyse</a:t>
            </a:r>
            <a:r>
              <a:rPr lang="en-GB" sz="1800" b="0" i="0" dirty="0">
                <a:effectLst/>
                <a:latin typeface="Avenir Regular"/>
              </a:rPr>
              <a:t> your metrics. For example, if all of your labels have the same prefix or suffix, then you can easily filter out specific metrics with a single query. This also helps when creating dashboards since you don’t need to manually enter each label name.</a:t>
            </a:r>
          </a:p>
          <a:p>
            <a:pPr marL="0" indent="0">
              <a:buNone/>
            </a:pPr>
            <a:r>
              <a:rPr lang="en-GB" sz="1800" b="0" i="0" dirty="0">
                <a:effectLst/>
                <a:latin typeface="Avenir Regular"/>
              </a:rPr>
              <a:t>Additionally, using consistent naming conventions across all metrics ensures that everyone in your organization is on the same page when it comes to understanding what each metric means. This reduces confusion and allows for more efficient collaboration between teams.</a:t>
            </a:r>
          </a:p>
          <a:p>
            <a:pPr>
              <a:buFont typeface="Arial"/>
              <a:buChar char="•"/>
            </a:pPr>
            <a:r>
              <a:rPr lang="en-GB" sz="1800" b="1" dirty="0" err="1">
                <a:latin typeface="Consolas"/>
              </a:rPr>
              <a:t>http</a:t>
            </a:r>
            <a:r>
              <a:rPr lang="en-GB" sz="1800" dirty="0" err="1">
                <a:latin typeface="Consolas"/>
              </a:rPr>
              <a:t>_request_duration_</a:t>
            </a:r>
            <a:r>
              <a:rPr lang="en-GB" sz="1800" b="1" dirty="0" err="1">
                <a:latin typeface="Consolas"/>
              </a:rPr>
              <a:t>seconds</a:t>
            </a:r>
            <a:endParaRPr lang="en-GB" dirty="0" err="1">
              <a:latin typeface="Avenir Next LT Pro Light"/>
            </a:endParaRPr>
          </a:p>
          <a:p>
            <a:pPr>
              <a:buFont typeface="Arial"/>
              <a:buChar char="•"/>
            </a:pPr>
            <a:r>
              <a:rPr lang="en-GB" sz="1800" b="1" dirty="0" err="1">
                <a:latin typeface="Consolas"/>
              </a:rPr>
              <a:t>node</a:t>
            </a:r>
            <a:r>
              <a:rPr lang="en-GB" sz="1800" dirty="0" err="1">
                <a:latin typeface="Consolas"/>
              </a:rPr>
              <a:t>_memory_usage_</a:t>
            </a:r>
            <a:r>
              <a:rPr lang="en-GB" sz="1800" b="1" dirty="0" err="1">
                <a:latin typeface="Consolas"/>
              </a:rPr>
              <a:t>bytes</a:t>
            </a:r>
            <a:endParaRPr lang="en-GB" dirty="0" err="1"/>
          </a:p>
          <a:p>
            <a:pPr>
              <a:buFont typeface="Arial"/>
              <a:buChar char="•"/>
            </a:pPr>
            <a:r>
              <a:rPr lang="en-GB" sz="1800" b="1" dirty="0" err="1">
                <a:latin typeface="Consolas"/>
              </a:rPr>
              <a:t>http</a:t>
            </a:r>
            <a:r>
              <a:rPr lang="en-GB" sz="1800" dirty="0" err="1">
                <a:latin typeface="Consolas"/>
              </a:rPr>
              <a:t>_requests_</a:t>
            </a:r>
            <a:r>
              <a:rPr lang="en-GB" sz="1800" b="1" dirty="0" err="1">
                <a:latin typeface="Consolas"/>
              </a:rPr>
              <a:t>total</a:t>
            </a:r>
            <a:r>
              <a:rPr lang="en-GB" sz="1800" dirty="0">
                <a:ea typeface="+mn-lt"/>
                <a:cs typeface="+mn-lt"/>
              </a:rPr>
              <a:t> </a:t>
            </a:r>
            <a:endParaRPr lang="en-GB" dirty="0">
              <a:ea typeface="+mn-lt"/>
              <a:cs typeface="+mn-lt"/>
            </a:endParaRPr>
          </a:p>
          <a:p>
            <a:pPr>
              <a:buFont typeface="Arial"/>
              <a:buChar char="•"/>
            </a:pPr>
            <a:r>
              <a:rPr lang="en-GB" sz="1800" b="1" dirty="0" err="1">
                <a:latin typeface="Consolas"/>
              </a:rPr>
              <a:t>process</a:t>
            </a:r>
            <a:r>
              <a:rPr lang="en-GB" sz="1800" dirty="0" err="1">
                <a:latin typeface="Consolas"/>
              </a:rPr>
              <a:t>_cpu_</a:t>
            </a:r>
            <a:r>
              <a:rPr lang="en-GB" sz="1800" b="1" dirty="0" err="1">
                <a:latin typeface="Consolas"/>
              </a:rPr>
              <a:t>seconds_total</a:t>
            </a:r>
            <a:r>
              <a:rPr lang="en-GB" sz="1800" dirty="0">
                <a:ea typeface="+mn-lt"/>
                <a:cs typeface="+mn-lt"/>
              </a:rPr>
              <a:t> </a:t>
            </a:r>
            <a:endParaRPr lang="en-GB" dirty="0"/>
          </a:p>
          <a:p>
            <a:pPr>
              <a:buFont typeface="Arial"/>
              <a:buChar char="•"/>
            </a:pPr>
            <a:endParaRPr lang="en-GB" sz="1800" dirty="0"/>
          </a:p>
          <a:p>
            <a:pPr marL="0" indent="0">
              <a:buNone/>
            </a:pPr>
            <a:endParaRPr lang="en-GB" sz="1800" dirty="0">
              <a:latin typeface="Avenir Regular"/>
            </a:endParaRPr>
          </a:p>
        </p:txBody>
      </p:sp>
    </p:spTree>
    <p:extLst>
      <p:ext uri="{BB962C8B-B14F-4D97-AF65-F5344CB8AC3E}">
        <p14:creationId xmlns:p14="http://schemas.microsoft.com/office/powerpoint/2010/main" val="3870521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889F449-A8C1-4223-8D3F-453A7C93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154D83-03C2-01F2-8525-D97D00EB315F}"/>
              </a:ext>
            </a:extLst>
          </p:cNvPr>
          <p:cNvSpPr>
            <a:spLocks noGrp="1"/>
          </p:cNvSpPr>
          <p:nvPr>
            <p:ph type="title"/>
          </p:nvPr>
        </p:nvSpPr>
        <p:spPr>
          <a:xfrm>
            <a:off x="521208" y="818777"/>
            <a:ext cx="2880095" cy="5099442"/>
          </a:xfrm>
        </p:spPr>
        <p:txBody>
          <a:bodyPr anchor="t">
            <a:normAutofit/>
          </a:bodyPr>
          <a:lstStyle/>
          <a:p>
            <a:r>
              <a:rPr lang="en-GB" b="0" i="0" dirty="0">
                <a:effectLst/>
                <a:latin typeface="Avenir Demi"/>
                <a:ea typeface="Batang"/>
              </a:rPr>
              <a:t>Don’t use underscores </a:t>
            </a:r>
            <a:r>
              <a:rPr lang="en-GB" dirty="0">
                <a:latin typeface="Avenir Demi"/>
                <a:ea typeface="Batang"/>
              </a:rPr>
              <a:t>or dots at the start of metric</a:t>
            </a:r>
            <a:r>
              <a:rPr lang="en-GB" b="0" i="0" dirty="0">
                <a:effectLst/>
                <a:latin typeface="Avenir Demi"/>
                <a:ea typeface="Batang"/>
              </a:rPr>
              <a:t> or label names</a:t>
            </a:r>
            <a:br>
              <a:rPr lang="en-GB" b="0" i="0" dirty="0">
                <a:effectLst/>
                <a:latin typeface="Avenir Demi"/>
              </a:rPr>
            </a:br>
            <a:endParaRPr lang="en-GB" dirty="0"/>
          </a:p>
        </p:txBody>
      </p:sp>
      <p:cxnSp>
        <p:nvCxnSpPr>
          <p:cNvPr id="10" name="Straight Connector 9">
            <a:extLst>
              <a:ext uri="{FF2B5EF4-FFF2-40B4-BE49-F238E27FC236}">
                <a16:creationId xmlns:a16="http://schemas.microsoft.com/office/drawing/2014/main" id="{9B483DE6-F425-4CA0-9983-0778A131FA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8F3C27F-5DD1-4734-BC17-6CA4460264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1F67967-936C-4D11-B434-DEBD15F2B7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147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D93A766-DBAA-D6F1-B947-4B4D26DCE25F}"/>
              </a:ext>
            </a:extLst>
          </p:cNvPr>
          <p:cNvSpPr>
            <a:spLocks noGrp="1"/>
          </p:cNvSpPr>
          <p:nvPr>
            <p:ph idx="1"/>
          </p:nvPr>
        </p:nvSpPr>
        <p:spPr>
          <a:xfrm>
            <a:off x="3791570" y="939782"/>
            <a:ext cx="7724000" cy="5034810"/>
          </a:xfrm>
        </p:spPr>
        <p:txBody>
          <a:bodyPr anchor="t">
            <a:normAutofit/>
          </a:bodyPr>
          <a:lstStyle/>
          <a:p>
            <a:pPr marL="0" indent="0">
              <a:buNone/>
            </a:pPr>
            <a:r>
              <a:rPr lang="en-GB" sz="1800" dirty="0">
                <a:latin typeface="Avenir Regular"/>
                <a:ea typeface="+mn-lt"/>
                <a:cs typeface="+mn-lt"/>
              </a:rPr>
              <a:t>When choosing label names, it's generally recommended to use lowercase letters and separate words with underscores, as this is a common convention in the Prometheus ecosystem. For example, if you have a metric that tracks the response time of a web application endpoint you could use the label: http_request_duration_seconds</a:t>
            </a:r>
          </a:p>
          <a:p>
            <a:pPr marL="0" indent="0">
              <a:buNone/>
            </a:pPr>
            <a:endParaRPr lang="en-GB" sz="1800" dirty="0">
              <a:latin typeface="Avenir Regular"/>
              <a:ea typeface="+mn-lt"/>
              <a:cs typeface="+mn-lt"/>
            </a:endParaRPr>
          </a:p>
          <a:p>
            <a:pPr marL="0" indent="0">
              <a:buNone/>
            </a:pPr>
            <a:r>
              <a:rPr lang="en-GB" sz="1800" dirty="0">
                <a:latin typeface="Avenir Regular"/>
                <a:ea typeface="+mn-lt"/>
                <a:cs typeface="+mn-lt"/>
              </a:rPr>
              <a:t>Using underscores in label names helps make them more readable and easier to understand, especially if they contain multiple words. However, it's important to note that label names should not start with an underscore or a dot, as these characters have special meanings in Prometheus and can cause issues with certain tools and queries.</a:t>
            </a:r>
          </a:p>
          <a:p>
            <a:pPr marL="0" indent="0">
              <a:buNone/>
            </a:pPr>
            <a:endParaRPr lang="en-GB" sz="1800" dirty="0">
              <a:latin typeface="Avenir Next LT Pro Light"/>
              <a:ea typeface="+mn-lt"/>
              <a:cs typeface="+mn-lt"/>
            </a:endParaRPr>
          </a:p>
        </p:txBody>
      </p:sp>
    </p:spTree>
    <p:extLst>
      <p:ext uri="{BB962C8B-B14F-4D97-AF65-F5344CB8AC3E}">
        <p14:creationId xmlns:p14="http://schemas.microsoft.com/office/powerpoint/2010/main" val="3921466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889F449-A8C1-4223-8D3F-453A7C93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60E8F2-D257-2FE2-FDF9-03D9009B6F95}"/>
              </a:ext>
            </a:extLst>
          </p:cNvPr>
          <p:cNvSpPr>
            <a:spLocks noGrp="1"/>
          </p:cNvSpPr>
          <p:nvPr>
            <p:ph type="title"/>
          </p:nvPr>
        </p:nvSpPr>
        <p:spPr>
          <a:xfrm>
            <a:off x="521208" y="818777"/>
            <a:ext cx="2632002" cy="5099442"/>
          </a:xfrm>
        </p:spPr>
        <p:txBody>
          <a:bodyPr anchor="t">
            <a:normAutofit/>
          </a:bodyPr>
          <a:lstStyle/>
          <a:p>
            <a:r>
              <a:rPr lang="en-GB" b="0" i="0">
                <a:effectLst/>
                <a:latin typeface="Avenir Demi"/>
              </a:rPr>
              <a:t>Only use allowed characters in metric and label names</a:t>
            </a:r>
            <a:br>
              <a:rPr lang="en-GB" b="0" i="0">
                <a:effectLst/>
                <a:latin typeface="Avenir Demi"/>
              </a:rPr>
            </a:br>
            <a:endParaRPr lang="en-GB" dirty="0"/>
          </a:p>
        </p:txBody>
      </p:sp>
      <p:cxnSp>
        <p:nvCxnSpPr>
          <p:cNvPr id="10" name="Straight Connector 9">
            <a:extLst>
              <a:ext uri="{FF2B5EF4-FFF2-40B4-BE49-F238E27FC236}">
                <a16:creationId xmlns:a16="http://schemas.microsoft.com/office/drawing/2014/main" id="{9B483DE6-F425-4CA0-9983-0778A131FA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8F3C27F-5DD1-4734-BC17-6CA4460264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1F67967-936C-4D11-B434-DEBD15F2B7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147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AA7BEF2-1787-D8F1-6599-B0C2F8D4C177}"/>
              </a:ext>
            </a:extLst>
          </p:cNvPr>
          <p:cNvSpPr>
            <a:spLocks noGrp="1"/>
          </p:cNvSpPr>
          <p:nvPr>
            <p:ph idx="1"/>
          </p:nvPr>
        </p:nvSpPr>
        <p:spPr>
          <a:xfrm>
            <a:off x="3791570" y="939782"/>
            <a:ext cx="7724000" cy="5034810"/>
          </a:xfrm>
        </p:spPr>
        <p:txBody>
          <a:bodyPr anchor="t">
            <a:normAutofit/>
          </a:bodyPr>
          <a:lstStyle/>
          <a:p>
            <a:pPr marL="0" indent="0">
              <a:buNone/>
            </a:pPr>
            <a:r>
              <a:rPr lang="en-GB" sz="1800" b="0" i="0" dirty="0">
                <a:effectLst/>
                <a:latin typeface="Avenir Regular"/>
              </a:rPr>
              <a:t>Prometheus labels are used to identify and group metrics, so it’s important that they are consistent and easy to read. Allowed characters include alphanumeric characters (A-Z, 0-9), underscores </a:t>
            </a:r>
            <a:r>
              <a:rPr lang="en-GB" sz="1800" dirty="0">
                <a:latin typeface="Avenir Regular"/>
              </a:rPr>
              <a:t>(_), dots (.) </a:t>
            </a:r>
            <a:r>
              <a:rPr lang="en-GB" sz="1800" b="0" i="0" dirty="0">
                <a:effectLst/>
                <a:latin typeface="Avenir Regular"/>
              </a:rPr>
              <a:t>and colons (:). Unallowed characters include spaces, hyphens (-), and other special characters.</a:t>
            </a:r>
            <a:endParaRPr lang="en-GB" dirty="0"/>
          </a:p>
          <a:p>
            <a:pPr marL="0" indent="0">
              <a:buNone/>
            </a:pPr>
            <a:r>
              <a:rPr lang="en-GB" sz="1800" b="0" i="0" dirty="0">
                <a:effectLst/>
                <a:latin typeface="Avenir Regular"/>
              </a:rPr>
              <a:t>Using only allowed characters in metric and label names helps ensure consistency across your Prometheus environment</a:t>
            </a:r>
            <a:r>
              <a:rPr lang="en-GB" sz="1800" dirty="0">
                <a:latin typeface="Avenir Regular"/>
              </a:rPr>
              <a:t>.</a:t>
            </a:r>
            <a:endParaRPr lang="en-GB" sz="1800" b="0" i="0" dirty="0">
              <a:effectLst/>
              <a:latin typeface="Avenir Regular"/>
            </a:endParaRPr>
          </a:p>
          <a:p>
            <a:pPr marL="0" indent="0">
              <a:buNone/>
            </a:pPr>
            <a:endParaRPr lang="en-GB" sz="1800" dirty="0"/>
          </a:p>
        </p:txBody>
      </p:sp>
    </p:spTree>
    <p:extLst>
      <p:ext uri="{BB962C8B-B14F-4D97-AF65-F5344CB8AC3E}">
        <p14:creationId xmlns:p14="http://schemas.microsoft.com/office/powerpoint/2010/main" val="2624570946"/>
      </p:ext>
    </p:extLst>
  </p:cSld>
  <p:clrMapOvr>
    <a:masterClrMapping/>
  </p:clrMapOvr>
</p:sld>
</file>

<file path=ppt/theme/theme1.xml><?xml version="1.0" encoding="utf-8"?>
<a:theme xmlns:a="http://schemas.openxmlformats.org/drawingml/2006/main" name="AlignmentVTI">
  <a:themeElements>
    <a:clrScheme name="AnalogousFromRegularSeedLeftStep">
      <a:dk1>
        <a:srgbClr val="000000"/>
      </a:dk1>
      <a:lt1>
        <a:srgbClr val="FFFFFF"/>
      </a:lt1>
      <a:dk2>
        <a:srgbClr val="2D1B30"/>
      </a:dk2>
      <a:lt2>
        <a:srgbClr val="F0F3F1"/>
      </a:lt2>
      <a:accent1>
        <a:srgbClr val="C649A4"/>
      </a:accent1>
      <a:accent2>
        <a:srgbClr val="A338B5"/>
      </a:accent2>
      <a:accent3>
        <a:srgbClr val="8149C6"/>
      </a:accent3>
      <a:accent4>
        <a:srgbClr val="4340B8"/>
      </a:accent4>
      <a:accent5>
        <a:srgbClr val="497AC6"/>
      </a:accent5>
      <a:accent6>
        <a:srgbClr val="389DB5"/>
      </a:accent6>
      <a:hlink>
        <a:srgbClr val="349D51"/>
      </a:hlink>
      <a:folHlink>
        <a:srgbClr val="7F7F7F"/>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docProps/app.xml><?xml version="1.0" encoding="utf-8"?>
<Properties xmlns="http://schemas.openxmlformats.org/officeDocument/2006/extended-properties" xmlns:vt="http://schemas.openxmlformats.org/officeDocument/2006/docPropsVTypes">
  <TotalTime>415</TotalTime>
  <Words>1115</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Batang</vt:lpstr>
      <vt:lpstr>Arial</vt:lpstr>
      <vt:lpstr>Avenir Demi</vt:lpstr>
      <vt:lpstr>Avenir Next LT Pro Light</vt:lpstr>
      <vt:lpstr>Avenir Regular</vt:lpstr>
      <vt:lpstr>Consolas</vt:lpstr>
      <vt:lpstr>AlignmentVTI</vt:lpstr>
      <vt:lpstr>Prometheus  Metrics and Labeling Best Practices </vt:lpstr>
      <vt:lpstr>Use labels to add meaningful information </vt:lpstr>
      <vt:lpstr>Avoid using labels for dimensions with high cardinality </vt:lpstr>
      <vt:lpstr>An increase in cardinality means you now need more infrastructure and compute to store and process these time series. This in turn has a direct impact on how much you spend on your observability platform. Recently this has been top of mind for operators and centralized observability teams.   It also impacts the performance of your observability platform itself. As your database grows, so does the number of time series accessed on any given queries, which can radically slow down your system when you query or visualize the data.  Dashboards that are slow to load or queries that are slow to return data prolong MTTR(Mean Time To Repair, which is a metric used to measure the average amount of time it takes to repair a failed system or component. ) when troubleshooting outages.   Note: The advantage of using a cloud native observability platform, like Grafana Cloud, which is powered by the most scalable time series database Grafana Mimir, is that you won’t experience these performance issues as your count of time series increases  (https://grafana.com/blog/2022/10/20/how-to-manage-high-cardinality-metrics-in-prometheus-and-kubernetes/) </vt:lpstr>
      <vt:lpstr>PowerPoint Presentation</vt:lpstr>
      <vt:lpstr>Keep your metric and label names short but descriptive </vt:lpstr>
      <vt:lpstr>Use consistent naming conventions across all metrics </vt:lpstr>
      <vt:lpstr>Don’t use underscores or dots at the start of metric or label names </vt:lpstr>
      <vt:lpstr>Only use allowed characters in metric and label names </vt:lpstr>
      <vt:lpstr>Avoid using reserve label names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Prometheus Labels Best Practices </dc:title>
  <dc:creator>ibi khalid</dc:creator>
  <cp:lastModifiedBy>ibi khalid</cp:lastModifiedBy>
  <cp:revision>157</cp:revision>
  <dcterms:created xsi:type="dcterms:W3CDTF">2023-02-15T09:04:55Z</dcterms:created>
  <dcterms:modified xsi:type="dcterms:W3CDTF">2023-02-20T12:46:26Z</dcterms:modified>
</cp:coreProperties>
</file>