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2" r:id="rId3"/>
    <p:sldMasterId id="2147483661" r:id="rId4"/>
  </p:sldMasterIdLst>
  <p:notesMasterIdLst>
    <p:notesMasterId r:id="rId48"/>
  </p:notesMasterIdLst>
  <p:sldIdLst>
    <p:sldId id="269" r:id="rId5"/>
    <p:sldId id="271" r:id="rId6"/>
    <p:sldId id="272" r:id="rId7"/>
    <p:sldId id="358" r:id="rId8"/>
    <p:sldId id="292" r:id="rId9"/>
    <p:sldId id="290" r:id="rId10"/>
    <p:sldId id="324" r:id="rId11"/>
    <p:sldId id="294" r:id="rId12"/>
    <p:sldId id="274" r:id="rId13"/>
    <p:sldId id="284" r:id="rId14"/>
    <p:sldId id="349" r:id="rId15"/>
    <p:sldId id="288" r:id="rId16"/>
    <p:sldId id="289" r:id="rId17"/>
    <p:sldId id="295" r:id="rId18"/>
    <p:sldId id="359" r:id="rId19"/>
    <p:sldId id="287" r:id="rId20"/>
    <p:sldId id="275" r:id="rId21"/>
    <p:sldId id="303" r:id="rId22"/>
    <p:sldId id="350" r:id="rId23"/>
    <p:sldId id="307" r:id="rId24"/>
    <p:sldId id="304" r:id="rId25"/>
    <p:sldId id="308" r:id="rId26"/>
    <p:sldId id="355" r:id="rId27"/>
    <p:sldId id="353" r:id="rId28"/>
    <p:sldId id="328" r:id="rId29"/>
    <p:sldId id="315" r:id="rId30"/>
    <p:sldId id="334" r:id="rId31"/>
    <p:sldId id="343" r:id="rId32"/>
    <p:sldId id="342" r:id="rId33"/>
    <p:sldId id="325" r:id="rId34"/>
    <p:sldId id="310" r:id="rId35"/>
    <p:sldId id="357" r:id="rId36"/>
    <p:sldId id="317" r:id="rId37"/>
    <p:sldId id="312" r:id="rId38"/>
    <p:sldId id="326" r:id="rId39"/>
    <p:sldId id="313" r:id="rId40"/>
    <p:sldId id="318" r:id="rId41"/>
    <p:sldId id="356" r:id="rId42"/>
    <p:sldId id="314" r:id="rId43"/>
    <p:sldId id="319" r:id="rId44"/>
    <p:sldId id="309" r:id="rId45"/>
    <p:sldId id="351" r:id="rId46"/>
    <p:sldId id="263" r:id="rId4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CC"/>
    <a:srgbClr val="009999"/>
    <a:srgbClr val="669900"/>
    <a:srgbClr val="CCFF99"/>
    <a:srgbClr val="CCCCFF"/>
    <a:srgbClr val="99CCCC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1352" autoAdjust="0"/>
  </p:normalViewPr>
  <p:slideViewPr>
    <p:cSldViewPr>
      <p:cViewPr varScale="1">
        <p:scale>
          <a:sx n="96" d="100"/>
          <a:sy n="96" d="100"/>
        </p:scale>
        <p:origin x="-1404" y="-96"/>
      </p:cViewPr>
      <p:guideLst>
        <p:guide orient="horz" pos="709"/>
        <p:guide orient="horz" pos="3793"/>
        <p:guide pos="476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notesViewPr>
    <p:cSldViewPr>
      <p:cViewPr varScale="1">
        <p:scale>
          <a:sx n="51" d="100"/>
          <a:sy n="51" d="100"/>
        </p:scale>
        <p:origin x="-183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CA871F64-F55F-4A54-8A38-0970A26AEE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CA3D8-19E6-4578-8A9D-2F8EC59D7C9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4714875"/>
            <a:ext cx="5995987" cy="4938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zh-CN" altLang="en-US" sz="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4377B-6896-4E14-A32C-3CB540FEE67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10FA9-BA96-462D-8427-30E0810465E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4538"/>
            <a:ext cx="4964113" cy="37226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1700"/>
            <a:ext cx="4981575" cy="44704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C5DA-8EBF-48F2-877D-A3C8627A4A3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4714875"/>
            <a:ext cx="5995987" cy="4783138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9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A10F9-74A7-49D8-A103-611F6273D8C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24522-DACD-4669-B137-498DE511439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2764-091E-4AB1-ADC3-115B439AEAB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3288"/>
            <a:ext cx="5435600" cy="44688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C2800-3D62-483E-BAB6-7A134715CF6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A5375-96F6-417F-B225-68F9DE745FD6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A6879-CC31-4697-9941-794C86165E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6F45B-A758-4F00-A561-242A6981309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FEE02-44EA-463F-AEBA-3569F2BA882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3288"/>
            <a:ext cx="4984750" cy="4468812"/>
          </a:xfrm>
          <a:noFill/>
          <a:ln/>
        </p:spPr>
        <p:txBody>
          <a:bodyPr/>
          <a:lstStyle/>
          <a:p>
            <a:pPr marL="209550" indent="-209550" eaLnBrk="1" hangingPunct="1"/>
            <a:endParaRPr lang="zh-CN" altLang="en-US" sz="11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5448D-83A2-49FD-AA6B-15E2EF26466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9DDB4-5D6D-441D-A916-A0A73E0D061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z="10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D1DA8-0A0D-4EA2-AD7E-225A471B4DD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72AE4-9620-4653-9364-4668F23A948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F8C3B-3963-4E89-BEC5-16B506BFB54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882F5-3A5E-437C-8DB8-12F8B95F150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F5D0D-0DA9-4D86-B939-7232206FB46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2034E-EB62-4A74-9232-9257ED2497ED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D5F3F-7062-4CD3-A61F-DD5B4F4A601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DD370-F487-4408-9F57-179484E5548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FFFBE-0793-4708-BD5D-66898DE3B1D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3288"/>
            <a:ext cx="5435600" cy="4468812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77992-BCE5-4420-94CE-60F5B243842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97465-0EEE-4BF8-A1B1-F8CB6D9C269B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EDFB2-9913-4F20-9B1E-AF5AED07B2F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0A36E-B5CE-4255-AF48-E42B11E09AC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682CF-A9E4-47BE-B5A8-B788FED2D8E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0548A-3B92-4BA6-B12D-4D5A7D93FCD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03C9A-1314-46BB-86A0-8FE50F75507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3077D-C233-4E48-95A0-84FE54731F8E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73129-5E72-4E28-A65E-919D20C20BA9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A23EE-D52B-4571-BA8A-28452639215F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885F9-3916-48F7-9294-9BBC6918CA2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4714875"/>
            <a:ext cx="5924550" cy="4783138"/>
          </a:xfrm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altLang="en-US" sz="9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49AE1-C26B-452F-A867-D8CBEC696C7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5F45D-3DE3-421A-AF9D-E51FE067289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D1D44-4C6F-4E6C-A463-C9BA3163AB5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F4232-67AC-40B6-9650-DC15ED1D4BD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99039-54E4-4B0B-9F06-60FF3D18EA6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39814-0D31-4AB0-B00E-7734D273651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3288"/>
            <a:ext cx="5435600" cy="44688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3267E-B4C1-4C42-8306-3A49C7A616E6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52463" y="6207125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/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984625" y="6207125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b="1">
                <a:solidFill>
                  <a:srgbClr val="666666"/>
                </a:solidFill>
              </a:rPr>
              <a:t>Security Level:</a:t>
            </a:r>
            <a:r>
              <a:rPr lang="zh-CN" altLang="en-US" b="1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fld id="{6DCF5C6E-7084-4CA6-BA78-DA44CB847AFD}" type="datetime1">
              <a:rPr lang="zh-CN" altLang="en-US"/>
              <a:pPr/>
              <a:t>2012/8/13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A4DE151-A21D-45FB-ADAD-E23A36AE69E5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980D538-DA38-464E-A2FE-29A5EAAB0422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3" y="1641475"/>
            <a:ext cx="7929562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8A6FD1FF-3A71-4152-B658-0101562BB379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37E3012-754B-4926-AAD0-CAF2B47E014C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4DAF7F4-7C17-46DB-B909-10A321588AC0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086F2363-59C0-4BD9-BA88-AA69675BCF52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uawei-tree-layers-New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7875"/>
            <a:ext cx="9144000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37188"/>
            <a:ext cx="91440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7488" y="5762625"/>
            <a:ext cx="72866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872413" y="231775"/>
            <a:ext cx="8778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138" tIns="47569" rIns="95138" bIns="47569">
            <a:spAutoFit/>
          </a:bodyPr>
          <a:lstStyle/>
          <a:p>
            <a:pPr defTabSz="952500" eaLnBrk="0" hangingPunct="0">
              <a:defRPr/>
            </a:pPr>
            <a:r>
              <a:rPr lang="en-US" altLang="zh-CN" sz="1500" b="1">
                <a:solidFill>
                  <a:srgbClr val="666666"/>
                </a:solidFill>
                <a:latin typeface="FrutigerNext LT Medium" pitchFamily="34" charset="0"/>
                <a:ea typeface="宋体" charset="-122"/>
              </a:rPr>
              <a:t>Internal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3738" y="6302375"/>
            <a:ext cx="4481512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30" rIns="80061" bIns="40030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Copyright © 2008 Huawei Technologies Co., Ltd. All rights reserved. 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0563" y="3190875"/>
            <a:ext cx="5505450" cy="908050"/>
          </a:xfrm>
        </p:spPr>
        <p:txBody>
          <a:bodyPr lIns="91364" tIns="45681" rIns="91364" bIns="45681"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  <a:latin typeface="FrutigerNext LT Medium" pitchFamily="34" charset="0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30325"/>
            <a:ext cx="7905750" cy="1471613"/>
          </a:xfrm>
        </p:spPr>
        <p:txBody>
          <a:bodyPr lIns="91364" tIns="45681" rIns="91364" bIns="45681"/>
          <a:lstStyle>
            <a:lvl1pPr defTabSz="815975" eaLnBrk="0" hangingPunct="0">
              <a:defRPr sz="5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EB643AF5-98C6-4676-87D8-CA98BDDC08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C1AD827C-BED3-4558-B726-08EF8CC1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863" y="1639888"/>
            <a:ext cx="3887787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639888"/>
            <a:ext cx="3889375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598A265-F79D-411A-9CDB-8197113246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437FCB5A-6F66-4F39-80AA-CCEF72229710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8A9E2B57-6FE2-410E-BB8F-F3BBA48008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23CE1A63-1C95-490B-AC32-AA83FCE8CD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66021F92-A217-425B-9CB4-FB99C7D6DF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069914C6-F83D-4501-A055-98368B747A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5A596D00-CB26-4F5D-8069-1626A331C5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F7135B67-2AC7-4F17-AD1E-9A71B6F737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8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ED80049-1B3D-4950-81B5-B739F43B59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9BB228B-2CB6-4F16-B8D6-B022A80BDE29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D4FC26A-A1E7-4907-A607-90D2F4B1F574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34807910-BEB7-4D5C-95E9-2EEA5276AAE2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5020C8FB-F52B-4BDA-83B7-BC58DC9AB73D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5FAC8B08-024B-4A85-92AD-3A405D93C4FE}" type="slidenum">
              <a:rPr lang="de-DE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9" descr="d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/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100" name="Picture 9" descr="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 altLang="zh-CN"/>
              <a:t>Page </a:t>
            </a:r>
            <a:fld id="{AD9D4561-D5C4-49FD-8EEF-0224E72CA82D}" type="slidenum">
              <a:rPr lang="de-DE" altLang="zh-CN"/>
              <a:pPr/>
              <a:t>‹#›</a:t>
            </a:fld>
            <a:endParaRPr lang="en-GB" altLang="zh-CN"/>
          </a:p>
        </p:txBody>
      </p:sp>
      <p:sp>
        <p:nvSpPr>
          <p:cNvPr id="410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ea typeface="华文细黑" pitchFamily="2" charset="-122"/>
              </a:rPr>
              <a:t>内部使用字体 </a:t>
            </a:r>
            <a:r>
              <a:rPr lang="en-US" altLang="zh-CN" sz="1100"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ea typeface="华文细黑" pitchFamily="2" charset="-122"/>
              </a:rPr>
              <a:t>外部使用字体 </a:t>
            </a:r>
            <a:r>
              <a:rPr lang="en-US" altLang="zh-CN" sz="1100"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latin typeface="华文细黑" pitchFamily="2" charset="-122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07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4109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0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1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2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4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5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6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7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9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0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1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:20-30pt  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):20-30pt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7563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38" y="2674938"/>
            <a:ext cx="27797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>
              <a:defRPr/>
            </a:pPr>
            <a:r>
              <a:rPr lang="en-US" altLang="zh-CN" sz="4400">
                <a:solidFill>
                  <a:srgbClr val="990000"/>
                </a:solidFill>
                <a:latin typeface="Arial" charset="0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00" y="3435350"/>
            <a:ext cx="27384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/>
            <a:r>
              <a:rPr lang="en-US" altLang="zh-CN" sz="2600">
                <a:solidFill>
                  <a:srgbClr val="666666"/>
                </a:solidFill>
                <a:latin typeface="Arial" pitchFamily="34" charset="0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00038" indent="-300038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875" y="6397625"/>
            <a:ext cx="13112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638175"/>
            <a:ext cx="7054850" cy="86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3378" tIns="41691" rIns="83378" bIns="41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1639888"/>
            <a:ext cx="7929562" cy="4195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3392" tIns="41699" rIns="83392" bIns="41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13513"/>
            <a:ext cx="2133600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en-US" altLang="zh-CN"/>
              <a:t>Page</a:t>
            </a:r>
            <a:fld id="{83237A80-ED64-40D3-B594-6B0B9C3D5B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693738" y="6451600"/>
            <a:ext cx="4481512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30" rIns="80061" bIns="40030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>
                <a:solidFill>
                  <a:schemeClr val="tx1"/>
                </a:solidFill>
                <a:latin typeface="FrutigerNext LT Bold" pitchFamily="1" charset="0"/>
              </a:rPr>
              <a:t>Copyright © 2008 Huawei Technologies Co., Ltd.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iming>
    <p:tnLst>
      <p:par>
        <p:cTn id="1" dur="indefinite" restart="never" nodeType="tmRoot"/>
      </p:par>
    </p:tnLst>
  </p:timing>
  <p:txStyles>
    <p:titleStyle>
      <a:lvl1pPr algn="l" defTabSz="835025" rtl="0" eaLnBrk="0" fontAlgn="base" hangingPunct="0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+mj-lt"/>
          <a:ea typeface="+mj-ea"/>
          <a:cs typeface="+mj-cs"/>
        </a:defRPr>
      </a:lvl1pPr>
      <a:lvl2pPr algn="l" defTabSz="835025" rtl="0" eaLnBrk="0" fontAlgn="base" hangingPunct="0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35025" rtl="0" eaLnBrk="0" fontAlgn="base" hangingPunct="0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35025" rtl="0" eaLnBrk="0" fontAlgn="base" hangingPunct="0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35025" rtl="0" eaLnBrk="0" fontAlgn="base" hangingPunct="0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35025" rtl="0" fontAlgn="base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35025" rtl="0" fontAlgn="base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35025" rtl="0" fontAlgn="base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35025" rtl="0" fontAlgn="base">
        <a:spcBef>
          <a:spcPct val="0"/>
        </a:spcBef>
        <a:spcAft>
          <a:spcPct val="0"/>
        </a:spcAft>
        <a:defRPr sz="40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12738" indent="-312738" algn="l" defTabSz="8350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5F5F5F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50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600">
          <a:solidFill>
            <a:schemeClr val="tx1"/>
          </a:solidFill>
          <a:latin typeface="+mn-lt"/>
          <a:ea typeface="+mn-ea"/>
        </a:defRPr>
      </a:lvl2pPr>
      <a:lvl3pPr marL="1042988" indent="-207963" algn="l" defTabSz="8350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458913" indent="-207963" algn="l" defTabSz="8350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j-lt"/>
          <a:ea typeface="+mn-ea"/>
        </a:defRPr>
      </a:lvl4pPr>
      <a:lvl5pPr marL="1876425" indent="-211138" algn="l" defTabSz="83502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700">
          <a:solidFill>
            <a:schemeClr val="tx1"/>
          </a:solidFill>
          <a:latin typeface="+mj-lt"/>
          <a:ea typeface="+mn-ea"/>
        </a:defRPr>
      </a:lvl5pPr>
      <a:lvl6pPr marL="2333625" indent="-211138" algn="l" defTabSz="8350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700">
          <a:solidFill>
            <a:schemeClr val="tx1"/>
          </a:solidFill>
          <a:latin typeface="+mj-lt"/>
          <a:ea typeface="+mn-ea"/>
        </a:defRPr>
      </a:lvl6pPr>
      <a:lvl7pPr marL="2790825" indent="-211138" algn="l" defTabSz="8350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700">
          <a:solidFill>
            <a:schemeClr val="tx1"/>
          </a:solidFill>
          <a:latin typeface="+mj-lt"/>
          <a:ea typeface="+mn-ea"/>
        </a:defRPr>
      </a:lvl7pPr>
      <a:lvl8pPr marL="3248025" indent="-211138" algn="l" defTabSz="8350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700">
          <a:solidFill>
            <a:schemeClr val="tx1"/>
          </a:solidFill>
          <a:latin typeface="+mj-lt"/>
          <a:ea typeface="+mn-ea"/>
        </a:defRPr>
      </a:lvl8pPr>
      <a:lvl9pPr marL="3705225" indent="-211138" algn="l" defTabSz="83502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7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&#12298;QCC&#22522;&#30784;&#30693;&#35782;&#12299;&#35838;&#31243;&#38468;&#20214;/&#26041;&#27861;&#65306;&#20146;&#21644;&#22270;.ppt" TargetMode="External"/><Relationship Id="rId13" Type="http://schemas.openxmlformats.org/officeDocument/2006/relationships/hyperlink" Target="&#12298;QCC&#22522;&#30784;&#30693;&#35782;&#12299;&#35838;&#31243;&#38468;&#20214;/&#26041;&#27861;&#65306;PDPC.ppt" TargetMode="External"/><Relationship Id="rId3" Type="http://schemas.openxmlformats.org/officeDocument/2006/relationships/hyperlink" Target="&#12298;QCC&#22522;&#30784;&#30693;&#35782;&#12299;&#35838;&#31243;&#38468;&#20214;/&#26041;&#27861;&#65306;&#20998;&#23618;&#27861;.ppt" TargetMode="External"/><Relationship Id="rId7" Type="http://schemas.openxmlformats.org/officeDocument/2006/relationships/hyperlink" Target="&#12298;QCC&#22522;&#30784;&#30693;&#35782;&#12299;&#35838;&#31243;&#38468;&#20214;/&#26041;&#27861;&#65306;&#20851;&#32852;&#22270;.ppt" TargetMode="External"/><Relationship Id="rId12" Type="http://schemas.openxmlformats.org/officeDocument/2006/relationships/hyperlink" Target="&#12298;QCC&#22522;&#30784;&#30693;&#35782;&#12299;&#35838;&#31243;&#38468;&#20214;/&#26041;&#27861;&#65306;&#31616;&#26131;&#22270;&#34920;.p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2298;QCC&#22522;&#30784;&#30693;&#35782;&#12299;&#35838;&#31243;&#38468;&#20214;/&#26041;&#27861;&#65306;&#40060;&#39592;&#22270;.ppt" TargetMode="External"/><Relationship Id="rId11" Type="http://schemas.openxmlformats.org/officeDocument/2006/relationships/hyperlink" Target="&#12298;QCC&#22522;&#30784;&#30693;&#35782;&#12299;&#35838;&#31243;&#38468;&#20214;/&#26041;&#27861;&#65306;&#22836;&#33041;&#39118;&#26292;.ppt" TargetMode="External"/><Relationship Id="rId5" Type="http://schemas.openxmlformats.org/officeDocument/2006/relationships/hyperlink" Target="&#12298;QCC&#22522;&#30784;&#30693;&#35782;&#12299;&#35838;&#31243;&#38468;&#20214;/&#26041;&#27861;&#65306;&#25490;&#21015;&#22270;.ppt" TargetMode="External"/><Relationship Id="rId10" Type="http://schemas.openxmlformats.org/officeDocument/2006/relationships/hyperlink" Target="&#12298;QCC&#22522;&#30784;&#30693;&#35782;&#12299;&#35838;&#31243;&#38468;&#20214;/&#26041;&#27861;&#65306;&#31995;&#32479;&#22270;.ppt" TargetMode="External"/><Relationship Id="rId4" Type="http://schemas.openxmlformats.org/officeDocument/2006/relationships/hyperlink" Target="&#12298;QCC&#22522;&#30784;&#30693;&#35782;&#12299;&#35838;&#31243;&#38468;&#20214;/&#26041;&#27861;&#65306;&#26597;&#26816;&#34920;.ppt" TargetMode="External"/><Relationship Id="rId9" Type="http://schemas.openxmlformats.org/officeDocument/2006/relationships/hyperlink" Target="&#12298;QCC&#22522;&#30784;&#30693;&#35782;&#12299;&#35838;&#31243;&#38468;&#20214;/&#26041;&#27861;&#65306;5W2H.pp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&#12298;QCC&#22522;&#30784;&#30693;&#35782;&#12299;&#35838;&#31243;&#38468;&#20214;/&#26041;&#27861;&#65306;&#22836;&#33041;&#39118;&#26292;.ppt" TargetMode="External"/><Relationship Id="rId13" Type="http://schemas.openxmlformats.org/officeDocument/2006/relationships/hyperlink" Target="&#12298;QCC&#22522;&#30784;&#30693;&#35782;&#12299;&#35838;&#31243;&#38468;&#20214;/&#26041;&#27861;&#65306;PDPC.ppt" TargetMode="External"/><Relationship Id="rId3" Type="http://schemas.openxmlformats.org/officeDocument/2006/relationships/hyperlink" Target="&#12298;QCC&#22522;&#30784;&#30693;&#35782;&#12299;&#35838;&#31243;&#38468;&#20214;/&#26041;&#27861;&#65306;&#20998;&#23618;&#27861;.ppt" TargetMode="External"/><Relationship Id="rId7" Type="http://schemas.openxmlformats.org/officeDocument/2006/relationships/hyperlink" Target="&#12298;QCC&#22522;&#30784;&#30693;&#35782;&#12299;&#35838;&#31243;&#38468;&#20214;/&#26041;&#27861;&#65306;&#20146;&#21644;&#22270;.ppt" TargetMode="External"/><Relationship Id="rId12" Type="http://schemas.openxmlformats.org/officeDocument/2006/relationships/hyperlink" Target="&#12298;QCC&#22522;&#30784;&#30693;&#35782;&#12299;&#35838;&#31243;&#38468;&#20214;/&#26041;&#27861;&#65306;&#31616;&#26131;&#22270;&#34920;.p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2298;QCC&#22522;&#30784;&#30693;&#35782;&#12299;&#35838;&#31243;&#38468;&#20214;/&#26041;&#27861;&#65306;&#20851;&#32852;&#22270;.ppt" TargetMode="External"/><Relationship Id="rId11" Type="http://schemas.openxmlformats.org/officeDocument/2006/relationships/hyperlink" Target="&#12298;QCC&#22522;&#30784;&#30693;&#35782;&#12299;&#35838;&#31243;&#38468;&#20214;/&#26041;&#27861;&#65306;&#31995;&#32479;&#22270;.ppt" TargetMode="External"/><Relationship Id="rId5" Type="http://schemas.openxmlformats.org/officeDocument/2006/relationships/hyperlink" Target="&#12298;QCC&#22522;&#30784;&#30693;&#35782;&#12299;&#35838;&#31243;&#38468;&#20214;/&#26041;&#27861;&#65306;&#25490;&#21015;&#22270;.ppt" TargetMode="External"/><Relationship Id="rId10" Type="http://schemas.openxmlformats.org/officeDocument/2006/relationships/hyperlink" Target="&#12298;QCC&#22522;&#30784;&#30693;&#35782;&#12299;&#35838;&#31243;&#38468;&#20214;/&#26041;&#27861;&#65306;5W2H.ppt" TargetMode="External"/><Relationship Id="rId4" Type="http://schemas.openxmlformats.org/officeDocument/2006/relationships/hyperlink" Target="&#12298;QCC&#22522;&#30784;&#30693;&#35782;&#12299;&#35838;&#31243;&#38468;&#20214;/&#26041;&#27861;&#65306;&#26597;&#26816;&#34920;.ppt" TargetMode="External"/><Relationship Id="rId9" Type="http://schemas.openxmlformats.org/officeDocument/2006/relationships/hyperlink" Target="&#12298;QCC&#22522;&#30784;&#30693;&#35782;&#12299;&#35838;&#31243;&#38468;&#20214;/&#26041;&#27861;&#65306;&#40060;&#39592;&#22270;.pp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&#12298;QCC&#22522;&#30784;&#30693;&#35782;&#12299;&#35838;&#31243;&#38468;&#20214;/&#26041;&#27861;&#65306;&#31995;&#32479;&#22270;.ppt" TargetMode="External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&#12298;QCC&#22522;&#30784;&#30693;&#35782;&#12299;&#35838;&#31243;&#38468;&#20214;/&#26041;&#27861;&#65306;&#20851;&#32852;&#22270;.ppt" TargetMode="External"/><Relationship Id="rId11" Type="http://schemas.openxmlformats.org/officeDocument/2006/relationships/image" Target="../media/image28.png"/><Relationship Id="rId5" Type="http://schemas.openxmlformats.org/officeDocument/2006/relationships/oleObject" Target="../embeddings/Microsoft_Office_Excel_97-2003____1.xls"/><Relationship Id="rId10" Type="http://schemas.openxmlformats.org/officeDocument/2006/relationships/image" Target="../media/image29.png"/><Relationship Id="rId4" Type="http://schemas.openxmlformats.org/officeDocument/2006/relationships/hyperlink" Target="&#12298;QCC&#22522;&#30784;&#30693;&#35782;&#12299;&#35838;&#31243;&#38468;&#20214;/&#26041;&#27861;&#65306;&#40060;&#39592;&#22270;.ppt" TargetMode="External"/><Relationship Id="rId9" Type="http://schemas.openxmlformats.org/officeDocument/2006/relationships/oleObject" Target="../embeddings/Microsoft_Office_Excel_97-2003____2.xls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&#12298;QCC&#22522;&#30784;&#30693;&#35782;&#12299;&#35838;&#31243;&#38468;&#20214;/&#26041;&#27861;&#65306;&#40060;&#39592;&#22270;.ppt" TargetMode="External"/><Relationship Id="rId13" Type="http://schemas.openxmlformats.org/officeDocument/2006/relationships/hyperlink" Target="&#12298;QCC&#22522;&#30784;&#30693;&#35782;&#12299;&#35838;&#31243;&#38468;&#20214;/&#26041;&#27861;&#65306;PDPC.ppt" TargetMode="External"/><Relationship Id="rId3" Type="http://schemas.openxmlformats.org/officeDocument/2006/relationships/hyperlink" Target="&#12298;QCC&#22522;&#30784;&#30693;&#35782;&#12299;&#35838;&#31243;&#38468;&#20214;/&#26041;&#27861;&#65306;&#20998;&#23618;&#27861;.ppt" TargetMode="External"/><Relationship Id="rId7" Type="http://schemas.openxmlformats.org/officeDocument/2006/relationships/hyperlink" Target="&#12298;QCC&#22522;&#30784;&#30693;&#35782;&#12299;&#35838;&#31243;&#38468;&#20214;/&#26041;&#27861;&#65306;&#20146;&#21644;&#22270;.ppt" TargetMode="External"/><Relationship Id="rId12" Type="http://schemas.openxmlformats.org/officeDocument/2006/relationships/hyperlink" Target="&#12298;QCC&#22522;&#30784;&#30693;&#35782;&#12299;&#35838;&#31243;&#38468;&#20214;/&#26041;&#27861;&#65306;&#31616;&#26131;&#22270;&#34920;.pp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2298;QCC&#22522;&#30784;&#30693;&#35782;&#12299;&#35838;&#31243;&#38468;&#20214;/&#26041;&#27861;&#65306;&#20851;&#32852;&#22270;.ppt" TargetMode="External"/><Relationship Id="rId11" Type="http://schemas.openxmlformats.org/officeDocument/2006/relationships/hyperlink" Target="&#12298;QCC&#22522;&#30784;&#30693;&#35782;&#12299;&#35838;&#31243;&#38468;&#20214;/&#26041;&#27861;&#65306;&#22836;&#33041;&#39118;&#26292;.ppt" TargetMode="External"/><Relationship Id="rId5" Type="http://schemas.openxmlformats.org/officeDocument/2006/relationships/hyperlink" Target="&#12298;QCC&#22522;&#30784;&#30693;&#35782;&#12299;&#35838;&#31243;&#38468;&#20214;/&#26041;&#27861;&#65306;&#25490;&#21015;&#22270;.ppt" TargetMode="External"/><Relationship Id="rId10" Type="http://schemas.openxmlformats.org/officeDocument/2006/relationships/hyperlink" Target="&#12298;QCC&#22522;&#30784;&#30693;&#35782;&#12299;&#35838;&#31243;&#38468;&#20214;/&#26041;&#27861;&#65306;&#31995;&#32479;&#22270;.ppt" TargetMode="External"/><Relationship Id="rId4" Type="http://schemas.openxmlformats.org/officeDocument/2006/relationships/hyperlink" Target="&#12298;QCC&#22522;&#30784;&#30693;&#35782;&#12299;&#35838;&#31243;&#38468;&#20214;/&#26041;&#27861;&#65306;&#26597;&#26816;&#34920;.ppt" TargetMode="External"/><Relationship Id="rId9" Type="http://schemas.openxmlformats.org/officeDocument/2006/relationships/hyperlink" Target="&#12298;QCC&#22522;&#30784;&#30693;&#35782;&#12299;&#35838;&#31243;&#38468;&#20214;/&#26041;&#27861;&#65306;5W2H.ppt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i3ms.huawei.com/mm/docMaintain/mmMaintain.do?method=showMMDetail&amp;f_id=qp1207025156000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3ms.huawei.com/mm/docMaintain/mmMaintain.do?method=showMMDetail&amp;f_id=qp201105270001" TargetMode="External"/><Relationship Id="rId5" Type="http://schemas.openxmlformats.org/officeDocument/2006/relationships/hyperlink" Target="http://hi3ms.huawei.com/mm/docMaintain/mmMaintain.do?method=showMMDetail&amp;f_id=qp201105270002" TargetMode="External"/><Relationship Id="rId4" Type="http://schemas.openxmlformats.org/officeDocument/2006/relationships/hyperlink" Target="http://hi3ms.huawei.com/mm/docMaintain/mmMaintain.do?method=showMMDetail&amp;f_id=qp20110706002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wci.huawei.com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3ms.huawei.com/mm/docMaintain/mmMaintain.do?method=showMMDetail&amp;f_id=qp201109300011" TargetMode="External"/><Relationship Id="rId5" Type="http://schemas.openxmlformats.org/officeDocument/2006/relationships/hyperlink" Target="http://hi3ms.huawei.com/mm/docMaintain/mmMaintain.do?method=showMMDetail&amp;f_id=qp201106020009" TargetMode="External"/><Relationship Id="rId4" Type="http://schemas.openxmlformats.org/officeDocument/2006/relationships/hyperlink" Target="http://hi3ms.huawei.com/bbs/list_604,338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41488"/>
            <a:ext cx="7905750" cy="1471612"/>
          </a:xfrm>
        </p:spPr>
        <p:txBody>
          <a:bodyPr/>
          <a:lstStyle/>
          <a:p>
            <a:r>
              <a:rPr lang="en-US" altLang="zh-CN" smtClean="0"/>
              <a:t>QCC</a:t>
            </a:r>
            <a:r>
              <a:rPr lang="zh-CN" altLang="en-US" smtClean="0"/>
              <a:t>基础知识</a:t>
            </a:r>
          </a:p>
        </p:txBody>
      </p:sp>
      <p:sp>
        <p:nvSpPr>
          <p:cNvPr id="10243" name="DtsShapeName" descr="EUR1172BED2D55G7C9BGB962@772GB@00862:e89?&gt;HY11031549!!!BIHO@]y110315491@44E637110018G578C4牱PBB壶禒撰朔牰僳鞠蓟黔)W5/1(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运营商</a:t>
            </a:r>
            <a:r>
              <a:rPr lang="en-US" altLang="zh-CN" smtClean="0">
                <a:ea typeface="黑体" pitchFamily="49" charset="-122"/>
              </a:rPr>
              <a:t>BG</a:t>
            </a:r>
            <a:endParaRPr lang="zh-CN" altLang="en-US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DC77BA8A-E0CF-46C3-9F3B-3C107E4E6D8D}" type="slidenum">
              <a:rPr lang="de-DE" altLang="zh-CN"/>
              <a:pPr defTabSz="801688"/>
              <a:t>10</a:t>
            </a:fld>
            <a:endParaRPr lang="en-GB" altLang="zh-CN"/>
          </a:p>
        </p:txBody>
      </p:sp>
      <p:sp>
        <p:nvSpPr>
          <p:cNvPr id="252931" name="Oval 3"/>
          <p:cNvSpPr>
            <a:spLocks noChangeArrowheads="1"/>
          </p:cNvSpPr>
          <p:nvPr/>
        </p:nvSpPr>
        <p:spPr bwMode="auto">
          <a:xfrm>
            <a:off x="1836738" y="2301875"/>
            <a:ext cx="3630612" cy="3594100"/>
          </a:xfrm>
          <a:prstGeom prst="ellipse">
            <a:avLst/>
          </a:prstGeom>
          <a:solidFill>
            <a:schemeClr val="bg1"/>
          </a:solidFill>
          <a:ln w="6350" algn="ctr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1314450" y="5349875"/>
            <a:ext cx="1674813" cy="9525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314450" y="2860675"/>
            <a:ext cx="1747838" cy="0"/>
          </a:xfrm>
          <a:prstGeom prst="line">
            <a:avLst/>
          </a:prstGeom>
          <a:noFill/>
          <a:ln w="38100">
            <a:solidFill>
              <a:srgbClr val="006699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4" name="Freeform 6"/>
          <p:cNvSpPr>
            <a:spLocks/>
          </p:cNvSpPr>
          <p:nvPr/>
        </p:nvSpPr>
        <p:spPr bwMode="auto">
          <a:xfrm>
            <a:off x="3111500" y="2536825"/>
            <a:ext cx="1208088" cy="560388"/>
          </a:xfrm>
          <a:custGeom>
            <a:avLst/>
            <a:gdLst/>
            <a:ahLst/>
            <a:cxnLst>
              <a:cxn ang="0">
                <a:pos x="0" y="471"/>
              </a:cxn>
              <a:cxn ang="0">
                <a:pos x="1073" y="471"/>
              </a:cxn>
              <a:cxn ang="0">
                <a:pos x="1073" y="0"/>
              </a:cxn>
              <a:cxn ang="0">
                <a:pos x="0" y="0"/>
              </a:cxn>
              <a:cxn ang="0">
                <a:pos x="0" y="471"/>
              </a:cxn>
              <a:cxn ang="0">
                <a:pos x="0" y="471"/>
              </a:cxn>
            </a:cxnLst>
            <a:rect l="0" t="0" r="r" b="b"/>
            <a:pathLst>
              <a:path w="1074" h="472">
                <a:moveTo>
                  <a:pt x="0" y="471"/>
                </a:moveTo>
                <a:lnTo>
                  <a:pt x="1073" y="471"/>
                </a:lnTo>
                <a:lnTo>
                  <a:pt x="1073" y="0"/>
                </a:lnTo>
                <a:lnTo>
                  <a:pt x="0" y="0"/>
                </a:lnTo>
                <a:lnTo>
                  <a:pt x="0" y="471"/>
                </a:lnTo>
                <a:lnTo>
                  <a:pt x="0" y="471"/>
                </a:lnTo>
              </a:path>
            </a:pathLst>
          </a:custGeom>
          <a:solidFill>
            <a:srgbClr val="8ED6D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40404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116263" y="2622550"/>
            <a:ext cx="11874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 管理职责</a:t>
            </a:r>
          </a:p>
        </p:txBody>
      </p:sp>
      <p:sp>
        <p:nvSpPr>
          <p:cNvPr id="252936" name="Freeform 8"/>
          <p:cNvSpPr>
            <a:spLocks/>
          </p:cNvSpPr>
          <p:nvPr/>
        </p:nvSpPr>
        <p:spPr bwMode="auto">
          <a:xfrm>
            <a:off x="3055938" y="5086350"/>
            <a:ext cx="1219200" cy="622300"/>
          </a:xfrm>
          <a:custGeom>
            <a:avLst/>
            <a:gdLst/>
            <a:ahLst/>
            <a:cxnLst>
              <a:cxn ang="0">
                <a:pos x="0" y="471"/>
              </a:cxn>
              <a:cxn ang="0">
                <a:pos x="1073" y="471"/>
              </a:cxn>
              <a:cxn ang="0">
                <a:pos x="1073" y="0"/>
              </a:cxn>
              <a:cxn ang="0">
                <a:pos x="0" y="0"/>
              </a:cxn>
              <a:cxn ang="0">
                <a:pos x="0" y="471"/>
              </a:cxn>
              <a:cxn ang="0">
                <a:pos x="0" y="471"/>
              </a:cxn>
            </a:cxnLst>
            <a:rect l="0" t="0" r="r" b="b"/>
            <a:pathLst>
              <a:path w="1074" h="472">
                <a:moveTo>
                  <a:pt x="0" y="471"/>
                </a:moveTo>
                <a:lnTo>
                  <a:pt x="1073" y="471"/>
                </a:lnTo>
                <a:lnTo>
                  <a:pt x="1073" y="0"/>
                </a:lnTo>
                <a:lnTo>
                  <a:pt x="0" y="0"/>
                </a:lnTo>
                <a:lnTo>
                  <a:pt x="0" y="471"/>
                </a:lnTo>
                <a:lnTo>
                  <a:pt x="0" y="471"/>
                </a:lnTo>
              </a:path>
            </a:pathLst>
          </a:custGeom>
          <a:solidFill>
            <a:srgbClr val="8ED6D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40404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2989263" y="5135563"/>
            <a:ext cx="1217612" cy="50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价值创造过程</a:t>
            </a:r>
          </a:p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en-US" altLang="zh-CN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IPD</a:t>
            </a: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LTC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308475" y="5354638"/>
            <a:ext cx="1939925" cy="4762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9" name="Freeform 11"/>
          <p:cNvSpPr>
            <a:spLocks/>
          </p:cNvSpPr>
          <p:nvPr/>
        </p:nvSpPr>
        <p:spPr bwMode="auto">
          <a:xfrm>
            <a:off x="6216650" y="2276475"/>
            <a:ext cx="515938" cy="3594100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270" y="2696"/>
              </a:cxn>
              <a:cxn ang="0">
                <a:pos x="270" y="0"/>
              </a:cxn>
              <a:cxn ang="0">
                <a:pos x="0" y="0"/>
              </a:cxn>
              <a:cxn ang="0">
                <a:pos x="0" y="2696"/>
              </a:cxn>
              <a:cxn ang="0">
                <a:pos x="0" y="2696"/>
              </a:cxn>
            </a:cxnLst>
            <a:rect l="0" t="0" r="r" b="b"/>
            <a:pathLst>
              <a:path w="271" h="2697">
                <a:moveTo>
                  <a:pt x="0" y="2696"/>
                </a:moveTo>
                <a:lnTo>
                  <a:pt x="270" y="2696"/>
                </a:lnTo>
                <a:lnTo>
                  <a:pt x="270" y="0"/>
                </a:lnTo>
                <a:lnTo>
                  <a:pt x="0" y="0"/>
                </a:lnTo>
                <a:lnTo>
                  <a:pt x="0" y="2696"/>
                </a:lnTo>
                <a:lnTo>
                  <a:pt x="0" y="2696"/>
                </a:lnTo>
              </a:path>
            </a:pathLst>
          </a:custGeom>
          <a:solidFill>
            <a:srgbClr val="8ED6D8"/>
          </a:solidFill>
          <a:ln w="1841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40" name="Freeform 12"/>
          <p:cNvSpPr>
            <a:spLocks/>
          </p:cNvSpPr>
          <p:nvPr/>
        </p:nvSpPr>
        <p:spPr bwMode="auto">
          <a:xfrm>
            <a:off x="755650" y="2276475"/>
            <a:ext cx="558800" cy="3594100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271" y="2696"/>
              </a:cxn>
              <a:cxn ang="0">
                <a:pos x="271" y="0"/>
              </a:cxn>
              <a:cxn ang="0">
                <a:pos x="0" y="0"/>
              </a:cxn>
              <a:cxn ang="0">
                <a:pos x="0" y="2696"/>
              </a:cxn>
              <a:cxn ang="0">
                <a:pos x="0" y="2696"/>
              </a:cxn>
            </a:cxnLst>
            <a:rect l="0" t="0" r="r" b="b"/>
            <a:pathLst>
              <a:path w="272" h="2697">
                <a:moveTo>
                  <a:pt x="0" y="2696"/>
                </a:moveTo>
                <a:lnTo>
                  <a:pt x="271" y="2696"/>
                </a:lnTo>
                <a:lnTo>
                  <a:pt x="271" y="0"/>
                </a:lnTo>
                <a:lnTo>
                  <a:pt x="0" y="0"/>
                </a:lnTo>
                <a:lnTo>
                  <a:pt x="0" y="2696"/>
                </a:lnTo>
                <a:lnTo>
                  <a:pt x="0" y="2696"/>
                </a:lnTo>
              </a:path>
            </a:pathLst>
          </a:custGeom>
          <a:solidFill>
            <a:srgbClr val="8ED6D8"/>
          </a:solidFill>
          <a:ln w="1841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1700213" y="1557338"/>
            <a:ext cx="3962400" cy="457200"/>
          </a:xfrm>
          <a:prstGeom prst="rect">
            <a:avLst/>
          </a:prstGeom>
          <a:solidFill>
            <a:srgbClr val="8ED6D8"/>
          </a:solidFill>
          <a:ln w="6350">
            <a:solidFill>
              <a:srgbClr val="11111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433638" y="1639888"/>
            <a:ext cx="1955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" hangingPunct="0"/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质量管理体系的持续改进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135313" y="1830388"/>
            <a:ext cx="15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" hangingPunct="0"/>
            <a:endParaRPr lang="zh-CN" altLang="en-US" sz="1000" i="1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2944" name="Freeform 16"/>
          <p:cNvSpPr>
            <a:spLocks/>
          </p:cNvSpPr>
          <p:nvPr/>
        </p:nvSpPr>
        <p:spPr bwMode="auto">
          <a:xfrm>
            <a:off x="1998663" y="3795713"/>
            <a:ext cx="1158875" cy="490537"/>
          </a:xfrm>
          <a:custGeom>
            <a:avLst/>
            <a:gdLst/>
            <a:ahLst/>
            <a:cxnLst>
              <a:cxn ang="0">
                <a:pos x="0" y="471"/>
              </a:cxn>
              <a:cxn ang="0">
                <a:pos x="1073" y="471"/>
              </a:cxn>
              <a:cxn ang="0">
                <a:pos x="1073" y="0"/>
              </a:cxn>
              <a:cxn ang="0">
                <a:pos x="0" y="0"/>
              </a:cxn>
              <a:cxn ang="0">
                <a:pos x="0" y="471"/>
              </a:cxn>
              <a:cxn ang="0">
                <a:pos x="0" y="471"/>
              </a:cxn>
            </a:cxnLst>
            <a:rect l="0" t="0" r="r" b="b"/>
            <a:pathLst>
              <a:path w="1074" h="472">
                <a:moveTo>
                  <a:pt x="0" y="471"/>
                </a:moveTo>
                <a:lnTo>
                  <a:pt x="1073" y="471"/>
                </a:lnTo>
                <a:lnTo>
                  <a:pt x="1073" y="0"/>
                </a:lnTo>
                <a:lnTo>
                  <a:pt x="0" y="0"/>
                </a:lnTo>
                <a:lnTo>
                  <a:pt x="0" y="471"/>
                </a:lnTo>
                <a:lnTo>
                  <a:pt x="0" y="471"/>
                </a:lnTo>
              </a:path>
            </a:pathLst>
          </a:custGeom>
          <a:solidFill>
            <a:srgbClr val="8ED6D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40404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2066925" y="3822700"/>
            <a:ext cx="1079500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资源管理</a:t>
            </a:r>
          </a:p>
        </p:txBody>
      </p:sp>
      <p:sp>
        <p:nvSpPr>
          <p:cNvPr id="252946" name="Freeform 18"/>
          <p:cNvSpPr>
            <a:spLocks/>
          </p:cNvSpPr>
          <p:nvPr/>
        </p:nvSpPr>
        <p:spPr bwMode="auto">
          <a:xfrm>
            <a:off x="4097338" y="3713163"/>
            <a:ext cx="1252537" cy="692150"/>
          </a:xfrm>
          <a:custGeom>
            <a:avLst/>
            <a:gdLst/>
            <a:ahLst/>
            <a:cxnLst>
              <a:cxn ang="0">
                <a:pos x="0" y="471"/>
              </a:cxn>
              <a:cxn ang="0">
                <a:pos x="1073" y="471"/>
              </a:cxn>
              <a:cxn ang="0">
                <a:pos x="1073" y="0"/>
              </a:cxn>
              <a:cxn ang="0">
                <a:pos x="0" y="0"/>
              </a:cxn>
              <a:cxn ang="0">
                <a:pos x="0" y="471"/>
              </a:cxn>
              <a:cxn ang="0">
                <a:pos x="0" y="471"/>
              </a:cxn>
            </a:cxnLst>
            <a:rect l="0" t="0" r="r" b="b"/>
            <a:pathLst>
              <a:path w="1074" h="472">
                <a:moveTo>
                  <a:pt x="0" y="471"/>
                </a:moveTo>
                <a:lnTo>
                  <a:pt x="1073" y="471"/>
                </a:lnTo>
                <a:lnTo>
                  <a:pt x="1073" y="0"/>
                </a:lnTo>
                <a:lnTo>
                  <a:pt x="0" y="0"/>
                </a:lnTo>
                <a:lnTo>
                  <a:pt x="0" y="471"/>
                </a:lnTo>
                <a:lnTo>
                  <a:pt x="0" y="471"/>
                </a:lnTo>
              </a:path>
            </a:pathLst>
          </a:custGeom>
          <a:solidFill>
            <a:srgbClr val="8ED6D8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40404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2947" name="Text Box 19"/>
          <p:cNvSpPr txBox="1">
            <a:spLocks noChangeArrowheads="1"/>
          </p:cNvSpPr>
          <p:nvPr/>
        </p:nvSpPr>
        <p:spPr bwMode="auto">
          <a:xfrm>
            <a:off x="4141788" y="3789040"/>
            <a:ext cx="1169987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度量、分析</a:t>
            </a:r>
          </a:p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与改进</a:t>
            </a:r>
          </a:p>
        </p:txBody>
      </p:sp>
      <p:sp>
        <p:nvSpPr>
          <p:cNvPr id="20500" name="Freeform 20"/>
          <p:cNvSpPr>
            <a:spLocks/>
          </p:cNvSpPr>
          <p:nvPr/>
        </p:nvSpPr>
        <p:spPr bwMode="auto">
          <a:xfrm>
            <a:off x="4443413" y="3059113"/>
            <a:ext cx="460375" cy="588962"/>
          </a:xfrm>
          <a:custGeom>
            <a:avLst/>
            <a:gdLst>
              <a:gd name="T0" fmla="*/ 2147483647 w 471"/>
              <a:gd name="T1" fmla="*/ 2147483647 h 502"/>
              <a:gd name="T2" fmla="*/ 2147483647 w 471"/>
              <a:gd name="T3" fmla="*/ 2147483647 h 502"/>
              <a:gd name="T4" fmla="*/ 2147483647 w 471"/>
              <a:gd name="T5" fmla="*/ 2147483647 h 502"/>
              <a:gd name="T6" fmla="*/ 2147483647 w 471"/>
              <a:gd name="T7" fmla="*/ 2147483647 h 502"/>
              <a:gd name="T8" fmla="*/ 2147483647 w 471"/>
              <a:gd name="T9" fmla="*/ 2147483647 h 502"/>
              <a:gd name="T10" fmla="*/ 2147483647 w 471"/>
              <a:gd name="T11" fmla="*/ 2147483647 h 502"/>
              <a:gd name="T12" fmla="*/ 2147483647 w 471"/>
              <a:gd name="T13" fmla="*/ 2147483647 h 502"/>
              <a:gd name="T14" fmla="*/ 2147483647 w 471"/>
              <a:gd name="T15" fmla="*/ 2147483647 h 502"/>
              <a:gd name="T16" fmla="*/ 2147483647 w 471"/>
              <a:gd name="T17" fmla="*/ 2147483647 h 502"/>
              <a:gd name="T18" fmla="*/ 2147483647 w 471"/>
              <a:gd name="T19" fmla="*/ 2147483647 h 502"/>
              <a:gd name="T20" fmla="*/ 2147483647 w 471"/>
              <a:gd name="T21" fmla="*/ 2147483647 h 502"/>
              <a:gd name="T22" fmla="*/ 2147483647 w 471"/>
              <a:gd name="T23" fmla="*/ 2147483647 h 502"/>
              <a:gd name="T24" fmla="*/ 2147483647 w 471"/>
              <a:gd name="T25" fmla="*/ 2147483647 h 502"/>
              <a:gd name="T26" fmla="*/ 2147483647 w 471"/>
              <a:gd name="T27" fmla="*/ 2147483647 h 502"/>
              <a:gd name="T28" fmla="*/ 2147483647 w 471"/>
              <a:gd name="T29" fmla="*/ 2147483647 h 502"/>
              <a:gd name="T30" fmla="*/ 2147483647 w 471"/>
              <a:gd name="T31" fmla="*/ 2147483647 h 502"/>
              <a:gd name="T32" fmla="*/ 0 w 471"/>
              <a:gd name="T33" fmla="*/ 0 h 5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1"/>
              <a:gd name="T52" fmla="*/ 0 h 502"/>
              <a:gd name="T53" fmla="*/ 471 w 471"/>
              <a:gd name="T54" fmla="*/ 502 h 50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1" h="502">
                <a:moveTo>
                  <a:pt x="470" y="501"/>
                </a:moveTo>
                <a:lnTo>
                  <a:pt x="457" y="458"/>
                </a:lnTo>
                <a:lnTo>
                  <a:pt x="442" y="414"/>
                </a:lnTo>
                <a:lnTo>
                  <a:pt x="424" y="373"/>
                </a:lnTo>
                <a:lnTo>
                  <a:pt x="404" y="332"/>
                </a:lnTo>
                <a:lnTo>
                  <a:pt x="380" y="294"/>
                </a:lnTo>
                <a:lnTo>
                  <a:pt x="356" y="257"/>
                </a:lnTo>
                <a:lnTo>
                  <a:pt x="328" y="221"/>
                </a:lnTo>
                <a:lnTo>
                  <a:pt x="299" y="188"/>
                </a:lnTo>
                <a:lnTo>
                  <a:pt x="267" y="157"/>
                </a:lnTo>
                <a:lnTo>
                  <a:pt x="234" y="128"/>
                </a:lnTo>
                <a:lnTo>
                  <a:pt x="198" y="100"/>
                </a:lnTo>
                <a:lnTo>
                  <a:pt x="162" y="75"/>
                </a:lnTo>
                <a:lnTo>
                  <a:pt x="122" y="53"/>
                </a:lnTo>
                <a:lnTo>
                  <a:pt x="83" y="32"/>
                </a:lnTo>
                <a:lnTo>
                  <a:pt x="41" y="1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0501" name="Freeform 21"/>
          <p:cNvSpPr>
            <a:spLocks/>
          </p:cNvSpPr>
          <p:nvPr/>
        </p:nvSpPr>
        <p:spPr bwMode="auto">
          <a:xfrm rot="4951257">
            <a:off x="4378325" y="4560888"/>
            <a:ext cx="585787" cy="592138"/>
          </a:xfrm>
          <a:custGeom>
            <a:avLst/>
            <a:gdLst>
              <a:gd name="T0" fmla="*/ 2147483647 w 471"/>
              <a:gd name="T1" fmla="*/ 2147483647 h 502"/>
              <a:gd name="T2" fmla="*/ 2147483647 w 471"/>
              <a:gd name="T3" fmla="*/ 2147483647 h 502"/>
              <a:gd name="T4" fmla="*/ 2147483647 w 471"/>
              <a:gd name="T5" fmla="*/ 2147483647 h 502"/>
              <a:gd name="T6" fmla="*/ 2147483647 w 471"/>
              <a:gd name="T7" fmla="*/ 2147483647 h 502"/>
              <a:gd name="T8" fmla="*/ 2147483647 w 471"/>
              <a:gd name="T9" fmla="*/ 2147483647 h 502"/>
              <a:gd name="T10" fmla="*/ 2147483647 w 471"/>
              <a:gd name="T11" fmla="*/ 2147483647 h 502"/>
              <a:gd name="T12" fmla="*/ 2147483647 w 471"/>
              <a:gd name="T13" fmla="*/ 2147483647 h 502"/>
              <a:gd name="T14" fmla="*/ 2147483647 w 471"/>
              <a:gd name="T15" fmla="*/ 2147483647 h 502"/>
              <a:gd name="T16" fmla="*/ 2147483647 w 471"/>
              <a:gd name="T17" fmla="*/ 2147483647 h 502"/>
              <a:gd name="T18" fmla="*/ 2147483647 w 471"/>
              <a:gd name="T19" fmla="*/ 2147483647 h 502"/>
              <a:gd name="T20" fmla="*/ 2147483647 w 471"/>
              <a:gd name="T21" fmla="*/ 2147483647 h 502"/>
              <a:gd name="T22" fmla="*/ 2147483647 w 471"/>
              <a:gd name="T23" fmla="*/ 2147483647 h 502"/>
              <a:gd name="T24" fmla="*/ 2147483647 w 471"/>
              <a:gd name="T25" fmla="*/ 2147483647 h 502"/>
              <a:gd name="T26" fmla="*/ 2147483647 w 471"/>
              <a:gd name="T27" fmla="*/ 2147483647 h 502"/>
              <a:gd name="T28" fmla="*/ 2147483647 w 471"/>
              <a:gd name="T29" fmla="*/ 2147483647 h 502"/>
              <a:gd name="T30" fmla="*/ 2147483647 w 471"/>
              <a:gd name="T31" fmla="*/ 2147483647 h 502"/>
              <a:gd name="T32" fmla="*/ 0 w 471"/>
              <a:gd name="T33" fmla="*/ 0 h 5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1"/>
              <a:gd name="T52" fmla="*/ 0 h 502"/>
              <a:gd name="T53" fmla="*/ 471 w 471"/>
              <a:gd name="T54" fmla="*/ 502 h 50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1" h="502">
                <a:moveTo>
                  <a:pt x="470" y="501"/>
                </a:moveTo>
                <a:lnTo>
                  <a:pt x="457" y="458"/>
                </a:lnTo>
                <a:lnTo>
                  <a:pt x="442" y="414"/>
                </a:lnTo>
                <a:lnTo>
                  <a:pt x="424" y="373"/>
                </a:lnTo>
                <a:lnTo>
                  <a:pt x="404" y="332"/>
                </a:lnTo>
                <a:lnTo>
                  <a:pt x="380" y="294"/>
                </a:lnTo>
                <a:lnTo>
                  <a:pt x="356" y="257"/>
                </a:lnTo>
                <a:lnTo>
                  <a:pt x="328" y="221"/>
                </a:lnTo>
                <a:lnTo>
                  <a:pt x="299" y="188"/>
                </a:lnTo>
                <a:lnTo>
                  <a:pt x="267" y="157"/>
                </a:lnTo>
                <a:lnTo>
                  <a:pt x="234" y="128"/>
                </a:lnTo>
                <a:lnTo>
                  <a:pt x="198" y="100"/>
                </a:lnTo>
                <a:lnTo>
                  <a:pt x="162" y="75"/>
                </a:lnTo>
                <a:lnTo>
                  <a:pt x="122" y="53"/>
                </a:lnTo>
                <a:lnTo>
                  <a:pt x="83" y="32"/>
                </a:lnTo>
                <a:lnTo>
                  <a:pt x="41" y="1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0502" name="Freeform 22"/>
          <p:cNvSpPr>
            <a:spLocks/>
          </p:cNvSpPr>
          <p:nvPr/>
        </p:nvSpPr>
        <p:spPr bwMode="auto">
          <a:xfrm rot="-10400713">
            <a:off x="2395538" y="4498975"/>
            <a:ext cx="593725" cy="587375"/>
          </a:xfrm>
          <a:custGeom>
            <a:avLst/>
            <a:gdLst>
              <a:gd name="T0" fmla="*/ 2147483647 w 471"/>
              <a:gd name="T1" fmla="*/ 2147483647 h 502"/>
              <a:gd name="T2" fmla="*/ 2147483647 w 471"/>
              <a:gd name="T3" fmla="*/ 2147483647 h 502"/>
              <a:gd name="T4" fmla="*/ 2147483647 w 471"/>
              <a:gd name="T5" fmla="*/ 2147483647 h 502"/>
              <a:gd name="T6" fmla="*/ 2147483647 w 471"/>
              <a:gd name="T7" fmla="*/ 2147483647 h 502"/>
              <a:gd name="T8" fmla="*/ 2147483647 w 471"/>
              <a:gd name="T9" fmla="*/ 2147483647 h 502"/>
              <a:gd name="T10" fmla="*/ 2147483647 w 471"/>
              <a:gd name="T11" fmla="*/ 2147483647 h 502"/>
              <a:gd name="T12" fmla="*/ 2147483647 w 471"/>
              <a:gd name="T13" fmla="*/ 2147483647 h 502"/>
              <a:gd name="T14" fmla="*/ 2147483647 w 471"/>
              <a:gd name="T15" fmla="*/ 2147483647 h 502"/>
              <a:gd name="T16" fmla="*/ 2147483647 w 471"/>
              <a:gd name="T17" fmla="*/ 2147483647 h 502"/>
              <a:gd name="T18" fmla="*/ 2147483647 w 471"/>
              <a:gd name="T19" fmla="*/ 2147483647 h 502"/>
              <a:gd name="T20" fmla="*/ 2147483647 w 471"/>
              <a:gd name="T21" fmla="*/ 2147483647 h 502"/>
              <a:gd name="T22" fmla="*/ 2147483647 w 471"/>
              <a:gd name="T23" fmla="*/ 2147483647 h 502"/>
              <a:gd name="T24" fmla="*/ 2147483647 w 471"/>
              <a:gd name="T25" fmla="*/ 2147483647 h 502"/>
              <a:gd name="T26" fmla="*/ 2147483647 w 471"/>
              <a:gd name="T27" fmla="*/ 2147483647 h 502"/>
              <a:gd name="T28" fmla="*/ 2147483647 w 471"/>
              <a:gd name="T29" fmla="*/ 2147483647 h 502"/>
              <a:gd name="T30" fmla="*/ 2147483647 w 471"/>
              <a:gd name="T31" fmla="*/ 2147483647 h 502"/>
              <a:gd name="T32" fmla="*/ 0 w 471"/>
              <a:gd name="T33" fmla="*/ 0 h 5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1"/>
              <a:gd name="T52" fmla="*/ 0 h 502"/>
              <a:gd name="T53" fmla="*/ 471 w 471"/>
              <a:gd name="T54" fmla="*/ 502 h 50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1" h="502">
                <a:moveTo>
                  <a:pt x="470" y="501"/>
                </a:moveTo>
                <a:lnTo>
                  <a:pt x="457" y="458"/>
                </a:lnTo>
                <a:lnTo>
                  <a:pt x="442" y="414"/>
                </a:lnTo>
                <a:lnTo>
                  <a:pt x="424" y="373"/>
                </a:lnTo>
                <a:lnTo>
                  <a:pt x="404" y="332"/>
                </a:lnTo>
                <a:lnTo>
                  <a:pt x="380" y="294"/>
                </a:lnTo>
                <a:lnTo>
                  <a:pt x="356" y="257"/>
                </a:lnTo>
                <a:lnTo>
                  <a:pt x="328" y="221"/>
                </a:lnTo>
                <a:lnTo>
                  <a:pt x="299" y="188"/>
                </a:lnTo>
                <a:lnTo>
                  <a:pt x="267" y="157"/>
                </a:lnTo>
                <a:lnTo>
                  <a:pt x="234" y="128"/>
                </a:lnTo>
                <a:lnTo>
                  <a:pt x="198" y="100"/>
                </a:lnTo>
                <a:lnTo>
                  <a:pt x="162" y="75"/>
                </a:lnTo>
                <a:lnTo>
                  <a:pt x="122" y="53"/>
                </a:lnTo>
                <a:lnTo>
                  <a:pt x="83" y="32"/>
                </a:lnTo>
                <a:lnTo>
                  <a:pt x="41" y="1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0503" name="Freeform 23"/>
          <p:cNvSpPr>
            <a:spLocks/>
          </p:cNvSpPr>
          <p:nvPr/>
        </p:nvSpPr>
        <p:spPr bwMode="auto">
          <a:xfrm rot="910027">
            <a:off x="4603750" y="2098675"/>
            <a:ext cx="798513" cy="933450"/>
          </a:xfrm>
          <a:custGeom>
            <a:avLst/>
            <a:gdLst>
              <a:gd name="T0" fmla="*/ 2147483647 w 471"/>
              <a:gd name="T1" fmla="*/ 2147483647 h 502"/>
              <a:gd name="T2" fmla="*/ 2147483647 w 471"/>
              <a:gd name="T3" fmla="*/ 2147483647 h 502"/>
              <a:gd name="T4" fmla="*/ 2147483647 w 471"/>
              <a:gd name="T5" fmla="*/ 2147483647 h 502"/>
              <a:gd name="T6" fmla="*/ 2147483647 w 471"/>
              <a:gd name="T7" fmla="*/ 2147483647 h 502"/>
              <a:gd name="T8" fmla="*/ 2147483647 w 471"/>
              <a:gd name="T9" fmla="*/ 2147483647 h 502"/>
              <a:gd name="T10" fmla="*/ 2147483647 w 471"/>
              <a:gd name="T11" fmla="*/ 2147483647 h 502"/>
              <a:gd name="T12" fmla="*/ 2147483647 w 471"/>
              <a:gd name="T13" fmla="*/ 2147483647 h 502"/>
              <a:gd name="T14" fmla="*/ 2147483647 w 471"/>
              <a:gd name="T15" fmla="*/ 2147483647 h 502"/>
              <a:gd name="T16" fmla="*/ 2147483647 w 471"/>
              <a:gd name="T17" fmla="*/ 2147483647 h 502"/>
              <a:gd name="T18" fmla="*/ 2147483647 w 471"/>
              <a:gd name="T19" fmla="*/ 2147483647 h 502"/>
              <a:gd name="T20" fmla="*/ 2147483647 w 471"/>
              <a:gd name="T21" fmla="*/ 2147483647 h 502"/>
              <a:gd name="T22" fmla="*/ 2147483647 w 471"/>
              <a:gd name="T23" fmla="*/ 2147483647 h 502"/>
              <a:gd name="T24" fmla="*/ 2147483647 w 471"/>
              <a:gd name="T25" fmla="*/ 2147483647 h 502"/>
              <a:gd name="T26" fmla="*/ 2147483647 w 471"/>
              <a:gd name="T27" fmla="*/ 2147483647 h 502"/>
              <a:gd name="T28" fmla="*/ 2147483647 w 471"/>
              <a:gd name="T29" fmla="*/ 2147483647 h 502"/>
              <a:gd name="T30" fmla="*/ 2147483647 w 471"/>
              <a:gd name="T31" fmla="*/ 2147483647 h 502"/>
              <a:gd name="T32" fmla="*/ 0 w 471"/>
              <a:gd name="T33" fmla="*/ 0 h 5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1"/>
              <a:gd name="T52" fmla="*/ 0 h 502"/>
              <a:gd name="T53" fmla="*/ 471 w 471"/>
              <a:gd name="T54" fmla="*/ 502 h 50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1" h="502">
                <a:moveTo>
                  <a:pt x="470" y="501"/>
                </a:moveTo>
                <a:lnTo>
                  <a:pt x="457" y="458"/>
                </a:lnTo>
                <a:lnTo>
                  <a:pt x="442" y="414"/>
                </a:lnTo>
                <a:lnTo>
                  <a:pt x="424" y="373"/>
                </a:lnTo>
                <a:lnTo>
                  <a:pt x="404" y="332"/>
                </a:lnTo>
                <a:lnTo>
                  <a:pt x="380" y="294"/>
                </a:lnTo>
                <a:lnTo>
                  <a:pt x="356" y="257"/>
                </a:lnTo>
                <a:lnTo>
                  <a:pt x="328" y="221"/>
                </a:lnTo>
                <a:lnTo>
                  <a:pt x="299" y="188"/>
                </a:lnTo>
                <a:lnTo>
                  <a:pt x="267" y="157"/>
                </a:lnTo>
                <a:lnTo>
                  <a:pt x="234" y="128"/>
                </a:lnTo>
                <a:lnTo>
                  <a:pt x="198" y="100"/>
                </a:lnTo>
                <a:lnTo>
                  <a:pt x="162" y="75"/>
                </a:lnTo>
                <a:lnTo>
                  <a:pt x="122" y="53"/>
                </a:lnTo>
                <a:lnTo>
                  <a:pt x="83" y="32"/>
                </a:lnTo>
                <a:lnTo>
                  <a:pt x="41" y="15"/>
                </a:lnTo>
                <a:lnTo>
                  <a:pt x="0" y="0"/>
                </a:lnTo>
              </a:path>
            </a:pathLst>
          </a:custGeom>
          <a:noFill/>
          <a:ln w="190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0504" name="Freeform 24"/>
          <p:cNvSpPr>
            <a:spLocks/>
          </p:cNvSpPr>
          <p:nvPr/>
        </p:nvSpPr>
        <p:spPr bwMode="auto">
          <a:xfrm rot="-6323472">
            <a:off x="2496344" y="3015457"/>
            <a:ext cx="457200" cy="658812"/>
          </a:xfrm>
          <a:custGeom>
            <a:avLst/>
            <a:gdLst>
              <a:gd name="T0" fmla="*/ 2147483647 w 471"/>
              <a:gd name="T1" fmla="*/ 2147483647 h 502"/>
              <a:gd name="T2" fmla="*/ 2147483647 w 471"/>
              <a:gd name="T3" fmla="*/ 2147483647 h 502"/>
              <a:gd name="T4" fmla="*/ 2147483647 w 471"/>
              <a:gd name="T5" fmla="*/ 2147483647 h 502"/>
              <a:gd name="T6" fmla="*/ 2147483647 w 471"/>
              <a:gd name="T7" fmla="*/ 2147483647 h 502"/>
              <a:gd name="T8" fmla="*/ 2147483647 w 471"/>
              <a:gd name="T9" fmla="*/ 2147483647 h 502"/>
              <a:gd name="T10" fmla="*/ 2147483647 w 471"/>
              <a:gd name="T11" fmla="*/ 2147483647 h 502"/>
              <a:gd name="T12" fmla="*/ 2147483647 w 471"/>
              <a:gd name="T13" fmla="*/ 2147483647 h 502"/>
              <a:gd name="T14" fmla="*/ 2147483647 w 471"/>
              <a:gd name="T15" fmla="*/ 2147483647 h 502"/>
              <a:gd name="T16" fmla="*/ 2147483647 w 471"/>
              <a:gd name="T17" fmla="*/ 2147483647 h 502"/>
              <a:gd name="T18" fmla="*/ 2147483647 w 471"/>
              <a:gd name="T19" fmla="*/ 2147483647 h 502"/>
              <a:gd name="T20" fmla="*/ 2147483647 w 471"/>
              <a:gd name="T21" fmla="*/ 2147483647 h 502"/>
              <a:gd name="T22" fmla="*/ 2147483647 w 471"/>
              <a:gd name="T23" fmla="*/ 2147483647 h 502"/>
              <a:gd name="T24" fmla="*/ 2147483647 w 471"/>
              <a:gd name="T25" fmla="*/ 2147483647 h 502"/>
              <a:gd name="T26" fmla="*/ 2147483647 w 471"/>
              <a:gd name="T27" fmla="*/ 2147483647 h 502"/>
              <a:gd name="T28" fmla="*/ 2147483647 w 471"/>
              <a:gd name="T29" fmla="*/ 2147483647 h 502"/>
              <a:gd name="T30" fmla="*/ 2147483647 w 471"/>
              <a:gd name="T31" fmla="*/ 2147483647 h 502"/>
              <a:gd name="T32" fmla="*/ 0 w 471"/>
              <a:gd name="T33" fmla="*/ 0 h 5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71"/>
              <a:gd name="T52" fmla="*/ 0 h 502"/>
              <a:gd name="T53" fmla="*/ 471 w 471"/>
              <a:gd name="T54" fmla="*/ 502 h 50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71" h="502">
                <a:moveTo>
                  <a:pt x="470" y="501"/>
                </a:moveTo>
                <a:lnTo>
                  <a:pt x="457" y="458"/>
                </a:lnTo>
                <a:lnTo>
                  <a:pt x="442" y="414"/>
                </a:lnTo>
                <a:lnTo>
                  <a:pt x="424" y="373"/>
                </a:lnTo>
                <a:lnTo>
                  <a:pt x="404" y="332"/>
                </a:lnTo>
                <a:lnTo>
                  <a:pt x="380" y="294"/>
                </a:lnTo>
                <a:lnTo>
                  <a:pt x="356" y="257"/>
                </a:lnTo>
                <a:lnTo>
                  <a:pt x="328" y="221"/>
                </a:lnTo>
                <a:lnTo>
                  <a:pt x="299" y="188"/>
                </a:lnTo>
                <a:lnTo>
                  <a:pt x="267" y="157"/>
                </a:lnTo>
                <a:lnTo>
                  <a:pt x="234" y="128"/>
                </a:lnTo>
                <a:lnTo>
                  <a:pt x="198" y="100"/>
                </a:lnTo>
                <a:lnTo>
                  <a:pt x="162" y="75"/>
                </a:lnTo>
                <a:lnTo>
                  <a:pt x="122" y="53"/>
                </a:lnTo>
                <a:lnTo>
                  <a:pt x="83" y="32"/>
                </a:lnTo>
                <a:lnTo>
                  <a:pt x="41" y="1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 flipV="1">
            <a:off x="5321300" y="3948113"/>
            <a:ext cx="927100" cy="0"/>
          </a:xfrm>
          <a:prstGeom prst="line">
            <a:avLst/>
          </a:prstGeom>
          <a:noFill/>
          <a:ln w="38100">
            <a:solidFill>
              <a:srgbClr val="006699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1543050" y="48958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2" tIns="45675" rIns="91352" bIns="45675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输入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5508625" y="4894263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2" tIns="45675" rIns="91352" bIns="45675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输出</a:t>
            </a:r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4689475" y="5084763"/>
            <a:ext cx="709613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0" tIns="0" rIns="0" bIns="0" anchor="ctr"/>
          <a:lstStyle/>
          <a:p>
            <a:pPr algn="ctr" defTabSz="442913">
              <a:buClr>
                <a:srgbClr val="808080"/>
              </a:buClr>
              <a:buSzPct val="90000"/>
              <a:buFont typeface="Arial Black" pitchFamily="34" charset="0"/>
              <a:buNone/>
              <a:defRPr/>
            </a:pP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服务</a:t>
            </a:r>
          </a:p>
        </p:txBody>
      </p:sp>
      <p:sp>
        <p:nvSpPr>
          <p:cNvPr id="20509" name="Text Box 33"/>
          <p:cNvSpPr txBox="1">
            <a:spLocks noChangeArrowheads="1"/>
          </p:cNvSpPr>
          <p:nvPr/>
        </p:nvSpPr>
        <p:spPr bwMode="auto">
          <a:xfrm>
            <a:off x="6269038" y="2749550"/>
            <a:ext cx="39687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1352" tIns="45675" rIns="91352" bIns="45675">
            <a:spAutoFit/>
          </a:bodyPr>
          <a:lstStyle/>
          <a:p>
            <a:pPr eaLnBrk="0" fontAlgn="b" hangingPunct="0"/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客    户    满     意</a:t>
            </a:r>
            <a:endParaRPr lang="en-US" altLang="zh-CN" b="1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10" name="Text Box 34"/>
          <p:cNvSpPr txBox="1">
            <a:spLocks noChangeArrowheads="1"/>
          </p:cNvSpPr>
          <p:nvPr/>
        </p:nvSpPr>
        <p:spPr bwMode="auto">
          <a:xfrm>
            <a:off x="849313" y="2751138"/>
            <a:ext cx="396875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1352" tIns="45675" rIns="91352" bIns="45675">
            <a:spAutoFit/>
          </a:bodyPr>
          <a:lstStyle/>
          <a:p>
            <a:pPr eaLnBrk="0" fontAlgn="b" hangingPunct="0"/>
            <a:r>
              <a:rPr lang="zh-CN" altLang="en-US" b="1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客    户    要     求</a:t>
            </a:r>
            <a:endParaRPr lang="en-US" altLang="zh-CN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11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QCC</a:t>
            </a:r>
            <a:r>
              <a:rPr lang="zh-CN" altLang="en-US" smtClean="0"/>
              <a:t>在</a:t>
            </a:r>
            <a:r>
              <a:rPr lang="en-US" altLang="zh-CN" smtClean="0"/>
              <a:t>QMS</a:t>
            </a:r>
            <a:r>
              <a:rPr lang="zh-CN" altLang="en-US" smtClean="0"/>
              <a:t>架构中的位置</a:t>
            </a:r>
          </a:p>
        </p:txBody>
      </p:sp>
      <p:sp>
        <p:nvSpPr>
          <p:cNvPr id="252965" name="Text Box 37"/>
          <p:cNvSpPr txBox="1">
            <a:spLocks noChangeArrowheads="1"/>
          </p:cNvSpPr>
          <p:nvPr/>
        </p:nvSpPr>
        <p:spPr bwMode="auto">
          <a:xfrm>
            <a:off x="7058025" y="1125538"/>
            <a:ext cx="1762125" cy="276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79200" tIns="39600" rIns="79200" bIns="39600">
            <a:spAutoFit/>
          </a:bodyPr>
          <a:lstStyle/>
          <a:p>
            <a:pPr marL="185738" indent="-185738" defTabSz="801688">
              <a:defRPr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持续改进：</a:t>
            </a:r>
          </a:p>
          <a:p>
            <a:pPr marL="185738" indent="-185738" defTabSz="801688">
              <a:defRPr/>
            </a:pPr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  <a:p>
            <a:pPr marL="185738" indent="-185738" defTabSz="801688">
              <a:defRPr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自上而下：</a:t>
            </a:r>
          </a:p>
          <a:p>
            <a:pPr marL="185738" indent="-185738" defTabSz="801688">
              <a:buFontTx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持续改进组织</a:t>
            </a:r>
          </a:p>
          <a:p>
            <a:pPr marL="185738" indent="-185738" defTabSz="801688">
              <a:buFontTx/>
              <a:buChar char="•"/>
              <a:defRPr/>
            </a:pP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TOPN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改进（</a:t>
            </a: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6Sigma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）</a:t>
            </a:r>
          </a:p>
          <a:p>
            <a:pPr marL="185738" indent="-185738" defTabSz="801688">
              <a:defRPr/>
            </a:pPr>
            <a:endParaRPr lang="zh-CN" altLang="en-US" sz="1600">
              <a:solidFill>
                <a:schemeClr val="tx1"/>
              </a:solidFill>
              <a:ea typeface="华文细黑" pitchFamily="2" charset="-122"/>
            </a:endParaRPr>
          </a:p>
          <a:p>
            <a:pPr marL="185738" indent="-185738" defTabSz="801688">
              <a:defRPr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自下而上：</a:t>
            </a:r>
          </a:p>
          <a:p>
            <a:pPr marL="185738" indent="-185738" defTabSz="801688">
              <a:buFontTx/>
              <a:buChar char="•"/>
              <a:defRPr/>
            </a:pPr>
            <a:r>
              <a:rPr lang="en-US" altLang="zh-CN" sz="1600" b="1">
                <a:solidFill>
                  <a:schemeClr val="tx2"/>
                </a:solidFill>
                <a:ea typeface="华文细黑" pitchFamily="2" charset="-122"/>
              </a:rPr>
              <a:t>QCC</a:t>
            </a:r>
          </a:p>
          <a:p>
            <a:pPr marL="185738" indent="-185738" defTabSz="801688">
              <a:buFontTx/>
              <a:buChar char="•"/>
              <a:defRPr/>
            </a:pP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全员改进建议</a:t>
            </a:r>
          </a:p>
          <a:p>
            <a:pPr marL="185738" indent="-185738" defTabSz="801688">
              <a:defRPr/>
            </a:pPr>
            <a:endParaRPr lang="zh-CN" altLang="en-US" sz="1600">
              <a:solidFill>
                <a:schemeClr val="tx1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CFF8C6A5-C522-4E17-B845-6334E55AF70E}" type="slidenum">
              <a:rPr lang="de-DE" altLang="zh-CN"/>
              <a:pPr defTabSz="801688"/>
              <a:t>11</a:t>
            </a:fld>
            <a:endParaRPr lang="en-GB" altLang="zh-CN"/>
          </a:p>
        </p:txBody>
      </p:sp>
      <p:sp>
        <p:nvSpPr>
          <p:cNvPr id="2150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华为持续改进全景图</a:t>
            </a:r>
          </a:p>
        </p:txBody>
      </p:sp>
      <p:sp>
        <p:nvSpPr>
          <p:cNvPr id="21508" name="AutoShape 29"/>
          <p:cNvSpPr>
            <a:spLocks noChangeArrowheads="1"/>
          </p:cNvSpPr>
          <p:nvPr/>
        </p:nvSpPr>
        <p:spPr bwMode="auto">
          <a:xfrm rot="-2419331">
            <a:off x="1295400" y="2744788"/>
            <a:ext cx="5372100" cy="1401762"/>
          </a:xfrm>
          <a:prstGeom prst="rightArrow">
            <a:avLst>
              <a:gd name="adj1" fmla="val 50000"/>
              <a:gd name="adj2" fmla="val 95810"/>
            </a:avLst>
          </a:prstGeom>
          <a:solidFill>
            <a:srgbClr val="FFFF99">
              <a:alpha val="76862"/>
            </a:srgbClr>
          </a:solidFill>
          <a:ln w="9525" algn="ctr">
            <a:solidFill>
              <a:srgbClr val="FFFF99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AutoShape 30"/>
          <p:cNvSpPr>
            <a:spLocks noChangeArrowheads="1"/>
          </p:cNvSpPr>
          <p:nvPr/>
        </p:nvSpPr>
        <p:spPr bwMode="auto">
          <a:xfrm rot="-2419331">
            <a:off x="4024313" y="2673350"/>
            <a:ext cx="5372100" cy="1401763"/>
          </a:xfrm>
          <a:prstGeom prst="rightArrow">
            <a:avLst>
              <a:gd name="adj1" fmla="val 50000"/>
              <a:gd name="adj2" fmla="val 95810"/>
            </a:avLst>
          </a:prstGeom>
          <a:solidFill>
            <a:srgbClr val="00FFFF">
              <a:alpha val="32941"/>
            </a:srgbClr>
          </a:solidFill>
          <a:ln w="9525" algn="ctr">
            <a:solidFill>
              <a:srgbClr val="00FFFF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Line 31"/>
          <p:cNvSpPr>
            <a:spLocks noChangeShapeType="1"/>
          </p:cNvSpPr>
          <p:nvPr/>
        </p:nvSpPr>
        <p:spPr bwMode="auto">
          <a:xfrm>
            <a:off x="1511300" y="5399088"/>
            <a:ext cx="7056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1" name="AutoShape 32"/>
          <p:cNvSpPr>
            <a:spLocks noChangeArrowheads="1"/>
          </p:cNvSpPr>
          <p:nvPr/>
        </p:nvSpPr>
        <p:spPr bwMode="auto">
          <a:xfrm>
            <a:off x="4319588" y="4522788"/>
            <a:ext cx="1260475" cy="630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“改进建议”运作机制</a:t>
            </a:r>
          </a:p>
        </p:txBody>
      </p:sp>
      <p:sp>
        <p:nvSpPr>
          <p:cNvPr id="21512" name="AutoShape 33"/>
          <p:cNvSpPr>
            <a:spLocks noChangeArrowheads="1"/>
          </p:cNvSpPr>
          <p:nvPr/>
        </p:nvSpPr>
        <p:spPr bwMode="auto">
          <a:xfrm>
            <a:off x="5256213" y="3570288"/>
            <a:ext cx="1604962" cy="630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基层团队</a:t>
            </a: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TOPN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改进项目</a:t>
            </a:r>
          </a:p>
        </p:txBody>
      </p:sp>
      <p:sp>
        <p:nvSpPr>
          <p:cNvPr id="21513" name="AutoShape 34"/>
          <p:cNvSpPr>
            <a:spLocks noChangeArrowheads="1"/>
          </p:cNvSpPr>
          <p:nvPr/>
        </p:nvSpPr>
        <p:spPr bwMode="auto">
          <a:xfrm>
            <a:off x="6207125" y="2635250"/>
            <a:ext cx="1460500" cy="630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部门级</a:t>
            </a: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TOPN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改进项目</a:t>
            </a:r>
          </a:p>
        </p:txBody>
      </p:sp>
      <p:sp>
        <p:nvSpPr>
          <p:cNvPr id="21514" name="AutoShape 35"/>
          <p:cNvSpPr>
            <a:spLocks noChangeArrowheads="1"/>
          </p:cNvSpPr>
          <p:nvPr/>
        </p:nvSpPr>
        <p:spPr bwMode="auto">
          <a:xfrm>
            <a:off x="7265988" y="1627188"/>
            <a:ext cx="1554162" cy="901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产品线</a:t>
            </a: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/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子产品线级</a:t>
            </a:r>
            <a:r>
              <a:rPr lang="en-US" altLang="zh-CN" sz="1600">
                <a:solidFill>
                  <a:schemeClr val="tx1"/>
                </a:solidFill>
                <a:ea typeface="华文细黑" pitchFamily="2" charset="-122"/>
              </a:rPr>
              <a:t>TOPN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改进项目</a:t>
            </a:r>
          </a:p>
        </p:txBody>
      </p:sp>
      <p:sp>
        <p:nvSpPr>
          <p:cNvPr id="21515" name="Text Box 36"/>
          <p:cNvSpPr txBox="1">
            <a:spLocks noChangeArrowheads="1"/>
          </p:cNvSpPr>
          <p:nvPr/>
        </p:nvSpPr>
        <p:spPr bwMode="auto">
          <a:xfrm>
            <a:off x="1655763" y="5543550"/>
            <a:ext cx="7019925" cy="3333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600" dirty="0">
                <a:solidFill>
                  <a:srgbClr val="FF00FF"/>
                </a:solidFill>
                <a:ea typeface="华文细黑" pitchFamily="2" charset="-122"/>
              </a:rPr>
              <a:t>工作岗位培育</a:t>
            </a:r>
            <a:r>
              <a:rPr lang="en-US" altLang="zh-CN" sz="1600" dirty="0">
                <a:solidFill>
                  <a:srgbClr val="FF00FF"/>
                </a:solidFill>
                <a:ea typeface="华文细黑" pitchFamily="2" charset="-122"/>
              </a:rPr>
              <a:t>/</a:t>
            </a:r>
            <a:r>
              <a:rPr lang="zh-CN" altLang="en-US" sz="1600" dirty="0">
                <a:solidFill>
                  <a:srgbClr val="FF00FF"/>
                </a:solidFill>
                <a:ea typeface="华文细黑" pitchFamily="2" charset="-122"/>
              </a:rPr>
              <a:t>人才培养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                                                       </a:t>
            </a:r>
            <a:r>
              <a:rPr lang="zh-CN" altLang="en-US" sz="1600" dirty="0" smtClean="0">
                <a:solidFill>
                  <a:schemeClr val="tx1"/>
                </a:solidFill>
                <a:ea typeface="华文细黑" pitchFamily="2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ea typeface="华文细黑" pitchFamily="2" charset="-122"/>
              </a:rPr>
              <a:t>成果达成</a:t>
            </a:r>
            <a:r>
              <a:rPr lang="zh-CN" altLang="en-US" sz="1600" dirty="0" smtClean="0">
                <a:solidFill>
                  <a:srgbClr val="0000FF"/>
                </a:solidFill>
                <a:ea typeface="华文细黑" pitchFamily="2" charset="-122"/>
              </a:rPr>
              <a:t>指向</a:t>
            </a:r>
            <a:endParaRPr lang="zh-CN" altLang="en-US" sz="1600" dirty="0">
              <a:ea typeface="华文细黑" pitchFamily="2" charset="-122"/>
            </a:endParaRPr>
          </a:p>
        </p:txBody>
      </p:sp>
      <p:sp>
        <p:nvSpPr>
          <p:cNvPr id="21516" name="Line 37"/>
          <p:cNvSpPr>
            <a:spLocks noChangeShapeType="1"/>
          </p:cNvSpPr>
          <p:nvPr/>
        </p:nvSpPr>
        <p:spPr bwMode="auto">
          <a:xfrm>
            <a:off x="4103688" y="571658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1517" name="Rectangle 38"/>
          <p:cNvSpPr>
            <a:spLocks noChangeArrowheads="1"/>
          </p:cNvSpPr>
          <p:nvPr/>
        </p:nvSpPr>
        <p:spPr bwMode="auto">
          <a:xfrm>
            <a:off x="654050" y="4549775"/>
            <a:ext cx="719138" cy="577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基层员工</a:t>
            </a:r>
          </a:p>
        </p:txBody>
      </p:sp>
      <p:sp>
        <p:nvSpPr>
          <p:cNvPr id="21518" name="Rectangle 39"/>
          <p:cNvSpPr>
            <a:spLocks noChangeArrowheads="1"/>
          </p:cNvSpPr>
          <p:nvPr/>
        </p:nvSpPr>
        <p:spPr bwMode="auto">
          <a:xfrm>
            <a:off x="654050" y="3597275"/>
            <a:ext cx="868363" cy="577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基层管理者</a:t>
            </a:r>
          </a:p>
        </p:txBody>
      </p:sp>
      <p:sp>
        <p:nvSpPr>
          <p:cNvPr id="21519" name="Rectangle 40"/>
          <p:cNvSpPr>
            <a:spLocks noChangeArrowheads="1"/>
          </p:cNvSpPr>
          <p:nvPr/>
        </p:nvSpPr>
        <p:spPr bwMode="auto">
          <a:xfrm>
            <a:off x="654050" y="2662238"/>
            <a:ext cx="868363" cy="577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中层管理者</a:t>
            </a:r>
          </a:p>
        </p:txBody>
      </p:sp>
      <p:sp>
        <p:nvSpPr>
          <p:cNvPr id="21520" name="Rectangle 41"/>
          <p:cNvSpPr>
            <a:spLocks noChangeArrowheads="1"/>
          </p:cNvSpPr>
          <p:nvPr/>
        </p:nvSpPr>
        <p:spPr bwMode="auto">
          <a:xfrm>
            <a:off x="654050" y="1787525"/>
            <a:ext cx="868363" cy="577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高层管理者</a:t>
            </a:r>
          </a:p>
        </p:txBody>
      </p:sp>
      <p:sp>
        <p:nvSpPr>
          <p:cNvPr id="21521" name="Line 42"/>
          <p:cNvSpPr>
            <a:spLocks noChangeShapeType="1"/>
          </p:cNvSpPr>
          <p:nvPr/>
        </p:nvSpPr>
        <p:spPr bwMode="auto">
          <a:xfrm>
            <a:off x="1511300" y="48371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1522" name="Line 43"/>
          <p:cNvSpPr>
            <a:spLocks noChangeShapeType="1"/>
          </p:cNvSpPr>
          <p:nvPr/>
        </p:nvSpPr>
        <p:spPr bwMode="auto">
          <a:xfrm>
            <a:off x="1511300" y="38862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1523" name="Line 44"/>
          <p:cNvSpPr>
            <a:spLocks noChangeShapeType="1"/>
          </p:cNvSpPr>
          <p:nvPr/>
        </p:nvSpPr>
        <p:spPr bwMode="auto">
          <a:xfrm>
            <a:off x="1511300" y="294957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1524" name="Line 45"/>
          <p:cNvSpPr>
            <a:spLocks noChangeShapeType="1"/>
          </p:cNvSpPr>
          <p:nvPr/>
        </p:nvSpPr>
        <p:spPr bwMode="auto">
          <a:xfrm>
            <a:off x="1511300" y="207645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1525" name="AutoShape 46"/>
          <p:cNvSpPr>
            <a:spLocks noChangeArrowheads="1"/>
          </p:cNvSpPr>
          <p:nvPr/>
        </p:nvSpPr>
        <p:spPr bwMode="auto">
          <a:xfrm>
            <a:off x="2808288" y="4657725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26" name="AutoShape 47"/>
          <p:cNvSpPr>
            <a:spLocks noChangeArrowheads="1"/>
          </p:cNvSpPr>
          <p:nvPr/>
        </p:nvSpPr>
        <p:spPr bwMode="auto">
          <a:xfrm>
            <a:off x="3743325" y="3706813"/>
            <a:ext cx="1514475" cy="360362"/>
          </a:xfrm>
          <a:prstGeom prst="rightArrow">
            <a:avLst>
              <a:gd name="adj1" fmla="val 50000"/>
              <a:gd name="adj2" fmla="val 10506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27" name="AutoShape 48"/>
          <p:cNvSpPr>
            <a:spLocks noChangeArrowheads="1"/>
          </p:cNvSpPr>
          <p:nvPr/>
        </p:nvSpPr>
        <p:spPr bwMode="auto">
          <a:xfrm>
            <a:off x="4679950" y="2770188"/>
            <a:ext cx="1511300" cy="360362"/>
          </a:xfrm>
          <a:prstGeom prst="rightArrow">
            <a:avLst>
              <a:gd name="adj1" fmla="val 50000"/>
              <a:gd name="adj2" fmla="val 10484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28" name="AutoShape 49"/>
          <p:cNvSpPr>
            <a:spLocks noChangeArrowheads="1"/>
          </p:cNvSpPr>
          <p:nvPr/>
        </p:nvSpPr>
        <p:spPr bwMode="auto">
          <a:xfrm>
            <a:off x="5616575" y="1897063"/>
            <a:ext cx="1655763" cy="360362"/>
          </a:xfrm>
          <a:prstGeom prst="rightArrow">
            <a:avLst>
              <a:gd name="adj1" fmla="val 50000"/>
              <a:gd name="adj2" fmla="val 11486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1529" name="Line 50"/>
          <p:cNvSpPr>
            <a:spLocks noChangeShapeType="1"/>
          </p:cNvSpPr>
          <p:nvPr/>
        </p:nvSpPr>
        <p:spPr bwMode="auto">
          <a:xfrm flipH="1" flipV="1">
            <a:off x="1509713" y="1482725"/>
            <a:ext cx="12700" cy="391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0" name="AutoShape 51"/>
          <p:cNvSpPr>
            <a:spLocks noChangeArrowheads="1"/>
          </p:cNvSpPr>
          <p:nvPr/>
        </p:nvSpPr>
        <p:spPr bwMode="auto">
          <a:xfrm>
            <a:off x="4248150" y="1762125"/>
            <a:ext cx="1382713" cy="630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组织短木板改进活动</a:t>
            </a:r>
          </a:p>
        </p:txBody>
      </p:sp>
      <p:sp>
        <p:nvSpPr>
          <p:cNvPr id="21531" name="AutoShape 52"/>
          <p:cNvSpPr>
            <a:spLocks noChangeArrowheads="1"/>
          </p:cNvSpPr>
          <p:nvPr/>
        </p:nvSpPr>
        <p:spPr bwMode="auto">
          <a:xfrm>
            <a:off x="3540125" y="2635250"/>
            <a:ext cx="1165225" cy="630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典型问题质量回溯</a:t>
            </a:r>
          </a:p>
        </p:txBody>
      </p:sp>
      <p:sp>
        <p:nvSpPr>
          <p:cNvPr id="21532" name="AutoShape 53"/>
          <p:cNvSpPr>
            <a:spLocks noChangeArrowheads="1"/>
          </p:cNvSpPr>
          <p:nvPr/>
        </p:nvSpPr>
        <p:spPr bwMode="auto">
          <a:xfrm>
            <a:off x="2532063" y="3571875"/>
            <a:ext cx="1238250" cy="630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单产品改善小组活动</a:t>
            </a:r>
          </a:p>
        </p:txBody>
      </p:sp>
      <p:sp>
        <p:nvSpPr>
          <p:cNvPr id="21533" name="AutoShape 54"/>
          <p:cNvSpPr>
            <a:spLocks noChangeArrowheads="1"/>
          </p:cNvSpPr>
          <p:nvPr/>
        </p:nvSpPr>
        <p:spPr bwMode="auto">
          <a:xfrm>
            <a:off x="1849438" y="4522788"/>
            <a:ext cx="962025" cy="630237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pPr algn="ctr" defTabSz="801688"/>
            <a:r>
              <a:rPr lang="en-US" altLang="zh-CN" sz="1600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小组活动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5F7A8FA3-B941-4618-AC36-1F42D61C0045}" type="slidenum">
              <a:rPr lang="de-DE" altLang="zh-CN"/>
              <a:pPr defTabSz="801688"/>
              <a:t>12</a:t>
            </a:fld>
            <a:endParaRPr lang="en-GB" altLang="zh-CN"/>
          </a:p>
        </p:txBody>
      </p:sp>
      <p:sp>
        <p:nvSpPr>
          <p:cNvPr id="259074" name="Oval 2"/>
          <p:cNvSpPr>
            <a:spLocks noChangeArrowheads="1"/>
          </p:cNvSpPr>
          <p:nvPr/>
        </p:nvSpPr>
        <p:spPr bwMode="auto">
          <a:xfrm>
            <a:off x="831850" y="4002088"/>
            <a:ext cx="1219200" cy="676275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800" b="1">
                <a:solidFill>
                  <a:schemeClr val="tx1"/>
                </a:solidFill>
                <a:ea typeface="华文细黑" pitchFamily="2" charset="-122"/>
              </a:rPr>
              <a:t>事实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1489075" y="4724400"/>
          <a:ext cx="695325" cy="501650"/>
        </p:xfrm>
        <a:graphic>
          <a:graphicData uri="http://schemas.openxmlformats.org/presentationml/2006/ole">
            <p:oleObj spid="_x0000_s1026" name="ｸﾘｯﾌﾟ" r:id="rId4" imgW="4762440" imgH="3504600" progId="">
              <p:embed/>
            </p:oleObj>
          </a:graphicData>
        </a:graphic>
      </p:graphicFrame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860425" y="4741863"/>
          <a:ext cx="485775" cy="485775"/>
        </p:xfrm>
        <a:graphic>
          <a:graphicData uri="http://schemas.openxmlformats.org/presentationml/2006/ole">
            <p:oleObj spid="_x0000_s1027" name="ｸﾘｯﾌﾟ" r:id="rId5" imgW="2309760" imgH="3176280" progId="">
              <p:embed/>
            </p:oleObj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/>
        </p:nvGraphicFramePr>
        <p:xfrm>
          <a:off x="4500563" y="4756150"/>
          <a:ext cx="1028700" cy="977900"/>
        </p:xfrm>
        <a:graphic>
          <a:graphicData uri="http://schemas.openxmlformats.org/presentationml/2006/ole">
            <p:oleObj spid="_x0000_s1028" name="ｸﾘｯﾌﾟ" r:id="rId6" imgW="4046400" imgH="3352320" progId="">
              <p:embed/>
            </p:oleObj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7451725" y="4700588"/>
          <a:ext cx="1139825" cy="1001712"/>
        </p:xfrm>
        <a:graphic>
          <a:graphicData uri="http://schemas.openxmlformats.org/presentationml/2006/ole">
            <p:oleObj spid="_x0000_s1029" name="ｸﾘｯﾌﾟ" r:id="rId7" imgW="3466800" imgH="5631840" progId="">
              <p:embed/>
            </p:oleObj>
          </a:graphicData>
        </a:graphic>
      </p:graphicFrame>
      <p:sp>
        <p:nvSpPr>
          <p:cNvPr id="259079" name="AutoShape 7"/>
          <p:cNvSpPr>
            <a:spLocks noChangeArrowheads="1"/>
          </p:cNvSpPr>
          <p:nvPr/>
        </p:nvSpPr>
        <p:spPr bwMode="auto">
          <a:xfrm>
            <a:off x="2103438" y="3883025"/>
            <a:ext cx="381000" cy="914400"/>
          </a:xfrm>
          <a:prstGeom prst="rightArrow">
            <a:avLst>
              <a:gd name="adj1" fmla="val 50000"/>
              <a:gd name="adj2" fmla="val 691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0" name="AutoShape 8"/>
          <p:cNvSpPr>
            <a:spLocks noChangeArrowheads="1"/>
          </p:cNvSpPr>
          <p:nvPr/>
        </p:nvSpPr>
        <p:spPr bwMode="auto">
          <a:xfrm>
            <a:off x="2540000" y="3997325"/>
            <a:ext cx="1311275" cy="685800"/>
          </a:xfrm>
          <a:prstGeom prst="flowChartMultidocumen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800" b="1">
                <a:solidFill>
                  <a:schemeClr val="tx1"/>
                </a:solidFill>
                <a:ea typeface="华文细黑" pitchFamily="2" charset="-122"/>
              </a:rPr>
              <a:t>数据</a:t>
            </a: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755650" y="2981325"/>
            <a:ext cx="1377950" cy="533400"/>
          </a:xfrm>
          <a:prstGeom prst="bevel">
            <a:avLst>
              <a:gd name="adj" fmla="val 14014"/>
            </a:avLst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a typeface="华文细黑" pitchFamily="2" charset="-122"/>
              </a:rPr>
              <a:t>问题</a:t>
            </a:r>
          </a:p>
        </p:txBody>
      </p:sp>
      <p:sp>
        <p:nvSpPr>
          <p:cNvPr id="259082" name="AutoShape 10"/>
          <p:cNvSpPr>
            <a:spLocks noChangeArrowheads="1"/>
          </p:cNvSpPr>
          <p:nvPr/>
        </p:nvSpPr>
        <p:spPr bwMode="auto">
          <a:xfrm>
            <a:off x="1069975" y="3590925"/>
            <a:ext cx="693738" cy="381000"/>
          </a:xfrm>
          <a:prstGeom prst="downArrow">
            <a:avLst>
              <a:gd name="adj1" fmla="val 59093"/>
              <a:gd name="adj2" fmla="val 481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3" name="AutoShape 11"/>
          <p:cNvSpPr>
            <a:spLocks noChangeArrowheads="1"/>
          </p:cNvSpPr>
          <p:nvPr/>
        </p:nvSpPr>
        <p:spPr bwMode="auto">
          <a:xfrm>
            <a:off x="4500563" y="3997325"/>
            <a:ext cx="1219200" cy="685800"/>
          </a:xfrm>
          <a:prstGeom prst="flowChartDecision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ja-JP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判断</a:t>
            </a:r>
          </a:p>
        </p:txBody>
      </p:sp>
      <p:sp>
        <p:nvSpPr>
          <p:cNvPr id="259084" name="AutoShape 12"/>
          <p:cNvSpPr>
            <a:spLocks noChangeArrowheads="1"/>
          </p:cNvSpPr>
          <p:nvPr/>
        </p:nvSpPr>
        <p:spPr bwMode="auto">
          <a:xfrm>
            <a:off x="3924300" y="3883025"/>
            <a:ext cx="581025" cy="914400"/>
          </a:xfrm>
          <a:prstGeom prst="rightArrow">
            <a:avLst>
              <a:gd name="adj1" fmla="val 50000"/>
              <a:gd name="adj2" fmla="val 691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5" name="AutoShape 13"/>
          <p:cNvSpPr>
            <a:spLocks noChangeArrowheads="1"/>
          </p:cNvSpPr>
          <p:nvPr/>
        </p:nvSpPr>
        <p:spPr bwMode="auto">
          <a:xfrm>
            <a:off x="5867400" y="3883025"/>
            <a:ext cx="720725" cy="914400"/>
          </a:xfrm>
          <a:prstGeom prst="rightArrow">
            <a:avLst>
              <a:gd name="adj1" fmla="val 50000"/>
              <a:gd name="adj2" fmla="val 691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6" name="AutoShape 14"/>
          <p:cNvSpPr>
            <a:spLocks noChangeArrowheads="1"/>
          </p:cNvSpPr>
          <p:nvPr/>
        </p:nvSpPr>
        <p:spPr bwMode="auto">
          <a:xfrm>
            <a:off x="6659563" y="4111625"/>
            <a:ext cx="2160587" cy="457200"/>
          </a:xfrm>
          <a:prstGeom prst="flowChartAlternateProcess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ea typeface="华文细黑" pitchFamily="2" charset="-122"/>
              </a:rPr>
              <a:t>有效的行动</a:t>
            </a:r>
          </a:p>
        </p:txBody>
      </p:sp>
      <p:sp>
        <p:nvSpPr>
          <p:cNvPr id="259087" name="AutoShape 15"/>
          <p:cNvSpPr>
            <a:spLocks noChangeArrowheads="1"/>
          </p:cNvSpPr>
          <p:nvPr/>
        </p:nvSpPr>
        <p:spPr bwMode="auto">
          <a:xfrm>
            <a:off x="1042988" y="2544763"/>
            <a:ext cx="719137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8" name="AutoShape 16"/>
          <p:cNvSpPr>
            <a:spLocks noChangeArrowheads="1"/>
          </p:cNvSpPr>
          <p:nvPr/>
        </p:nvSpPr>
        <p:spPr bwMode="auto">
          <a:xfrm>
            <a:off x="574675" y="1412875"/>
            <a:ext cx="2052638" cy="1152525"/>
          </a:xfrm>
          <a:prstGeom prst="irregularSeal1">
            <a:avLst/>
          </a:prstGeom>
          <a:solidFill>
            <a:schemeClr val="tx2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  <a:ea typeface="华文细黑" pitchFamily="2" charset="-122"/>
              </a:rPr>
              <a:t>感觉、经验</a:t>
            </a:r>
            <a:endParaRPr kumimoji="1" lang="ja-JP" altLang="en-US" sz="18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500563" y="1646238"/>
            <a:ext cx="1219200" cy="685800"/>
          </a:xfrm>
          <a:prstGeom prst="flowChartDecision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ja-JP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判断</a:t>
            </a:r>
          </a:p>
        </p:txBody>
      </p:sp>
      <p:sp>
        <p:nvSpPr>
          <p:cNvPr id="259090" name="AutoShape 18"/>
          <p:cNvSpPr>
            <a:spLocks noChangeArrowheads="1"/>
          </p:cNvSpPr>
          <p:nvPr/>
        </p:nvSpPr>
        <p:spPr bwMode="auto">
          <a:xfrm>
            <a:off x="2627313" y="1617663"/>
            <a:ext cx="1728787" cy="744537"/>
          </a:xfrm>
          <a:prstGeom prst="rightArrow">
            <a:avLst>
              <a:gd name="adj1" fmla="val 44093"/>
              <a:gd name="adj2" fmla="val 63521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91" name="AutoShape 19"/>
          <p:cNvSpPr>
            <a:spLocks noChangeArrowheads="1"/>
          </p:cNvSpPr>
          <p:nvPr/>
        </p:nvSpPr>
        <p:spPr bwMode="auto">
          <a:xfrm>
            <a:off x="5867400" y="1652588"/>
            <a:ext cx="719138" cy="673100"/>
          </a:xfrm>
          <a:prstGeom prst="rightArrow">
            <a:avLst>
              <a:gd name="adj1" fmla="val 50000"/>
              <a:gd name="adj2" fmla="val 7389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92" name="AutoShape 20"/>
          <p:cNvSpPr>
            <a:spLocks noChangeArrowheads="1"/>
          </p:cNvSpPr>
          <p:nvPr/>
        </p:nvSpPr>
        <p:spPr bwMode="auto">
          <a:xfrm>
            <a:off x="6659563" y="1760538"/>
            <a:ext cx="2160587" cy="457200"/>
          </a:xfrm>
          <a:prstGeom prst="flowChartAlternateProcess">
            <a:avLst/>
          </a:prstGeom>
          <a:solidFill>
            <a:schemeClr val="tx2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ea typeface="华文细黑" pitchFamily="2" charset="-122"/>
              </a:rPr>
              <a:t>不可靠的行动</a:t>
            </a:r>
            <a:endParaRPr kumimoji="1" lang="en-US" altLang="zh-CN" sz="2000" b="1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827088" y="51800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ja-JP" altLang="en-US" sz="1600" b="1">
                <a:solidFill>
                  <a:schemeClr val="tx1"/>
                </a:solidFill>
                <a:ea typeface="华文细黑" pitchFamily="2" charset="-122"/>
              </a:rPr>
              <a:t>観察</a:t>
            </a:r>
          </a:p>
        </p:txBody>
      </p: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1547813" y="51800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chemeClr val="tx1"/>
                </a:solidFill>
                <a:ea typeface="华文细黑" pitchFamily="2" charset="-122"/>
              </a:rPr>
              <a:t>测量</a:t>
            </a: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4500563" y="575945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chemeClr val="tx1"/>
                </a:solidFill>
                <a:ea typeface="华文细黑" pitchFamily="2" charset="-122"/>
              </a:rPr>
              <a:t>正确</a:t>
            </a:r>
            <a:r>
              <a:rPr kumimoji="1" lang="ja-JP" altLang="en-US" sz="1600" b="1">
                <a:solidFill>
                  <a:schemeClr val="tx1"/>
                </a:solidFill>
                <a:ea typeface="华文细黑" pitchFamily="2" charset="-122"/>
              </a:rPr>
              <a:t>判断</a:t>
            </a:r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7404100" y="5759450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chemeClr val="tx1"/>
                </a:solidFill>
                <a:ea typeface="华文细黑" pitchFamily="2" charset="-122"/>
              </a:rPr>
              <a:t>确定的</a:t>
            </a:r>
            <a:r>
              <a:rPr kumimoji="1" lang="ja-JP" altLang="en-US" sz="1600" b="1">
                <a:solidFill>
                  <a:schemeClr val="tx1"/>
                </a:solidFill>
                <a:ea typeface="华文细黑" pitchFamily="2" charset="-122"/>
              </a:rPr>
              <a:t>成果</a:t>
            </a:r>
          </a:p>
        </p:txBody>
      </p:sp>
      <p:sp>
        <p:nvSpPr>
          <p:cNvPr id="259097" name="AutoShape 25"/>
          <p:cNvSpPr>
            <a:spLocks noChangeArrowheads="1"/>
          </p:cNvSpPr>
          <p:nvPr/>
        </p:nvSpPr>
        <p:spPr bwMode="auto">
          <a:xfrm>
            <a:off x="4284663" y="3171825"/>
            <a:ext cx="1600200" cy="762000"/>
          </a:xfrm>
          <a:prstGeom prst="downArrowCallout">
            <a:avLst>
              <a:gd name="adj1" fmla="val 52500"/>
              <a:gd name="adj2" fmla="val 52500"/>
              <a:gd name="adj3" fmla="val 16667"/>
              <a:gd name="adj4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ja-JP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原理・原則</a:t>
            </a:r>
            <a:endParaRPr kumimoji="1" lang="ja-JP" altLang="en-US" sz="180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755650" y="5659438"/>
            <a:ext cx="1835150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chemeClr val="tx1"/>
                </a:solidFill>
                <a:ea typeface="华文细黑" pitchFamily="2" charset="-122"/>
              </a:rPr>
              <a:t>现场</a:t>
            </a:r>
            <a:r>
              <a:rPr kumimoji="1" lang="ja-JP" altLang="en-US" sz="1600" b="1" dirty="0">
                <a:solidFill>
                  <a:schemeClr val="tx1"/>
                </a:solidFill>
                <a:ea typeface="华文细黑" pitchFamily="2" charset="-122"/>
              </a:rPr>
              <a:t>・</a:t>
            </a:r>
            <a:r>
              <a:rPr kumimoji="1" lang="zh-CN" altLang="en-US" sz="1600" b="1" dirty="0">
                <a:solidFill>
                  <a:schemeClr val="tx1"/>
                </a:solidFill>
                <a:ea typeface="华文细黑" pitchFamily="2" charset="-122"/>
              </a:rPr>
              <a:t>现物</a:t>
            </a:r>
            <a:r>
              <a:rPr kumimoji="1" lang="ja-JP" altLang="en-US" sz="1600" b="1" dirty="0">
                <a:solidFill>
                  <a:schemeClr val="tx1"/>
                </a:solidFill>
                <a:ea typeface="华文细黑" pitchFamily="2" charset="-122"/>
              </a:rPr>
              <a:t>・</a:t>
            </a:r>
            <a:r>
              <a:rPr kumimoji="1" lang="zh-CN" altLang="en-US" sz="1600" b="1" dirty="0">
                <a:solidFill>
                  <a:schemeClr val="tx1"/>
                </a:solidFill>
                <a:ea typeface="华文细黑" pitchFamily="2" charset="-122"/>
              </a:rPr>
              <a:t>现实</a:t>
            </a:r>
            <a:endParaRPr kumimoji="1" lang="ja-JP" altLang="en-US" sz="1600" b="1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59099" name="AutoShape 27"/>
          <p:cNvSpPr>
            <a:spLocks noChangeArrowheads="1"/>
          </p:cNvSpPr>
          <p:nvPr/>
        </p:nvSpPr>
        <p:spPr bwMode="auto">
          <a:xfrm>
            <a:off x="2555875" y="2998788"/>
            <a:ext cx="1366838" cy="741362"/>
          </a:xfrm>
          <a:prstGeom prst="cloudCallout">
            <a:avLst>
              <a:gd name="adj1" fmla="val -8190"/>
              <a:gd name="adj2" fmla="val 78481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1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QC</a:t>
            </a:r>
            <a:r>
              <a:rPr kumimoji="1" lang="ja-JP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手法</a:t>
            </a:r>
            <a:r>
              <a:rPr kumimoji="1"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的</a:t>
            </a:r>
          </a:p>
          <a:p>
            <a:pPr algn="ctr">
              <a:defRPr/>
            </a:pPr>
            <a:r>
              <a:rPr kumimoji="1" lang="ja-JP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细黑" pitchFamily="2" charset="-122"/>
              </a:rPr>
              <a:t>活用</a:t>
            </a:r>
          </a:p>
        </p:txBody>
      </p:sp>
      <p:sp>
        <p:nvSpPr>
          <p:cNvPr id="1053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改善</a:t>
            </a:r>
            <a:r>
              <a:rPr lang="zh-CN" altLang="en-US" smtClean="0"/>
              <a:t>活动</a:t>
            </a:r>
            <a:r>
              <a:rPr lang="zh-TW" altLang="en-US" smtClean="0"/>
              <a:t>的思考方式</a:t>
            </a:r>
            <a:r>
              <a:rPr lang="zh-CN" altLang="en-US" smtClean="0"/>
              <a:t>：基于事实的管理</a:t>
            </a:r>
          </a:p>
        </p:txBody>
      </p:sp>
      <p:pic>
        <p:nvPicPr>
          <p:cNvPr id="1054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2349500"/>
            <a:ext cx="59531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5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5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5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9" grpId="0" animBg="1"/>
      <p:bldP spid="259080" grpId="0" animBg="1"/>
      <p:bldP spid="259082" grpId="0" animBg="1"/>
      <p:bldP spid="259083" grpId="0" animBg="1"/>
      <p:bldP spid="259084" grpId="0" animBg="1"/>
      <p:bldP spid="259085" grpId="0" animBg="1"/>
      <p:bldP spid="259086" grpId="0" animBg="1"/>
      <p:bldP spid="259087" grpId="0" animBg="1"/>
      <p:bldP spid="259088" grpId="0" animBg="1"/>
      <p:bldP spid="259089" grpId="0" animBg="1"/>
      <p:bldP spid="259090" grpId="0" animBg="1"/>
      <p:bldP spid="259091" grpId="0" animBg="1"/>
      <p:bldP spid="259092" grpId="0" animBg="1"/>
      <p:bldP spid="259093" grpId="0"/>
      <p:bldP spid="259094" grpId="0"/>
      <p:bldP spid="259095" grpId="0"/>
      <p:bldP spid="259096" grpId="0"/>
      <p:bldP spid="259097" grpId="0" animBg="1"/>
      <p:bldP spid="259098" grpId="0" animBg="1"/>
      <p:bldP spid="2590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33CAB76-5253-48B6-AEE3-66057E4C6025}" type="slidenum">
              <a:rPr lang="de-DE" altLang="zh-CN"/>
              <a:pPr defTabSz="801688"/>
              <a:t>13</a:t>
            </a:fld>
            <a:endParaRPr lang="en-GB" altLang="zh-CN"/>
          </a:p>
        </p:txBody>
      </p:sp>
      <p:pic>
        <p:nvPicPr>
          <p:cNvPr id="22531" name="Picture 2" descr="KW_presen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0488" y="1341438"/>
            <a:ext cx="359727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工作的</a:t>
            </a:r>
            <a:r>
              <a:rPr lang="zh-CN" altLang="en-US" smtClean="0"/>
              <a:t>质量保证：三现主义，二原原则</a:t>
            </a:r>
          </a:p>
        </p:txBody>
      </p:sp>
      <p:sp>
        <p:nvSpPr>
          <p:cNvPr id="261124" name="AutoShape 4"/>
          <p:cNvSpPr>
            <a:spLocks noChangeArrowheads="1"/>
          </p:cNvSpPr>
          <p:nvPr/>
        </p:nvSpPr>
        <p:spPr bwMode="auto">
          <a:xfrm>
            <a:off x="755650" y="1958975"/>
            <a:ext cx="2952750" cy="822325"/>
          </a:xfrm>
          <a:prstGeom prst="homePlate">
            <a:avLst>
              <a:gd name="adj" fmla="val 69105"/>
            </a:avLst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858585"/>
            </a:prstShdw>
          </a:effectLst>
        </p:spPr>
        <p:txBody>
          <a:bodyPr wrap="none" anchor="ctr"/>
          <a:lstStyle/>
          <a:p>
            <a:pPr algn="ctr" eaLnBrk="0" hangingPunct="0"/>
            <a:r>
              <a:rPr lang="zh-CN" altLang="zh-CN" sz="1800" dirty="0">
                <a:solidFill>
                  <a:schemeClr val="tx1"/>
                </a:solidFill>
                <a:ea typeface="华文细黑" pitchFamily="2" charset="-122"/>
              </a:rPr>
              <a:t>3.</a:t>
            </a:r>
            <a:r>
              <a:rPr lang="zh-CN" altLang="zh-CN" sz="1800" b="1" dirty="0">
                <a:solidFill>
                  <a:schemeClr val="tx1"/>
                </a:solidFill>
                <a:ea typeface="华文细黑" pitchFamily="2" charset="-122"/>
              </a:rPr>
              <a:t>现实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：</a:t>
            </a:r>
            <a:r>
              <a:rPr lang="zh-CN" altLang="zh-CN" sz="1800" dirty="0">
                <a:solidFill>
                  <a:schemeClr val="tx1"/>
                </a:solidFill>
                <a:ea typeface="华文细黑" pitchFamily="2" charset="-122"/>
              </a:rPr>
              <a:t>用眼睛仔细</a:t>
            </a:r>
            <a:endParaRPr lang="zh-CN" altLang="en-US" sz="1800" dirty="0">
              <a:solidFill>
                <a:schemeClr val="tx1"/>
              </a:solidFill>
              <a:ea typeface="华文细黑" pitchFamily="2" charset="-122"/>
            </a:endParaRPr>
          </a:p>
          <a:p>
            <a:pPr algn="ctr" eaLnBrk="0" hangingPunct="0"/>
            <a:r>
              <a:rPr lang="zh-CN" altLang="zh-CN" sz="1800" dirty="0">
                <a:solidFill>
                  <a:schemeClr val="tx1"/>
                </a:solidFill>
                <a:ea typeface="华文细黑" pitchFamily="2" charset="-122"/>
              </a:rPr>
              <a:t>的看</a:t>
            </a:r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目</a:t>
            </a:r>
            <a:endParaRPr lang="en-US" altLang="zh-CN" sz="18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755650" y="3543300"/>
            <a:ext cx="2862263" cy="822325"/>
          </a:xfrm>
          <a:prstGeom prst="homePlate">
            <a:avLst>
              <a:gd name="adj" fmla="val 55594"/>
            </a:avLst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858585"/>
            </a:prst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2.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现物</a:t>
            </a:r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– 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用手去试着摸</a:t>
            </a:r>
          </a:p>
          <a:p>
            <a:pPr algn="ctr" eaLnBrk="0" hangingPunct="0"/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实物</a:t>
            </a:r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手</a:t>
            </a:r>
            <a:endParaRPr lang="en-US" altLang="zh-CN" sz="18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1126" name="AutoShape 6"/>
          <p:cNvSpPr>
            <a:spLocks noChangeArrowheads="1"/>
          </p:cNvSpPr>
          <p:nvPr/>
        </p:nvSpPr>
        <p:spPr bwMode="auto">
          <a:xfrm>
            <a:off x="755650" y="4910138"/>
            <a:ext cx="3222625" cy="750887"/>
          </a:xfrm>
          <a:prstGeom prst="homePlate">
            <a:avLst>
              <a:gd name="adj" fmla="val 81822"/>
            </a:avLst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858585"/>
            </a:prst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1.</a:t>
            </a:r>
            <a:r>
              <a:rPr lang="en-US" altLang="en-US" sz="1800" b="1" dirty="0">
                <a:solidFill>
                  <a:schemeClr val="tx1"/>
                </a:solidFill>
                <a:ea typeface="华文细黑" pitchFamily="2" charset="-122"/>
              </a:rPr>
              <a:t>现场</a:t>
            </a:r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 –</a:t>
            </a:r>
            <a:r>
              <a:rPr lang="en-US" altLang="en-US" sz="1800" dirty="0" err="1">
                <a:solidFill>
                  <a:schemeClr val="tx1"/>
                </a:solidFill>
                <a:ea typeface="华文细黑" pitchFamily="2" charset="-122"/>
              </a:rPr>
              <a:t>能够立刻赶</a:t>
            </a:r>
            <a:endParaRPr lang="en-US" altLang="zh-CN" sz="1800" dirty="0">
              <a:solidFill>
                <a:schemeClr val="tx1"/>
              </a:solidFill>
              <a:ea typeface="华文细黑" pitchFamily="2" charset="-122"/>
            </a:endParaRPr>
          </a:p>
          <a:p>
            <a:pPr algn="ctr" eaLnBrk="0" hangingPunct="0"/>
            <a:r>
              <a:rPr lang="en-US" altLang="en-US" sz="1800" dirty="0" err="1">
                <a:solidFill>
                  <a:schemeClr val="tx1"/>
                </a:solidFill>
                <a:ea typeface="华文细黑" pitchFamily="2" charset="-122"/>
              </a:rPr>
              <a:t>到现场</a:t>
            </a:r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脚</a:t>
            </a:r>
          </a:p>
        </p:txBody>
      </p:sp>
      <p:sp>
        <p:nvSpPr>
          <p:cNvPr id="261127" name="AutoShape 7"/>
          <p:cNvSpPr>
            <a:spLocks noChangeArrowheads="1"/>
          </p:cNvSpPr>
          <p:nvPr/>
        </p:nvSpPr>
        <p:spPr bwMode="auto">
          <a:xfrm flipH="1">
            <a:off x="5292725" y="1557338"/>
            <a:ext cx="3527425" cy="792162"/>
          </a:xfrm>
          <a:prstGeom prst="homePlate">
            <a:avLst>
              <a:gd name="adj" fmla="val 72215"/>
            </a:avLst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858585"/>
            </a:prst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 4.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原理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：用数据，科学的工</a:t>
            </a:r>
          </a:p>
          <a:p>
            <a:pPr algn="ctr" eaLnBrk="0" hangingPunct="0"/>
            <a:r>
              <a:rPr lang="en-US" altLang="zh-CN" sz="1800" dirty="0" err="1">
                <a:solidFill>
                  <a:schemeClr val="tx1"/>
                </a:solidFill>
                <a:ea typeface="华文细黑" pitchFamily="2" charset="-122"/>
              </a:rPr>
              <a:t>具进行逻辑分析</a:t>
            </a:r>
            <a:r>
              <a:rPr lang="en-US" altLang="zh-CN" sz="1800" dirty="0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zh-CN" altLang="en-US" sz="1800" dirty="0">
                <a:solidFill>
                  <a:schemeClr val="tx1"/>
                </a:solidFill>
                <a:ea typeface="华文细黑" pitchFamily="2" charset="-122"/>
              </a:rPr>
              <a:t>头</a:t>
            </a:r>
          </a:p>
        </p:txBody>
      </p:sp>
      <p:sp>
        <p:nvSpPr>
          <p:cNvPr id="261128" name="AutoShape 8"/>
          <p:cNvSpPr>
            <a:spLocks noChangeArrowheads="1"/>
          </p:cNvSpPr>
          <p:nvPr/>
        </p:nvSpPr>
        <p:spPr bwMode="auto">
          <a:xfrm flipH="1">
            <a:off x="5311775" y="2492375"/>
            <a:ext cx="3508375" cy="792163"/>
          </a:xfrm>
          <a:prstGeom prst="homePlate">
            <a:avLst>
              <a:gd name="adj" fmla="val 72215"/>
            </a:avLst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858585"/>
            </a:prst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5.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原则</a:t>
            </a:r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en-US" altLang="en-US" sz="1800" dirty="0" err="1">
                <a:solidFill>
                  <a:schemeClr val="tx1"/>
                </a:solidFill>
                <a:ea typeface="华文细黑" pitchFamily="2" charset="-122"/>
              </a:rPr>
              <a:t>遵守既定的规则</a:t>
            </a:r>
            <a:endParaRPr lang="en-US" altLang="zh-CN" sz="1800" dirty="0">
              <a:solidFill>
                <a:schemeClr val="tx1"/>
              </a:solidFill>
              <a:ea typeface="华文细黑" pitchFamily="2" charset="-122"/>
            </a:endParaRPr>
          </a:p>
          <a:p>
            <a:pPr algn="ctr" eaLnBrk="0" hangingPunct="0"/>
            <a:r>
              <a:rPr lang="en-US" altLang="en-US" sz="1800" dirty="0" err="1">
                <a:solidFill>
                  <a:schemeClr val="tx1"/>
                </a:solidFill>
                <a:ea typeface="华文细黑" pitchFamily="2" charset="-122"/>
              </a:rPr>
              <a:t>和顺序</a:t>
            </a:r>
            <a:r>
              <a:rPr lang="en-US" altLang="zh-CN" sz="1800" dirty="0" err="1">
                <a:solidFill>
                  <a:schemeClr val="tx1"/>
                </a:solidFill>
                <a:ea typeface="华文细黑" pitchFamily="2" charset="-122"/>
              </a:rPr>
              <a:t>—</a:t>
            </a:r>
            <a:r>
              <a:rPr lang="en-US" altLang="en-US" sz="1800" dirty="0" err="1">
                <a:solidFill>
                  <a:schemeClr val="tx1"/>
                </a:solidFill>
                <a:ea typeface="华文细黑" pitchFamily="2" charset="-122"/>
              </a:rPr>
              <a:t>心（</a:t>
            </a:r>
            <a:r>
              <a:rPr lang="en-US" altLang="en-US" sz="1800" dirty="0" err="1">
                <a:solidFill>
                  <a:schemeClr val="tx2"/>
                </a:solidFill>
                <a:ea typeface="华文细黑" pitchFamily="2" charset="-122"/>
              </a:rPr>
              <a:t>Quality</a:t>
            </a:r>
            <a:r>
              <a:rPr lang="en-US" altLang="en-US" sz="1800" dirty="0">
                <a:solidFill>
                  <a:schemeClr val="tx2"/>
                </a:solidFill>
                <a:ea typeface="华文细黑" pitchFamily="2" charset="-122"/>
              </a:rPr>
              <a:t> Mind</a:t>
            </a:r>
            <a:r>
              <a:rPr lang="en-US" altLang="en-US" sz="1800" dirty="0">
                <a:solidFill>
                  <a:schemeClr val="tx1"/>
                </a:solidFill>
                <a:ea typeface="华文细黑" pitchFamily="2" charset="-122"/>
              </a:rPr>
              <a:t> ） </a:t>
            </a:r>
            <a:endParaRPr lang="zh-CN" altLang="en-US" sz="1800" dirty="0">
              <a:solidFill>
                <a:schemeClr val="tx1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animBg="1"/>
      <p:bldP spid="261125" grpId="0" animBg="1"/>
      <p:bldP spid="261126" grpId="0" animBg="1"/>
      <p:bldP spid="261127" grpId="0" animBg="1"/>
      <p:bldP spid="261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5F76D4C-B8A2-4540-B339-B8745C820BA2}" type="slidenum">
              <a:rPr lang="de-DE" altLang="zh-CN"/>
              <a:pPr defTabSz="801688"/>
              <a:t>14</a:t>
            </a:fld>
            <a:endParaRPr lang="en-GB" altLang="zh-CN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827088" y="1701800"/>
            <a:ext cx="496887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6" tIns="45692" rIns="91386" bIns="45692"/>
          <a:lstStyle/>
          <a:p>
            <a:pPr indent="449263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在华为公司、在</a:t>
            </a:r>
            <a:r>
              <a:rPr lang="en-US" altLang="zh-CN" sz="1600" dirty="0">
                <a:solidFill>
                  <a:schemeClr val="tx1"/>
                </a:solidFill>
                <a:ea typeface="华文细黑" pitchFamily="2" charset="-122"/>
              </a:rPr>
              <a:t>PSST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体系，群众的力量是无穷的，只要把他们的潜能、激情、智慧激发出来，就能够给公司带来巨大的收益。</a:t>
            </a:r>
            <a:r>
              <a:rPr lang="zh-CN" altLang="en-US" sz="1600" b="1" dirty="0">
                <a:solidFill>
                  <a:schemeClr val="tx2"/>
                </a:solidFill>
                <a:ea typeface="华文细黑" pitchFamily="2" charset="-122"/>
              </a:rPr>
              <a:t>通过</a:t>
            </a:r>
            <a:r>
              <a:rPr lang="en-US" altLang="zh-CN" sz="1600" b="1" dirty="0">
                <a:solidFill>
                  <a:schemeClr val="tx2"/>
                </a:solidFill>
                <a:ea typeface="华文细黑" pitchFamily="2" charset="-122"/>
              </a:rPr>
              <a:t>QCC</a:t>
            </a:r>
            <a:r>
              <a:rPr lang="zh-CN" altLang="en-US" sz="1600" b="1" dirty="0">
                <a:solidFill>
                  <a:schemeClr val="tx2"/>
                </a:solidFill>
                <a:ea typeface="华文细黑" pitchFamily="2" charset="-122"/>
              </a:rPr>
              <a:t>活动，能够帮助我们的员工掌握质量管理和持续改进的方法、工具、以及理念，也能够让参与</a:t>
            </a:r>
            <a:r>
              <a:rPr lang="en-US" altLang="zh-CN" sz="1600" b="1" dirty="0">
                <a:solidFill>
                  <a:schemeClr val="tx2"/>
                </a:solidFill>
                <a:ea typeface="华文细黑" pitchFamily="2" charset="-122"/>
              </a:rPr>
              <a:t>QCC</a:t>
            </a:r>
            <a:r>
              <a:rPr lang="zh-CN" altLang="en-US" sz="1600" b="1" dirty="0">
                <a:solidFill>
                  <a:schemeClr val="tx2"/>
                </a:solidFill>
                <a:ea typeface="华文细黑" pitchFamily="2" charset="-122"/>
              </a:rPr>
              <a:t>活动的员工来实践在团队合作、沟通等各个方面的基本管理技能和技巧。</a:t>
            </a:r>
          </a:p>
          <a:p>
            <a:pPr indent="449263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我相信，参加过</a:t>
            </a:r>
            <a:r>
              <a:rPr lang="en-US" altLang="zh-CN" sz="1600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活动的员工，只要他掌握了</a:t>
            </a:r>
            <a:r>
              <a:rPr lang="en-US" altLang="zh-CN" sz="1600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中涉及的一系列方法、流程、和理念，就能在一生中受益无穷。也就是说，这些方法、工具和理念，会支撑着他一辈子，在他的工作、生活中受用，而且他也会比别人做得更成功、更容易成功。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755650" y="1557338"/>
            <a:ext cx="8064500" cy="4464050"/>
          </a:xfrm>
          <a:prstGeom prst="foldedCorner">
            <a:avLst>
              <a:gd name="adj" fmla="val 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500">
              <a:solidFill>
                <a:schemeClr val="tx1"/>
              </a:solidFill>
              <a:latin typeface="Monotype Sorts" pitchFamily="2" charset="2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755650" y="836613"/>
            <a:ext cx="8064500" cy="576262"/>
            <a:chOff x="476" y="799"/>
            <a:chExt cx="5080" cy="363"/>
          </a:xfrm>
        </p:grpSpPr>
        <p:sp>
          <p:nvSpPr>
            <p:cNvPr id="23561" name="AutoShape 5"/>
            <p:cNvSpPr>
              <a:spLocks noChangeArrowheads="1"/>
            </p:cNvSpPr>
            <p:nvPr/>
          </p:nvSpPr>
          <p:spPr bwMode="ltGray">
            <a:xfrm>
              <a:off x="476" y="825"/>
              <a:ext cx="5080" cy="337"/>
            </a:xfrm>
            <a:prstGeom prst="roundRect">
              <a:avLst>
                <a:gd name="adj" fmla="val 0"/>
              </a:avLst>
            </a:prstGeom>
            <a:solidFill>
              <a:srgbClr val="990000"/>
            </a:solidFill>
            <a:ln w="28575" cap="rnd" algn="ctr">
              <a:solidFill>
                <a:srgbClr val="99000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3562" name="Picture 6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498" y="835"/>
              <a:ext cx="5036" cy="137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</p:spPr>
        </p:pic>
        <p:sp>
          <p:nvSpPr>
            <p:cNvPr id="23563" name="Rectangle 7"/>
            <p:cNvSpPr>
              <a:spLocks noChangeArrowheads="1"/>
            </p:cNvSpPr>
            <p:nvPr/>
          </p:nvSpPr>
          <p:spPr bwMode="gray">
            <a:xfrm>
              <a:off x="770" y="799"/>
              <a:ext cx="4491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zh-CN" sz="2400">
                  <a:solidFill>
                    <a:srgbClr val="FFFFFF"/>
                  </a:solidFill>
                  <a:latin typeface="Arial" pitchFamily="34" charset="0"/>
                  <a:ea typeface="黑体" pitchFamily="49" charset="-122"/>
                </a:rPr>
                <a:t>QCC活动能够给公司带来巨大的收益</a:t>
              </a:r>
            </a:p>
          </p:txBody>
        </p:sp>
      </p:grp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042988" y="5576888"/>
            <a:ext cx="7705725" cy="37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r"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－－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2009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年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6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月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19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日，徐直军在</a:t>
            </a:r>
            <a:r>
              <a:rPr lang="en-US" altLang="en-US" sz="1600" b="1">
                <a:solidFill>
                  <a:schemeClr val="tx1"/>
                </a:solidFill>
                <a:ea typeface="华文细黑" pitchFamily="2" charset="-122"/>
              </a:rPr>
              <a:t>PSST十佳QCC成果发表暨持续改进颁奖大会的讲话</a:t>
            </a:r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3559" name="DtsShapeName" descr="66E6GG6944B95875CE39D1E7D342231G09=4B&gt;9=4BEV11007118!!!BIHO@]v11007118!@44E78C110CC8E01@75牱姿谰篙领宅阵牰僳鞠蓟黔)W0/10(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pic>
        <p:nvPicPr>
          <p:cNvPr id="2356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525" y="1563688"/>
            <a:ext cx="2954338" cy="365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C4CA67A4-C462-4C75-9F14-BCD3CAF69982}" type="slidenum">
              <a:rPr lang="de-DE" altLang="zh-CN"/>
              <a:pPr defTabSz="801688"/>
              <a:t>15</a:t>
            </a:fld>
            <a:endParaRPr lang="en-GB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0063" y="2844800"/>
            <a:ext cx="1143000" cy="22098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1434" tIns="45717" rIns="91434" bIns="45717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改善活动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5038" y="2844800"/>
            <a:ext cx="1143000" cy="22098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1434" tIns="45717" rIns="91434" bIns="45717" anchor="ctr"/>
          <a:lstStyle/>
          <a:p>
            <a:pPr algn="ctr"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+mn-ea"/>
                <a:ea typeface="+mn-ea"/>
              </a:rPr>
              <a:t>运营活动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33563" y="5054600"/>
            <a:ext cx="5334000" cy="533400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>
              <a:defRPr/>
            </a:pPr>
            <a:endParaRPr kumimoji="1" lang="ja-JP" altLang="en-US" sz="1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33563" y="5054600"/>
            <a:ext cx="5334000" cy="457200"/>
          </a:xfrm>
          <a:prstGeom prst="rect">
            <a:avLst/>
          </a:prstGeom>
          <a:gradFill rotWithShape="0">
            <a:gsLst>
              <a:gs pos="0">
                <a:srgbClr val="576869"/>
              </a:gs>
              <a:gs pos="50000">
                <a:srgbClr val="BBE0E3"/>
              </a:gs>
              <a:gs pos="100000">
                <a:srgbClr val="57686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+mn-ea"/>
                <a:ea typeface="+mn-ea"/>
              </a:rPr>
              <a:t>学习</a:t>
            </a:r>
            <a:r>
              <a:rPr kumimoji="1" lang="ja-JP" altLang="en-US" sz="2400" b="1">
                <a:solidFill>
                  <a:srgbClr val="FFFFFF"/>
                </a:solidFill>
                <a:latin typeface="+mn-ea"/>
                <a:ea typeface="+mn-ea"/>
              </a:rPr>
              <a:t>・</a:t>
            </a:r>
            <a:r>
              <a:rPr kumimoji="1" lang="zh-CN" altLang="en-US" sz="2400" b="1">
                <a:solidFill>
                  <a:srgbClr val="FFFFFF"/>
                </a:solidFill>
                <a:latin typeface="+mn-ea"/>
                <a:ea typeface="+mn-ea"/>
              </a:rPr>
              <a:t>团队合作</a:t>
            </a:r>
            <a:r>
              <a:rPr kumimoji="1" lang="ja-JP" altLang="en-US" sz="2400" b="1">
                <a:solidFill>
                  <a:srgbClr val="FFFFFF"/>
                </a:solidFill>
                <a:latin typeface="+mn-ea"/>
                <a:ea typeface="+mn-ea"/>
              </a:rPr>
              <a:t>・</a:t>
            </a:r>
            <a:r>
              <a:rPr kumimoji="1" lang="zh-CN" altLang="en-US" sz="2400" b="1">
                <a:solidFill>
                  <a:srgbClr val="FFFFFF"/>
                </a:solidFill>
                <a:latin typeface="+mn-ea"/>
                <a:ea typeface="+mn-ea"/>
              </a:rPr>
              <a:t>全员参与</a:t>
            </a:r>
            <a:endParaRPr kumimoji="1" lang="zh-CN" altLang="en-US" sz="240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1185863" y="5516563"/>
            <a:ext cx="6667500" cy="504825"/>
          </a:xfrm>
          <a:prstGeom prst="roundRect">
            <a:avLst>
              <a:gd name="adj" fmla="val 0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algn="ctr">
              <a:defRPr/>
            </a:pPr>
            <a:r>
              <a:rPr lang="zh-CN" altLang="en-US" sz="2400" b="1" dirty="0">
                <a:latin typeface="+mn-ea"/>
                <a:ea typeface="+mn-ea"/>
              </a:rPr>
              <a:t>支援・</a:t>
            </a:r>
            <a:r>
              <a:rPr kumimoji="1" lang="zh-CN" altLang="en-US" sz="2400" b="1" dirty="0">
                <a:latin typeface="+mn-ea"/>
                <a:ea typeface="+mn-ea"/>
              </a:rPr>
              <a:t>固有技术的储备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804025" y="3027363"/>
            <a:ext cx="2016125" cy="19145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7" rIns="91434" bIns="45717" anchor="ctr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ja-JP" sz="1600" dirty="0">
                <a:solidFill>
                  <a:srgbClr val="000000"/>
                </a:solidFill>
                <a:latin typeface="+mn-ea"/>
                <a:ea typeface="+mn-ea"/>
              </a:rPr>
              <a:t>①</a:t>
            </a: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小组活动的两大支柱：改善活动和运营活动</a:t>
            </a:r>
            <a:r>
              <a:rPr kumimoji="1" lang="ja-JP" altLang="en-US" sz="1600" dirty="0">
                <a:solidFill>
                  <a:srgbClr val="000000"/>
                </a:solidFill>
                <a:latin typeface="+mn-ea"/>
                <a:ea typeface="+mn-ea"/>
              </a:rPr>
              <a:t>　 </a:t>
            </a:r>
            <a:endParaRPr kumimoji="1"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ja-JP" altLang="en-US" sz="1600" dirty="0">
                <a:solidFill>
                  <a:srgbClr val="000000"/>
                </a:solidFill>
                <a:latin typeface="+mn-ea"/>
                <a:ea typeface="+mn-ea"/>
              </a:rPr>
              <a:t>②</a:t>
            </a: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改善活动的核心为解决问题</a:t>
            </a:r>
            <a:endParaRPr kumimoji="1"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③通过解决问题提升能力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755650" y="4005263"/>
            <a:ext cx="1368425" cy="936625"/>
          </a:xfrm>
          <a:prstGeom prst="wedgeRoundRectCallout">
            <a:avLst>
              <a:gd name="adj1" fmla="val 65404"/>
              <a:gd name="adj2" fmla="val 93888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④给予学习和提高熟练程度的机会</a:t>
            </a:r>
            <a:endParaRPr kumimoji="1" lang="ja-JP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3419475" y="3213100"/>
            <a:ext cx="2089150" cy="1152525"/>
          </a:xfrm>
          <a:prstGeom prst="wedgeRoundRectCallout">
            <a:avLst>
              <a:gd name="adj1" fmla="val -48861"/>
              <a:gd name="adj2" fmla="val -81819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⑥改善结果，既可以与业务实际相挂钩，又对体制改善和发展起作用</a:t>
            </a:r>
            <a:endParaRPr kumimoji="1" lang="ja-JP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755650" y="1844675"/>
            <a:ext cx="1728788" cy="639763"/>
          </a:xfrm>
          <a:prstGeom prst="wedgeRoundRectCallout">
            <a:avLst>
              <a:gd name="adj1" fmla="val 78190"/>
              <a:gd name="adj2" fmla="val -67148"/>
              <a:gd name="adj3" fmla="val 16667"/>
            </a:avLst>
          </a:prstGeom>
          <a:solidFill>
            <a:srgbClr val="CC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⑦可以提高“个人”的价值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877050" y="1125538"/>
            <a:ext cx="1798638" cy="647700"/>
          </a:xfrm>
          <a:prstGeom prst="wedgeRoundRectCallout">
            <a:avLst>
              <a:gd name="adj1" fmla="val -64884"/>
              <a:gd name="adj2" fmla="val 37255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⑧可以达到客户的满意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500188" y="1782763"/>
            <a:ext cx="5943600" cy="1071562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765E76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algn="ctr">
              <a:defRPr/>
            </a:pPr>
            <a:endParaRPr kumimoji="1" lang="en-US" altLang="ja-JP" sz="2400" b="1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endParaRPr kumimoji="1" lang="zh-CN" altLang="en-US" sz="2400" b="1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endParaRPr kumimoji="1" lang="ja-JP" altLang="en-US" sz="2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 Box 86"/>
          <p:cNvSpPr txBox="1">
            <a:spLocks noChangeArrowheads="1"/>
          </p:cNvSpPr>
          <p:nvPr/>
        </p:nvSpPr>
        <p:spPr bwMode="auto">
          <a:xfrm>
            <a:off x="2482850" y="2349500"/>
            <a:ext cx="4321175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9195" tIns="39598" rIns="79195" bIns="39598">
            <a:spAutoFit/>
          </a:bodyPr>
          <a:lstStyle/>
          <a:p>
            <a:pPr defTabSz="801688">
              <a:spcBef>
                <a:spcPct val="50000"/>
              </a:spcBef>
              <a:defRPr/>
            </a:pPr>
            <a:r>
              <a:rPr lang="ja-JP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企业的体制改善・创造价值</a:t>
            </a:r>
            <a:endParaRPr lang="zh-CN" altLang="en-US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Rectangle 88"/>
          <p:cNvSpPr>
            <a:spLocks noChangeArrowheads="1"/>
          </p:cNvSpPr>
          <p:nvPr/>
        </p:nvSpPr>
        <p:spPr bwMode="auto">
          <a:xfrm>
            <a:off x="2195513" y="1125538"/>
            <a:ext cx="4464050" cy="574675"/>
          </a:xfrm>
          <a:prstGeom prst="rect">
            <a:avLst/>
          </a:prstGeom>
          <a:gradFill rotWithShape="0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2747963" y="1150938"/>
            <a:ext cx="3390900" cy="51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9195" tIns="39598" rIns="79195" bIns="39598">
            <a:spAutoFit/>
          </a:bodyPr>
          <a:lstStyle/>
          <a:p>
            <a:pPr defTabSz="801688">
              <a:defRPr/>
            </a:pP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自我实现</a:t>
            </a:r>
            <a:r>
              <a:rPr kumimoji="1" lang="ja-JP" altLang="en-US" sz="2800" dirty="0">
                <a:solidFill>
                  <a:srgbClr val="FFFFFF"/>
                </a:solidFill>
                <a:latin typeface="+mn-ea"/>
                <a:ea typeface="+mn-ea"/>
              </a:rPr>
              <a:t>・</a:t>
            </a: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客户满意</a:t>
            </a: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55650" y="3068638"/>
            <a:ext cx="1368425" cy="647700"/>
          </a:xfrm>
          <a:prstGeom prst="wedgeRoundRectCallout">
            <a:avLst>
              <a:gd name="adj1" fmla="val 29207"/>
              <a:gd name="adj2" fmla="val -72856"/>
              <a:gd name="adj3" fmla="val 16667"/>
            </a:avLst>
          </a:prstGeom>
          <a:solidFill>
            <a:srgbClr val="CC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34" tIns="45717" rIns="91434" bIns="45717"/>
          <a:lstStyle/>
          <a:p>
            <a:pPr algn="ctr">
              <a:defRPr/>
            </a:pPr>
            <a:r>
              <a:rPr kumimoji="1"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⑤每个人能力的提高</a:t>
            </a:r>
          </a:p>
          <a:p>
            <a:pPr algn="ctr">
              <a:defRPr/>
            </a:pPr>
            <a:endParaRPr kumimoji="1"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>
            <a:off x="755650" y="5300663"/>
            <a:ext cx="792163" cy="358775"/>
          </a:xfrm>
          <a:prstGeom prst="wedgeRoundRectCallout">
            <a:avLst>
              <a:gd name="adj1" fmla="val 69375"/>
              <a:gd name="adj2" fmla="val 56194"/>
              <a:gd name="adj3" fmla="val 16667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顾问</a:t>
            </a:r>
          </a:p>
        </p:txBody>
      </p:sp>
      <p:sp>
        <p:nvSpPr>
          <p:cNvPr id="24595" name="标题 21"/>
          <p:cNvSpPr>
            <a:spLocks noGrp="1"/>
          </p:cNvSpPr>
          <p:nvPr>
            <p:ph type="title"/>
          </p:nvPr>
        </p:nvSpPr>
        <p:spPr>
          <a:xfrm>
            <a:off x="652463" y="188913"/>
            <a:ext cx="7745412" cy="871537"/>
          </a:xfrm>
        </p:spPr>
        <p:txBody>
          <a:bodyPr/>
          <a:lstStyle/>
          <a:p>
            <a:r>
              <a:rPr lang="en-US" altLang="zh-CN" smtClean="0"/>
              <a:t>QCC</a:t>
            </a:r>
            <a:r>
              <a:rPr lang="zh-CN" altLang="en-US" smtClean="0"/>
              <a:t>活动的意义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BA40F2C3-06C0-49E3-9805-CB629F21255B}" type="slidenum">
              <a:rPr lang="de-DE" altLang="zh-CN"/>
              <a:pPr defTabSz="801688"/>
              <a:t>16</a:t>
            </a:fld>
            <a:endParaRPr lang="en-GB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</a:t>
            </a:r>
            <a:r>
              <a:rPr lang="zh-CN" altLang="en-US" smtClean="0"/>
              <a:t>小组的活动目的</a:t>
            </a:r>
          </a:p>
        </p:txBody>
      </p:sp>
      <p:pic>
        <p:nvPicPr>
          <p:cNvPr id="258052" name="Picture 4" descr="图形2"/>
          <p:cNvPicPr>
            <a:picLocks noChangeAspect="1" noChangeArrowheads="1"/>
          </p:cNvPicPr>
          <p:nvPr/>
        </p:nvPicPr>
        <p:blipFill>
          <a:blip r:embed="rId3" cstate="print">
            <a:lum contrast="-12000"/>
          </a:blip>
          <a:srcRect/>
          <a:stretch>
            <a:fillRect/>
          </a:stretch>
        </p:blipFill>
        <p:spPr bwMode="auto">
          <a:xfrm>
            <a:off x="1763713" y="947738"/>
            <a:ext cx="534193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3924300" y="4868863"/>
            <a:ext cx="1728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900" b="1">
                <a:solidFill>
                  <a:schemeClr val="tx1"/>
                </a:solidFill>
                <a:latin typeface="Mangal" pitchFamily="18" charset="0"/>
                <a:ea typeface="华文细黑" pitchFamily="2" charset="-122"/>
              </a:rPr>
              <a:t>对于公司</a:t>
            </a:r>
            <a:endParaRPr lang="zh-CN" altLang="en-US" sz="1900" b="1">
              <a:solidFill>
                <a:schemeClr val="tx2"/>
              </a:solidFill>
              <a:latin typeface="Mangal" pitchFamily="18" charset="0"/>
              <a:ea typeface="华文细黑" pitchFamily="2" charset="-122"/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4932363" y="2543175"/>
            <a:ext cx="17287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900" b="1">
                <a:latin typeface="Mangal" pitchFamily="18" charset="0"/>
                <a:ea typeface="华文细黑" pitchFamily="2" charset="-122"/>
              </a:rPr>
              <a:t>对于同事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2339975" y="2976563"/>
            <a:ext cx="1728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900" b="1">
                <a:solidFill>
                  <a:schemeClr val="tx1"/>
                </a:solidFill>
                <a:latin typeface="Mangal" pitchFamily="18" charset="0"/>
                <a:ea typeface="华文细黑" pitchFamily="2" charset="-122"/>
              </a:rPr>
              <a:t>对于自己</a:t>
            </a:r>
            <a:endParaRPr lang="zh-CN" altLang="en-US" sz="1900" b="1">
              <a:solidFill>
                <a:schemeClr val="tx2"/>
              </a:solidFill>
              <a:latin typeface="Mangal" pitchFamily="18" charset="0"/>
              <a:ea typeface="华文细黑" pitchFamily="2" charset="-122"/>
            </a:endParaRP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1187450" y="1989138"/>
            <a:ext cx="1871663" cy="568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/>
            <a:r>
              <a:rPr lang="zh-CN" altLang="de-DE" sz="1600" b="1">
                <a:solidFill>
                  <a:schemeClr val="tx1"/>
                </a:solidFill>
                <a:ea typeface="华文细黑" pitchFamily="2" charset="-122"/>
              </a:rPr>
              <a:t>发挥人的才能，挖掘无限的潜力。</a:t>
            </a:r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6696075" y="1989138"/>
            <a:ext cx="1836738" cy="812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/>
            <a:r>
              <a:rPr lang="zh-CN" altLang="de-DE" sz="1600" b="1" dirty="0">
                <a:solidFill>
                  <a:schemeClr val="tx1"/>
                </a:solidFill>
                <a:ea typeface="华文细黑" pitchFamily="2" charset="-122"/>
              </a:rPr>
              <a:t>以人为本，营造有意义的充满活力的工作岗位。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3297238" y="5710238"/>
            <a:ext cx="3409950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/>
            <a:r>
              <a:rPr lang="zh-CN" altLang="de-DE" sz="1600" b="1">
                <a:solidFill>
                  <a:schemeClr val="tx1"/>
                </a:solidFill>
                <a:ea typeface="华文细黑" pitchFamily="2" charset="-122"/>
              </a:rPr>
              <a:t>为企业的体制改善与发展做出贡献。</a:t>
            </a:r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  <p:bldP spid="258054" grpId="0"/>
      <p:bldP spid="258055" grpId="0"/>
      <p:bldP spid="258057" grpId="0"/>
      <p:bldP spid="258057" grpId="1"/>
      <p:bldP spid="258058" grpId="0"/>
      <p:bldP spid="2580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8885609-3EB0-4F5F-A4F8-C91678BE619B}" type="slidenum">
              <a:rPr lang="de-DE" altLang="zh-CN"/>
              <a:pPr defTabSz="801688"/>
              <a:t>17</a:t>
            </a:fld>
            <a:endParaRPr lang="en-GB" altLang="zh-CN"/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1292225" y="1946275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3"/>
          <p:cNvSpPr>
            <a:spLocks noChangeArrowheads="1"/>
          </p:cNvSpPr>
          <p:nvPr/>
        </p:nvSpPr>
        <p:spPr bwMode="auto">
          <a:xfrm>
            <a:off x="1292225" y="2927350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1292225" y="3910013"/>
            <a:ext cx="5943600" cy="800100"/>
          </a:xfrm>
          <a:prstGeom prst="roundRect">
            <a:avLst>
              <a:gd name="adj" fmla="val 12319"/>
            </a:avLst>
          </a:prstGeom>
          <a:solidFill>
            <a:schemeClr val="tx2"/>
          </a:soli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800225" y="211772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什么是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  <a:endParaRPr lang="zh-CN" altLang="en-US" sz="24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1774825" y="3108325"/>
            <a:ext cx="5389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为啥做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774825" y="409257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怎样做</a:t>
            </a:r>
            <a:r>
              <a:rPr lang="en-US" altLang="zh-CN" sz="2400" b="1">
                <a:ea typeface="华文细黑" pitchFamily="2" charset="-122"/>
              </a:rPr>
              <a:t>QCC</a:t>
            </a:r>
          </a:p>
        </p:txBody>
      </p:sp>
      <p:grpSp>
        <p:nvGrpSpPr>
          <p:cNvPr id="26633" name="Group 8"/>
          <p:cNvGrpSpPr>
            <a:grpSpLocks/>
          </p:cNvGrpSpPr>
          <p:nvPr/>
        </p:nvGrpSpPr>
        <p:grpSpPr bwMode="auto">
          <a:xfrm>
            <a:off x="981075" y="2041525"/>
            <a:ext cx="642938" cy="642938"/>
            <a:chOff x="1289" y="582"/>
            <a:chExt cx="668" cy="668"/>
          </a:xfrm>
        </p:grpSpPr>
        <p:sp>
          <p:nvSpPr>
            <p:cNvPr id="26652" name="Oval 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Oval 1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54" name="Oval 1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55" name="Oval 1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56" name="Oval 1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6634" name="Group 14"/>
          <p:cNvGrpSpPr>
            <a:grpSpLocks/>
          </p:cNvGrpSpPr>
          <p:nvPr/>
        </p:nvGrpSpPr>
        <p:grpSpPr bwMode="auto">
          <a:xfrm>
            <a:off x="981075" y="3032125"/>
            <a:ext cx="642938" cy="642938"/>
            <a:chOff x="1289" y="582"/>
            <a:chExt cx="668" cy="668"/>
          </a:xfrm>
        </p:grpSpPr>
        <p:sp>
          <p:nvSpPr>
            <p:cNvPr id="26647" name="Oval 15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Oval 16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49" name="Oval 17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50" name="Oval 18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51" name="Oval 19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6635" name="Group 20"/>
          <p:cNvGrpSpPr>
            <a:grpSpLocks/>
          </p:cNvGrpSpPr>
          <p:nvPr/>
        </p:nvGrpSpPr>
        <p:grpSpPr bwMode="auto">
          <a:xfrm>
            <a:off x="981075" y="4022725"/>
            <a:ext cx="642938" cy="642938"/>
            <a:chOff x="1289" y="582"/>
            <a:chExt cx="668" cy="668"/>
          </a:xfrm>
        </p:grpSpPr>
        <p:sp>
          <p:nvSpPr>
            <p:cNvPr id="26642" name="Oval 2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Oval 2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44" name="Oval 2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45" name="Oval 2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646" name="Oval 2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6636" name="Text Box 26"/>
          <p:cNvSpPr txBox="1">
            <a:spLocks noChangeArrowheads="1"/>
          </p:cNvSpPr>
          <p:nvPr/>
        </p:nvSpPr>
        <p:spPr bwMode="auto">
          <a:xfrm>
            <a:off x="1111250" y="2149475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6637" name="Text Box 27"/>
          <p:cNvSpPr txBox="1">
            <a:spLocks noChangeArrowheads="1"/>
          </p:cNvSpPr>
          <p:nvPr/>
        </p:nvSpPr>
        <p:spPr bwMode="auto">
          <a:xfrm>
            <a:off x="1111250" y="3122613"/>
            <a:ext cx="3111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6638" name="Text Box 28"/>
          <p:cNvSpPr txBox="1">
            <a:spLocks noChangeArrowheads="1"/>
          </p:cNvSpPr>
          <p:nvPr/>
        </p:nvSpPr>
        <p:spPr bwMode="auto">
          <a:xfrm>
            <a:off x="1123950" y="4133850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6639" name="Rectangle 29"/>
          <p:cNvSpPr>
            <a:spLocks noGrp="1" noChangeArrowheads="1"/>
          </p:cNvSpPr>
          <p:nvPr>
            <p:ph type="title"/>
          </p:nvPr>
        </p:nvSpPr>
        <p:spPr>
          <a:xfrm>
            <a:off x="1357313" y="508000"/>
            <a:ext cx="6200775" cy="760413"/>
          </a:xfrm>
        </p:spPr>
        <p:txBody>
          <a:bodyPr/>
          <a:lstStyle/>
          <a:p>
            <a:pPr eaLnBrk="1" hangingPunct="1"/>
            <a:r>
              <a:rPr lang="zh-CN" altLang="en-US" smtClean="0"/>
              <a:t>目  录</a:t>
            </a:r>
          </a:p>
        </p:txBody>
      </p:sp>
      <p:pic>
        <p:nvPicPr>
          <p:cNvPr id="26640" name="Picture 30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628650"/>
            <a:ext cx="61753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31" descr="图片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9100" y="1603375"/>
            <a:ext cx="334645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EC54D19-3AF4-4B79-8301-8CE7DA9520D8}" type="slidenum">
              <a:rPr lang="de-DE" altLang="zh-CN"/>
              <a:pPr defTabSz="801688"/>
              <a:t>18</a:t>
            </a:fld>
            <a:endParaRPr lang="en-GB" altLang="zh-CN"/>
          </a:p>
        </p:txBody>
      </p:sp>
      <p:sp>
        <p:nvSpPr>
          <p:cNvPr id="27651" name="Rectangle 100"/>
          <p:cNvSpPr>
            <a:spLocks noChangeArrowheads="1"/>
          </p:cNvSpPr>
          <p:nvPr/>
        </p:nvSpPr>
        <p:spPr bwMode="auto">
          <a:xfrm>
            <a:off x="4786313" y="2552700"/>
            <a:ext cx="2592387" cy="18716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CC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QCC</a:t>
            </a:r>
            <a:r>
              <a:rPr lang="zh-CN" altLang="en-US" smtClean="0">
                <a:solidFill>
                  <a:schemeClr val="bg1"/>
                </a:solidFill>
              </a:rPr>
              <a:t>活动类型</a:t>
            </a:r>
          </a:p>
        </p:txBody>
      </p:sp>
      <p:grpSp>
        <p:nvGrpSpPr>
          <p:cNvPr id="27653" name="Group 56"/>
          <p:cNvGrpSpPr>
            <a:grpSpLocks/>
          </p:cNvGrpSpPr>
          <p:nvPr/>
        </p:nvGrpSpPr>
        <p:grpSpPr bwMode="auto">
          <a:xfrm>
            <a:off x="4787900" y="2540000"/>
            <a:ext cx="2590800" cy="360363"/>
            <a:chOff x="113" y="3884"/>
            <a:chExt cx="1960" cy="311"/>
          </a:xfrm>
        </p:grpSpPr>
        <p:sp>
          <p:nvSpPr>
            <p:cNvPr id="27668" name="AutoShape 57"/>
            <p:cNvSpPr>
              <a:spLocks noChangeArrowheads="1"/>
            </p:cNvSpPr>
            <p:nvPr/>
          </p:nvSpPr>
          <p:spPr bwMode="ltGray">
            <a:xfrm>
              <a:off x="113" y="3884"/>
              <a:ext cx="1951" cy="311"/>
            </a:xfrm>
            <a:prstGeom prst="roundRect">
              <a:avLst>
                <a:gd name="adj" fmla="val 22829"/>
              </a:avLst>
            </a:prstGeom>
            <a:solidFill>
              <a:srgbClr val="999999"/>
            </a:solidFill>
            <a:ln w="28575" cap="rnd" algn="ctr">
              <a:solidFill>
                <a:srgbClr val="878787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669" name="Picture 58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130" y="3893"/>
              <a:ext cx="194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4" name="Group 59"/>
          <p:cNvGrpSpPr>
            <a:grpSpLocks/>
          </p:cNvGrpSpPr>
          <p:nvPr/>
        </p:nvGrpSpPr>
        <p:grpSpPr bwMode="auto">
          <a:xfrm>
            <a:off x="1687513" y="1616075"/>
            <a:ext cx="5764212" cy="565150"/>
            <a:chOff x="204" y="2795"/>
            <a:chExt cx="1960" cy="311"/>
          </a:xfrm>
        </p:grpSpPr>
        <p:sp>
          <p:nvSpPr>
            <p:cNvPr id="27666" name="AutoShape 60"/>
            <p:cNvSpPr>
              <a:spLocks noChangeArrowheads="1"/>
            </p:cNvSpPr>
            <p:nvPr/>
          </p:nvSpPr>
          <p:spPr bwMode="ltGray">
            <a:xfrm>
              <a:off x="204" y="2795"/>
              <a:ext cx="1951" cy="311"/>
            </a:xfrm>
            <a:prstGeom prst="roundRect">
              <a:avLst>
                <a:gd name="adj" fmla="val 22829"/>
              </a:avLst>
            </a:prstGeom>
            <a:solidFill>
              <a:srgbClr val="990000"/>
            </a:solidFill>
            <a:ln w="28575" cap="rnd" algn="ctr">
              <a:solidFill>
                <a:srgbClr val="99000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667" name="Picture 61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221" y="2804"/>
              <a:ext cx="194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4734" name="Text Box 62"/>
          <p:cNvSpPr txBox="1">
            <a:spLocks noChangeArrowheads="1"/>
          </p:cNvSpPr>
          <p:nvPr/>
        </p:nvSpPr>
        <p:spPr bwMode="auto">
          <a:xfrm>
            <a:off x="2649538" y="1689100"/>
            <a:ext cx="32178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65817" tIns="32909" rIns="65817" bIns="32909">
            <a:spAutoFit/>
          </a:bodyPr>
          <a:lstStyle/>
          <a:p>
            <a:pPr algn="ctr" defTabSz="658813">
              <a:defRPr/>
            </a:pPr>
            <a:r>
              <a:rPr kumimoji="1" lang="en-US" altLang="zh-CN" sz="2000" b="1">
                <a:solidFill>
                  <a:srgbClr val="FFFFFF"/>
                </a:solidFill>
                <a:ea typeface="华文细黑" pitchFamily="2" charset="-122"/>
              </a:rPr>
              <a:t> QCC</a:t>
            </a:r>
            <a:r>
              <a:rPr kumimoji="1" lang="zh-CN" altLang="en-US" sz="2000" b="1">
                <a:solidFill>
                  <a:srgbClr val="FFFFFF"/>
                </a:solidFill>
                <a:ea typeface="华文细黑" pitchFamily="2" charset="-122"/>
              </a:rPr>
              <a:t>活动类型</a:t>
            </a:r>
            <a:endParaRPr kumimoji="1" lang="en-US" altLang="zh-CN" sz="2000" b="1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284738" name="Rectangle 66"/>
          <p:cNvSpPr>
            <a:spLocks noChangeArrowheads="1"/>
          </p:cNvSpPr>
          <p:nvPr/>
        </p:nvSpPr>
        <p:spPr bwMode="auto">
          <a:xfrm>
            <a:off x="4830763" y="2546350"/>
            <a:ext cx="2547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课题达成型（创新型）</a:t>
            </a:r>
            <a:endParaRPr kumimoji="1"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7657" name="Rectangle 67"/>
          <p:cNvSpPr>
            <a:spLocks noChangeArrowheads="1"/>
          </p:cNvSpPr>
          <p:nvPr/>
        </p:nvSpPr>
        <p:spPr bwMode="auto">
          <a:xfrm>
            <a:off x="4862513" y="3076575"/>
            <a:ext cx="2300287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68275" indent="-168275" defTabSz="658813">
              <a:buFontTx/>
              <a:buChar char="•"/>
            </a:pPr>
            <a:r>
              <a:rPr kumimoji="1" lang="zh-CN" altLang="en-US" sz="1600">
                <a:solidFill>
                  <a:srgbClr val="080808"/>
                </a:solidFill>
                <a:ea typeface="华文细黑" pitchFamily="2" charset="-122"/>
              </a:rPr>
              <a:t>为了达成某项课题，提出新的方法以完成它。研究对策的方法，结果是打破现状，开拓新业务等。</a:t>
            </a:r>
          </a:p>
        </p:txBody>
      </p:sp>
      <p:sp>
        <p:nvSpPr>
          <p:cNvPr id="27658" name="AutoShape 90"/>
          <p:cNvSpPr>
            <a:spLocks noChangeArrowheads="1"/>
          </p:cNvSpPr>
          <p:nvPr/>
        </p:nvSpPr>
        <p:spPr bwMode="auto">
          <a:xfrm>
            <a:off x="2973388" y="2206625"/>
            <a:ext cx="157162" cy="347663"/>
          </a:xfrm>
          <a:prstGeom prst="upDownArrow">
            <a:avLst>
              <a:gd name="adj1" fmla="val 41759"/>
              <a:gd name="adj2" fmla="val 50541"/>
            </a:avLst>
          </a:prstGeom>
          <a:solidFill>
            <a:srgbClr val="33333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AutoShape 91"/>
          <p:cNvSpPr>
            <a:spLocks noChangeArrowheads="1"/>
          </p:cNvSpPr>
          <p:nvPr/>
        </p:nvSpPr>
        <p:spPr bwMode="auto">
          <a:xfrm>
            <a:off x="5853113" y="2206625"/>
            <a:ext cx="157162" cy="347663"/>
          </a:xfrm>
          <a:prstGeom prst="upDownArrow">
            <a:avLst>
              <a:gd name="adj1" fmla="val 41759"/>
              <a:gd name="adj2" fmla="val 50541"/>
            </a:avLst>
          </a:prstGeom>
          <a:solidFill>
            <a:srgbClr val="33333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Rectangle 101"/>
          <p:cNvSpPr>
            <a:spLocks noChangeArrowheads="1"/>
          </p:cNvSpPr>
          <p:nvPr/>
        </p:nvSpPr>
        <p:spPr bwMode="auto">
          <a:xfrm>
            <a:off x="1690688" y="2565400"/>
            <a:ext cx="2592387" cy="18716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CC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61" name="Group 102"/>
          <p:cNvGrpSpPr>
            <a:grpSpLocks/>
          </p:cNvGrpSpPr>
          <p:nvPr/>
        </p:nvGrpSpPr>
        <p:grpSpPr bwMode="auto">
          <a:xfrm>
            <a:off x="1692275" y="2552700"/>
            <a:ext cx="2590800" cy="360363"/>
            <a:chOff x="113" y="3884"/>
            <a:chExt cx="1960" cy="311"/>
          </a:xfrm>
        </p:grpSpPr>
        <p:sp>
          <p:nvSpPr>
            <p:cNvPr id="27664" name="AutoShape 103"/>
            <p:cNvSpPr>
              <a:spLocks noChangeArrowheads="1"/>
            </p:cNvSpPr>
            <p:nvPr/>
          </p:nvSpPr>
          <p:spPr bwMode="ltGray">
            <a:xfrm>
              <a:off x="113" y="3884"/>
              <a:ext cx="1951" cy="311"/>
            </a:xfrm>
            <a:prstGeom prst="roundRect">
              <a:avLst>
                <a:gd name="adj" fmla="val 22829"/>
              </a:avLst>
            </a:prstGeom>
            <a:solidFill>
              <a:srgbClr val="999999"/>
            </a:solidFill>
            <a:ln w="28575" cap="rnd" algn="ctr">
              <a:solidFill>
                <a:srgbClr val="878787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665" name="Picture 104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130" y="3893"/>
              <a:ext cx="194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4777" name="Rectangle 105"/>
          <p:cNvSpPr>
            <a:spLocks noChangeArrowheads="1"/>
          </p:cNvSpPr>
          <p:nvPr/>
        </p:nvSpPr>
        <p:spPr bwMode="auto">
          <a:xfrm>
            <a:off x="1735138" y="2559050"/>
            <a:ext cx="2547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问题解决型</a:t>
            </a:r>
            <a:endParaRPr kumimoji="1"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7663" name="Rectangle 106"/>
          <p:cNvSpPr>
            <a:spLocks noChangeArrowheads="1"/>
          </p:cNvSpPr>
          <p:nvPr/>
        </p:nvSpPr>
        <p:spPr bwMode="auto">
          <a:xfrm>
            <a:off x="1766888" y="3089275"/>
            <a:ext cx="2300287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68275" indent="-168275" defTabSz="658813">
              <a:buFontTx/>
              <a:buChar char="•"/>
            </a:pPr>
            <a:r>
              <a:rPr kumimoji="1" lang="zh-CN" altLang="en-US" sz="1600">
                <a:solidFill>
                  <a:srgbClr val="080808"/>
                </a:solidFill>
                <a:ea typeface="华文细黑" pitchFamily="2" charset="-122"/>
              </a:rPr>
              <a:t>现状的水平和目标有一定差距，找出差距的原因并消除。是追究原因的方法。</a:t>
            </a:r>
          </a:p>
          <a:p>
            <a:pPr marL="168275" indent="-168275" defTabSz="658813">
              <a:buFontTx/>
              <a:buChar char="•"/>
            </a:pPr>
            <a:endParaRPr kumimoji="1" lang="zh-CN" altLang="en-US" sz="1600">
              <a:solidFill>
                <a:srgbClr val="080808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F03CD357-41B8-49CA-B614-6566442C9DAF}" type="slidenum">
              <a:rPr lang="de-DE" altLang="zh-CN"/>
              <a:pPr defTabSz="801688"/>
              <a:t>19</a:t>
            </a:fld>
            <a:endParaRPr lang="en-GB" altLang="zh-CN"/>
          </a:p>
        </p:txBody>
      </p:sp>
      <p:sp>
        <p:nvSpPr>
          <p:cNvPr id="358427" name="Rectangle 27"/>
          <p:cNvSpPr>
            <a:spLocks noChangeArrowheads="1"/>
          </p:cNvSpPr>
          <p:nvPr/>
        </p:nvSpPr>
        <p:spPr bwMode="auto">
          <a:xfrm>
            <a:off x="4572000" y="3213100"/>
            <a:ext cx="2071688" cy="2808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CC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endParaRPr lang="zh-CN" altLang="en-US" sz="15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358429" name="Line 29"/>
          <p:cNvSpPr>
            <a:spLocks noChangeShapeType="1"/>
          </p:cNvSpPr>
          <p:nvPr/>
        </p:nvSpPr>
        <p:spPr bwMode="auto">
          <a:xfrm>
            <a:off x="4140200" y="4589463"/>
            <a:ext cx="3603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358433" name="Line 33"/>
          <p:cNvSpPr>
            <a:spLocks noChangeShapeType="1"/>
          </p:cNvSpPr>
          <p:nvPr/>
        </p:nvSpPr>
        <p:spPr bwMode="auto">
          <a:xfrm>
            <a:off x="4429125" y="3284538"/>
            <a:ext cx="0" cy="12874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358434" name="Line 34"/>
          <p:cNvSpPr>
            <a:spLocks noChangeShapeType="1"/>
          </p:cNvSpPr>
          <p:nvPr/>
        </p:nvSpPr>
        <p:spPr bwMode="auto">
          <a:xfrm>
            <a:off x="4429125" y="4591050"/>
            <a:ext cx="0" cy="3381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358435" name="Line 35"/>
          <p:cNvSpPr>
            <a:spLocks noChangeShapeType="1"/>
          </p:cNvSpPr>
          <p:nvPr/>
        </p:nvSpPr>
        <p:spPr bwMode="auto">
          <a:xfrm>
            <a:off x="4429125" y="4946650"/>
            <a:ext cx="0" cy="411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358436" name="Line 36"/>
          <p:cNvSpPr>
            <a:spLocks noChangeShapeType="1"/>
          </p:cNvSpPr>
          <p:nvPr/>
        </p:nvSpPr>
        <p:spPr bwMode="auto">
          <a:xfrm>
            <a:off x="4429125" y="5357813"/>
            <a:ext cx="0" cy="6429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358437" name="Rectangle 37"/>
          <p:cNvSpPr>
            <a:spLocks noChangeArrowheads="1"/>
          </p:cNvSpPr>
          <p:nvPr/>
        </p:nvSpPr>
        <p:spPr bwMode="auto">
          <a:xfrm>
            <a:off x="4171950" y="3862388"/>
            <a:ext cx="1270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algn="ctr" defTabSz="801688"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P</a:t>
            </a:r>
          </a:p>
        </p:txBody>
      </p:sp>
      <p:sp>
        <p:nvSpPr>
          <p:cNvPr id="358438" name="Rectangle 38"/>
          <p:cNvSpPr>
            <a:spLocks noChangeArrowheads="1"/>
          </p:cNvSpPr>
          <p:nvPr/>
        </p:nvSpPr>
        <p:spPr bwMode="auto">
          <a:xfrm>
            <a:off x="4140200" y="4643438"/>
            <a:ext cx="190500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algn="ctr" defTabSz="801688"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D</a:t>
            </a:r>
          </a:p>
        </p:txBody>
      </p:sp>
      <p:sp>
        <p:nvSpPr>
          <p:cNvPr id="358439" name="Rectangle 39"/>
          <p:cNvSpPr>
            <a:spLocks noChangeArrowheads="1"/>
          </p:cNvSpPr>
          <p:nvPr/>
        </p:nvSpPr>
        <p:spPr bwMode="auto">
          <a:xfrm>
            <a:off x="4140200" y="5081588"/>
            <a:ext cx="190500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algn="ctr" defTabSz="801688"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C</a:t>
            </a:r>
          </a:p>
        </p:txBody>
      </p:sp>
      <p:sp>
        <p:nvSpPr>
          <p:cNvPr id="358440" name="Rectangle 40"/>
          <p:cNvSpPr>
            <a:spLocks noChangeArrowheads="1"/>
          </p:cNvSpPr>
          <p:nvPr/>
        </p:nvSpPr>
        <p:spPr bwMode="auto">
          <a:xfrm>
            <a:off x="4140200" y="5529263"/>
            <a:ext cx="190500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algn="ctr" defTabSz="801688"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A</a:t>
            </a:r>
          </a:p>
        </p:txBody>
      </p:sp>
      <p:sp>
        <p:nvSpPr>
          <p:cNvPr id="358442" name="Rectangle 42"/>
          <p:cNvSpPr>
            <a:spLocks noChangeArrowheads="1"/>
          </p:cNvSpPr>
          <p:nvPr/>
        </p:nvSpPr>
        <p:spPr bwMode="auto">
          <a:xfrm>
            <a:off x="5781675" y="1339850"/>
            <a:ext cx="2319338" cy="685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4C3D2D"/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1335" tIns="45667" rIns="91335" bIns="45667" anchor="ctr"/>
          <a:lstStyle/>
          <a:p>
            <a:pPr algn="ctr" defTabSz="801688">
              <a:defRPr/>
            </a:pPr>
            <a:r>
              <a:rPr lang="zh-CN" altLang="en-US" sz="2000" b="1">
                <a:ea typeface="华文细黑" pitchFamily="2" charset="-122"/>
              </a:rPr>
              <a:t>实际应用</a:t>
            </a:r>
          </a:p>
        </p:txBody>
      </p:sp>
      <p:sp>
        <p:nvSpPr>
          <p:cNvPr id="28686" name="AutoShape 43"/>
          <p:cNvSpPr>
            <a:spLocks noChangeArrowheads="1"/>
          </p:cNvSpPr>
          <p:nvPr/>
        </p:nvSpPr>
        <p:spPr bwMode="auto">
          <a:xfrm>
            <a:off x="4125913" y="1484313"/>
            <a:ext cx="13684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358444" name="Rectangle 44"/>
          <p:cNvSpPr>
            <a:spLocks noChangeArrowheads="1"/>
          </p:cNvSpPr>
          <p:nvPr/>
        </p:nvSpPr>
        <p:spPr bwMode="auto">
          <a:xfrm>
            <a:off x="1317625" y="1352550"/>
            <a:ext cx="2447925" cy="708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4C3D2D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1335" tIns="45667" rIns="91335" bIns="45667" anchor="ctr"/>
          <a:lstStyle/>
          <a:p>
            <a:pPr algn="ctr" defTabSz="801688">
              <a:defRPr/>
            </a:pPr>
            <a:r>
              <a:rPr lang="zh-CN" altLang="en-US" sz="2000" b="1">
                <a:ea typeface="华文细黑" pitchFamily="2" charset="-122"/>
              </a:rPr>
              <a:t>戴明闭环思想</a:t>
            </a:r>
          </a:p>
        </p:txBody>
      </p:sp>
      <p:sp>
        <p:nvSpPr>
          <p:cNvPr id="358446" name="Rectangle 46"/>
          <p:cNvSpPr>
            <a:spLocks noChangeArrowheads="1"/>
          </p:cNvSpPr>
          <p:nvPr/>
        </p:nvSpPr>
        <p:spPr bwMode="auto">
          <a:xfrm>
            <a:off x="6732588" y="3213100"/>
            <a:ext cx="2087562" cy="2808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CC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endParaRPr lang="zh-CN" altLang="en-US" sz="15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8689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QCC</a:t>
            </a:r>
            <a:r>
              <a:rPr lang="zh-CN" altLang="en-US" smtClean="0"/>
              <a:t>活动流程的思想起源</a:t>
            </a:r>
          </a:p>
        </p:txBody>
      </p:sp>
      <p:grpSp>
        <p:nvGrpSpPr>
          <p:cNvPr id="28690" name="Group 133"/>
          <p:cNvGrpSpPr>
            <a:grpSpLocks/>
          </p:cNvGrpSpPr>
          <p:nvPr/>
        </p:nvGrpSpPr>
        <p:grpSpPr bwMode="auto">
          <a:xfrm>
            <a:off x="755650" y="2133600"/>
            <a:ext cx="3000375" cy="2771775"/>
            <a:chOff x="310" y="1457"/>
            <a:chExt cx="1890" cy="1746"/>
          </a:xfrm>
        </p:grpSpPr>
        <p:grpSp>
          <p:nvGrpSpPr>
            <p:cNvPr id="28753" name="Group 50"/>
            <p:cNvGrpSpPr>
              <a:grpSpLocks/>
            </p:cNvGrpSpPr>
            <p:nvPr/>
          </p:nvGrpSpPr>
          <p:grpSpPr bwMode="auto">
            <a:xfrm>
              <a:off x="1513" y="1525"/>
              <a:ext cx="430" cy="416"/>
              <a:chOff x="3504" y="1776"/>
              <a:chExt cx="432" cy="441"/>
            </a:xfrm>
          </p:grpSpPr>
          <p:grpSp>
            <p:nvGrpSpPr>
              <p:cNvPr id="28787" name="Group 51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92" name="Oval 52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93" name="Line 53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94" name="Line 54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88" name="Rectangle 55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89" name="Rectangle 56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90" name="Rectangle 57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91" name="Rectangle 58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  <p:sp>
          <p:nvSpPr>
            <p:cNvPr id="28754" name="Line 59"/>
            <p:cNvSpPr>
              <a:spLocks noChangeShapeType="1"/>
            </p:cNvSpPr>
            <p:nvPr/>
          </p:nvSpPr>
          <p:spPr bwMode="auto">
            <a:xfrm flipV="1">
              <a:off x="1969" y="1457"/>
              <a:ext cx="0" cy="5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5" name="Line 60"/>
            <p:cNvSpPr>
              <a:spLocks noChangeShapeType="1"/>
            </p:cNvSpPr>
            <p:nvPr/>
          </p:nvSpPr>
          <p:spPr bwMode="auto">
            <a:xfrm flipH="1">
              <a:off x="1431" y="1955"/>
              <a:ext cx="5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6" name="Line 61"/>
            <p:cNvSpPr>
              <a:spLocks noChangeShapeType="1"/>
            </p:cNvSpPr>
            <p:nvPr/>
          </p:nvSpPr>
          <p:spPr bwMode="auto">
            <a:xfrm flipV="1">
              <a:off x="1431" y="1959"/>
              <a:ext cx="0" cy="5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7" name="Line 62"/>
            <p:cNvSpPr>
              <a:spLocks noChangeShapeType="1"/>
            </p:cNvSpPr>
            <p:nvPr/>
          </p:nvSpPr>
          <p:spPr bwMode="auto">
            <a:xfrm flipH="1">
              <a:off x="906" y="2470"/>
              <a:ext cx="5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8" name="Line 63"/>
            <p:cNvSpPr>
              <a:spLocks noChangeShapeType="1"/>
            </p:cNvSpPr>
            <p:nvPr/>
          </p:nvSpPr>
          <p:spPr bwMode="auto">
            <a:xfrm flipV="1">
              <a:off x="906" y="2470"/>
              <a:ext cx="0" cy="5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9" name="Line 64"/>
            <p:cNvSpPr>
              <a:spLocks noChangeShapeType="1"/>
            </p:cNvSpPr>
            <p:nvPr/>
          </p:nvSpPr>
          <p:spPr bwMode="auto">
            <a:xfrm flipH="1">
              <a:off x="369" y="2968"/>
              <a:ext cx="5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760" name="Group 65"/>
            <p:cNvGrpSpPr>
              <a:grpSpLocks/>
            </p:cNvGrpSpPr>
            <p:nvPr/>
          </p:nvGrpSpPr>
          <p:grpSpPr bwMode="auto">
            <a:xfrm>
              <a:off x="976" y="2046"/>
              <a:ext cx="429" cy="416"/>
              <a:chOff x="3504" y="1776"/>
              <a:chExt cx="432" cy="441"/>
            </a:xfrm>
          </p:grpSpPr>
          <p:grpSp>
            <p:nvGrpSpPr>
              <p:cNvPr id="28779" name="Group 66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84" name="Oval 67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85" name="Line 68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86" name="Line 69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80" name="Rectangle 70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81" name="Rectangle 71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82" name="Rectangle 72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83" name="Rectangle 73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  <p:grpSp>
          <p:nvGrpSpPr>
            <p:cNvPr id="28761" name="Group 74"/>
            <p:cNvGrpSpPr>
              <a:grpSpLocks/>
            </p:cNvGrpSpPr>
            <p:nvPr/>
          </p:nvGrpSpPr>
          <p:grpSpPr bwMode="auto">
            <a:xfrm>
              <a:off x="451" y="2532"/>
              <a:ext cx="430" cy="416"/>
              <a:chOff x="3504" y="1776"/>
              <a:chExt cx="432" cy="441"/>
            </a:xfrm>
          </p:grpSpPr>
          <p:grpSp>
            <p:nvGrpSpPr>
              <p:cNvPr id="28771" name="Group 75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76" name="Oval 76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77" name="Line 77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78" name="Line 78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72" name="Rectangle 79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73" name="Rectangle 80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74" name="Rectangle 81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75" name="Rectangle 82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  <p:sp>
          <p:nvSpPr>
            <p:cNvPr id="28762" name="Rectangle 83"/>
            <p:cNvSpPr>
              <a:spLocks noChangeArrowheads="1"/>
            </p:cNvSpPr>
            <p:nvPr/>
          </p:nvSpPr>
          <p:spPr bwMode="auto">
            <a:xfrm>
              <a:off x="598" y="2931"/>
              <a:ext cx="239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维持</a:t>
              </a:r>
            </a:p>
          </p:txBody>
        </p:sp>
        <p:sp>
          <p:nvSpPr>
            <p:cNvPr id="28763" name="Rectangle 84"/>
            <p:cNvSpPr>
              <a:spLocks noChangeArrowheads="1"/>
            </p:cNvSpPr>
            <p:nvPr/>
          </p:nvSpPr>
          <p:spPr bwMode="auto">
            <a:xfrm>
              <a:off x="900" y="2667"/>
              <a:ext cx="238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改</a:t>
              </a:r>
            </a:p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进</a:t>
              </a:r>
            </a:p>
          </p:txBody>
        </p:sp>
        <p:sp>
          <p:nvSpPr>
            <p:cNvPr id="28764" name="Rectangle 85"/>
            <p:cNvSpPr>
              <a:spLocks noChangeArrowheads="1"/>
            </p:cNvSpPr>
            <p:nvPr/>
          </p:nvSpPr>
          <p:spPr bwMode="auto">
            <a:xfrm>
              <a:off x="1105" y="2433"/>
              <a:ext cx="239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维持</a:t>
              </a:r>
            </a:p>
          </p:txBody>
        </p:sp>
        <p:sp>
          <p:nvSpPr>
            <p:cNvPr id="28765" name="Rectangle 86"/>
            <p:cNvSpPr>
              <a:spLocks noChangeArrowheads="1"/>
            </p:cNvSpPr>
            <p:nvPr/>
          </p:nvSpPr>
          <p:spPr bwMode="auto">
            <a:xfrm>
              <a:off x="1432" y="2169"/>
              <a:ext cx="238" cy="2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改</a:t>
              </a:r>
            </a:p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进</a:t>
              </a:r>
            </a:p>
          </p:txBody>
        </p:sp>
        <p:sp>
          <p:nvSpPr>
            <p:cNvPr id="28766" name="Rectangle 87"/>
            <p:cNvSpPr>
              <a:spLocks noChangeArrowheads="1"/>
            </p:cNvSpPr>
            <p:nvPr/>
          </p:nvSpPr>
          <p:spPr bwMode="auto">
            <a:xfrm>
              <a:off x="1635" y="1919"/>
              <a:ext cx="238" cy="2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维持</a:t>
              </a:r>
            </a:p>
          </p:txBody>
        </p:sp>
        <p:sp>
          <p:nvSpPr>
            <p:cNvPr id="28767" name="Rectangle 88"/>
            <p:cNvSpPr>
              <a:spLocks noChangeArrowheads="1"/>
            </p:cNvSpPr>
            <p:nvPr/>
          </p:nvSpPr>
          <p:spPr bwMode="auto">
            <a:xfrm>
              <a:off x="1962" y="1654"/>
              <a:ext cx="238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改</a:t>
              </a:r>
            </a:p>
            <a:p>
              <a:pPr algn="ctr" defTabSz="1066800" eaLnBrk="0" hangingPunct="0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进</a:t>
              </a:r>
            </a:p>
          </p:txBody>
        </p:sp>
        <p:sp>
          <p:nvSpPr>
            <p:cNvPr id="28768" name="Arc 89"/>
            <p:cNvSpPr>
              <a:spLocks/>
            </p:cNvSpPr>
            <p:nvPr/>
          </p:nvSpPr>
          <p:spPr bwMode="auto">
            <a:xfrm rot="4777029" flipH="1" flipV="1">
              <a:off x="281" y="2526"/>
              <a:ext cx="343" cy="286"/>
            </a:xfrm>
            <a:custGeom>
              <a:avLst/>
              <a:gdLst>
                <a:gd name="T0" fmla="*/ 0 w 21600"/>
                <a:gd name="T1" fmla="*/ 0 h 22170"/>
                <a:gd name="T2" fmla="*/ 0 w 21600"/>
                <a:gd name="T3" fmla="*/ 0 h 22170"/>
                <a:gd name="T4" fmla="*/ 0 w 21600"/>
                <a:gd name="T5" fmla="*/ 0 h 221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70"/>
                <a:gd name="T11" fmla="*/ 21600 w 216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70" fill="none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</a:path>
                <a:path w="21600" h="22170" stroke="0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  <a:lnTo>
                    <a:pt x="0" y="21562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9" name="Arc 90"/>
            <p:cNvSpPr>
              <a:spLocks/>
            </p:cNvSpPr>
            <p:nvPr/>
          </p:nvSpPr>
          <p:spPr bwMode="auto">
            <a:xfrm rot="4777029" flipH="1" flipV="1">
              <a:off x="841" y="2027"/>
              <a:ext cx="343" cy="286"/>
            </a:xfrm>
            <a:custGeom>
              <a:avLst/>
              <a:gdLst>
                <a:gd name="T0" fmla="*/ 0 w 21600"/>
                <a:gd name="T1" fmla="*/ 0 h 22170"/>
                <a:gd name="T2" fmla="*/ 0 w 21600"/>
                <a:gd name="T3" fmla="*/ 0 h 22170"/>
                <a:gd name="T4" fmla="*/ 0 w 21600"/>
                <a:gd name="T5" fmla="*/ 0 h 221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70"/>
                <a:gd name="T11" fmla="*/ 21600 w 216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70" fill="none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</a:path>
                <a:path w="21600" h="22170" stroke="0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  <a:lnTo>
                    <a:pt x="0" y="21562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Arc 91"/>
            <p:cNvSpPr>
              <a:spLocks/>
            </p:cNvSpPr>
            <p:nvPr/>
          </p:nvSpPr>
          <p:spPr bwMode="auto">
            <a:xfrm rot="4777029" flipH="1" flipV="1">
              <a:off x="1363" y="1498"/>
              <a:ext cx="343" cy="286"/>
            </a:xfrm>
            <a:custGeom>
              <a:avLst/>
              <a:gdLst>
                <a:gd name="T0" fmla="*/ 0 w 21600"/>
                <a:gd name="T1" fmla="*/ 0 h 22170"/>
                <a:gd name="T2" fmla="*/ 0 w 21600"/>
                <a:gd name="T3" fmla="*/ 0 h 22170"/>
                <a:gd name="T4" fmla="*/ 0 w 21600"/>
                <a:gd name="T5" fmla="*/ 0 h 221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70"/>
                <a:gd name="T11" fmla="*/ 21600 w 216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70" fill="none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</a:path>
                <a:path w="21600" h="22170" stroke="0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  <a:lnTo>
                    <a:pt x="0" y="21562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91" name="Group 131"/>
          <p:cNvGrpSpPr>
            <a:grpSpLocks/>
          </p:cNvGrpSpPr>
          <p:nvPr/>
        </p:nvGrpSpPr>
        <p:grpSpPr bwMode="auto">
          <a:xfrm>
            <a:off x="1908175" y="3963988"/>
            <a:ext cx="2127250" cy="2057400"/>
            <a:chOff x="1131" y="2523"/>
            <a:chExt cx="1431" cy="1341"/>
          </a:xfrm>
        </p:grpSpPr>
        <p:grpSp>
          <p:nvGrpSpPr>
            <p:cNvPr id="28716" name="Group 93"/>
            <p:cNvGrpSpPr>
              <a:grpSpLocks/>
            </p:cNvGrpSpPr>
            <p:nvPr/>
          </p:nvGrpSpPr>
          <p:grpSpPr bwMode="auto">
            <a:xfrm>
              <a:off x="1215" y="2600"/>
              <a:ext cx="1275" cy="1180"/>
              <a:chOff x="1008" y="1392"/>
              <a:chExt cx="1296" cy="1296"/>
            </a:xfrm>
          </p:grpSpPr>
          <p:sp>
            <p:nvSpPr>
              <p:cNvPr id="28750" name="Oval 94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1296" cy="1296"/>
              </a:xfrm>
              <a:prstGeom prst="ellipse">
                <a:avLst/>
              </a:prstGeom>
              <a:solidFill>
                <a:srgbClr val="FFCC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1" name="Line 95"/>
              <p:cNvSpPr>
                <a:spLocks noChangeShapeType="1"/>
              </p:cNvSpPr>
              <p:nvPr/>
            </p:nvSpPr>
            <p:spPr bwMode="auto">
              <a:xfrm>
                <a:off x="1008" y="2055"/>
                <a:ext cx="12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52" name="Line 96"/>
              <p:cNvSpPr>
                <a:spLocks noChangeShapeType="1"/>
              </p:cNvSpPr>
              <p:nvPr/>
            </p:nvSpPr>
            <p:spPr bwMode="auto">
              <a:xfrm>
                <a:off x="1645" y="1392"/>
                <a:ext cx="0" cy="12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717" name="Arc 97"/>
            <p:cNvSpPr>
              <a:spLocks/>
            </p:cNvSpPr>
            <p:nvPr/>
          </p:nvSpPr>
          <p:spPr bwMode="auto">
            <a:xfrm>
              <a:off x="1757" y="2523"/>
              <a:ext cx="805" cy="645"/>
            </a:xfrm>
            <a:custGeom>
              <a:avLst/>
              <a:gdLst>
                <a:gd name="T0" fmla="*/ 0 w 25512"/>
                <a:gd name="T1" fmla="*/ 0 h 21600"/>
                <a:gd name="T2" fmla="*/ 0 w 25512"/>
                <a:gd name="T3" fmla="*/ 0 h 21600"/>
                <a:gd name="T4" fmla="*/ 0 w 2551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512"/>
                <a:gd name="T10" fmla="*/ 0 h 21600"/>
                <a:gd name="T11" fmla="*/ 25512 w 255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12" h="21600" fill="none" extrusionOk="0">
                  <a:moveTo>
                    <a:pt x="-1" y="463"/>
                  </a:moveTo>
                  <a:cubicBezTo>
                    <a:pt x="1464" y="155"/>
                    <a:pt x="2956" y="-1"/>
                    <a:pt x="4453" y="0"/>
                  </a:cubicBezTo>
                  <a:cubicBezTo>
                    <a:pt x="14532" y="0"/>
                    <a:pt x="23271" y="6970"/>
                    <a:pt x="25512" y="16797"/>
                  </a:cubicBezTo>
                </a:path>
                <a:path w="25512" h="21600" stroke="0" extrusionOk="0">
                  <a:moveTo>
                    <a:pt x="-1" y="463"/>
                  </a:moveTo>
                  <a:cubicBezTo>
                    <a:pt x="1464" y="155"/>
                    <a:pt x="2956" y="-1"/>
                    <a:pt x="4453" y="0"/>
                  </a:cubicBezTo>
                  <a:cubicBezTo>
                    <a:pt x="14532" y="0"/>
                    <a:pt x="23271" y="6970"/>
                    <a:pt x="25512" y="16797"/>
                  </a:cubicBezTo>
                  <a:lnTo>
                    <a:pt x="4453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Arc 98"/>
            <p:cNvSpPr>
              <a:spLocks/>
            </p:cNvSpPr>
            <p:nvPr/>
          </p:nvSpPr>
          <p:spPr bwMode="auto">
            <a:xfrm flipH="1" flipV="1">
              <a:off x="1131" y="3189"/>
              <a:ext cx="730" cy="675"/>
            </a:xfrm>
            <a:custGeom>
              <a:avLst/>
              <a:gdLst>
                <a:gd name="T0" fmla="*/ 0 w 21600"/>
                <a:gd name="T1" fmla="*/ 0 h 22170"/>
                <a:gd name="T2" fmla="*/ 0 w 21600"/>
                <a:gd name="T3" fmla="*/ 0 h 22170"/>
                <a:gd name="T4" fmla="*/ 0 w 21600"/>
                <a:gd name="T5" fmla="*/ 0 h 221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70"/>
                <a:gd name="T11" fmla="*/ 21600 w 216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70" fill="none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</a:path>
                <a:path w="21600" h="22170" stroke="0" extrusionOk="0">
                  <a:moveTo>
                    <a:pt x="1288" y="0"/>
                  </a:moveTo>
                  <a:cubicBezTo>
                    <a:pt x="12697" y="682"/>
                    <a:pt x="21600" y="10133"/>
                    <a:pt x="21600" y="21562"/>
                  </a:cubicBezTo>
                  <a:cubicBezTo>
                    <a:pt x="21600" y="21764"/>
                    <a:pt x="21597" y="21967"/>
                    <a:pt x="21591" y="22170"/>
                  </a:cubicBezTo>
                  <a:lnTo>
                    <a:pt x="0" y="21562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100"/>
            <p:cNvSpPr>
              <a:spLocks noChangeArrowheads="1"/>
            </p:cNvSpPr>
            <p:nvPr/>
          </p:nvSpPr>
          <p:spPr bwMode="auto">
            <a:xfrm>
              <a:off x="1636" y="2990"/>
              <a:ext cx="236" cy="2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en-US" altLang="zh-CN">
                  <a:solidFill>
                    <a:srgbClr val="1C4954"/>
                  </a:solidFill>
                  <a:ea typeface="华文细黑" pitchFamily="2" charset="-122"/>
                </a:rPr>
                <a:t>A</a:t>
              </a:r>
            </a:p>
          </p:txBody>
        </p:sp>
        <p:sp>
          <p:nvSpPr>
            <p:cNvPr id="28720" name="Rectangle 101"/>
            <p:cNvSpPr>
              <a:spLocks noChangeArrowheads="1"/>
            </p:cNvSpPr>
            <p:nvPr/>
          </p:nvSpPr>
          <p:spPr bwMode="auto">
            <a:xfrm>
              <a:off x="1828" y="2990"/>
              <a:ext cx="236" cy="2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en-US" altLang="zh-CN">
                  <a:solidFill>
                    <a:srgbClr val="1C4954"/>
                  </a:solidFill>
                  <a:ea typeface="华文细黑" pitchFamily="2" charset="-122"/>
                </a:rPr>
                <a:t>P</a:t>
              </a:r>
            </a:p>
          </p:txBody>
        </p:sp>
        <p:sp>
          <p:nvSpPr>
            <p:cNvPr id="28721" name="Rectangle 102"/>
            <p:cNvSpPr>
              <a:spLocks noChangeArrowheads="1"/>
            </p:cNvSpPr>
            <p:nvPr/>
          </p:nvSpPr>
          <p:spPr bwMode="auto">
            <a:xfrm>
              <a:off x="1627" y="3158"/>
              <a:ext cx="236" cy="2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en-US" altLang="zh-CN">
                  <a:solidFill>
                    <a:srgbClr val="1C4954"/>
                  </a:solidFill>
                  <a:ea typeface="华文细黑" pitchFamily="2" charset="-122"/>
                </a:rPr>
                <a:t>C</a:t>
              </a:r>
            </a:p>
          </p:txBody>
        </p:sp>
        <p:sp>
          <p:nvSpPr>
            <p:cNvPr id="28722" name="Rectangle 103"/>
            <p:cNvSpPr>
              <a:spLocks noChangeArrowheads="1"/>
            </p:cNvSpPr>
            <p:nvPr/>
          </p:nvSpPr>
          <p:spPr bwMode="auto">
            <a:xfrm>
              <a:off x="1838" y="3158"/>
              <a:ext cx="236" cy="2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6674" tIns="53337" rIns="106674" bIns="53337" anchor="ctr"/>
            <a:lstStyle/>
            <a:p>
              <a:pPr algn="ctr" defTabSz="1066800" eaLnBrk="0" hangingPunct="0"/>
              <a:r>
                <a:rPr lang="en-US" altLang="zh-CN">
                  <a:solidFill>
                    <a:srgbClr val="1C4954"/>
                  </a:solidFill>
                  <a:ea typeface="华文细黑" pitchFamily="2" charset="-122"/>
                </a:rPr>
                <a:t>D</a:t>
              </a:r>
            </a:p>
          </p:txBody>
        </p:sp>
        <p:grpSp>
          <p:nvGrpSpPr>
            <p:cNvPr id="28723" name="Group 104"/>
            <p:cNvGrpSpPr>
              <a:grpSpLocks/>
            </p:cNvGrpSpPr>
            <p:nvPr/>
          </p:nvGrpSpPr>
          <p:grpSpPr bwMode="auto">
            <a:xfrm>
              <a:off x="1335" y="2720"/>
              <a:ext cx="425" cy="401"/>
              <a:chOff x="3504" y="1776"/>
              <a:chExt cx="432" cy="441"/>
            </a:xfrm>
          </p:grpSpPr>
          <p:grpSp>
            <p:nvGrpSpPr>
              <p:cNvPr id="28742" name="Group 105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47" name="Oval 106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8" name="Line 107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49" name="Line 108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43" name="Rectangle 109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44" name="Rectangle 110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45" name="Rectangle 111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46" name="Rectangle 112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  <p:grpSp>
          <p:nvGrpSpPr>
            <p:cNvPr id="28724" name="Group 113"/>
            <p:cNvGrpSpPr>
              <a:grpSpLocks/>
            </p:cNvGrpSpPr>
            <p:nvPr/>
          </p:nvGrpSpPr>
          <p:grpSpPr bwMode="auto">
            <a:xfrm>
              <a:off x="2009" y="2807"/>
              <a:ext cx="425" cy="402"/>
              <a:chOff x="3504" y="1776"/>
              <a:chExt cx="432" cy="441"/>
            </a:xfrm>
          </p:grpSpPr>
          <p:grpSp>
            <p:nvGrpSpPr>
              <p:cNvPr id="28734" name="Group 114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39" name="Oval 115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40" name="Line 116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41" name="Line 117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35" name="Rectangle 118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36" name="Rectangle 119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37" name="Rectangle 120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38" name="Rectangle 121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  <p:grpSp>
          <p:nvGrpSpPr>
            <p:cNvPr id="28725" name="Group 122"/>
            <p:cNvGrpSpPr>
              <a:grpSpLocks/>
            </p:cNvGrpSpPr>
            <p:nvPr/>
          </p:nvGrpSpPr>
          <p:grpSpPr bwMode="auto">
            <a:xfrm>
              <a:off x="1923" y="3288"/>
              <a:ext cx="425" cy="401"/>
              <a:chOff x="3504" y="1776"/>
              <a:chExt cx="432" cy="441"/>
            </a:xfrm>
          </p:grpSpPr>
          <p:grpSp>
            <p:nvGrpSpPr>
              <p:cNvPr id="28726" name="Group 123"/>
              <p:cNvGrpSpPr>
                <a:grpSpLocks/>
              </p:cNvGrpSpPr>
              <p:nvPr/>
            </p:nvGrpSpPr>
            <p:grpSpPr bwMode="auto">
              <a:xfrm>
                <a:off x="3504" y="1776"/>
                <a:ext cx="432" cy="432"/>
                <a:chOff x="1008" y="1392"/>
                <a:chExt cx="1296" cy="1296"/>
              </a:xfrm>
            </p:grpSpPr>
            <p:sp>
              <p:nvSpPr>
                <p:cNvPr id="28731" name="Oval 124"/>
                <p:cNvSpPr>
                  <a:spLocks noChangeArrowheads="1"/>
                </p:cNvSpPr>
                <p:nvPr/>
              </p:nvSpPr>
              <p:spPr bwMode="auto">
                <a:xfrm>
                  <a:off x="1008" y="1392"/>
                  <a:ext cx="1296" cy="1296"/>
                </a:xfrm>
                <a:prstGeom prst="ellipse">
                  <a:avLst/>
                </a:prstGeom>
                <a:solidFill>
                  <a:srgbClr val="B1E1F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32" name="Line 125"/>
                <p:cNvSpPr>
                  <a:spLocks noChangeShapeType="1"/>
                </p:cNvSpPr>
                <p:nvPr/>
              </p:nvSpPr>
              <p:spPr bwMode="auto">
                <a:xfrm>
                  <a:off x="1008" y="2055"/>
                  <a:ext cx="12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33" name="Line 126"/>
                <p:cNvSpPr>
                  <a:spLocks noChangeShapeType="1"/>
                </p:cNvSpPr>
                <p:nvPr/>
              </p:nvSpPr>
              <p:spPr bwMode="auto">
                <a:xfrm>
                  <a:off x="1645" y="1392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27" name="Rectangle 127"/>
              <p:cNvSpPr>
                <a:spLocks noChangeArrowheads="1"/>
              </p:cNvSpPr>
              <p:nvPr/>
            </p:nvSpPr>
            <p:spPr bwMode="auto">
              <a:xfrm>
                <a:off x="367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P</a:t>
                </a:r>
              </a:p>
            </p:txBody>
          </p:sp>
          <p:sp>
            <p:nvSpPr>
              <p:cNvPr id="28728" name="Rectangle 128"/>
              <p:cNvSpPr>
                <a:spLocks noChangeArrowheads="1"/>
              </p:cNvSpPr>
              <p:nvPr/>
            </p:nvSpPr>
            <p:spPr bwMode="auto">
              <a:xfrm>
                <a:off x="3517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C</a:t>
                </a:r>
              </a:p>
            </p:txBody>
          </p:sp>
          <p:sp>
            <p:nvSpPr>
              <p:cNvPr id="28729" name="Rectangle 129"/>
              <p:cNvSpPr>
                <a:spLocks noChangeArrowheads="1"/>
              </p:cNvSpPr>
              <p:nvPr/>
            </p:nvSpPr>
            <p:spPr bwMode="auto">
              <a:xfrm>
                <a:off x="3666" y="1929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D</a:t>
                </a:r>
              </a:p>
            </p:txBody>
          </p:sp>
          <p:sp>
            <p:nvSpPr>
              <p:cNvPr id="28730" name="Rectangle 130"/>
              <p:cNvSpPr>
                <a:spLocks noChangeArrowheads="1"/>
              </p:cNvSpPr>
              <p:nvPr/>
            </p:nvSpPr>
            <p:spPr bwMode="auto">
              <a:xfrm>
                <a:off x="3530" y="1776"/>
                <a:ext cx="24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06674" tIns="53337" rIns="106674" bIns="53337" anchor="ctr"/>
              <a:lstStyle/>
              <a:p>
                <a:pPr algn="ctr" defTabSz="1066800" eaLnBrk="0" hangingPunct="0"/>
                <a:r>
                  <a:rPr lang="en-US" altLang="zh-CN">
                    <a:solidFill>
                      <a:srgbClr val="1C4954"/>
                    </a:solidFill>
                    <a:ea typeface="华文细黑" pitchFamily="2" charset="-122"/>
                  </a:rPr>
                  <a:t>A</a:t>
                </a:r>
              </a:p>
            </p:txBody>
          </p:sp>
        </p:grpSp>
      </p:grpSp>
      <p:grpSp>
        <p:nvGrpSpPr>
          <p:cNvPr id="28692" name="Group 134"/>
          <p:cNvGrpSpPr>
            <a:grpSpLocks/>
          </p:cNvGrpSpPr>
          <p:nvPr/>
        </p:nvGrpSpPr>
        <p:grpSpPr bwMode="auto">
          <a:xfrm>
            <a:off x="4572000" y="2782888"/>
            <a:ext cx="2078038" cy="430212"/>
            <a:chOff x="331" y="249"/>
            <a:chExt cx="1309" cy="853"/>
          </a:xfrm>
        </p:grpSpPr>
        <p:sp>
          <p:nvSpPr>
            <p:cNvPr id="28713" name="AutoShape 135"/>
            <p:cNvSpPr>
              <a:spLocks noChangeArrowheads="1"/>
            </p:cNvSpPr>
            <p:nvPr/>
          </p:nvSpPr>
          <p:spPr bwMode="ltGray">
            <a:xfrm>
              <a:off x="331" y="249"/>
              <a:ext cx="1309" cy="853"/>
            </a:xfrm>
            <a:prstGeom prst="roundRect">
              <a:avLst>
                <a:gd name="adj" fmla="val 9667"/>
              </a:avLst>
            </a:pr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 w="28575" algn="ctr">
              <a:solidFill>
                <a:srgbClr val="5F5F5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8714" name="Picture 136" descr="guang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" y="264"/>
              <a:ext cx="1163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5" name="Picture 137" descr="guang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9" y="763"/>
              <a:ext cx="11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693" name="Rectangle 139"/>
          <p:cNvSpPr>
            <a:spLocks noChangeArrowheads="1"/>
          </p:cNvSpPr>
          <p:nvPr/>
        </p:nvSpPr>
        <p:spPr bwMode="auto">
          <a:xfrm>
            <a:off x="5076825" y="2781300"/>
            <a:ext cx="1111250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>
              <a:lnSpc>
                <a:spcPct val="15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1500" b="1">
                <a:ea typeface="华文细黑" pitchFamily="2" charset="-122"/>
              </a:rPr>
              <a:t>问题解决型</a:t>
            </a:r>
          </a:p>
        </p:txBody>
      </p:sp>
      <p:grpSp>
        <p:nvGrpSpPr>
          <p:cNvPr id="28694" name="Group 140"/>
          <p:cNvGrpSpPr>
            <a:grpSpLocks/>
          </p:cNvGrpSpPr>
          <p:nvPr/>
        </p:nvGrpSpPr>
        <p:grpSpPr bwMode="auto">
          <a:xfrm>
            <a:off x="6742113" y="2782888"/>
            <a:ext cx="2078037" cy="430212"/>
            <a:chOff x="331" y="249"/>
            <a:chExt cx="1309" cy="853"/>
          </a:xfrm>
        </p:grpSpPr>
        <p:sp>
          <p:nvSpPr>
            <p:cNvPr id="28710" name="AutoShape 141"/>
            <p:cNvSpPr>
              <a:spLocks noChangeArrowheads="1"/>
            </p:cNvSpPr>
            <p:nvPr/>
          </p:nvSpPr>
          <p:spPr bwMode="ltGray">
            <a:xfrm>
              <a:off x="331" y="249"/>
              <a:ext cx="1309" cy="853"/>
            </a:xfrm>
            <a:prstGeom prst="roundRect">
              <a:avLst>
                <a:gd name="adj" fmla="val 9667"/>
              </a:avLst>
            </a:pr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 w="28575" algn="ctr">
              <a:solidFill>
                <a:srgbClr val="5F5F5F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8711" name="Picture 142" descr="guang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" y="264"/>
              <a:ext cx="1163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2" name="Picture 143" descr="guang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9" y="763"/>
              <a:ext cx="11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695" name="Rectangle 144"/>
          <p:cNvSpPr>
            <a:spLocks noChangeArrowheads="1"/>
          </p:cNvSpPr>
          <p:nvPr/>
        </p:nvSpPr>
        <p:spPr bwMode="auto">
          <a:xfrm>
            <a:off x="7246938" y="2781300"/>
            <a:ext cx="1111250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>
              <a:lnSpc>
                <a:spcPct val="15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1500" b="1">
                <a:ea typeface="华文细黑" pitchFamily="2" charset="-122"/>
              </a:rPr>
              <a:t>课题达成型</a:t>
            </a:r>
          </a:p>
        </p:txBody>
      </p:sp>
      <p:sp>
        <p:nvSpPr>
          <p:cNvPr id="28696" name="TextBox 113"/>
          <p:cNvSpPr txBox="1">
            <a:spLocks noChangeArrowheads="1"/>
          </p:cNvSpPr>
          <p:nvPr/>
        </p:nvSpPr>
        <p:spPr bwMode="auto">
          <a:xfrm>
            <a:off x="4500563" y="32861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1.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选择课题、把握现状</a:t>
            </a:r>
          </a:p>
        </p:txBody>
      </p:sp>
      <p:sp>
        <p:nvSpPr>
          <p:cNvPr id="28697" name="TextBox 114"/>
          <p:cNvSpPr txBox="1">
            <a:spLocks noChangeArrowheads="1"/>
          </p:cNvSpPr>
          <p:nvPr/>
        </p:nvSpPr>
        <p:spPr bwMode="auto">
          <a:xfrm>
            <a:off x="4500563" y="3643313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2.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分析根因</a:t>
            </a:r>
          </a:p>
        </p:txBody>
      </p:sp>
      <p:sp>
        <p:nvSpPr>
          <p:cNvPr id="28698" name="TextBox 115"/>
          <p:cNvSpPr txBox="1">
            <a:spLocks noChangeArrowheads="1"/>
          </p:cNvSpPr>
          <p:nvPr/>
        </p:nvSpPr>
        <p:spPr bwMode="auto">
          <a:xfrm>
            <a:off x="4500563" y="4000500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3.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拟定对策</a:t>
            </a:r>
            <a:endParaRPr lang="zh-CN" altLang="en-US"/>
          </a:p>
        </p:txBody>
      </p:sp>
      <p:sp>
        <p:nvSpPr>
          <p:cNvPr id="28699" name="TextBox 116"/>
          <p:cNvSpPr txBox="1">
            <a:spLocks noChangeArrowheads="1"/>
          </p:cNvSpPr>
          <p:nvPr/>
        </p:nvSpPr>
        <p:spPr bwMode="auto">
          <a:xfrm>
            <a:off x="4500563" y="4643438"/>
            <a:ext cx="2286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4.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对策实施和</a:t>
            </a:r>
            <a:endParaRPr lang="en-US" altLang="zh-CN" sz="1500" b="1">
              <a:solidFill>
                <a:schemeClr val="tx1"/>
              </a:solidFill>
              <a:ea typeface="华文细黑" pitchFamily="2" charset="-122"/>
            </a:endParaRPr>
          </a:p>
          <a:p>
            <a:pPr defTabSz="801688"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   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效果确认</a:t>
            </a:r>
            <a:endParaRPr lang="zh-CN" altLang="en-US"/>
          </a:p>
        </p:txBody>
      </p:sp>
      <p:sp>
        <p:nvSpPr>
          <p:cNvPr id="28700" name="TextBox 117"/>
          <p:cNvSpPr txBox="1">
            <a:spLocks noChangeArrowheads="1"/>
          </p:cNvSpPr>
          <p:nvPr/>
        </p:nvSpPr>
        <p:spPr bwMode="auto">
          <a:xfrm>
            <a:off x="4500563" y="5429250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5.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成果标准化和总结</a:t>
            </a:r>
            <a:endParaRPr lang="zh-CN" altLang="en-US"/>
          </a:p>
        </p:txBody>
      </p:sp>
      <p:sp>
        <p:nvSpPr>
          <p:cNvPr id="28701" name="TextBox 118"/>
          <p:cNvSpPr txBox="1">
            <a:spLocks noChangeArrowheads="1"/>
          </p:cNvSpPr>
          <p:nvPr/>
        </p:nvSpPr>
        <p:spPr bwMode="auto">
          <a:xfrm>
            <a:off x="6715125" y="3286125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1.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选择课题</a:t>
            </a:r>
          </a:p>
        </p:txBody>
      </p:sp>
      <p:sp>
        <p:nvSpPr>
          <p:cNvPr id="28702" name="TextBox 119"/>
          <p:cNvSpPr txBox="1">
            <a:spLocks noChangeArrowheads="1"/>
          </p:cNvSpPr>
          <p:nvPr/>
        </p:nvSpPr>
        <p:spPr bwMode="auto">
          <a:xfrm>
            <a:off x="6715125" y="3643313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2.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确定主攻方向和目标</a:t>
            </a:r>
          </a:p>
        </p:txBody>
      </p:sp>
      <p:sp>
        <p:nvSpPr>
          <p:cNvPr id="28703" name="TextBox 120"/>
          <p:cNvSpPr txBox="1">
            <a:spLocks noChangeArrowheads="1"/>
          </p:cNvSpPr>
          <p:nvPr/>
        </p:nvSpPr>
        <p:spPr bwMode="auto">
          <a:xfrm>
            <a:off x="6715125" y="4000500"/>
            <a:ext cx="20716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buClr>
                <a:srgbClr val="FF0000"/>
              </a:buClr>
              <a:buSzPct val="60000"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3.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拟定并探讨成功</a:t>
            </a:r>
            <a:endParaRPr lang="en-US" altLang="zh-CN" sz="1500" b="1">
              <a:solidFill>
                <a:schemeClr val="tx1"/>
              </a:solidFill>
              <a:ea typeface="华文细黑" pitchFamily="2" charset="-122"/>
            </a:endParaRPr>
          </a:p>
          <a:p>
            <a:pPr defTabSz="801688">
              <a:buClr>
                <a:srgbClr val="FF0000"/>
              </a:buClr>
              <a:buSzPct val="60000"/>
            </a:pP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    方案</a:t>
            </a:r>
          </a:p>
        </p:txBody>
      </p:sp>
      <p:sp>
        <p:nvSpPr>
          <p:cNvPr id="28704" name="TextBox 121"/>
          <p:cNvSpPr txBox="1">
            <a:spLocks noChangeArrowheads="1"/>
          </p:cNvSpPr>
          <p:nvPr/>
        </p:nvSpPr>
        <p:spPr bwMode="auto">
          <a:xfrm>
            <a:off x="6715125" y="4643438"/>
            <a:ext cx="20716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4.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对策实施和</a:t>
            </a:r>
            <a:endParaRPr lang="en-US" altLang="zh-CN" sz="1500" b="1">
              <a:solidFill>
                <a:schemeClr val="tx1"/>
              </a:solidFill>
              <a:ea typeface="华文细黑" pitchFamily="2" charset="-122"/>
            </a:endParaRPr>
          </a:p>
          <a:p>
            <a:pPr defTabSz="801688"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    效果确认</a:t>
            </a:r>
            <a:endParaRPr lang="zh-CN" altLang="en-US"/>
          </a:p>
        </p:txBody>
      </p:sp>
      <p:sp>
        <p:nvSpPr>
          <p:cNvPr id="28705" name="TextBox 122"/>
          <p:cNvSpPr txBox="1">
            <a:spLocks noChangeArrowheads="1"/>
          </p:cNvSpPr>
          <p:nvPr/>
        </p:nvSpPr>
        <p:spPr bwMode="auto">
          <a:xfrm>
            <a:off x="6715125" y="5441950"/>
            <a:ext cx="2286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en-US" altLang="zh-CN" sz="1500" b="1">
                <a:solidFill>
                  <a:schemeClr val="tx1"/>
                </a:solidFill>
                <a:ea typeface="华文细黑" pitchFamily="2" charset="-122"/>
              </a:rPr>
              <a:t>5. </a:t>
            </a:r>
            <a:r>
              <a:rPr lang="zh-CN" altLang="en-US" sz="1500" b="1">
                <a:solidFill>
                  <a:schemeClr val="tx1"/>
                </a:solidFill>
                <a:ea typeface="华文细黑" pitchFamily="2" charset="-122"/>
              </a:rPr>
              <a:t>成果标准化和总结</a:t>
            </a:r>
            <a:endParaRPr lang="zh-CN" altLang="en-US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4143375" y="3286125"/>
            <a:ext cx="3603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4143375" y="4929188"/>
            <a:ext cx="3603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126" name="Line 29"/>
          <p:cNvSpPr>
            <a:spLocks noChangeShapeType="1"/>
          </p:cNvSpPr>
          <p:nvPr/>
        </p:nvSpPr>
        <p:spPr bwMode="auto">
          <a:xfrm>
            <a:off x="4143375" y="5357813"/>
            <a:ext cx="3603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  <p:sp>
        <p:nvSpPr>
          <p:cNvPr id="127" name="Line 29"/>
          <p:cNvSpPr>
            <a:spLocks noChangeShapeType="1"/>
          </p:cNvSpPr>
          <p:nvPr/>
        </p:nvSpPr>
        <p:spPr bwMode="auto">
          <a:xfrm>
            <a:off x="4143375" y="6000750"/>
            <a:ext cx="3603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lIns="87828" tIns="43914" rIns="87828" bIns="43914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7" grpId="0" animBg="1"/>
      <p:bldP spid="358429" grpId="0" animBg="1"/>
      <p:bldP spid="358433" grpId="0" animBg="1"/>
      <p:bldP spid="358434" grpId="0" animBg="1"/>
      <p:bldP spid="358435" grpId="0" animBg="1"/>
      <p:bldP spid="358436" grpId="0" animBg="1"/>
      <p:bldP spid="358437" grpId="0"/>
      <p:bldP spid="358438" grpId="0"/>
      <p:bldP spid="358439" grpId="0"/>
      <p:bldP spid="358440" grpId="0"/>
      <p:bldP spid="358446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25385C13-B997-4990-9428-46C2DED95CB6}" type="slidenum">
              <a:rPr lang="de-DE" altLang="zh-CN"/>
              <a:pPr defTabSz="801688"/>
              <a:t>2</a:t>
            </a:fld>
            <a:endParaRPr lang="en-GB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404813"/>
            <a:ext cx="727075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学习目标</a:t>
            </a:r>
          </a:p>
        </p:txBody>
      </p:sp>
      <p:pic>
        <p:nvPicPr>
          <p:cNvPr id="11268" name="Picture 4" descr="目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263" y="509588"/>
            <a:ext cx="6207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52463" y="1582738"/>
            <a:ext cx="7929562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52" tIns="40076" rIns="80152" bIns="40076"/>
          <a:lstStyle/>
          <a:p>
            <a:pPr marL="300038" indent="-300038" defTabSz="801688">
              <a:lnSpc>
                <a:spcPct val="14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ea typeface="华文细黑" pitchFamily="2" charset="-122"/>
              </a:rPr>
              <a:t>理解</a:t>
            </a:r>
            <a:r>
              <a:rPr lang="en-US" altLang="zh-CN" sz="2400" b="1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sz="2400" b="1" dirty="0">
                <a:solidFill>
                  <a:schemeClr val="tx1"/>
                </a:solidFill>
                <a:ea typeface="华文细黑" pitchFamily="2" charset="-122"/>
              </a:rPr>
              <a:t>的核心及来源</a:t>
            </a:r>
          </a:p>
          <a:p>
            <a:pPr marL="300038" indent="-300038" defTabSz="801688">
              <a:lnSpc>
                <a:spcPct val="14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ea typeface="华文细黑" pitchFamily="2" charset="-122"/>
              </a:rPr>
              <a:t>熟悉改进活动的步骤</a:t>
            </a:r>
          </a:p>
          <a:p>
            <a:pPr marL="300038" indent="-300038" defTabSz="801688">
              <a:lnSpc>
                <a:spcPct val="14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ea typeface="华文细黑" pitchFamily="2" charset="-122"/>
              </a:rPr>
              <a:t>掌握常用的质量方法和工具</a:t>
            </a:r>
          </a:p>
        </p:txBody>
      </p:sp>
      <p:pic>
        <p:nvPicPr>
          <p:cNvPr id="11270" name="Picture 6" descr="漫画1--彩稿（封面）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750" y="2163763"/>
            <a:ext cx="34544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63E41753-3B9F-4D56-A1D9-72330BEE003F}" type="slidenum">
              <a:rPr lang="de-DE" altLang="zh-CN"/>
              <a:pPr defTabSz="801688"/>
              <a:t>20</a:t>
            </a:fld>
            <a:endParaRPr lang="en-GB" altLang="zh-CN"/>
          </a:p>
        </p:txBody>
      </p:sp>
      <p:graphicFrame>
        <p:nvGraphicFramePr>
          <p:cNvPr id="290860" name="Group 44"/>
          <p:cNvGraphicFramePr>
            <a:graphicFrameLocks noGrp="1"/>
          </p:cNvGraphicFramePr>
          <p:nvPr/>
        </p:nvGraphicFramePr>
        <p:xfrm>
          <a:off x="755650" y="1397000"/>
          <a:ext cx="7632700" cy="2105452"/>
        </p:xfrm>
        <a:graphic>
          <a:graphicData uri="http://schemas.openxmlformats.org/drawingml/2006/table">
            <a:tbl>
              <a:tblPr/>
              <a:tblGrid>
                <a:gridCol w="1185863"/>
                <a:gridCol w="3335337"/>
                <a:gridCol w="31115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项目</a:t>
                      </a:r>
                    </a:p>
                  </a:txBody>
                  <a:tcPr marL="79106" marR="79106" marT="39556" marB="395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问题解决型</a:t>
                      </a:r>
                    </a:p>
                  </a:txBody>
                  <a:tcPr marL="79106" marR="79106" marT="39556" marB="395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课题达成型（创新型）</a:t>
                      </a:r>
                    </a:p>
                  </a:txBody>
                  <a:tcPr marL="79106" marR="79106" marT="39556" marB="395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立题</a:t>
                      </a:r>
                    </a:p>
                  </a:txBody>
                  <a:tcPr marL="79106" marR="79106" marT="39556" marB="395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在原来的基础上改进、提高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从未有过的事情，新业务新领域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现状</a:t>
                      </a:r>
                    </a:p>
                  </a:txBody>
                  <a:tcPr marL="79106" marR="79106" marT="39556" marB="395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要把问题现状调查清楚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确定研究创新的切入点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设定目标</a:t>
                      </a:r>
                    </a:p>
                  </a:txBody>
                  <a:tcPr marL="79106" marR="79106" marT="39556" marB="395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在原来的基础上提升一个新台阶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完全是新追求、新要求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原因分析</a:t>
                      </a:r>
                    </a:p>
                  </a:txBody>
                  <a:tcPr marL="79106" marR="79106" marT="39556" marB="395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针对问题分析原因，确定主要原因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不用分析原因，为达成目标，寻找最佳方案对策</a:t>
                      </a:r>
                    </a:p>
                  </a:txBody>
                  <a:tcPr marL="79106" marR="79106" marT="39556" marB="395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845" name="Rectangle 29"/>
          <p:cNvSpPr>
            <a:spLocks noChangeArrowheads="1"/>
          </p:cNvSpPr>
          <p:nvPr/>
        </p:nvSpPr>
        <p:spPr bwMode="auto">
          <a:xfrm>
            <a:off x="2339975" y="3716338"/>
            <a:ext cx="5903913" cy="2016125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>
            <a:off x="2339975" y="4149725"/>
            <a:ext cx="5903913" cy="1439863"/>
          </a:xfrm>
          <a:prstGeom prst="line">
            <a:avLst/>
          </a:prstGeom>
          <a:noFill/>
          <a:ln w="22225">
            <a:solidFill>
              <a:srgbClr val="CC99FF"/>
            </a:solidFill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90847" name="Rectangle 31"/>
          <p:cNvSpPr>
            <a:spLocks noChangeArrowheads="1"/>
          </p:cNvSpPr>
          <p:nvPr/>
        </p:nvSpPr>
        <p:spPr bwMode="auto">
          <a:xfrm>
            <a:off x="2671763" y="3857625"/>
            <a:ext cx="1539875" cy="363538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800" b="1">
                <a:solidFill>
                  <a:schemeClr val="tx2"/>
                </a:solidFill>
                <a:ea typeface="华文细黑" pitchFamily="2" charset="-122"/>
              </a:rPr>
              <a:t>课题达成活动</a:t>
            </a:r>
          </a:p>
        </p:txBody>
      </p:sp>
      <p:sp>
        <p:nvSpPr>
          <p:cNvPr id="290848" name="Rectangle 32"/>
          <p:cNvSpPr>
            <a:spLocks noChangeArrowheads="1"/>
          </p:cNvSpPr>
          <p:nvPr/>
        </p:nvSpPr>
        <p:spPr bwMode="auto">
          <a:xfrm>
            <a:off x="2700338" y="4941888"/>
            <a:ext cx="1539875" cy="363537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800" b="1">
                <a:solidFill>
                  <a:schemeClr val="tx2"/>
                </a:solidFill>
                <a:ea typeface="华文细黑" pitchFamily="2" charset="-122"/>
              </a:rPr>
              <a:t>问题解决活动</a:t>
            </a:r>
          </a:p>
        </p:txBody>
      </p:sp>
      <p:sp>
        <p:nvSpPr>
          <p:cNvPr id="290849" name="Rectangle 33"/>
          <p:cNvSpPr>
            <a:spLocks noChangeArrowheads="1"/>
          </p:cNvSpPr>
          <p:nvPr/>
        </p:nvSpPr>
        <p:spPr bwMode="auto">
          <a:xfrm>
            <a:off x="827088" y="3789363"/>
            <a:ext cx="854075" cy="363537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新业务</a:t>
            </a:r>
          </a:p>
        </p:txBody>
      </p:sp>
      <p:sp>
        <p:nvSpPr>
          <p:cNvPr id="290850" name="Rectangle 34"/>
          <p:cNvSpPr>
            <a:spLocks noChangeArrowheads="1"/>
          </p:cNvSpPr>
          <p:nvPr/>
        </p:nvSpPr>
        <p:spPr bwMode="auto">
          <a:xfrm>
            <a:off x="785813" y="5013325"/>
            <a:ext cx="1082675" cy="363538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现有业务</a:t>
            </a:r>
          </a:p>
        </p:txBody>
      </p:sp>
      <p:sp>
        <p:nvSpPr>
          <p:cNvPr id="290851" name="AutoShape 35"/>
          <p:cNvSpPr>
            <a:spLocks noChangeArrowheads="1"/>
          </p:cNvSpPr>
          <p:nvPr/>
        </p:nvSpPr>
        <p:spPr bwMode="auto">
          <a:xfrm>
            <a:off x="1908175" y="3860800"/>
            <a:ext cx="287338" cy="2159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90852" name="AutoShape 36"/>
          <p:cNvSpPr>
            <a:spLocks noChangeArrowheads="1"/>
          </p:cNvSpPr>
          <p:nvPr/>
        </p:nvSpPr>
        <p:spPr bwMode="auto">
          <a:xfrm>
            <a:off x="1908175" y="5084763"/>
            <a:ext cx="287338" cy="2159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90853" name="Rectangle 37"/>
          <p:cNvSpPr>
            <a:spLocks noChangeArrowheads="1"/>
          </p:cNvSpPr>
          <p:nvPr/>
        </p:nvSpPr>
        <p:spPr bwMode="auto">
          <a:xfrm>
            <a:off x="6156325" y="3895725"/>
            <a:ext cx="2016125" cy="1066800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106" tIns="39556" rIns="79106" bIns="39556" anchor="ctr">
            <a:spAutoFit/>
          </a:bodyPr>
          <a:lstStyle/>
          <a:p>
            <a:pPr defTabSz="801688">
              <a:buSzPct val="80000"/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适应新业务</a:t>
            </a:r>
          </a:p>
          <a:p>
            <a:pPr defTabSz="801688">
              <a:buSzPct val="80000"/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获得将来课题</a:t>
            </a:r>
          </a:p>
          <a:p>
            <a:pPr defTabSz="801688">
              <a:buSzPct val="80000"/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创造魅力质量</a:t>
            </a:r>
          </a:p>
          <a:p>
            <a:pPr defTabSz="801688">
              <a:buSzPct val="80000"/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打破现有业务现状</a:t>
            </a:r>
          </a:p>
        </p:txBody>
      </p:sp>
      <p:sp>
        <p:nvSpPr>
          <p:cNvPr id="290854" name="Rectangle 38"/>
          <p:cNvSpPr>
            <a:spLocks noChangeArrowheads="1"/>
          </p:cNvSpPr>
          <p:nvPr/>
        </p:nvSpPr>
        <p:spPr bwMode="auto">
          <a:xfrm>
            <a:off x="4427538" y="5229225"/>
            <a:ext cx="2016125" cy="333375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79106" tIns="39556" rIns="79106" bIns="39556" anchor="ctr">
            <a:spAutoFit/>
          </a:bodyPr>
          <a:lstStyle/>
          <a:p>
            <a:pPr defTabSz="801688">
              <a:buSzPct val="80000"/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现有业务提升</a:t>
            </a:r>
          </a:p>
        </p:txBody>
      </p:sp>
      <p:sp>
        <p:nvSpPr>
          <p:cNvPr id="290855" name="Rectangle 39"/>
          <p:cNvSpPr>
            <a:spLocks noChangeArrowheads="1"/>
          </p:cNvSpPr>
          <p:nvPr/>
        </p:nvSpPr>
        <p:spPr bwMode="auto">
          <a:xfrm>
            <a:off x="2378075" y="5805488"/>
            <a:ext cx="777875" cy="333375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作业层</a:t>
            </a:r>
          </a:p>
        </p:txBody>
      </p:sp>
      <p:sp>
        <p:nvSpPr>
          <p:cNvPr id="290856" name="Rectangle 40"/>
          <p:cNvSpPr>
            <a:spLocks noChangeArrowheads="1"/>
          </p:cNvSpPr>
          <p:nvPr/>
        </p:nvSpPr>
        <p:spPr bwMode="auto">
          <a:xfrm>
            <a:off x="7380288" y="5805488"/>
            <a:ext cx="777875" cy="333375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79106" tIns="39556" rIns="79106" bIns="39556" anchor="ctr">
            <a:spAutoFit/>
          </a:bodyPr>
          <a:lstStyle/>
          <a:p>
            <a:pPr algn="ctr" defTabSz="801688"/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经营层</a:t>
            </a:r>
          </a:p>
        </p:txBody>
      </p:sp>
      <p:sp>
        <p:nvSpPr>
          <p:cNvPr id="290857" name="Line 41"/>
          <p:cNvSpPr>
            <a:spLocks noChangeShapeType="1"/>
          </p:cNvSpPr>
          <p:nvPr/>
        </p:nvSpPr>
        <p:spPr bwMode="auto">
          <a:xfrm>
            <a:off x="3276600" y="6021388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QCC</a:t>
            </a:r>
            <a:r>
              <a:rPr lang="zh-CN" altLang="en-US" smtClean="0"/>
              <a:t>活动类型的区别及选定方法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5" grpId="0" animBg="1"/>
      <p:bldP spid="290846" grpId="0" animBg="1"/>
      <p:bldP spid="290847" grpId="0" animBg="1"/>
      <p:bldP spid="290848" grpId="0" animBg="1"/>
      <p:bldP spid="290849" grpId="0" animBg="1"/>
      <p:bldP spid="290850" grpId="0" animBg="1"/>
      <p:bldP spid="290851" grpId="0" animBg="1"/>
      <p:bldP spid="290852" grpId="0" animBg="1"/>
      <p:bldP spid="290853" grpId="0" animBg="1"/>
      <p:bldP spid="290854" grpId="0" animBg="1"/>
      <p:bldP spid="290855" grpId="0" animBg="1"/>
      <p:bldP spid="290856" grpId="0" animBg="1"/>
      <p:bldP spid="2908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EA6FEBA-B7EB-434F-AE84-865477E6FDD1}" type="slidenum">
              <a:rPr lang="de-DE" altLang="zh-CN"/>
              <a:pPr defTabSz="801688"/>
              <a:t>21</a:t>
            </a:fld>
            <a:endParaRPr lang="en-GB" altLang="zh-CN"/>
          </a:p>
        </p:txBody>
      </p:sp>
      <p:sp>
        <p:nvSpPr>
          <p:cNvPr id="30723" name="Line 62"/>
          <p:cNvSpPr>
            <a:spLocks noChangeShapeType="1"/>
          </p:cNvSpPr>
          <p:nvPr/>
        </p:nvSpPr>
        <p:spPr bwMode="auto">
          <a:xfrm>
            <a:off x="1978025" y="1989138"/>
            <a:ext cx="0" cy="2952750"/>
          </a:xfrm>
          <a:prstGeom prst="line">
            <a:avLst/>
          </a:prstGeom>
          <a:noFill/>
          <a:ln w="254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30724" name="Line 63"/>
          <p:cNvSpPr>
            <a:spLocks noChangeShapeType="1"/>
          </p:cNvSpPr>
          <p:nvPr/>
        </p:nvSpPr>
        <p:spPr bwMode="auto">
          <a:xfrm>
            <a:off x="4643438" y="1989138"/>
            <a:ext cx="0" cy="2952750"/>
          </a:xfrm>
          <a:prstGeom prst="line">
            <a:avLst/>
          </a:prstGeom>
          <a:noFill/>
          <a:ln w="254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30725" name="Line 64"/>
          <p:cNvSpPr>
            <a:spLocks noChangeShapeType="1"/>
          </p:cNvSpPr>
          <p:nvPr/>
        </p:nvSpPr>
        <p:spPr bwMode="auto">
          <a:xfrm>
            <a:off x="7308850" y="1989138"/>
            <a:ext cx="0" cy="2952750"/>
          </a:xfrm>
          <a:prstGeom prst="line">
            <a:avLst/>
          </a:prstGeom>
          <a:noFill/>
          <a:ln w="254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QCC</a:t>
            </a:r>
            <a:r>
              <a:rPr lang="zh-CN" altLang="en-US" smtClean="0">
                <a:solidFill>
                  <a:schemeClr val="tx2"/>
                </a:solidFill>
              </a:rPr>
              <a:t>活动类型</a:t>
            </a:r>
          </a:p>
        </p:txBody>
      </p:sp>
      <p:sp>
        <p:nvSpPr>
          <p:cNvPr id="285717" name="Rectangle 21"/>
          <p:cNvSpPr>
            <a:spLocks noChangeArrowheads="1"/>
          </p:cNvSpPr>
          <p:nvPr/>
        </p:nvSpPr>
        <p:spPr bwMode="auto">
          <a:xfrm>
            <a:off x="7440613" y="2205038"/>
            <a:ext cx="1235075" cy="1008062"/>
          </a:xfrm>
          <a:prstGeom prst="rect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28" name="Group 22"/>
          <p:cNvGrpSpPr>
            <a:grpSpLocks/>
          </p:cNvGrpSpPr>
          <p:nvPr/>
        </p:nvGrpSpPr>
        <p:grpSpPr bwMode="auto">
          <a:xfrm>
            <a:off x="2062163" y="2205038"/>
            <a:ext cx="1328737" cy="1008062"/>
            <a:chOff x="1320" y="2704"/>
            <a:chExt cx="837" cy="1078"/>
          </a:xfrm>
        </p:grpSpPr>
        <p:sp>
          <p:nvSpPr>
            <p:cNvPr id="30771" name="AutoShape 23"/>
            <p:cNvSpPr>
              <a:spLocks noChangeArrowheads="1"/>
            </p:cNvSpPr>
            <p:nvPr/>
          </p:nvSpPr>
          <p:spPr bwMode="auto">
            <a:xfrm>
              <a:off x="1320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72" name="Text Box 24"/>
            <p:cNvSpPr txBox="1">
              <a:spLocks noChangeArrowheads="1"/>
            </p:cNvSpPr>
            <p:nvPr/>
          </p:nvSpPr>
          <p:spPr bwMode="auto">
            <a:xfrm>
              <a:off x="1405" y="3111"/>
              <a:ext cx="668" cy="26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 dirty="0">
                  <a:solidFill>
                    <a:srgbClr val="000000"/>
                  </a:solidFill>
                  <a:ea typeface="华文细黑" pitchFamily="2" charset="-122"/>
                </a:rPr>
                <a:t>分析根因</a:t>
              </a:r>
            </a:p>
          </p:txBody>
        </p:sp>
      </p:grpSp>
      <p:grpSp>
        <p:nvGrpSpPr>
          <p:cNvPr id="30729" name="Group 25"/>
          <p:cNvGrpSpPr>
            <a:grpSpLocks/>
          </p:cNvGrpSpPr>
          <p:nvPr/>
        </p:nvGrpSpPr>
        <p:grpSpPr bwMode="auto">
          <a:xfrm>
            <a:off x="3368675" y="2205038"/>
            <a:ext cx="1328738" cy="1008062"/>
            <a:chOff x="2159" y="2704"/>
            <a:chExt cx="837" cy="1078"/>
          </a:xfrm>
        </p:grpSpPr>
        <p:sp>
          <p:nvSpPr>
            <p:cNvPr id="30769" name="AutoShape 26"/>
            <p:cNvSpPr>
              <a:spLocks noChangeArrowheads="1"/>
            </p:cNvSpPr>
            <p:nvPr/>
          </p:nvSpPr>
          <p:spPr bwMode="auto">
            <a:xfrm>
              <a:off x="2159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70" name="Text Box 27"/>
            <p:cNvSpPr txBox="1">
              <a:spLocks noChangeArrowheads="1"/>
            </p:cNvSpPr>
            <p:nvPr/>
          </p:nvSpPr>
          <p:spPr bwMode="auto">
            <a:xfrm>
              <a:off x="2244" y="3111"/>
              <a:ext cx="668" cy="26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 dirty="0">
                  <a:solidFill>
                    <a:srgbClr val="000000"/>
                  </a:solidFill>
                  <a:ea typeface="华文细黑" pitchFamily="2" charset="-122"/>
                </a:rPr>
                <a:t>拟定对策</a:t>
              </a:r>
            </a:p>
          </p:txBody>
        </p:sp>
      </p:grpSp>
      <p:grpSp>
        <p:nvGrpSpPr>
          <p:cNvPr id="30730" name="Group 28"/>
          <p:cNvGrpSpPr>
            <a:grpSpLocks/>
          </p:cNvGrpSpPr>
          <p:nvPr/>
        </p:nvGrpSpPr>
        <p:grpSpPr bwMode="auto">
          <a:xfrm>
            <a:off x="4675188" y="2205038"/>
            <a:ext cx="1328737" cy="1008062"/>
            <a:chOff x="2928" y="2704"/>
            <a:chExt cx="837" cy="1078"/>
          </a:xfrm>
        </p:grpSpPr>
        <p:sp>
          <p:nvSpPr>
            <p:cNvPr id="30767" name="AutoShape 29"/>
            <p:cNvSpPr>
              <a:spLocks noChangeArrowheads="1"/>
            </p:cNvSpPr>
            <p:nvPr/>
          </p:nvSpPr>
          <p:spPr bwMode="auto">
            <a:xfrm>
              <a:off x="2928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8" name="Text Box 30"/>
            <p:cNvSpPr txBox="1">
              <a:spLocks noChangeArrowheads="1"/>
            </p:cNvSpPr>
            <p:nvPr/>
          </p:nvSpPr>
          <p:spPr bwMode="auto">
            <a:xfrm>
              <a:off x="3013" y="2982"/>
              <a:ext cx="668" cy="52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对策实施</a:t>
              </a:r>
            </a:p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效果确认</a:t>
              </a:r>
            </a:p>
          </p:txBody>
        </p:sp>
      </p:grpSp>
      <p:grpSp>
        <p:nvGrpSpPr>
          <p:cNvPr id="30731" name="Group 31"/>
          <p:cNvGrpSpPr>
            <a:grpSpLocks/>
          </p:cNvGrpSpPr>
          <p:nvPr/>
        </p:nvGrpSpPr>
        <p:grpSpPr bwMode="auto">
          <a:xfrm>
            <a:off x="5980113" y="2205038"/>
            <a:ext cx="1328737" cy="1008062"/>
            <a:chOff x="3744" y="2704"/>
            <a:chExt cx="837" cy="1078"/>
          </a:xfrm>
        </p:grpSpPr>
        <p:sp>
          <p:nvSpPr>
            <p:cNvPr id="30765" name="AutoShape 32"/>
            <p:cNvSpPr>
              <a:spLocks noChangeArrowheads="1"/>
            </p:cNvSpPr>
            <p:nvPr/>
          </p:nvSpPr>
          <p:spPr bwMode="auto">
            <a:xfrm>
              <a:off x="3744" y="2704"/>
              <a:ext cx="837" cy="1078"/>
            </a:xfrm>
            <a:prstGeom prst="chevron">
              <a:avLst>
                <a:gd name="adj" fmla="val 11468"/>
              </a:avLst>
            </a:prstGeom>
            <a:solidFill>
              <a:srgbClr val="FFFFFF"/>
            </a:solidFill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6" name="Text Box 33"/>
            <p:cNvSpPr txBox="1">
              <a:spLocks noChangeArrowheads="1"/>
            </p:cNvSpPr>
            <p:nvPr/>
          </p:nvSpPr>
          <p:spPr bwMode="auto">
            <a:xfrm>
              <a:off x="3829" y="2982"/>
              <a:ext cx="668" cy="52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en-US" altLang="en-US" sz="1600" b="1" dirty="0" err="1">
                  <a:solidFill>
                    <a:srgbClr val="000000"/>
                  </a:solidFill>
                  <a:ea typeface="华文细黑" pitchFamily="2" charset="-122"/>
                </a:rPr>
                <a:t>成果标准化和总结</a:t>
              </a:r>
              <a:endParaRPr kumimoji="1" lang="en-US" altLang="en-US" sz="16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sp>
        <p:nvSpPr>
          <p:cNvPr id="285730" name="Text Box 34"/>
          <p:cNvSpPr txBox="1">
            <a:spLocks noChangeArrowheads="1"/>
          </p:cNvSpPr>
          <p:nvPr/>
        </p:nvSpPr>
        <p:spPr bwMode="auto">
          <a:xfrm>
            <a:off x="7550150" y="2435225"/>
            <a:ext cx="1060450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kumimoji="1" lang="zh-CN" altLang="en-US" sz="1800" b="1">
                <a:ea typeface="华文细黑" pitchFamily="2" charset="-122"/>
              </a:rPr>
              <a:t>问题解决型</a:t>
            </a:r>
            <a:endParaRPr kumimoji="1" lang="en-US" altLang="zh-CN" sz="1800" b="1">
              <a:ea typeface="华文细黑" pitchFamily="2" charset="-122"/>
            </a:endParaRPr>
          </a:p>
        </p:txBody>
      </p:sp>
      <p:grpSp>
        <p:nvGrpSpPr>
          <p:cNvPr id="30733" name="Group 35"/>
          <p:cNvGrpSpPr>
            <a:grpSpLocks/>
          </p:cNvGrpSpPr>
          <p:nvPr/>
        </p:nvGrpSpPr>
        <p:grpSpPr bwMode="auto">
          <a:xfrm>
            <a:off x="755650" y="2205038"/>
            <a:ext cx="1328738" cy="1008062"/>
            <a:chOff x="482" y="2704"/>
            <a:chExt cx="837" cy="1078"/>
          </a:xfrm>
        </p:grpSpPr>
        <p:sp>
          <p:nvSpPr>
            <p:cNvPr id="30763" name="Text Box 36"/>
            <p:cNvSpPr txBox="1">
              <a:spLocks noChangeArrowheads="1"/>
            </p:cNvSpPr>
            <p:nvPr/>
          </p:nvSpPr>
          <p:spPr bwMode="auto">
            <a:xfrm>
              <a:off x="532" y="2982"/>
              <a:ext cx="736" cy="52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 dirty="0">
                  <a:solidFill>
                    <a:srgbClr val="000000"/>
                  </a:solidFill>
                  <a:ea typeface="华文细黑" pitchFamily="2" charset="-122"/>
                </a:rPr>
                <a:t>选择课题</a:t>
              </a:r>
            </a:p>
            <a:p>
              <a:pPr algn="ctr" eaLnBrk="0" hangingPunct="0"/>
              <a:r>
                <a:rPr kumimoji="1" lang="zh-CN" altLang="en-US" sz="1600" b="1" dirty="0">
                  <a:solidFill>
                    <a:srgbClr val="000000"/>
                  </a:solidFill>
                  <a:ea typeface="华文细黑" pitchFamily="2" charset="-122"/>
                </a:rPr>
                <a:t>把握现状</a:t>
              </a:r>
            </a:p>
          </p:txBody>
        </p:sp>
        <p:sp>
          <p:nvSpPr>
            <p:cNvPr id="30764" name="AutoShape 37"/>
            <p:cNvSpPr>
              <a:spLocks noChangeArrowheads="1"/>
            </p:cNvSpPr>
            <p:nvPr/>
          </p:nvSpPr>
          <p:spPr bwMode="auto">
            <a:xfrm>
              <a:off x="482" y="2704"/>
              <a:ext cx="837" cy="1078"/>
            </a:xfrm>
            <a:prstGeom prst="homePlate">
              <a:avLst>
                <a:gd name="adj" fmla="val 11796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85734" name="Rectangle 38"/>
          <p:cNvSpPr>
            <a:spLocks noChangeArrowheads="1"/>
          </p:cNvSpPr>
          <p:nvPr/>
        </p:nvSpPr>
        <p:spPr bwMode="auto">
          <a:xfrm>
            <a:off x="7440613" y="3932238"/>
            <a:ext cx="1235075" cy="1008062"/>
          </a:xfrm>
          <a:prstGeom prst="rect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5747" name="Text Box 51"/>
          <p:cNvSpPr txBox="1">
            <a:spLocks noChangeArrowheads="1"/>
          </p:cNvSpPr>
          <p:nvPr/>
        </p:nvSpPr>
        <p:spPr bwMode="auto">
          <a:xfrm>
            <a:off x="7550150" y="4162425"/>
            <a:ext cx="1060450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kumimoji="1" lang="zh-CN" altLang="en-US" sz="1800" b="1">
                <a:ea typeface="华文细黑" pitchFamily="2" charset="-122"/>
              </a:rPr>
              <a:t>课题达成型</a:t>
            </a:r>
            <a:endParaRPr kumimoji="1" lang="en-US" altLang="zh-CN" sz="1800" b="1">
              <a:ea typeface="华文细黑" pitchFamily="2" charset="-122"/>
            </a:endParaRPr>
          </a:p>
        </p:txBody>
      </p:sp>
      <p:sp>
        <p:nvSpPr>
          <p:cNvPr id="30736" name="AutoShape 66"/>
          <p:cNvSpPr>
            <a:spLocks noChangeArrowheads="1"/>
          </p:cNvSpPr>
          <p:nvPr/>
        </p:nvSpPr>
        <p:spPr bwMode="auto">
          <a:xfrm>
            <a:off x="1833563" y="1916113"/>
            <a:ext cx="288925" cy="288925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30737" name="Rectangle 70"/>
          <p:cNvSpPr>
            <a:spLocks noChangeArrowheads="1"/>
          </p:cNvSpPr>
          <p:nvPr/>
        </p:nvSpPr>
        <p:spPr bwMode="auto">
          <a:xfrm>
            <a:off x="1403350" y="1484313"/>
            <a:ext cx="1073150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 eaLnBrk="0" hangingPunct="0"/>
            <a:r>
              <a:rPr kumimoji="1" lang="zh-CN" altLang="en-US" sz="1800" b="1">
                <a:solidFill>
                  <a:schemeClr val="tx2"/>
                </a:solidFill>
                <a:ea typeface="华文细黑" pitchFamily="2" charset="-122"/>
              </a:rPr>
              <a:t>主题评审</a:t>
            </a:r>
          </a:p>
        </p:txBody>
      </p:sp>
      <p:sp>
        <p:nvSpPr>
          <p:cNvPr id="30738" name="AutoShape 71"/>
          <p:cNvSpPr>
            <a:spLocks noChangeArrowheads="1"/>
          </p:cNvSpPr>
          <p:nvPr/>
        </p:nvSpPr>
        <p:spPr bwMode="auto">
          <a:xfrm>
            <a:off x="4491038" y="1916113"/>
            <a:ext cx="288925" cy="288925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30739" name="Rectangle 72"/>
          <p:cNvSpPr>
            <a:spLocks noChangeArrowheads="1"/>
          </p:cNvSpPr>
          <p:nvPr/>
        </p:nvSpPr>
        <p:spPr bwMode="auto">
          <a:xfrm>
            <a:off x="4060825" y="1484313"/>
            <a:ext cx="1073150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 eaLnBrk="0" hangingPunct="0"/>
            <a:r>
              <a:rPr kumimoji="1" lang="zh-CN" altLang="en-US" sz="1800" b="1">
                <a:solidFill>
                  <a:schemeClr val="tx2"/>
                </a:solidFill>
                <a:ea typeface="华文细黑" pitchFamily="2" charset="-122"/>
              </a:rPr>
              <a:t>对策评审</a:t>
            </a:r>
          </a:p>
        </p:txBody>
      </p:sp>
      <p:sp>
        <p:nvSpPr>
          <p:cNvPr id="30740" name="AutoShape 73"/>
          <p:cNvSpPr>
            <a:spLocks noChangeArrowheads="1"/>
          </p:cNvSpPr>
          <p:nvPr/>
        </p:nvSpPr>
        <p:spPr bwMode="auto">
          <a:xfrm>
            <a:off x="7156450" y="1916113"/>
            <a:ext cx="288925" cy="288925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30741" name="Rectangle 74"/>
          <p:cNvSpPr>
            <a:spLocks noChangeArrowheads="1"/>
          </p:cNvSpPr>
          <p:nvPr/>
        </p:nvSpPr>
        <p:spPr bwMode="auto">
          <a:xfrm>
            <a:off x="6726238" y="1484313"/>
            <a:ext cx="1073150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 eaLnBrk="0" hangingPunct="0"/>
            <a:r>
              <a:rPr kumimoji="1" lang="zh-CN" altLang="en-US" sz="1800" b="1">
                <a:solidFill>
                  <a:schemeClr val="tx2"/>
                </a:solidFill>
                <a:ea typeface="华文细黑" pitchFamily="2" charset="-122"/>
              </a:rPr>
              <a:t>成果评审</a:t>
            </a:r>
          </a:p>
        </p:txBody>
      </p: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266700" y="2349500"/>
            <a:ext cx="488950" cy="423863"/>
            <a:chOff x="681" y="1466"/>
            <a:chExt cx="313" cy="268"/>
          </a:xfrm>
        </p:grpSpPr>
        <p:sp>
          <p:nvSpPr>
            <p:cNvPr id="30758" name="AutoShape 81"/>
            <p:cNvSpPr>
              <a:spLocks noChangeArrowheads="1"/>
            </p:cNvSpPr>
            <p:nvPr/>
          </p:nvSpPr>
          <p:spPr bwMode="auto">
            <a:xfrm flipV="1">
              <a:off x="681" y="1507"/>
              <a:ext cx="220" cy="227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Freeform 82"/>
            <p:cNvSpPr>
              <a:spLocks/>
            </p:cNvSpPr>
            <p:nvPr/>
          </p:nvSpPr>
          <p:spPr bwMode="auto">
            <a:xfrm>
              <a:off x="713" y="1466"/>
              <a:ext cx="281" cy="224"/>
            </a:xfrm>
            <a:custGeom>
              <a:avLst/>
              <a:gdLst>
                <a:gd name="T0" fmla="*/ 50 w 281"/>
                <a:gd name="T1" fmla="*/ 221 h 224"/>
                <a:gd name="T2" fmla="*/ 47 w 281"/>
                <a:gd name="T3" fmla="*/ 211 h 224"/>
                <a:gd name="T4" fmla="*/ 43 w 281"/>
                <a:gd name="T5" fmla="*/ 183 h 224"/>
                <a:gd name="T6" fmla="*/ 44 w 281"/>
                <a:gd name="T7" fmla="*/ 178 h 224"/>
                <a:gd name="T8" fmla="*/ 44 w 281"/>
                <a:gd name="T9" fmla="*/ 173 h 224"/>
                <a:gd name="T10" fmla="*/ 39 w 281"/>
                <a:gd name="T11" fmla="*/ 169 h 224"/>
                <a:gd name="T12" fmla="*/ 40 w 281"/>
                <a:gd name="T13" fmla="*/ 178 h 224"/>
                <a:gd name="T14" fmla="*/ 31 w 281"/>
                <a:gd name="T15" fmla="*/ 166 h 224"/>
                <a:gd name="T16" fmla="*/ 31 w 281"/>
                <a:gd name="T17" fmla="*/ 158 h 224"/>
                <a:gd name="T18" fmla="*/ 25 w 281"/>
                <a:gd name="T19" fmla="*/ 147 h 224"/>
                <a:gd name="T20" fmla="*/ 16 w 281"/>
                <a:gd name="T21" fmla="*/ 143 h 224"/>
                <a:gd name="T22" fmla="*/ 3 w 281"/>
                <a:gd name="T23" fmla="*/ 131 h 224"/>
                <a:gd name="T24" fmla="*/ 8 w 281"/>
                <a:gd name="T25" fmla="*/ 114 h 224"/>
                <a:gd name="T26" fmla="*/ 51 w 281"/>
                <a:gd name="T27" fmla="*/ 140 h 224"/>
                <a:gd name="T28" fmla="*/ 68 w 281"/>
                <a:gd name="T29" fmla="*/ 157 h 224"/>
                <a:gd name="T30" fmla="*/ 79 w 281"/>
                <a:gd name="T31" fmla="*/ 166 h 224"/>
                <a:gd name="T32" fmla="*/ 84 w 281"/>
                <a:gd name="T33" fmla="*/ 160 h 224"/>
                <a:gd name="T34" fmla="*/ 92 w 281"/>
                <a:gd name="T35" fmla="*/ 155 h 224"/>
                <a:gd name="T36" fmla="*/ 126 w 281"/>
                <a:gd name="T37" fmla="*/ 112 h 224"/>
                <a:gd name="T38" fmla="*/ 135 w 281"/>
                <a:gd name="T39" fmla="*/ 104 h 224"/>
                <a:gd name="T40" fmla="*/ 141 w 281"/>
                <a:gd name="T41" fmla="*/ 94 h 224"/>
                <a:gd name="T42" fmla="*/ 154 w 281"/>
                <a:gd name="T43" fmla="*/ 83 h 224"/>
                <a:gd name="T44" fmla="*/ 172 w 281"/>
                <a:gd name="T45" fmla="*/ 66 h 224"/>
                <a:gd name="T46" fmla="*/ 141 w 281"/>
                <a:gd name="T47" fmla="*/ 100 h 224"/>
                <a:gd name="T48" fmla="*/ 137 w 281"/>
                <a:gd name="T49" fmla="*/ 109 h 224"/>
                <a:gd name="T50" fmla="*/ 130 w 281"/>
                <a:gd name="T51" fmla="*/ 117 h 224"/>
                <a:gd name="T52" fmla="*/ 129 w 281"/>
                <a:gd name="T53" fmla="*/ 127 h 224"/>
                <a:gd name="T54" fmla="*/ 122 w 281"/>
                <a:gd name="T55" fmla="*/ 134 h 224"/>
                <a:gd name="T56" fmla="*/ 121 w 281"/>
                <a:gd name="T57" fmla="*/ 143 h 224"/>
                <a:gd name="T58" fmla="*/ 127 w 281"/>
                <a:gd name="T59" fmla="*/ 136 h 224"/>
                <a:gd name="T60" fmla="*/ 130 w 281"/>
                <a:gd name="T61" fmla="*/ 128 h 224"/>
                <a:gd name="T62" fmla="*/ 142 w 281"/>
                <a:gd name="T63" fmla="*/ 116 h 224"/>
                <a:gd name="T64" fmla="*/ 145 w 281"/>
                <a:gd name="T65" fmla="*/ 108 h 224"/>
                <a:gd name="T66" fmla="*/ 161 w 281"/>
                <a:gd name="T67" fmla="*/ 96 h 224"/>
                <a:gd name="T68" fmla="*/ 175 w 281"/>
                <a:gd name="T69" fmla="*/ 81 h 224"/>
                <a:gd name="T70" fmla="*/ 197 w 281"/>
                <a:gd name="T71" fmla="*/ 69 h 224"/>
                <a:gd name="T72" fmla="*/ 199 w 281"/>
                <a:gd name="T73" fmla="*/ 60 h 224"/>
                <a:gd name="T74" fmla="*/ 209 w 281"/>
                <a:gd name="T75" fmla="*/ 47 h 224"/>
                <a:gd name="T76" fmla="*/ 203 w 281"/>
                <a:gd name="T77" fmla="*/ 48 h 224"/>
                <a:gd name="T78" fmla="*/ 194 w 281"/>
                <a:gd name="T79" fmla="*/ 56 h 224"/>
                <a:gd name="T80" fmla="*/ 218 w 281"/>
                <a:gd name="T81" fmla="*/ 31 h 224"/>
                <a:gd name="T82" fmla="*/ 211 w 281"/>
                <a:gd name="T83" fmla="*/ 43 h 224"/>
                <a:gd name="T84" fmla="*/ 258 w 281"/>
                <a:gd name="T85" fmla="*/ 11 h 224"/>
                <a:gd name="T86" fmla="*/ 272 w 281"/>
                <a:gd name="T87" fmla="*/ 3 h 224"/>
                <a:gd name="T88" fmla="*/ 275 w 281"/>
                <a:gd name="T89" fmla="*/ 3 h 224"/>
                <a:gd name="T90" fmla="*/ 264 w 281"/>
                <a:gd name="T91" fmla="*/ 11 h 224"/>
                <a:gd name="T92" fmla="*/ 227 w 281"/>
                <a:gd name="T93" fmla="*/ 50 h 224"/>
                <a:gd name="T94" fmla="*/ 166 w 281"/>
                <a:gd name="T95" fmla="*/ 127 h 224"/>
                <a:gd name="T96" fmla="*/ 160 w 281"/>
                <a:gd name="T97" fmla="*/ 136 h 224"/>
                <a:gd name="T98" fmla="*/ 151 w 281"/>
                <a:gd name="T99" fmla="*/ 146 h 224"/>
                <a:gd name="T100" fmla="*/ 123 w 281"/>
                <a:gd name="T101" fmla="*/ 196 h 224"/>
                <a:gd name="T102" fmla="*/ 120 w 281"/>
                <a:gd name="T103" fmla="*/ 202 h 224"/>
                <a:gd name="T104" fmla="*/ 118 w 281"/>
                <a:gd name="T105" fmla="*/ 206 h 224"/>
                <a:gd name="T106" fmla="*/ 115 w 281"/>
                <a:gd name="T107" fmla="*/ 210 h 224"/>
                <a:gd name="T108" fmla="*/ 116 w 281"/>
                <a:gd name="T109" fmla="*/ 214 h 224"/>
                <a:gd name="T110" fmla="*/ 120 w 281"/>
                <a:gd name="T111" fmla="*/ 214 h 224"/>
                <a:gd name="T112" fmla="*/ 119 w 281"/>
                <a:gd name="T113" fmla="*/ 217 h 224"/>
                <a:gd name="T114" fmla="*/ 115 w 281"/>
                <a:gd name="T115" fmla="*/ 221 h 224"/>
                <a:gd name="T116" fmla="*/ 110 w 281"/>
                <a:gd name="T117" fmla="*/ 223 h 224"/>
                <a:gd name="T118" fmla="*/ 79 w 281"/>
                <a:gd name="T119" fmla="*/ 221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1"/>
                <a:gd name="T181" fmla="*/ 0 h 224"/>
                <a:gd name="T182" fmla="*/ 281 w 281"/>
                <a:gd name="T183" fmla="*/ 224 h 22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1" h="224">
                  <a:moveTo>
                    <a:pt x="79" y="221"/>
                  </a:moveTo>
                  <a:lnTo>
                    <a:pt x="66" y="221"/>
                  </a:lnTo>
                  <a:lnTo>
                    <a:pt x="50" y="221"/>
                  </a:lnTo>
                  <a:lnTo>
                    <a:pt x="47" y="220"/>
                  </a:lnTo>
                  <a:lnTo>
                    <a:pt x="47" y="219"/>
                  </a:lnTo>
                  <a:lnTo>
                    <a:pt x="47" y="211"/>
                  </a:lnTo>
                  <a:lnTo>
                    <a:pt x="47" y="202"/>
                  </a:lnTo>
                  <a:lnTo>
                    <a:pt x="46" y="194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3" y="179"/>
                  </a:lnTo>
                  <a:lnTo>
                    <a:pt x="44" y="178"/>
                  </a:lnTo>
                  <a:lnTo>
                    <a:pt x="44" y="177"/>
                  </a:lnTo>
                  <a:lnTo>
                    <a:pt x="45" y="175"/>
                  </a:lnTo>
                  <a:lnTo>
                    <a:pt x="44" y="173"/>
                  </a:lnTo>
                  <a:lnTo>
                    <a:pt x="43" y="171"/>
                  </a:lnTo>
                  <a:lnTo>
                    <a:pt x="40" y="169"/>
                  </a:lnTo>
                  <a:lnTo>
                    <a:pt x="39" y="169"/>
                  </a:lnTo>
                  <a:lnTo>
                    <a:pt x="39" y="170"/>
                  </a:lnTo>
                  <a:lnTo>
                    <a:pt x="39" y="173"/>
                  </a:lnTo>
                  <a:lnTo>
                    <a:pt x="40" y="178"/>
                  </a:lnTo>
                  <a:lnTo>
                    <a:pt x="36" y="172"/>
                  </a:lnTo>
                  <a:lnTo>
                    <a:pt x="34" y="168"/>
                  </a:lnTo>
                  <a:lnTo>
                    <a:pt x="31" y="166"/>
                  </a:lnTo>
                  <a:lnTo>
                    <a:pt x="29" y="162"/>
                  </a:lnTo>
                  <a:lnTo>
                    <a:pt x="32" y="162"/>
                  </a:lnTo>
                  <a:lnTo>
                    <a:pt x="31" y="158"/>
                  </a:lnTo>
                  <a:lnTo>
                    <a:pt x="29" y="154"/>
                  </a:lnTo>
                  <a:lnTo>
                    <a:pt x="27" y="150"/>
                  </a:lnTo>
                  <a:lnTo>
                    <a:pt x="25" y="147"/>
                  </a:lnTo>
                  <a:lnTo>
                    <a:pt x="21" y="144"/>
                  </a:lnTo>
                  <a:lnTo>
                    <a:pt x="18" y="143"/>
                  </a:lnTo>
                  <a:lnTo>
                    <a:pt x="16" y="143"/>
                  </a:lnTo>
                  <a:lnTo>
                    <a:pt x="15" y="142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0" y="123"/>
                  </a:lnTo>
                  <a:lnTo>
                    <a:pt x="4" y="113"/>
                  </a:lnTo>
                  <a:lnTo>
                    <a:pt x="8" y="114"/>
                  </a:lnTo>
                  <a:lnTo>
                    <a:pt x="18" y="119"/>
                  </a:lnTo>
                  <a:lnTo>
                    <a:pt x="33" y="127"/>
                  </a:lnTo>
                  <a:lnTo>
                    <a:pt x="51" y="140"/>
                  </a:lnTo>
                  <a:lnTo>
                    <a:pt x="58" y="146"/>
                  </a:lnTo>
                  <a:lnTo>
                    <a:pt x="63" y="151"/>
                  </a:lnTo>
                  <a:lnTo>
                    <a:pt x="68" y="157"/>
                  </a:lnTo>
                  <a:lnTo>
                    <a:pt x="74" y="163"/>
                  </a:lnTo>
                  <a:lnTo>
                    <a:pt x="76" y="165"/>
                  </a:lnTo>
                  <a:lnTo>
                    <a:pt x="79" y="166"/>
                  </a:lnTo>
                  <a:lnTo>
                    <a:pt x="81" y="164"/>
                  </a:lnTo>
                  <a:lnTo>
                    <a:pt x="83" y="162"/>
                  </a:lnTo>
                  <a:lnTo>
                    <a:pt x="84" y="160"/>
                  </a:lnTo>
                  <a:lnTo>
                    <a:pt x="87" y="160"/>
                  </a:lnTo>
                  <a:lnTo>
                    <a:pt x="90" y="156"/>
                  </a:lnTo>
                  <a:lnTo>
                    <a:pt x="92" y="155"/>
                  </a:lnTo>
                  <a:lnTo>
                    <a:pt x="115" y="125"/>
                  </a:lnTo>
                  <a:lnTo>
                    <a:pt x="124" y="113"/>
                  </a:lnTo>
                  <a:lnTo>
                    <a:pt x="126" y="112"/>
                  </a:lnTo>
                  <a:lnTo>
                    <a:pt x="132" y="110"/>
                  </a:lnTo>
                  <a:lnTo>
                    <a:pt x="132" y="106"/>
                  </a:lnTo>
                  <a:lnTo>
                    <a:pt x="135" y="104"/>
                  </a:lnTo>
                  <a:lnTo>
                    <a:pt x="136" y="103"/>
                  </a:lnTo>
                  <a:lnTo>
                    <a:pt x="139" y="98"/>
                  </a:lnTo>
                  <a:lnTo>
                    <a:pt x="141" y="94"/>
                  </a:lnTo>
                  <a:lnTo>
                    <a:pt x="144" y="90"/>
                  </a:lnTo>
                  <a:lnTo>
                    <a:pt x="152" y="83"/>
                  </a:lnTo>
                  <a:lnTo>
                    <a:pt x="154" y="83"/>
                  </a:lnTo>
                  <a:lnTo>
                    <a:pt x="155" y="81"/>
                  </a:lnTo>
                  <a:lnTo>
                    <a:pt x="173" y="64"/>
                  </a:lnTo>
                  <a:lnTo>
                    <a:pt x="172" y="66"/>
                  </a:lnTo>
                  <a:lnTo>
                    <a:pt x="146" y="95"/>
                  </a:lnTo>
                  <a:lnTo>
                    <a:pt x="144" y="98"/>
                  </a:lnTo>
                  <a:lnTo>
                    <a:pt x="141" y="100"/>
                  </a:lnTo>
                  <a:lnTo>
                    <a:pt x="140" y="103"/>
                  </a:lnTo>
                  <a:lnTo>
                    <a:pt x="139" y="106"/>
                  </a:lnTo>
                  <a:lnTo>
                    <a:pt x="137" y="109"/>
                  </a:lnTo>
                  <a:lnTo>
                    <a:pt x="134" y="112"/>
                  </a:lnTo>
                  <a:lnTo>
                    <a:pt x="133" y="114"/>
                  </a:lnTo>
                  <a:lnTo>
                    <a:pt x="130" y="117"/>
                  </a:lnTo>
                  <a:lnTo>
                    <a:pt x="130" y="121"/>
                  </a:lnTo>
                  <a:lnTo>
                    <a:pt x="130" y="124"/>
                  </a:lnTo>
                  <a:lnTo>
                    <a:pt x="129" y="127"/>
                  </a:lnTo>
                  <a:lnTo>
                    <a:pt x="125" y="128"/>
                  </a:lnTo>
                  <a:lnTo>
                    <a:pt x="125" y="131"/>
                  </a:lnTo>
                  <a:lnTo>
                    <a:pt x="122" y="134"/>
                  </a:lnTo>
                  <a:lnTo>
                    <a:pt x="120" y="137"/>
                  </a:lnTo>
                  <a:lnTo>
                    <a:pt x="120" y="140"/>
                  </a:lnTo>
                  <a:lnTo>
                    <a:pt x="121" y="143"/>
                  </a:lnTo>
                  <a:lnTo>
                    <a:pt x="123" y="143"/>
                  </a:lnTo>
                  <a:lnTo>
                    <a:pt x="125" y="142"/>
                  </a:lnTo>
                  <a:lnTo>
                    <a:pt x="127" y="136"/>
                  </a:lnTo>
                  <a:lnTo>
                    <a:pt x="129" y="133"/>
                  </a:lnTo>
                  <a:lnTo>
                    <a:pt x="129" y="131"/>
                  </a:lnTo>
                  <a:lnTo>
                    <a:pt x="130" y="128"/>
                  </a:lnTo>
                  <a:lnTo>
                    <a:pt x="133" y="124"/>
                  </a:lnTo>
                  <a:lnTo>
                    <a:pt x="136" y="121"/>
                  </a:lnTo>
                  <a:lnTo>
                    <a:pt x="142" y="116"/>
                  </a:lnTo>
                  <a:lnTo>
                    <a:pt x="142" y="112"/>
                  </a:lnTo>
                  <a:lnTo>
                    <a:pt x="144" y="108"/>
                  </a:lnTo>
                  <a:lnTo>
                    <a:pt x="145" y="108"/>
                  </a:lnTo>
                  <a:lnTo>
                    <a:pt x="148" y="108"/>
                  </a:lnTo>
                  <a:lnTo>
                    <a:pt x="153" y="101"/>
                  </a:lnTo>
                  <a:lnTo>
                    <a:pt x="161" y="96"/>
                  </a:lnTo>
                  <a:lnTo>
                    <a:pt x="166" y="91"/>
                  </a:lnTo>
                  <a:lnTo>
                    <a:pt x="169" y="85"/>
                  </a:lnTo>
                  <a:lnTo>
                    <a:pt x="175" y="81"/>
                  </a:lnTo>
                  <a:lnTo>
                    <a:pt x="188" y="75"/>
                  </a:lnTo>
                  <a:lnTo>
                    <a:pt x="191" y="72"/>
                  </a:lnTo>
                  <a:lnTo>
                    <a:pt x="197" y="69"/>
                  </a:lnTo>
                  <a:lnTo>
                    <a:pt x="198" y="66"/>
                  </a:lnTo>
                  <a:lnTo>
                    <a:pt x="200" y="63"/>
                  </a:lnTo>
                  <a:lnTo>
                    <a:pt x="199" y="60"/>
                  </a:lnTo>
                  <a:lnTo>
                    <a:pt x="200" y="59"/>
                  </a:lnTo>
                  <a:lnTo>
                    <a:pt x="209" y="50"/>
                  </a:lnTo>
                  <a:lnTo>
                    <a:pt x="209" y="47"/>
                  </a:lnTo>
                  <a:lnTo>
                    <a:pt x="208" y="46"/>
                  </a:lnTo>
                  <a:lnTo>
                    <a:pt x="204" y="48"/>
                  </a:lnTo>
                  <a:lnTo>
                    <a:pt x="203" y="48"/>
                  </a:lnTo>
                  <a:lnTo>
                    <a:pt x="200" y="51"/>
                  </a:lnTo>
                  <a:lnTo>
                    <a:pt x="197" y="54"/>
                  </a:lnTo>
                  <a:lnTo>
                    <a:pt x="194" y="56"/>
                  </a:lnTo>
                  <a:lnTo>
                    <a:pt x="194" y="54"/>
                  </a:lnTo>
                  <a:lnTo>
                    <a:pt x="194" y="52"/>
                  </a:lnTo>
                  <a:lnTo>
                    <a:pt x="218" y="31"/>
                  </a:lnTo>
                  <a:lnTo>
                    <a:pt x="213" y="36"/>
                  </a:lnTo>
                  <a:lnTo>
                    <a:pt x="212" y="39"/>
                  </a:lnTo>
                  <a:lnTo>
                    <a:pt x="211" y="43"/>
                  </a:lnTo>
                  <a:lnTo>
                    <a:pt x="212" y="44"/>
                  </a:lnTo>
                  <a:lnTo>
                    <a:pt x="248" y="17"/>
                  </a:lnTo>
                  <a:lnTo>
                    <a:pt x="258" y="11"/>
                  </a:lnTo>
                  <a:lnTo>
                    <a:pt x="265" y="7"/>
                  </a:lnTo>
                  <a:lnTo>
                    <a:pt x="270" y="4"/>
                  </a:lnTo>
                  <a:lnTo>
                    <a:pt x="272" y="3"/>
                  </a:lnTo>
                  <a:lnTo>
                    <a:pt x="276" y="1"/>
                  </a:lnTo>
                  <a:lnTo>
                    <a:pt x="280" y="0"/>
                  </a:lnTo>
                  <a:lnTo>
                    <a:pt x="275" y="3"/>
                  </a:lnTo>
                  <a:lnTo>
                    <a:pt x="271" y="6"/>
                  </a:lnTo>
                  <a:lnTo>
                    <a:pt x="268" y="8"/>
                  </a:lnTo>
                  <a:lnTo>
                    <a:pt x="264" y="11"/>
                  </a:lnTo>
                  <a:lnTo>
                    <a:pt x="260" y="15"/>
                  </a:lnTo>
                  <a:lnTo>
                    <a:pt x="239" y="36"/>
                  </a:lnTo>
                  <a:lnTo>
                    <a:pt x="227" y="50"/>
                  </a:lnTo>
                  <a:lnTo>
                    <a:pt x="213" y="66"/>
                  </a:lnTo>
                  <a:lnTo>
                    <a:pt x="171" y="117"/>
                  </a:lnTo>
                  <a:lnTo>
                    <a:pt x="166" y="127"/>
                  </a:lnTo>
                  <a:lnTo>
                    <a:pt x="163" y="129"/>
                  </a:lnTo>
                  <a:lnTo>
                    <a:pt x="161" y="133"/>
                  </a:lnTo>
                  <a:lnTo>
                    <a:pt x="160" y="136"/>
                  </a:lnTo>
                  <a:lnTo>
                    <a:pt x="155" y="138"/>
                  </a:lnTo>
                  <a:lnTo>
                    <a:pt x="156" y="141"/>
                  </a:lnTo>
                  <a:lnTo>
                    <a:pt x="151" y="146"/>
                  </a:lnTo>
                  <a:lnTo>
                    <a:pt x="126" y="191"/>
                  </a:lnTo>
                  <a:lnTo>
                    <a:pt x="124" y="194"/>
                  </a:lnTo>
                  <a:lnTo>
                    <a:pt x="123" y="196"/>
                  </a:lnTo>
                  <a:lnTo>
                    <a:pt x="122" y="200"/>
                  </a:lnTo>
                  <a:lnTo>
                    <a:pt x="120" y="202"/>
                  </a:lnTo>
                  <a:lnTo>
                    <a:pt x="119" y="204"/>
                  </a:lnTo>
                  <a:lnTo>
                    <a:pt x="118" y="205"/>
                  </a:lnTo>
                  <a:lnTo>
                    <a:pt x="118" y="206"/>
                  </a:lnTo>
                  <a:lnTo>
                    <a:pt x="117" y="208"/>
                  </a:lnTo>
                  <a:lnTo>
                    <a:pt x="116" y="209"/>
                  </a:lnTo>
                  <a:lnTo>
                    <a:pt x="115" y="210"/>
                  </a:lnTo>
                  <a:lnTo>
                    <a:pt x="114" y="211"/>
                  </a:lnTo>
                  <a:lnTo>
                    <a:pt x="115" y="214"/>
                  </a:lnTo>
                  <a:lnTo>
                    <a:pt x="116" y="214"/>
                  </a:lnTo>
                  <a:lnTo>
                    <a:pt x="117" y="216"/>
                  </a:lnTo>
                  <a:lnTo>
                    <a:pt x="119" y="215"/>
                  </a:lnTo>
                  <a:lnTo>
                    <a:pt x="120" y="214"/>
                  </a:lnTo>
                  <a:lnTo>
                    <a:pt x="122" y="214"/>
                  </a:lnTo>
                  <a:lnTo>
                    <a:pt x="120" y="215"/>
                  </a:lnTo>
                  <a:lnTo>
                    <a:pt x="119" y="217"/>
                  </a:lnTo>
                  <a:lnTo>
                    <a:pt x="118" y="218"/>
                  </a:lnTo>
                  <a:lnTo>
                    <a:pt x="116" y="219"/>
                  </a:lnTo>
                  <a:lnTo>
                    <a:pt x="115" y="221"/>
                  </a:lnTo>
                  <a:lnTo>
                    <a:pt x="113" y="222"/>
                  </a:lnTo>
                  <a:lnTo>
                    <a:pt x="112" y="223"/>
                  </a:lnTo>
                  <a:lnTo>
                    <a:pt x="110" y="223"/>
                  </a:lnTo>
                  <a:lnTo>
                    <a:pt x="104" y="222"/>
                  </a:lnTo>
                  <a:lnTo>
                    <a:pt x="94" y="221"/>
                  </a:lnTo>
                  <a:lnTo>
                    <a:pt x="79" y="221"/>
                  </a:lnTo>
                </a:path>
              </a:pathLst>
            </a:custGeom>
            <a:solidFill>
              <a:srgbClr val="FF0000"/>
            </a:solidFill>
            <a:ln w="9525">
              <a:noFill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83"/>
            <p:cNvSpPr>
              <a:spLocks/>
            </p:cNvSpPr>
            <p:nvPr/>
          </p:nvSpPr>
          <p:spPr bwMode="auto">
            <a:xfrm>
              <a:off x="856" y="1522"/>
              <a:ext cx="49" cy="50"/>
            </a:xfrm>
            <a:custGeom>
              <a:avLst/>
              <a:gdLst>
                <a:gd name="T0" fmla="*/ 0 w 49"/>
                <a:gd name="T1" fmla="*/ 49 h 50"/>
                <a:gd name="T2" fmla="*/ 4 w 49"/>
                <a:gd name="T3" fmla="*/ 42 h 50"/>
                <a:gd name="T4" fmla="*/ 9 w 49"/>
                <a:gd name="T5" fmla="*/ 38 h 50"/>
                <a:gd name="T6" fmla="*/ 17 w 49"/>
                <a:gd name="T7" fmla="*/ 28 h 50"/>
                <a:gd name="T8" fmla="*/ 20 w 49"/>
                <a:gd name="T9" fmla="*/ 24 h 50"/>
                <a:gd name="T10" fmla="*/ 24 w 49"/>
                <a:gd name="T11" fmla="*/ 21 h 50"/>
                <a:gd name="T12" fmla="*/ 29 w 49"/>
                <a:gd name="T13" fmla="*/ 14 h 50"/>
                <a:gd name="T14" fmla="*/ 40 w 49"/>
                <a:gd name="T15" fmla="*/ 0 h 50"/>
                <a:gd name="T16" fmla="*/ 34 w 49"/>
                <a:gd name="T17" fmla="*/ 11 h 50"/>
                <a:gd name="T18" fmla="*/ 27 w 49"/>
                <a:gd name="T19" fmla="*/ 18 h 50"/>
                <a:gd name="T20" fmla="*/ 27 w 49"/>
                <a:gd name="T21" fmla="*/ 19 h 50"/>
                <a:gd name="T22" fmla="*/ 29 w 49"/>
                <a:gd name="T23" fmla="*/ 18 h 50"/>
                <a:gd name="T24" fmla="*/ 30 w 49"/>
                <a:gd name="T25" fmla="*/ 17 h 50"/>
                <a:gd name="T26" fmla="*/ 35 w 49"/>
                <a:gd name="T27" fmla="*/ 13 h 50"/>
                <a:gd name="T28" fmla="*/ 39 w 49"/>
                <a:gd name="T29" fmla="*/ 8 h 50"/>
                <a:gd name="T30" fmla="*/ 48 w 49"/>
                <a:gd name="T31" fmla="*/ 2 h 50"/>
                <a:gd name="T32" fmla="*/ 41 w 49"/>
                <a:gd name="T33" fmla="*/ 8 h 50"/>
                <a:gd name="T34" fmla="*/ 40 w 49"/>
                <a:gd name="T35" fmla="*/ 14 h 50"/>
                <a:gd name="T36" fmla="*/ 35 w 49"/>
                <a:gd name="T37" fmla="*/ 17 h 50"/>
                <a:gd name="T38" fmla="*/ 30 w 49"/>
                <a:gd name="T39" fmla="*/ 22 h 50"/>
                <a:gd name="T40" fmla="*/ 26 w 49"/>
                <a:gd name="T41" fmla="*/ 24 h 50"/>
                <a:gd name="T42" fmla="*/ 23 w 49"/>
                <a:gd name="T43" fmla="*/ 26 h 50"/>
                <a:gd name="T44" fmla="*/ 17 w 49"/>
                <a:gd name="T45" fmla="*/ 33 h 50"/>
                <a:gd name="T46" fmla="*/ 7 w 49"/>
                <a:gd name="T47" fmla="*/ 43 h 50"/>
                <a:gd name="T48" fmla="*/ 3 w 49"/>
                <a:gd name="T49" fmla="*/ 46 h 50"/>
                <a:gd name="T50" fmla="*/ 0 w 49"/>
                <a:gd name="T51" fmla="*/ 49 h 50"/>
                <a:gd name="T52" fmla="*/ 0 w 49"/>
                <a:gd name="T53" fmla="*/ 49 h 5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"/>
                <a:gd name="T82" fmla="*/ 0 h 50"/>
                <a:gd name="T83" fmla="*/ 49 w 49"/>
                <a:gd name="T84" fmla="*/ 50 h 5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" h="50">
                  <a:moveTo>
                    <a:pt x="0" y="49"/>
                  </a:moveTo>
                  <a:lnTo>
                    <a:pt x="4" y="42"/>
                  </a:lnTo>
                  <a:lnTo>
                    <a:pt x="9" y="38"/>
                  </a:lnTo>
                  <a:lnTo>
                    <a:pt x="17" y="28"/>
                  </a:lnTo>
                  <a:lnTo>
                    <a:pt x="20" y="24"/>
                  </a:lnTo>
                  <a:lnTo>
                    <a:pt x="24" y="21"/>
                  </a:lnTo>
                  <a:lnTo>
                    <a:pt x="29" y="14"/>
                  </a:lnTo>
                  <a:lnTo>
                    <a:pt x="40" y="0"/>
                  </a:lnTo>
                  <a:lnTo>
                    <a:pt x="34" y="11"/>
                  </a:lnTo>
                  <a:lnTo>
                    <a:pt x="27" y="18"/>
                  </a:lnTo>
                  <a:lnTo>
                    <a:pt x="27" y="19"/>
                  </a:lnTo>
                  <a:lnTo>
                    <a:pt x="29" y="18"/>
                  </a:lnTo>
                  <a:lnTo>
                    <a:pt x="30" y="17"/>
                  </a:lnTo>
                  <a:lnTo>
                    <a:pt x="35" y="13"/>
                  </a:lnTo>
                  <a:lnTo>
                    <a:pt x="39" y="8"/>
                  </a:lnTo>
                  <a:lnTo>
                    <a:pt x="48" y="2"/>
                  </a:lnTo>
                  <a:lnTo>
                    <a:pt x="41" y="8"/>
                  </a:lnTo>
                  <a:lnTo>
                    <a:pt x="40" y="14"/>
                  </a:lnTo>
                  <a:lnTo>
                    <a:pt x="35" y="17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3" y="26"/>
                  </a:lnTo>
                  <a:lnTo>
                    <a:pt x="17" y="33"/>
                  </a:lnTo>
                  <a:lnTo>
                    <a:pt x="7" y="43"/>
                  </a:lnTo>
                  <a:lnTo>
                    <a:pt x="3" y="46"/>
                  </a:lnTo>
                  <a:lnTo>
                    <a:pt x="0" y="49"/>
                  </a:lnTo>
                </a:path>
              </a:pathLst>
            </a:custGeom>
            <a:solidFill>
              <a:srgbClr val="FF0000"/>
            </a:solidFill>
            <a:ln w="9525">
              <a:noFill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84"/>
            <p:cNvSpPr>
              <a:spLocks/>
            </p:cNvSpPr>
            <p:nvPr/>
          </p:nvSpPr>
          <p:spPr bwMode="auto">
            <a:xfrm>
              <a:off x="907" y="1504"/>
              <a:ext cx="15" cy="12"/>
            </a:xfrm>
            <a:custGeom>
              <a:avLst/>
              <a:gdLst>
                <a:gd name="T0" fmla="*/ 0 w 15"/>
                <a:gd name="T1" fmla="*/ 8 h 12"/>
                <a:gd name="T2" fmla="*/ 2 w 15"/>
                <a:gd name="T3" fmla="*/ 6 h 12"/>
                <a:gd name="T4" fmla="*/ 6 w 15"/>
                <a:gd name="T5" fmla="*/ 5 h 12"/>
                <a:gd name="T6" fmla="*/ 8 w 15"/>
                <a:gd name="T7" fmla="*/ 2 h 12"/>
                <a:gd name="T8" fmla="*/ 12 w 15"/>
                <a:gd name="T9" fmla="*/ 1 h 12"/>
                <a:gd name="T10" fmla="*/ 14 w 15"/>
                <a:gd name="T11" fmla="*/ 0 h 12"/>
                <a:gd name="T12" fmla="*/ 10 w 15"/>
                <a:gd name="T13" fmla="*/ 3 h 12"/>
                <a:gd name="T14" fmla="*/ 8 w 15"/>
                <a:gd name="T15" fmla="*/ 5 h 12"/>
                <a:gd name="T16" fmla="*/ 6 w 15"/>
                <a:gd name="T17" fmla="*/ 7 h 12"/>
                <a:gd name="T18" fmla="*/ 3 w 15"/>
                <a:gd name="T19" fmla="*/ 9 h 12"/>
                <a:gd name="T20" fmla="*/ 0 w 15"/>
                <a:gd name="T21" fmla="*/ 11 h 12"/>
                <a:gd name="T22" fmla="*/ 0 w 15"/>
                <a:gd name="T23" fmla="*/ 8 h 12"/>
                <a:gd name="T24" fmla="*/ 0 w 15"/>
                <a:gd name="T25" fmla="*/ 8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"/>
                <a:gd name="T40" fmla="*/ 0 h 12"/>
                <a:gd name="T41" fmla="*/ 15 w 15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" h="12">
                  <a:moveTo>
                    <a:pt x="0" y="8"/>
                  </a:moveTo>
                  <a:lnTo>
                    <a:pt x="2" y="6"/>
                  </a:lnTo>
                  <a:lnTo>
                    <a:pt x="6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0" y="3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1"/>
                  </a:lnTo>
                  <a:lnTo>
                    <a:pt x="0" y="8"/>
                  </a:lnTo>
                </a:path>
              </a:pathLst>
            </a:custGeom>
            <a:solidFill>
              <a:srgbClr val="FF0000"/>
            </a:solidFill>
            <a:ln w="9525">
              <a:noFill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85"/>
            <p:cNvSpPr>
              <a:spLocks/>
            </p:cNvSpPr>
            <p:nvPr/>
          </p:nvSpPr>
          <p:spPr bwMode="auto">
            <a:xfrm>
              <a:off x="900" y="1529"/>
              <a:ext cx="9" cy="8"/>
            </a:xfrm>
            <a:custGeom>
              <a:avLst/>
              <a:gdLst>
                <a:gd name="T0" fmla="*/ 2 w 9"/>
                <a:gd name="T1" fmla="*/ 5 h 8"/>
                <a:gd name="T2" fmla="*/ 5 w 9"/>
                <a:gd name="T3" fmla="*/ 2 h 8"/>
                <a:gd name="T4" fmla="*/ 6 w 9"/>
                <a:gd name="T5" fmla="*/ 0 h 8"/>
                <a:gd name="T6" fmla="*/ 8 w 9"/>
                <a:gd name="T7" fmla="*/ 0 h 8"/>
                <a:gd name="T8" fmla="*/ 8 w 9"/>
                <a:gd name="T9" fmla="*/ 1 h 8"/>
                <a:gd name="T10" fmla="*/ 7 w 9"/>
                <a:gd name="T11" fmla="*/ 3 h 8"/>
                <a:gd name="T12" fmla="*/ 6 w 9"/>
                <a:gd name="T13" fmla="*/ 4 h 8"/>
                <a:gd name="T14" fmla="*/ 4 w 9"/>
                <a:gd name="T15" fmla="*/ 5 h 8"/>
                <a:gd name="T16" fmla="*/ 2 w 9"/>
                <a:gd name="T17" fmla="*/ 6 h 8"/>
                <a:gd name="T18" fmla="*/ 0 w 9"/>
                <a:gd name="T19" fmla="*/ 7 h 8"/>
                <a:gd name="T20" fmla="*/ 2 w 9"/>
                <a:gd name="T21" fmla="*/ 5 h 8"/>
                <a:gd name="T22" fmla="*/ 2 w 9"/>
                <a:gd name="T23" fmla="*/ 5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"/>
                <a:gd name="T37" fmla="*/ 0 h 8"/>
                <a:gd name="T38" fmla="*/ 9 w 9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" h="8">
                  <a:moveTo>
                    <a:pt x="2" y="5"/>
                  </a:moveTo>
                  <a:lnTo>
                    <a:pt x="5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6"/>
                  </a:lnTo>
                  <a:lnTo>
                    <a:pt x="0" y="7"/>
                  </a:lnTo>
                  <a:lnTo>
                    <a:pt x="2" y="5"/>
                  </a:lnTo>
                </a:path>
              </a:pathLst>
            </a:custGeom>
            <a:solidFill>
              <a:srgbClr val="FF0000"/>
            </a:solidFill>
            <a:ln w="9525">
              <a:noFill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43" name="Group 28"/>
          <p:cNvGrpSpPr>
            <a:grpSpLocks/>
          </p:cNvGrpSpPr>
          <p:nvPr/>
        </p:nvGrpSpPr>
        <p:grpSpPr bwMode="auto">
          <a:xfrm>
            <a:off x="4643438" y="3929063"/>
            <a:ext cx="1328737" cy="1008062"/>
            <a:chOff x="2928" y="2704"/>
            <a:chExt cx="837" cy="1078"/>
          </a:xfrm>
        </p:grpSpPr>
        <p:sp>
          <p:nvSpPr>
            <p:cNvPr id="30756" name="AutoShape 29"/>
            <p:cNvSpPr>
              <a:spLocks noChangeArrowheads="1"/>
            </p:cNvSpPr>
            <p:nvPr/>
          </p:nvSpPr>
          <p:spPr bwMode="auto">
            <a:xfrm>
              <a:off x="2928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7" name="Text Box 30"/>
            <p:cNvSpPr txBox="1">
              <a:spLocks noChangeArrowheads="1"/>
            </p:cNvSpPr>
            <p:nvPr/>
          </p:nvSpPr>
          <p:spPr bwMode="auto">
            <a:xfrm>
              <a:off x="3013" y="2982"/>
              <a:ext cx="668" cy="52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对策实施</a:t>
              </a:r>
            </a:p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效果确认</a:t>
              </a:r>
            </a:p>
          </p:txBody>
        </p:sp>
      </p:grpSp>
      <p:grpSp>
        <p:nvGrpSpPr>
          <p:cNvPr id="30744" name="Group 31"/>
          <p:cNvGrpSpPr>
            <a:grpSpLocks/>
          </p:cNvGrpSpPr>
          <p:nvPr/>
        </p:nvGrpSpPr>
        <p:grpSpPr bwMode="auto">
          <a:xfrm>
            <a:off x="5948363" y="3929063"/>
            <a:ext cx="1328737" cy="1008062"/>
            <a:chOff x="3744" y="2704"/>
            <a:chExt cx="837" cy="1078"/>
          </a:xfrm>
        </p:grpSpPr>
        <p:sp>
          <p:nvSpPr>
            <p:cNvPr id="30754" name="AutoShape 32"/>
            <p:cNvSpPr>
              <a:spLocks noChangeArrowheads="1"/>
            </p:cNvSpPr>
            <p:nvPr/>
          </p:nvSpPr>
          <p:spPr bwMode="auto">
            <a:xfrm>
              <a:off x="3744" y="2704"/>
              <a:ext cx="837" cy="1078"/>
            </a:xfrm>
            <a:prstGeom prst="chevron">
              <a:avLst>
                <a:gd name="adj" fmla="val 11468"/>
              </a:avLst>
            </a:prstGeom>
            <a:solidFill>
              <a:srgbClr val="FFFFFF"/>
            </a:solidFill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5" name="Text Box 33"/>
            <p:cNvSpPr txBox="1">
              <a:spLocks noChangeArrowheads="1"/>
            </p:cNvSpPr>
            <p:nvPr/>
          </p:nvSpPr>
          <p:spPr bwMode="auto">
            <a:xfrm>
              <a:off x="3829" y="2982"/>
              <a:ext cx="668" cy="52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en-US" altLang="en-US" sz="1600" b="1">
                  <a:solidFill>
                    <a:srgbClr val="000000"/>
                  </a:solidFill>
                  <a:ea typeface="华文细黑" pitchFamily="2" charset="-122"/>
                </a:rPr>
                <a:t>成果标准化和总结</a:t>
              </a:r>
            </a:p>
          </p:txBody>
        </p:sp>
      </p:grpSp>
      <p:grpSp>
        <p:nvGrpSpPr>
          <p:cNvPr id="30745" name="Group 22"/>
          <p:cNvGrpSpPr>
            <a:grpSpLocks/>
          </p:cNvGrpSpPr>
          <p:nvPr/>
        </p:nvGrpSpPr>
        <p:grpSpPr bwMode="auto">
          <a:xfrm>
            <a:off x="2071688" y="3929063"/>
            <a:ext cx="1328737" cy="1008062"/>
            <a:chOff x="1320" y="2704"/>
            <a:chExt cx="837" cy="1078"/>
          </a:xfrm>
        </p:grpSpPr>
        <p:sp>
          <p:nvSpPr>
            <p:cNvPr id="30752" name="AutoShape 23"/>
            <p:cNvSpPr>
              <a:spLocks noChangeArrowheads="1"/>
            </p:cNvSpPr>
            <p:nvPr/>
          </p:nvSpPr>
          <p:spPr bwMode="auto">
            <a:xfrm>
              <a:off x="1320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3" name="Text Box 24"/>
            <p:cNvSpPr txBox="1">
              <a:spLocks noChangeArrowheads="1"/>
            </p:cNvSpPr>
            <p:nvPr/>
          </p:nvSpPr>
          <p:spPr bwMode="auto">
            <a:xfrm>
              <a:off x="1405" y="2979"/>
              <a:ext cx="668" cy="5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确定主攻方向和目标</a:t>
              </a:r>
            </a:p>
          </p:txBody>
        </p:sp>
      </p:grpSp>
      <p:grpSp>
        <p:nvGrpSpPr>
          <p:cNvPr id="30746" name="Group 25"/>
          <p:cNvGrpSpPr>
            <a:grpSpLocks/>
          </p:cNvGrpSpPr>
          <p:nvPr/>
        </p:nvGrpSpPr>
        <p:grpSpPr bwMode="auto">
          <a:xfrm>
            <a:off x="3378200" y="3929063"/>
            <a:ext cx="1328738" cy="1008062"/>
            <a:chOff x="2159" y="2704"/>
            <a:chExt cx="837" cy="1078"/>
          </a:xfrm>
        </p:grpSpPr>
        <p:sp>
          <p:nvSpPr>
            <p:cNvPr id="30750" name="AutoShape 26"/>
            <p:cNvSpPr>
              <a:spLocks noChangeArrowheads="1"/>
            </p:cNvSpPr>
            <p:nvPr/>
          </p:nvSpPr>
          <p:spPr bwMode="auto">
            <a:xfrm>
              <a:off x="2159" y="2704"/>
              <a:ext cx="837" cy="1078"/>
            </a:xfrm>
            <a:prstGeom prst="chevron">
              <a:avLst>
                <a:gd name="adj" fmla="val 11468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1" name="Text Box 27"/>
            <p:cNvSpPr txBox="1">
              <a:spLocks noChangeArrowheads="1"/>
            </p:cNvSpPr>
            <p:nvPr/>
          </p:nvSpPr>
          <p:spPr bwMode="auto">
            <a:xfrm>
              <a:off x="2244" y="2979"/>
              <a:ext cx="668" cy="52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拟定并探讨成功方案</a:t>
              </a:r>
            </a:p>
          </p:txBody>
        </p:sp>
      </p:grpSp>
      <p:grpSp>
        <p:nvGrpSpPr>
          <p:cNvPr id="30747" name="Group 35"/>
          <p:cNvGrpSpPr>
            <a:grpSpLocks/>
          </p:cNvGrpSpPr>
          <p:nvPr/>
        </p:nvGrpSpPr>
        <p:grpSpPr bwMode="auto">
          <a:xfrm>
            <a:off x="765175" y="3929063"/>
            <a:ext cx="1328738" cy="1008062"/>
            <a:chOff x="482" y="2704"/>
            <a:chExt cx="837" cy="1078"/>
          </a:xfrm>
        </p:grpSpPr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532" y="3112"/>
              <a:ext cx="736" cy="26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zh-CN" altLang="en-US" sz="1600" b="1">
                  <a:solidFill>
                    <a:srgbClr val="000000"/>
                  </a:solidFill>
                  <a:ea typeface="华文细黑" pitchFamily="2" charset="-122"/>
                </a:rPr>
                <a:t>选择课题</a:t>
              </a:r>
            </a:p>
          </p:txBody>
        </p:sp>
        <p:sp>
          <p:nvSpPr>
            <p:cNvPr id="30749" name="AutoShape 37"/>
            <p:cNvSpPr>
              <a:spLocks noChangeArrowheads="1"/>
            </p:cNvSpPr>
            <p:nvPr/>
          </p:nvSpPr>
          <p:spPr bwMode="auto">
            <a:xfrm>
              <a:off x="482" y="2704"/>
              <a:ext cx="837" cy="1078"/>
            </a:xfrm>
            <a:prstGeom prst="homePlate">
              <a:avLst>
                <a:gd name="adj" fmla="val 11796"/>
              </a:avLst>
            </a:prstGeom>
            <a:noFill/>
            <a:ln w="63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7" grpId="0" animBg="1"/>
      <p:bldP spid="285730" grpId="0"/>
      <p:bldP spid="285734" grpId="0" animBg="1"/>
      <p:bldP spid="2857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843F33FC-646B-42F9-934B-E5459247B9B3}" type="slidenum">
              <a:rPr lang="de-DE" altLang="zh-CN"/>
              <a:pPr defTabSz="801688"/>
              <a:t>22</a:t>
            </a:fld>
            <a:endParaRPr lang="en-GB" altLang="zh-CN"/>
          </a:p>
        </p:txBody>
      </p:sp>
      <p:sp>
        <p:nvSpPr>
          <p:cNvPr id="294311" name="AutoShape 423"/>
          <p:cNvSpPr>
            <a:spLocks noChangeArrowheads="1"/>
          </p:cNvSpPr>
          <p:nvPr/>
        </p:nvSpPr>
        <p:spPr bwMode="auto">
          <a:xfrm>
            <a:off x="771525" y="2705100"/>
            <a:ext cx="7777163" cy="936625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9525" algn="ctr">
            <a:noFill/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9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5" name="Rectangle 11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09" name="Rectangle 15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0" name="Rectangle 16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1" name="Rectangle 17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2" name="Rectangle 18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3" name="Rectangle 19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4" name="Rectangle 2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6" name="Rectangle 2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7" name="Rectangle 23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8" name="Rectangle 2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19" name="Rectangle 25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20" name="Rectangle 26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21" name="Rectangle 27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22" name="Rectangle 28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23" name="Rectangle 29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33824" name="Rectangle 30"/>
          <p:cNvSpPr>
            <a:spLocks noChangeArrowheads="1"/>
          </p:cNvSpPr>
          <p:nvPr/>
        </p:nvSpPr>
        <p:spPr bwMode="auto">
          <a:xfrm>
            <a:off x="1538288" y="428625"/>
            <a:ext cx="508476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0152" tIns="40076" rIns="80152" bIns="40076">
            <a:spAutoFit/>
          </a:bodyPr>
          <a:lstStyle/>
          <a:p>
            <a:pPr defTabSz="835025" eaLnBrk="0" hangingPunct="0"/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94335" name="Group 447"/>
          <p:cNvGraphicFramePr>
            <a:graphicFrameLocks noGrp="1"/>
          </p:cNvGraphicFramePr>
          <p:nvPr>
            <p:ph idx="1"/>
          </p:nvPr>
        </p:nvGraphicFramePr>
        <p:xfrm>
          <a:off x="746125" y="1268413"/>
          <a:ext cx="7800975" cy="4874652"/>
        </p:xfrm>
        <a:graphic>
          <a:graphicData uri="http://schemas.openxmlformats.org/drawingml/2006/table">
            <a:tbl>
              <a:tblPr/>
              <a:tblGrid>
                <a:gridCol w="911225"/>
                <a:gridCol w="911225"/>
                <a:gridCol w="325438"/>
                <a:gridCol w="327025"/>
                <a:gridCol w="296862"/>
                <a:gridCol w="311150"/>
                <a:gridCol w="311150"/>
                <a:gridCol w="309563"/>
                <a:gridCol w="311150"/>
                <a:gridCol w="349250"/>
                <a:gridCol w="303212"/>
                <a:gridCol w="323850"/>
                <a:gridCol w="327025"/>
                <a:gridCol w="325438"/>
                <a:gridCol w="328612"/>
                <a:gridCol w="323850"/>
                <a:gridCol w="301625"/>
                <a:gridCol w="301625"/>
                <a:gridCol w="300038"/>
                <a:gridCol w="301625"/>
                <a:gridCol w="300037"/>
              </a:tblGrid>
              <a:tr h="1778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改进步骤（问题解决型）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子活动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质量改进老七法（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Q7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质量改进新七法（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N7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其他方法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84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直方图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控制图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散布图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网络图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矩阵数据分析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流程图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5Why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397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把握现状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分析现状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设定目标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分析根因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原因分析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根因验证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成果标准化和总结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标准化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总结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marL="79200" marR="79200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 ◎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表示特别有效，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表示有效。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(2) 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简易图表包括：折线图、柱状图、饼分图、甘特图、雷达图。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4314" name="Rectangle 426">
            <a:hlinkClick r:id="rId3" action="ppaction://hlinkpres?slideindex=2&amp;slidetitle=分层法" tooltip="分层法"/>
          </p:cNvPr>
          <p:cNvSpPr>
            <a:spLocks noChangeArrowheads="1"/>
          </p:cNvSpPr>
          <p:nvPr/>
        </p:nvSpPr>
        <p:spPr bwMode="auto">
          <a:xfrm>
            <a:off x="2571750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分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层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法</a:t>
            </a:r>
          </a:p>
        </p:txBody>
      </p:sp>
      <p:sp>
        <p:nvSpPr>
          <p:cNvPr id="34056" name="Rectangle 4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改进常用工具</a:t>
            </a:r>
            <a:r>
              <a:rPr lang="en-US" altLang="zh-CN" smtClean="0"/>
              <a:t>/</a:t>
            </a:r>
            <a:r>
              <a:rPr lang="zh-CN" altLang="en-US" smtClean="0"/>
              <a:t>方法</a:t>
            </a:r>
          </a:p>
        </p:txBody>
      </p:sp>
      <p:sp>
        <p:nvSpPr>
          <p:cNvPr id="294316" name="Rectangle 428">
            <a:hlinkClick r:id="rId4" action="ppaction://hlinkpres?slideindex=2&amp;slidetitle=查检表" tooltip="查检表"/>
          </p:cNvPr>
          <p:cNvSpPr>
            <a:spLocks noChangeArrowheads="1"/>
          </p:cNvSpPr>
          <p:nvPr/>
        </p:nvSpPr>
        <p:spPr bwMode="auto">
          <a:xfrm>
            <a:off x="2898775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查检表</a:t>
            </a:r>
          </a:p>
        </p:txBody>
      </p:sp>
      <p:sp>
        <p:nvSpPr>
          <p:cNvPr id="294317" name="Rectangle 429">
            <a:hlinkClick r:id="rId5" action="ppaction://hlinkpres?slideindex=2&amp;slidetitle=排列图（柏拉图）" tooltip="排列图"/>
          </p:cNvPr>
          <p:cNvSpPr>
            <a:spLocks noChangeArrowheads="1"/>
          </p:cNvSpPr>
          <p:nvPr/>
        </p:nvSpPr>
        <p:spPr bwMode="auto">
          <a:xfrm>
            <a:off x="3222625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排列图</a:t>
            </a:r>
          </a:p>
        </p:txBody>
      </p:sp>
      <p:sp>
        <p:nvSpPr>
          <p:cNvPr id="34059" name="Rectangle 430">
            <a:hlinkClick r:id="rId6" action="ppaction://hlinkpres?slideindex=2&amp;slidetitle=鱼骨图" tooltip="鱼骨图"/>
          </p:cNvPr>
          <p:cNvSpPr>
            <a:spLocks noChangeArrowheads="1"/>
          </p:cNvSpPr>
          <p:nvPr/>
        </p:nvSpPr>
        <p:spPr bwMode="auto">
          <a:xfrm>
            <a:off x="3519488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鱼骨图</a:t>
            </a:r>
          </a:p>
        </p:txBody>
      </p:sp>
      <p:sp>
        <p:nvSpPr>
          <p:cNvPr id="34060" name="Rectangle 431">
            <a:hlinkClick r:id="rId7" action="ppaction://hlinkpres?slideindex=2&amp;slidetitle=关联图" tooltip="关联图"/>
          </p:cNvPr>
          <p:cNvSpPr>
            <a:spLocks noChangeArrowheads="1"/>
          </p:cNvSpPr>
          <p:nvPr/>
        </p:nvSpPr>
        <p:spPr bwMode="auto">
          <a:xfrm>
            <a:off x="5110163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关联图</a:t>
            </a:r>
          </a:p>
        </p:txBody>
      </p:sp>
      <p:sp>
        <p:nvSpPr>
          <p:cNvPr id="34061" name="Rectangle 432">
            <a:hlinkClick r:id="rId8" action="ppaction://hlinkpres?slideindex=2&amp;slidetitle=亲和图" tooltip="亲和图"/>
          </p:cNvPr>
          <p:cNvSpPr>
            <a:spLocks noChangeArrowheads="1"/>
          </p:cNvSpPr>
          <p:nvPr/>
        </p:nvSpPr>
        <p:spPr bwMode="auto">
          <a:xfrm>
            <a:off x="5414963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亲和图</a:t>
            </a:r>
          </a:p>
        </p:txBody>
      </p:sp>
      <p:sp>
        <p:nvSpPr>
          <p:cNvPr id="294327" name="Rectangle 439">
            <a:hlinkClick r:id="rId9" action="ppaction://hlinkpres?slideindex=3&amp;slidetitle=幻灯片 3" tooltip="5W2H"/>
          </p:cNvPr>
          <p:cNvSpPr>
            <a:spLocks noChangeArrowheads="1"/>
          </p:cNvSpPr>
          <p:nvPr/>
        </p:nvSpPr>
        <p:spPr bwMode="auto">
          <a:xfrm>
            <a:off x="7351713" y="1628775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5W2H</a:t>
            </a:r>
          </a:p>
        </p:txBody>
      </p:sp>
      <p:sp>
        <p:nvSpPr>
          <p:cNvPr id="34063" name="Rectangle 442">
            <a:hlinkClick r:id="rId10" tooltip="系统图"/>
          </p:cNvPr>
          <p:cNvSpPr>
            <a:spLocks noChangeArrowheads="1"/>
          </p:cNvSpPr>
          <p:nvPr/>
        </p:nvSpPr>
        <p:spPr bwMode="auto">
          <a:xfrm>
            <a:off x="4773613" y="1624013"/>
            <a:ext cx="269875" cy="91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系统图</a:t>
            </a:r>
          </a:p>
        </p:txBody>
      </p:sp>
      <p:sp>
        <p:nvSpPr>
          <p:cNvPr id="294331" name="Rectangle 443">
            <a:hlinkClick r:id="rId11" tooltip="头脑风暴法"/>
          </p:cNvPr>
          <p:cNvSpPr>
            <a:spLocks noChangeArrowheads="1"/>
          </p:cNvSpPr>
          <p:nvPr/>
        </p:nvSpPr>
        <p:spPr bwMode="auto">
          <a:xfrm>
            <a:off x="7956550" y="1622425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头脑风暴</a:t>
            </a:r>
          </a:p>
        </p:txBody>
      </p:sp>
      <p:sp>
        <p:nvSpPr>
          <p:cNvPr id="34065" name="Rectangle 444">
            <a:hlinkClick r:id="rId12" tooltip="简易图表"/>
          </p:cNvPr>
          <p:cNvSpPr>
            <a:spLocks noChangeArrowheads="1"/>
          </p:cNvSpPr>
          <p:nvPr/>
        </p:nvSpPr>
        <p:spPr bwMode="auto">
          <a:xfrm>
            <a:off x="8243888" y="1622425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简易图表</a:t>
            </a:r>
          </a:p>
        </p:txBody>
      </p:sp>
      <p:sp>
        <p:nvSpPr>
          <p:cNvPr id="34066" name="Rectangle 445">
            <a:hlinkClick r:id="rId13" tooltip="PDPC"/>
          </p:cNvPr>
          <p:cNvSpPr>
            <a:spLocks noChangeArrowheads="1"/>
          </p:cNvSpPr>
          <p:nvPr/>
        </p:nvSpPr>
        <p:spPr bwMode="auto">
          <a:xfrm>
            <a:off x="6411913" y="1609725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PDPC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294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94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94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294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294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11" grpId="0" animBg="1"/>
      <p:bldP spid="294314" grpId="0"/>
      <p:bldP spid="294316" grpId="0"/>
      <p:bldP spid="294317" grpId="0"/>
      <p:bldP spid="294327" grpId="0"/>
      <p:bldP spid="2943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9701988-740C-4883-B0F4-F3934F570205}" type="slidenum">
              <a:rPr lang="de-DE" altLang="zh-CN"/>
              <a:pPr defTabSz="801688"/>
              <a:t>23</a:t>
            </a:fld>
            <a:endParaRPr lang="en-GB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41475"/>
            <a:ext cx="7929562" cy="4451350"/>
          </a:xfrm>
        </p:spPr>
        <p:txBody>
          <a:bodyPr/>
          <a:lstStyle/>
          <a:p>
            <a:pPr marL="381000" indent="-381000" eaLnBrk="1" hangingPunct="1">
              <a:lnSpc>
                <a:spcPct val="130000"/>
              </a:lnSpc>
            </a:pPr>
            <a:r>
              <a:rPr lang="zh-CN" altLang="en-US" sz="1800" smtClean="0"/>
              <a:t>主题决定了</a:t>
            </a:r>
            <a:r>
              <a:rPr lang="en-US" altLang="zh-CN" sz="1800" smtClean="0"/>
              <a:t>QCC</a:t>
            </a:r>
            <a:r>
              <a:rPr lang="zh-CN" altLang="en-US" sz="1800" smtClean="0"/>
              <a:t>努力的目标和方向，选题至关重要。</a:t>
            </a:r>
          </a:p>
          <a:p>
            <a:pPr marL="381000" indent="-381000" eaLnBrk="1" hangingPunct="1">
              <a:lnSpc>
                <a:spcPct val="130000"/>
              </a:lnSpc>
            </a:pPr>
            <a:r>
              <a:rPr lang="zh-CN" altLang="en-US" sz="1800" smtClean="0"/>
              <a:t>使用合适的方法和技巧，可以提高选题成功率：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筛选出问题或课题（思维发散）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聚焦问题和课题（思维收敛）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明确处理的必要性（再收敛）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选择</a:t>
            </a:r>
            <a:r>
              <a:rPr lang="en-US" altLang="zh-CN" sz="1600" smtClean="0"/>
              <a:t>QC</a:t>
            </a:r>
            <a:r>
              <a:rPr lang="zh-CN" altLang="en-US" sz="1600" smtClean="0"/>
              <a:t>方法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决定课题的名称</a:t>
            </a:r>
          </a:p>
          <a:p>
            <a:pPr marL="744538" lvl="1" indent="-3429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zh-CN" altLang="en-US" sz="1600" smtClean="0"/>
              <a:t>制定行动计划</a:t>
            </a: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4787900" y="3716338"/>
            <a:ext cx="4032250" cy="555625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宋体"/>
                <a:ea typeface="宋体"/>
              </a:rPr>
              <a:t>好的开始是成功的一半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34823" name="Freeform 6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4" name="Freeform 7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5" name="Freeform 8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6" name="Freeform 9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3810" y="388"/>
              <a:ext cx="317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4126" y="388"/>
              <a:ext cx="316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34832" name="AutoShape 15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34834" name="AutoShape 17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5" name="Text Box 18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34836" name="AutoShape 19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7" name="Text Box 20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34838" name="AutoShape 21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2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A2B438F2-7B07-41AF-81E6-5C5247F43901}" type="slidenum">
              <a:rPr lang="de-DE" altLang="zh-CN"/>
              <a:pPr defTabSz="801688"/>
              <a:t>24</a:t>
            </a:fld>
            <a:endParaRPr lang="en-GB" altLang="zh-CN"/>
          </a:p>
        </p:txBody>
      </p:sp>
      <p:grpSp>
        <p:nvGrpSpPr>
          <p:cNvPr id="35843" name="Group 94"/>
          <p:cNvGrpSpPr>
            <a:grpSpLocks/>
          </p:cNvGrpSpPr>
          <p:nvPr/>
        </p:nvGrpSpPr>
        <p:grpSpPr bwMode="auto">
          <a:xfrm>
            <a:off x="2627313" y="2605088"/>
            <a:ext cx="4392612" cy="2016125"/>
            <a:chOff x="4105" y="2840"/>
            <a:chExt cx="1506" cy="960"/>
          </a:xfrm>
        </p:grpSpPr>
        <p:sp>
          <p:nvSpPr>
            <p:cNvPr id="35920" name="AutoShape 95"/>
            <p:cNvSpPr>
              <a:spLocks noChangeArrowheads="1"/>
            </p:cNvSpPr>
            <p:nvPr/>
          </p:nvSpPr>
          <p:spPr bwMode="auto">
            <a:xfrm>
              <a:off x="4105" y="2840"/>
              <a:ext cx="1504" cy="960"/>
            </a:xfrm>
            <a:prstGeom prst="roundRect">
              <a:avLst>
                <a:gd name="adj" fmla="val 9347"/>
              </a:avLst>
            </a:prstGeom>
            <a:gradFill rotWithShape="1">
              <a:gsLst>
                <a:gs pos="0">
                  <a:srgbClr val="CBCCE5"/>
                </a:gs>
                <a:gs pos="100000">
                  <a:srgbClr val="87879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21" name="AutoShape 96"/>
            <p:cNvSpPr>
              <a:spLocks noChangeArrowheads="1"/>
            </p:cNvSpPr>
            <p:nvPr/>
          </p:nvSpPr>
          <p:spPr bwMode="auto">
            <a:xfrm>
              <a:off x="4114" y="2970"/>
              <a:ext cx="1497" cy="73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567237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选择课题：基本要求</a:t>
            </a:r>
          </a:p>
        </p:txBody>
      </p:sp>
      <p:grpSp>
        <p:nvGrpSpPr>
          <p:cNvPr id="35845" name="Group 18"/>
          <p:cNvGrpSpPr>
            <a:grpSpLocks/>
          </p:cNvGrpSpPr>
          <p:nvPr/>
        </p:nvGrpSpPr>
        <p:grpSpPr bwMode="auto">
          <a:xfrm>
            <a:off x="4865688" y="2989263"/>
            <a:ext cx="2019300" cy="1222375"/>
            <a:chOff x="3203" y="1506"/>
            <a:chExt cx="1691" cy="845"/>
          </a:xfrm>
        </p:grpSpPr>
        <p:grpSp>
          <p:nvGrpSpPr>
            <p:cNvPr id="35914" name="Group 19"/>
            <p:cNvGrpSpPr>
              <a:grpSpLocks/>
            </p:cNvGrpSpPr>
            <p:nvPr/>
          </p:nvGrpSpPr>
          <p:grpSpPr bwMode="auto">
            <a:xfrm>
              <a:off x="3203" y="1506"/>
              <a:ext cx="1691" cy="845"/>
              <a:chOff x="3203" y="1536"/>
              <a:chExt cx="1691" cy="845"/>
            </a:xfrm>
          </p:grpSpPr>
          <p:sp>
            <p:nvSpPr>
              <p:cNvPr id="35916" name="Oval 20"/>
              <p:cNvSpPr>
                <a:spLocks noChangeArrowheads="1"/>
              </p:cNvSpPr>
              <p:nvPr/>
            </p:nvSpPr>
            <p:spPr bwMode="gray">
              <a:xfrm>
                <a:off x="3203" y="1536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24375D"/>
                  </a:gs>
                  <a:gs pos="100000">
                    <a:srgbClr val="4D76C9"/>
                  </a:gs>
                </a:gsLst>
                <a:lin ang="2700000" scaled="1"/>
              </a:gradFill>
              <a:ln w="9525" algn="ctr">
                <a:solidFill>
                  <a:srgbClr val="4895CE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917" name="Oval 21"/>
              <p:cNvSpPr>
                <a:spLocks noChangeArrowheads="1"/>
              </p:cNvSpPr>
              <p:nvPr/>
            </p:nvSpPr>
            <p:spPr bwMode="gray">
              <a:xfrm>
                <a:off x="3225" y="1541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rgbClr val="4895CE">
                      <a:alpha val="0"/>
                    </a:srgbClr>
                  </a:gs>
                  <a:gs pos="100000">
                    <a:srgbClr val="BFDAEE"/>
                  </a:gs>
                </a:gsLst>
                <a:lin ang="2700000" scaled="1"/>
              </a:gradFill>
              <a:ln w="9525" algn="ctr">
                <a:solidFill>
                  <a:srgbClr val="4895CE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918" name="Oval 22"/>
              <p:cNvSpPr>
                <a:spLocks noChangeArrowheads="1"/>
              </p:cNvSpPr>
              <p:nvPr/>
            </p:nvSpPr>
            <p:spPr bwMode="gray">
              <a:xfrm>
                <a:off x="3242" y="1549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3976A3"/>
                  </a:gs>
                  <a:gs pos="100000">
                    <a:srgbClr val="4895CE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919" name="Oval 23"/>
              <p:cNvSpPr>
                <a:spLocks noChangeArrowheads="1"/>
              </p:cNvSpPr>
              <p:nvPr/>
            </p:nvSpPr>
            <p:spPr bwMode="gray">
              <a:xfrm>
                <a:off x="3325" y="1566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895CE">
                      <a:alpha val="37999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15" name="Text Box 24"/>
            <p:cNvSpPr txBox="1">
              <a:spLocks noChangeArrowheads="1"/>
            </p:cNvSpPr>
            <p:nvPr/>
          </p:nvSpPr>
          <p:spPr bwMode="auto">
            <a:xfrm>
              <a:off x="3461" y="1673"/>
              <a:ext cx="1175" cy="3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>
                  <a:solidFill>
                    <a:srgbClr val="000000"/>
                  </a:solidFill>
                  <a:ea typeface="华文细黑" pitchFamily="2" charset="-122"/>
                </a:rPr>
                <a:t>可管理的</a:t>
              </a:r>
              <a:endParaRPr lang="en-US" altLang="zh-CN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5846" name="Group 25"/>
          <p:cNvGrpSpPr>
            <a:grpSpLocks/>
          </p:cNvGrpSpPr>
          <p:nvPr/>
        </p:nvGrpSpPr>
        <p:grpSpPr bwMode="auto">
          <a:xfrm>
            <a:off x="2700338" y="2997200"/>
            <a:ext cx="1951037" cy="1208088"/>
            <a:chOff x="1226" y="1511"/>
            <a:chExt cx="1635" cy="834"/>
          </a:xfrm>
        </p:grpSpPr>
        <p:grpSp>
          <p:nvGrpSpPr>
            <p:cNvPr id="35908" name="Group 26"/>
            <p:cNvGrpSpPr>
              <a:grpSpLocks/>
            </p:cNvGrpSpPr>
            <p:nvPr/>
          </p:nvGrpSpPr>
          <p:grpSpPr bwMode="auto">
            <a:xfrm>
              <a:off x="1226" y="1511"/>
              <a:ext cx="1635" cy="834"/>
              <a:chOff x="1226" y="1475"/>
              <a:chExt cx="1635" cy="834"/>
            </a:xfrm>
          </p:grpSpPr>
          <p:sp>
            <p:nvSpPr>
              <p:cNvPr id="370715" name="Oval 27"/>
              <p:cNvSpPr>
                <a:spLocks noChangeArrowheads="1"/>
              </p:cNvSpPr>
              <p:nvPr/>
            </p:nvSpPr>
            <p:spPr bwMode="gray">
              <a:xfrm>
                <a:off x="1226" y="1475"/>
                <a:ext cx="1635" cy="83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0716" name="Oval 28"/>
              <p:cNvSpPr>
                <a:spLocks noChangeArrowheads="1"/>
              </p:cNvSpPr>
              <p:nvPr/>
            </p:nvSpPr>
            <p:spPr bwMode="gray">
              <a:xfrm>
                <a:off x="1247" y="1480"/>
                <a:ext cx="1595" cy="811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0717" name="Oval 29"/>
              <p:cNvSpPr>
                <a:spLocks noChangeArrowheads="1"/>
              </p:cNvSpPr>
              <p:nvPr/>
            </p:nvSpPr>
            <p:spPr bwMode="gray">
              <a:xfrm>
                <a:off x="1265" y="1488"/>
                <a:ext cx="1518" cy="75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0718" name="Oval 30"/>
              <p:cNvSpPr>
                <a:spLocks noChangeArrowheads="1"/>
              </p:cNvSpPr>
              <p:nvPr/>
            </p:nvSpPr>
            <p:spPr bwMode="gray">
              <a:xfrm>
                <a:off x="1344" y="1505"/>
                <a:ext cx="1336" cy="61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09" name="Text Box 31"/>
            <p:cNvSpPr txBox="1">
              <a:spLocks noChangeArrowheads="1"/>
            </p:cNvSpPr>
            <p:nvPr/>
          </p:nvSpPr>
          <p:spPr bwMode="auto">
            <a:xfrm>
              <a:off x="1456" y="1673"/>
              <a:ext cx="1176" cy="3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>
                  <a:solidFill>
                    <a:srgbClr val="000000"/>
                  </a:solidFill>
                  <a:ea typeface="华文细黑" pitchFamily="2" charset="-122"/>
                </a:rPr>
                <a:t>有意义的</a:t>
              </a:r>
            </a:p>
          </p:txBody>
        </p:sp>
      </p:grpSp>
      <p:cxnSp>
        <p:nvCxnSpPr>
          <p:cNvPr id="35847" name="AutoShape 32"/>
          <p:cNvCxnSpPr>
            <a:cxnSpLocks noChangeShapeType="1"/>
            <a:stCxn id="35905" idx="3"/>
            <a:endCxn id="370715" idx="2"/>
          </p:cNvCxnSpPr>
          <p:nvPr/>
        </p:nvCxnSpPr>
        <p:spPr bwMode="auto">
          <a:xfrm>
            <a:off x="2147888" y="2346325"/>
            <a:ext cx="552450" cy="12557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5848" name="Group 73"/>
          <p:cNvGrpSpPr>
            <a:grpSpLocks/>
          </p:cNvGrpSpPr>
          <p:nvPr/>
        </p:nvGrpSpPr>
        <p:grpSpPr bwMode="auto">
          <a:xfrm>
            <a:off x="755650" y="1884363"/>
            <a:ext cx="1393825" cy="925512"/>
            <a:chOff x="476" y="1162"/>
            <a:chExt cx="878" cy="583"/>
          </a:xfrm>
        </p:grpSpPr>
        <p:grpSp>
          <p:nvGrpSpPr>
            <p:cNvPr id="35901" name="Group 33"/>
            <p:cNvGrpSpPr>
              <a:grpSpLocks/>
            </p:cNvGrpSpPr>
            <p:nvPr/>
          </p:nvGrpSpPr>
          <p:grpSpPr bwMode="auto">
            <a:xfrm>
              <a:off x="476" y="1162"/>
              <a:ext cx="878" cy="583"/>
              <a:chOff x="1343" y="912"/>
              <a:chExt cx="878" cy="583"/>
            </a:xfrm>
          </p:grpSpPr>
          <p:sp>
            <p:nvSpPr>
              <p:cNvPr id="35903" name="Rectangle 34"/>
              <p:cNvSpPr>
                <a:spLocks noChangeArrowheads="1"/>
              </p:cNvSpPr>
              <p:nvPr/>
            </p:nvSpPr>
            <p:spPr bwMode="auto">
              <a:xfrm>
                <a:off x="1344" y="912"/>
                <a:ext cx="864" cy="573"/>
              </a:xfrm>
              <a:prstGeom prst="rect">
                <a:avLst/>
              </a:prstGeom>
              <a:solidFill>
                <a:srgbClr val="FFEFAD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904" name="Rectangle 35"/>
              <p:cNvSpPr>
                <a:spLocks noChangeArrowheads="1"/>
              </p:cNvSpPr>
              <p:nvPr/>
            </p:nvSpPr>
            <p:spPr bwMode="auto">
              <a:xfrm>
                <a:off x="134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905" name="Rectangle 36"/>
              <p:cNvSpPr>
                <a:spLocks noChangeArrowheads="1"/>
              </p:cNvSpPr>
              <p:nvPr/>
            </p:nvSpPr>
            <p:spPr bwMode="auto">
              <a:xfrm>
                <a:off x="217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EFAD"/>
                  </a:gs>
                  <a:gs pos="100000">
                    <a:srgbClr val="433F2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906" name="AutoShape 37"/>
              <p:cNvSpPr>
                <a:spLocks noChangeArrowheads="1"/>
              </p:cNvSpPr>
              <p:nvPr/>
            </p:nvSpPr>
            <p:spPr bwMode="auto">
              <a:xfrm>
                <a:off x="1348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38 w 21600"/>
                  <a:gd name="T13" fmla="*/ 2250 h 21600"/>
                  <a:gd name="T14" fmla="*/ 19462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96" y="21600"/>
                    </a:lnTo>
                    <a:lnTo>
                      <a:pt x="209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907" name="AutoShape 38"/>
              <p:cNvSpPr>
                <a:spLocks noChangeArrowheads="1"/>
              </p:cNvSpPr>
              <p:nvPr/>
            </p:nvSpPr>
            <p:spPr bwMode="auto">
              <a:xfrm flipV="1">
                <a:off x="1344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EFAD"/>
                  </a:gs>
                  <a:gs pos="100000">
                    <a:srgbClr val="423E2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902" name="Rectangle 40"/>
            <p:cNvSpPr>
              <a:spLocks noChangeArrowheads="1"/>
            </p:cNvSpPr>
            <p:nvPr/>
          </p:nvSpPr>
          <p:spPr bwMode="auto">
            <a:xfrm>
              <a:off x="568" y="1255"/>
              <a:ext cx="694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1.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重要性和紧迫性</a:t>
              </a:r>
            </a:p>
          </p:txBody>
        </p:sp>
      </p:grpSp>
      <p:grpSp>
        <p:nvGrpSpPr>
          <p:cNvPr id="35849" name="Group 74"/>
          <p:cNvGrpSpPr>
            <a:grpSpLocks/>
          </p:cNvGrpSpPr>
          <p:nvPr/>
        </p:nvGrpSpPr>
        <p:grpSpPr bwMode="auto">
          <a:xfrm>
            <a:off x="758825" y="3138488"/>
            <a:ext cx="1393825" cy="925512"/>
            <a:chOff x="478" y="1965"/>
            <a:chExt cx="878" cy="583"/>
          </a:xfrm>
        </p:grpSpPr>
        <p:grpSp>
          <p:nvGrpSpPr>
            <p:cNvPr id="35894" name="Group 42"/>
            <p:cNvGrpSpPr>
              <a:grpSpLocks/>
            </p:cNvGrpSpPr>
            <p:nvPr/>
          </p:nvGrpSpPr>
          <p:grpSpPr bwMode="auto">
            <a:xfrm>
              <a:off x="478" y="1965"/>
              <a:ext cx="878" cy="583"/>
              <a:chOff x="1343" y="912"/>
              <a:chExt cx="878" cy="583"/>
            </a:xfrm>
          </p:grpSpPr>
          <p:sp>
            <p:nvSpPr>
              <p:cNvPr id="35896" name="Rectangle 43"/>
              <p:cNvSpPr>
                <a:spLocks noChangeArrowheads="1"/>
              </p:cNvSpPr>
              <p:nvPr/>
            </p:nvSpPr>
            <p:spPr bwMode="auto">
              <a:xfrm>
                <a:off x="1344" y="912"/>
                <a:ext cx="864" cy="573"/>
              </a:xfrm>
              <a:prstGeom prst="rect">
                <a:avLst/>
              </a:prstGeom>
              <a:solidFill>
                <a:srgbClr val="FFEFAD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7" name="Rectangle 44"/>
              <p:cNvSpPr>
                <a:spLocks noChangeArrowheads="1"/>
              </p:cNvSpPr>
              <p:nvPr/>
            </p:nvSpPr>
            <p:spPr bwMode="auto">
              <a:xfrm>
                <a:off x="134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8" name="Rectangle 45"/>
              <p:cNvSpPr>
                <a:spLocks noChangeArrowheads="1"/>
              </p:cNvSpPr>
              <p:nvPr/>
            </p:nvSpPr>
            <p:spPr bwMode="auto">
              <a:xfrm>
                <a:off x="217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EFAD"/>
                  </a:gs>
                  <a:gs pos="100000">
                    <a:srgbClr val="433F2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9" name="AutoShape 46"/>
              <p:cNvSpPr>
                <a:spLocks noChangeArrowheads="1"/>
              </p:cNvSpPr>
              <p:nvPr/>
            </p:nvSpPr>
            <p:spPr bwMode="auto">
              <a:xfrm>
                <a:off x="1348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38 w 21600"/>
                  <a:gd name="T13" fmla="*/ 2250 h 21600"/>
                  <a:gd name="T14" fmla="*/ 19462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96" y="21600"/>
                    </a:lnTo>
                    <a:lnTo>
                      <a:pt x="209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900" name="AutoShape 47"/>
              <p:cNvSpPr>
                <a:spLocks noChangeArrowheads="1"/>
              </p:cNvSpPr>
              <p:nvPr/>
            </p:nvSpPr>
            <p:spPr bwMode="auto">
              <a:xfrm flipV="1">
                <a:off x="1344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EFAD"/>
                  </a:gs>
                  <a:gs pos="100000">
                    <a:srgbClr val="423E2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95" name="Rectangle 41"/>
            <p:cNvSpPr>
              <a:spLocks noChangeArrowheads="1"/>
            </p:cNvSpPr>
            <p:nvPr/>
          </p:nvSpPr>
          <p:spPr bwMode="auto">
            <a:xfrm>
              <a:off x="554" y="2059"/>
              <a:ext cx="726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2.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基于事实的描述</a:t>
              </a:r>
            </a:p>
          </p:txBody>
        </p:sp>
      </p:grpSp>
      <p:grpSp>
        <p:nvGrpSpPr>
          <p:cNvPr id="35850" name="Group 75"/>
          <p:cNvGrpSpPr>
            <a:grpSpLocks/>
          </p:cNvGrpSpPr>
          <p:nvPr/>
        </p:nvGrpSpPr>
        <p:grpSpPr bwMode="auto">
          <a:xfrm>
            <a:off x="758825" y="4375150"/>
            <a:ext cx="1393825" cy="925513"/>
            <a:chOff x="478" y="2731"/>
            <a:chExt cx="878" cy="583"/>
          </a:xfrm>
        </p:grpSpPr>
        <p:grpSp>
          <p:nvGrpSpPr>
            <p:cNvPr id="35887" name="Group 48"/>
            <p:cNvGrpSpPr>
              <a:grpSpLocks/>
            </p:cNvGrpSpPr>
            <p:nvPr/>
          </p:nvGrpSpPr>
          <p:grpSpPr bwMode="auto">
            <a:xfrm>
              <a:off x="478" y="2731"/>
              <a:ext cx="878" cy="583"/>
              <a:chOff x="1343" y="912"/>
              <a:chExt cx="878" cy="583"/>
            </a:xfrm>
          </p:grpSpPr>
          <p:sp>
            <p:nvSpPr>
              <p:cNvPr id="35889" name="Rectangle 49"/>
              <p:cNvSpPr>
                <a:spLocks noChangeArrowheads="1"/>
              </p:cNvSpPr>
              <p:nvPr/>
            </p:nvSpPr>
            <p:spPr bwMode="auto">
              <a:xfrm>
                <a:off x="1344" y="912"/>
                <a:ext cx="864" cy="573"/>
              </a:xfrm>
              <a:prstGeom prst="rect">
                <a:avLst/>
              </a:prstGeom>
              <a:solidFill>
                <a:srgbClr val="FFEFAD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0" name="Rectangle 50"/>
              <p:cNvSpPr>
                <a:spLocks noChangeArrowheads="1"/>
              </p:cNvSpPr>
              <p:nvPr/>
            </p:nvSpPr>
            <p:spPr bwMode="auto">
              <a:xfrm>
                <a:off x="134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1" name="Rectangle 51"/>
              <p:cNvSpPr>
                <a:spLocks noChangeArrowheads="1"/>
              </p:cNvSpPr>
              <p:nvPr/>
            </p:nvSpPr>
            <p:spPr bwMode="auto">
              <a:xfrm>
                <a:off x="2173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EFAD"/>
                  </a:gs>
                  <a:gs pos="100000">
                    <a:srgbClr val="433F2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2" name="AutoShape 52"/>
              <p:cNvSpPr>
                <a:spLocks noChangeArrowheads="1"/>
              </p:cNvSpPr>
              <p:nvPr/>
            </p:nvSpPr>
            <p:spPr bwMode="auto">
              <a:xfrm>
                <a:off x="1348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38 w 21600"/>
                  <a:gd name="T13" fmla="*/ 2250 h 21600"/>
                  <a:gd name="T14" fmla="*/ 19462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696" y="21600"/>
                    </a:lnTo>
                    <a:lnTo>
                      <a:pt x="2090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CC"/>
                  </a:gs>
                  <a:gs pos="100000">
                    <a:srgbClr val="FFEFA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3" name="AutoShape 53"/>
              <p:cNvSpPr>
                <a:spLocks noChangeArrowheads="1"/>
              </p:cNvSpPr>
              <p:nvPr/>
            </p:nvSpPr>
            <p:spPr bwMode="auto">
              <a:xfrm flipV="1">
                <a:off x="1344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EFAD"/>
                  </a:gs>
                  <a:gs pos="100000">
                    <a:srgbClr val="423E2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88" name="Rectangle 55"/>
            <p:cNvSpPr>
              <a:spLocks noChangeArrowheads="1"/>
            </p:cNvSpPr>
            <p:nvPr/>
          </p:nvSpPr>
          <p:spPr bwMode="auto">
            <a:xfrm>
              <a:off x="579" y="2825"/>
              <a:ext cx="676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3.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用数据说话</a:t>
              </a:r>
            </a:p>
          </p:txBody>
        </p:sp>
      </p:grpSp>
      <p:grpSp>
        <p:nvGrpSpPr>
          <p:cNvPr id="35851" name="Group 91"/>
          <p:cNvGrpSpPr>
            <a:grpSpLocks/>
          </p:cNvGrpSpPr>
          <p:nvPr/>
        </p:nvGrpSpPr>
        <p:grpSpPr bwMode="auto">
          <a:xfrm>
            <a:off x="7427913" y="1884363"/>
            <a:ext cx="1392237" cy="925512"/>
            <a:chOff x="4679" y="1162"/>
            <a:chExt cx="877" cy="583"/>
          </a:xfrm>
        </p:grpSpPr>
        <p:grpSp>
          <p:nvGrpSpPr>
            <p:cNvPr id="35880" name="Group 56"/>
            <p:cNvGrpSpPr>
              <a:grpSpLocks/>
            </p:cNvGrpSpPr>
            <p:nvPr/>
          </p:nvGrpSpPr>
          <p:grpSpPr bwMode="auto">
            <a:xfrm>
              <a:off x="4679" y="1162"/>
              <a:ext cx="877" cy="583"/>
              <a:chOff x="3501" y="912"/>
              <a:chExt cx="877" cy="583"/>
            </a:xfrm>
          </p:grpSpPr>
          <p:sp>
            <p:nvSpPr>
              <p:cNvPr id="35882" name="Rectangle 57"/>
              <p:cNvSpPr>
                <a:spLocks noChangeArrowheads="1"/>
              </p:cNvSpPr>
              <p:nvPr/>
            </p:nvSpPr>
            <p:spPr bwMode="auto">
              <a:xfrm>
                <a:off x="3504" y="917"/>
                <a:ext cx="864" cy="573"/>
              </a:xfrm>
              <a:prstGeom prst="rect">
                <a:avLst/>
              </a:prstGeom>
              <a:solidFill>
                <a:srgbClr val="D6DBFE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83" name="Rectangle 5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84" name="Rectangle 59"/>
              <p:cNvSpPr>
                <a:spLocks noChangeArrowheads="1"/>
              </p:cNvSpPr>
              <p:nvPr/>
            </p:nvSpPr>
            <p:spPr bwMode="auto">
              <a:xfrm>
                <a:off x="4326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5E5E76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85" name="AutoShape 60"/>
              <p:cNvSpPr>
                <a:spLocks noChangeArrowheads="1"/>
              </p:cNvSpPr>
              <p:nvPr/>
            </p:nvSpPr>
            <p:spPr bwMode="auto">
              <a:xfrm>
                <a:off x="3505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87 w 21600"/>
                  <a:gd name="T13" fmla="*/ 2250 h 21600"/>
                  <a:gd name="T14" fmla="*/ 19413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95" y="21600"/>
                    </a:lnTo>
                    <a:lnTo>
                      <a:pt x="208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86" name="AutoShape 61"/>
              <p:cNvSpPr>
                <a:spLocks noChangeArrowheads="1"/>
              </p:cNvSpPr>
              <p:nvPr/>
            </p:nvSpPr>
            <p:spPr bwMode="auto">
              <a:xfrm flipV="1">
                <a:off x="3501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CCFF"/>
                  </a:gs>
                  <a:gs pos="100000">
                    <a:srgbClr val="4A4A5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81" name="Rectangle 63"/>
            <p:cNvSpPr>
              <a:spLocks noChangeArrowheads="1"/>
            </p:cNvSpPr>
            <p:nvPr/>
          </p:nvSpPr>
          <p:spPr bwMode="auto">
            <a:xfrm>
              <a:off x="4732" y="1256"/>
              <a:ext cx="771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4.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主题大小适中</a:t>
              </a:r>
            </a:p>
          </p:txBody>
        </p:sp>
      </p:grpSp>
      <p:cxnSp>
        <p:nvCxnSpPr>
          <p:cNvPr id="35852" name="AutoShape 71"/>
          <p:cNvCxnSpPr>
            <a:cxnSpLocks noChangeShapeType="1"/>
            <a:stCxn id="35898" idx="3"/>
            <a:endCxn id="370715" idx="2"/>
          </p:cNvCxnSpPr>
          <p:nvPr/>
        </p:nvCxnSpPr>
        <p:spPr bwMode="auto">
          <a:xfrm>
            <a:off x="2151063" y="3600450"/>
            <a:ext cx="5492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3" name="AutoShape 72"/>
          <p:cNvCxnSpPr>
            <a:cxnSpLocks noChangeShapeType="1"/>
            <a:stCxn id="35891" idx="3"/>
            <a:endCxn id="370715" idx="2"/>
          </p:cNvCxnSpPr>
          <p:nvPr/>
        </p:nvCxnSpPr>
        <p:spPr bwMode="auto">
          <a:xfrm flipV="1">
            <a:off x="2151063" y="3602038"/>
            <a:ext cx="549275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4" name="AutoShape 88"/>
          <p:cNvCxnSpPr>
            <a:cxnSpLocks noChangeShapeType="1"/>
            <a:stCxn id="35916" idx="6"/>
            <a:endCxn id="35868" idx="1"/>
          </p:cNvCxnSpPr>
          <p:nvPr/>
        </p:nvCxnSpPr>
        <p:spPr bwMode="auto">
          <a:xfrm>
            <a:off x="6884988" y="3600450"/>
            <a:ext cx="547687" cy="1238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5" name="AutoShape 89"/>
          <p:cNvCxnSpPr>
            <a:cxnSpLocks noChangeShapeType="1"/>
            <a:stCxn id="35917" idx="6"/>
            <a:endCxn id="35876" idx="1"/>
          </p:cNvCxnSpPr>
          <p:nvPr/>
        </p:nvCxnSpPr>
        <p:spPr bwMode="auto">
          <a:xfrm>
            <a:off x="6862763" y="3592513"/>
            <a:ext cx="569912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6" name="AutoShape 90"/>
          <p:cNvCxnSpPr>
            <a:cxnSpLocks noChangeShapeType="1"/>
            <a:stCxn id="35917" idx="6"/>
            <a:endCxn id="35883" idx="1"/>
          </p:cNvCxnSpPr>
          <p:nvPr/>
        </p:nvCxnSpPr>
        <p:spPr bwMode="auto">
          <a:xfrm flipV="1">
            <a:off x="6862763" y="2346325"/>
            <a:ext cx="569912" cy="1246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5857" name="Group 92"/>
          <p:cNvGrpSpPr>
            <a:grpSpLocks/>
          </p:cNvGrpSpPr>
          <p:nvPr/>
        </p:nvGrpSpPr>
        <p:grpSpPr bwMode="auto">
          <a:xfrm>
            <a:off x="7427913" y="3136900"/>
            <a:ext cx="1392237" cy="925513"/>
            <a:chOff x="4679" y="1946"/>
            <a:chExt cx="877" cy="583"/>
          </a:xfrm>
        </p:grpSpPr>
        <p:grpSp>
          <p:nvGrpSpPr>
            <p:cNvPr id="35873" name="Group 76"/>
            <p:cNvGrpSpPr>
              <a:grpSpLocks/>
            </p:cNvGrpSpPr>
            <p:nvPr/>
          </p:nvGrpSpPr>
          <p:grpSpPr bwMode="auto">
            <a:xfrm>
              <a:off x="4679" y="1946"/>
              <a:ext cx="877" cy="583"/>
              <a:chOff x="3501" y="912"/>
              <a:chExt cx="877" cy="583"/>
            </a:xfrm>
          </p:grpSpPr>
          <p:sp>
            <p:nvSpPr>
              <p:cNvPr id="35875" name="Rectangle 77"/>
              <p:cNvSpPr>
                <a:spLocks noChangeArrowheads="1"/>
              </p:cNvSpPr>
              <p:nvPr/>
            </p:nvSpPr>
            <p:spPr bwMode="auto">
              <a:xfrm>
                <a:off x="3504" y="917"/>
                <a:ext cx="864" cy="573"/>
              </a:xfrm>
              <a:prstGeom prst="rect">
                <a:avLst/>
              </a:prstGeom>
              <a:solidFill>
                <a:srgbClr val="D6DBFE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6" name="Rectangle 7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7" name="Rectangle 79"/>
              <p:cNvSpPr>
                <a:spLocks noChangeArrowheads="1"/>
              </p:cNvSpPr>
              <p:nvPr/>
            </p:nvSpPr>
            <p:spPr bwMode="auto">
              <a:xfrm>
                <a:off x="4326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5E5E76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8" name="AutoShape 80"/>
              <p:cNvSpPr>
                <a:spLocks noChangeArrowheads="1"/>
              </p:cNvSpPr>
              <p:nvPr/>
            </p:nvSpPr>
            <p:spPr bwMode="auto">
              <a:xfrm>
                <a:off x="3505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87 w 21600"/>
                  <a:gd name="T13" fmla="*/ 2250 h 21600"/>
                  <a:gd name="T14" fmla="*/ 19413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95" y="21600"/>
                    </a:lnTo>
                    <a:lnTo>
                      <a:pt x="208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9" name="AutoShape 81"/>
              <p:cNvSpPr>
                <a:spLocks noChangeArrowheads="1"/>
              </p:cNvSpPr>
              <p:nvPr/>
            </p:nvSpPr>
            <p:spPr bwMode="auto">
              <a:xfrm flipV="1">
                <a:off x="3501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CCFF"/>
                  </a:gs>
                  <a:gs pos="100000">
                    <a:srgbClr val="4A4A5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74" name="Rectangle 65"/>
            <p:cNvSpPr>
              <a:spLocks noChangeArrowheads="1"/>
            </p:cNvSpPr>
            <p:nvPr/>
          </p:nvSpPr>
          <p:spPr bwMode="auto">
            <a:xfrm>
              <a:off x="4734" y="2040"/>
              <a:ext cx="768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5.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 </a:t>
              </a: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SMART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化目标</a:t>
              </a:r>
            </a:p>
          </p:txBody>
        </p:sp>
      </p:grpSp>
      <p:grpSp>
        <p:nvGrpSpPr>
          <p:cNvPr id="35858" name="Group 93"/>
          <p:cNvGrpSpPr>
            <a:grpSpLocks/>
          </p:cNvGrpSpPr>
          <p:nvPr/>
        </p:nvGrpSpPr>
        <p:grpSpPr bwMode="auto">
          <a:xfrm>
            <a:off x="7427913" y="4375150"/>
            <a:ext cx="1392237" cy="925513"/>
            <a:chOff x="4679" y="2731"/>
            <a:chExt cx="877" cy="583"/>
          </a:xfrm>
        </p:grpSpPr>
        <p:grpSp>
          <p:nvGrpSpPr>
            <p:cNvPr id="35866" name="Group 82"/>
            <p:cNvGrpSpPr>
              <a:grpSpLocks/>
            </p:cNvGrpSpPr>
            <p:nvPr/>
          </p:nvGrpSpPr>
          <p:grpSpPr bwMode="auto">
            <a:xfrm>
              <a:off x="4679" y="2731"/>
              <a:ext cx="877" cy="583"/>
              <a:chOff x="3501" y="912"/>
              <a:chExt cx="877" cy="583"/>
            </a:xfrm>
          </p:grpSpPr>
          <p:sp>
            <p:nvSpPr>
              <p:cNvPr id="35868" name="Rectangle 83"/>
              <p:cNvSpPr>
                <a:spLocks noChangeArrowheads="1"/>
              </p:cNvSpPr>
              <p:nvPr/>
            </p:nvSpPr>
            <p:spPr bwMode="auto">
              <a:xfrm>
                <a:off x="3504" y="917"/>
                <a:ext cx="864" cy="573"/>
              </a:xfrm>
              <a:prstGeom prst="rect">
                <a:avLst/>
              </a:prstGeom>
              <a:solidFill>
                <a:srgbClr val="D6DBFE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69" name="Rectangle 84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0" name="Rectangle 85"/>
              <p:cNvSpPr>
                <a:spLocks noChangeArrowheads="1"/>
              </p:cNvSpPr>
              <p:nvPr/>
            </p:nvSpPr>
            <p:spPr bwMode="auto">
              <a:xfrm>
                <a:off x="4326" y="912"/>
                <a:ext cx="47" cy="581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5E5E76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1" name="AutoShape 86"/>
              <p:cNvSpPr>
                <a:spLocks noChangeArrowheads="1"/>
              </p:cNvSpPr>
              <p:nvPr/>
            </p:nvSpPr>
            <p:spPr bwMode="auto">
              <a:xfrm>
                <a:off x="3505" y="912"/>
                <a:ext cx="869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87 w 21600"/>
                  <a:gd name="T13" fmla="*/ 2250 h 21600"/>
                  <a:gd name="T14" fmla="*/ 19413 w 21600"/>
                  <a:gd name="T15" fmla="*/ 193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95" y="21600"/>
                    </a:lnTo>
                    <a:lnTo>
                      <a:pt x="208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D6DBFE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72" name="AutoShape 87"/>
              <p:cNvSpPr>
                <a:spLocks noChangeArrowheads="1"/>
              </p:cNvSpPr>
              <p:nvPr/>
            </p:nvSpPr>
            <p:spPr bwMode="auto">
              <a:xfrm flipV="1">
                <a:off x="3501" y="1448"/>
                <a:ext cx="877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7 w 21600"/>
                  <a:gd name="T13" fmla="*/ 2757 h 21600"/>
                  <a:gd name="T14" fmla="*/ 19063 w 21600"/>
                  <a:gd name="T15" fmla="*/ 188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89" y="21600"/>
                    </a:lnTo>
                    <a:lnTo>
                      <a:pt x="201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CCFF"/>
                  </a:gs>
                  <a:gs pos="100000">
                    <a:srgbClr val="4A4A5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67" name="Rectangle 67"/>
            <p:cNvSpPr>
              <a:spLocks noChangeArrowheads="1"/>
            </p:cNvSpPr>
            <p:nvPr/>
          </p:nvSpPr>
          <p:spPr bwMode="auto">
            <a:xfrm>
              <a:off x="4721" y="2911"/>
              <a:ext cx="793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>
              <a:spAutoFit/>
            </a:bodyPr>
            <a:lstStyle/>
            <a:p>
              <a:pPr defTabSz="801688">
                <a:buFont typeface="Wingdings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华文细黑" pitchFamily="2" charset="-122"/>
                </a:rPr>
                <a:t>6.</a:t>
              </a:r>
              <a:r>
                <a:rPr lang="zh-CN" altLang="en-US" sz="1800">
                  <a:solidFill>
                    <a:schemeClr val="tx1"/>
                  </a:solidFill>
                  <a:ea typeface="华文细黑" pitchFamily="2" charset="-122"/>
                </a:rPr>
                <a:t>力所能及</a:t>
              </a:r>
            </a:p>
          </p:txBody>
        </p:sp>
      </p:grpSp>
      <p:sp>
        <p:nvSpPr>
          <p:cNvPr id="370801" name="AutoShape 113"/>
          <p:cNvSpPr>
            <a:spLocks noChangeArrowheads="1"/>
          </p:cNvSpPr>
          <p:nvPr/>
        </p:nvSpPr>
        <p:spPr bwMode="auto">
          <a:xfrm>
            <a:off x="2260600" y="5354638"/>
            <a:ext cx="4975225" cy="8826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80152" tIns="40076" rIns="80152" bIns="40076" anchor="ctr"/>
          <a:lstStyle/>
          <a:p>
            <a:pPr defTabSz="801688"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主题选定的两个途径</a:t>
            </a:r>
            <a:r>
              <a:rPr lang="zh-CN" altLang="en-US" sz="18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1800" b="1">
                <a:solidFill>
                  <a:schemeClr val="tx1"/>
                </a:solidFill>
                <a:latin typeface="黑体" pitchFamily="49" charset="-122"/>
                <a:ea typeface="华文细黑" pitchFamily="2" charset="-122"/>
              </a:rPr>
              <a:t>民主表决和集体评议</a:t>
            </a:r>
          </a:p>
        </p:txBody>
      </p:sp>
      <p:sp>
        <p:nvSpPr>
          <p:cNvPr id="370802" name="AutoShape 114"/>
          <p:cNvSpPr>
            <a:spLocks noChangeArrowheads="1"/>
          </p:cNvSpPr>
          <p:nvPr/>
        </p:nvSpPr>
        <p:spPr bwMode="auto">
          <a:xfrm>
            <a:off x="2555875" y="1341438"/>
            <a:ext cx="2070100" cy="842962"/>
          </a:xfrm>
          <a:prstGeom prst="wedgeRoundRectCallout">
            <a:avLst>
              <a:gd name="adj1" fmla="val -69324"/>
              <a:gd name="adj2" fmla="val 68644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简明扼要地说明其主题的重要性和紧迫性即可，无须长篇大论。</a:t>
            </a:r>
          </a:p>
        </p:txBody>
      </p:sp>
      <p:sp>
        <p:nvSpPr>
          <p:cNvPr id="370803" name="AutoShape 115"/>
          <p:cNvSpPr>
            <a:spLocks noChangeArrowheads="1"/>
          </p:cNvSpPr>
          <p:nvPr/>
        </p:nvSpPr>
        <p:spPr bwMode="auto">
          <a:xfrm>
            <a:off x="2684463" y="2205038"/>
            <a:ext cx="2032000" cy="960437"/>
          </a:xfrm>
          <a:prstGeom prst="wedgeRoundRectCallout">
            <a:avLst>
              <a:gd name="adj1" fmla="val -76565"/>
              <a:gd name="adj2" fmla="val 90662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ea typeface="华文细黑" pitchFamily="2" charset="-122"/>
              </a:rPr>
              <a:t>没有调查研究就没有发言权，基于事实的决策是质量管理的八大管理原则之一。</a:t>
            </a:r>
          </a:p>
        </p:txBody>
      </p:sp>
      <p:sp>
        <p:nvSpPr>
          <p:cNvPr id="370804" name="AutoShape 116"/>
          <p:cNvSpPr>
            <a:spLocks noChangeArrowheads="1"/>
          </p:cNvSpPr>
          <p:nvPr/>
        </p:nvSpPr>
        <p:spPr bwMode="auto">
          <a:xfrm>
            <a:off x="2700338" y="4437063"/>
            <a:ext cx="1944687" cy="958850"/>
          </a:xfrm>
          <a:prstGeom prst="wedgeRoundRectCallout">
            <a:avLst>
              <a:gd name="adj1" fmla="val -77185"/>
              <a:gd name="adj2" fmla="val -11259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没有数据的改进活动就是空中楼阁，蓬莱仙境。</a:t>
            </a:r>
            <a:endParaRPr lang="en-US" altLang="zh-CN" sz="150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70805" name="AutoShape 117"/>
          <p:cNvSpPr>
            <a:spLocks noChangeArrowheads="1"/>
          </p:cNvSpPr>
          <p:nvPr/>
        </p:nvSpPr>
        <p:spPr bwMode="auto">
          <a:xfrm>
            <a:off x="5124450" y="1341438"/>
            <a:ext cx="2039938" cy="958850"/>
          </a:xfrm>
          <a:prstGeom prst="wedgeRoundRectCallout">
            <a:avLst>
              <a:gd name="adj1" fmla="val 65644"/>
              <a:gd name="adj2" fmla="val 57120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一次提出一个问题，不要天女散花，更不要提出类似解决全球饥饿这样的主题。</a:t>
            </a:r>
          </a:p>
        </p:txBody>
      </p:sp>
      <p:sp>
        <p:nvSpPr>
          <p:cNvPr id="370806" name="AutoShape 118"/>
          <p:cNvSpPr>
            <a:spLocks noChangeArrowheads="1"/>
          </p:cNvSpPr>
          <p:nvPr/>
        </p:nvSpPr>
        <p:spPr bwMode="auto">
          <a:xfrm>
            <a:off x="5195888" y="2324100"/>
            <a:ext cx="1824037" cy="960438"/>
          </a:xfrm>
          <a:prstGeom prst="wedgeRoundRectCallout">
            <a:avLst>
              <a:gd name="adj1" fmla="val 70977"/>
              <a:gd name="adj2" fmla="val 71157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ea typeface="华文细黑" pitchFamily="2" charset="-122"/>
              </a:rPr>
              <a:t>没有明确的目标就好象漂浮在大海上漫无目的的孤舟。</a:t>
            </a:r>
          </a:p>
        </p:txBody>
      </p:sp>
      <p:sp>
        <p:nvSpPr>
          <p:cNvPr id="370807" name="AutoShape 119"/>
          <p:cNvSpPr>
            <a:spLocks noChangeArrowheads="1"/>
          </p:cNvSpPr>
          <p:nvPr/>
        </p:nvSpPr>
        <p:spPr bwMode="auto">
          <a:xfrm>
            <a:off x="5148263" y="4292600"/>
            <a:ext cx="2039937" cy="958850"/>
          </a:xfrm>
          <a:prstGeom prst="wedgeRoundRectCallout">
            <a:avLst>
              <a:gd name="adj1" fmla="val 61051"/>
              <a:gd name="adj2" fmla="val 5134"/>
              <a:gd name="adj3" fmla="val 16667"/>
            </a:avLst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lIns="80152" tIns="40076" rIns="80152" bIns="40076" anchor="ctr"/>
          <a:lstStyle/>
          <a:p>
            <a:pPr algn="ctr" defTabSz="801688">
              <a:buFont typeface="Wingdings" pitchFamily="2" charset="2"/>
              <a:buNone/>
            </a:pPr>
            <a:r>
              <a:rPr lang="zh-CN" altLang="en-US" sz="15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须对自身能力及可用资源做充分评估，切不可好高骛远。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0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7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70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0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7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70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0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7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7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70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0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7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70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70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01" grpId="0" animBg="1"/>
      <p:bldP spid="370802" grpId="0" animBg="1"/>
      <p:bldP spid="370802" grpId="1" animBg="1"/>
      <p:bldP spid="370803" grpId="0" animBg="1"/>
      <p:bldP spid="370803" grpId="1" animBg="1"/>
      <p:bldP spid="370804" grpId="0" animBg="1"/>
      <p:bldP spid="370804" grpId="1" animBg="1"/>
      <p:bldP spid="370805" grpId="0" animBg="1"/>
      <p:bldP spid="370805" grpId="1" animBg="1"/>
      <p:bldP spid="370806" grpId="0" animBg="1"/>
      <p:bldP spid="370806" grpId="1" animBg="1"/>
      <p:bldP spid="3708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7C0678E-8FD2-44CD-BE15-1A049D461BC7}" type="slidenum">
              <a:rPr lang="de-DE" altLang="zh-CN"/>
              <a:pPr defTabSz="801688"/>
              <a:t>25</a:t>
            </a:fld>
            <a:endParaRPr lang="en-GB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640262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选择课题：主题名称</a:t>
            </a:r>
          </a:p>
        </p:txBody>
      </p:sp>
      <p:pic>
        <p:nvPicPr>
          <p:cNvPr id="36868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863" y="1989138"/>
            <a:ext cx="46799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3628" name="Rectangle 44"/>
          <p:cNvSpPr>
            <a:spLocks noChangeAspect="1" noChangeArrowheads="1"/>
          </p:cNvSpPr>
          <p:nvPr/>
        </p:nvSpPr>
        <p:spPr bwMode="auto">
          <a:xfrm>
            <a:off x="755650" y="1412875"/>
            <a:ext cx="2808288" cy="463550"/>
          </a:xfrm>
          <a:prstGeom prst="rect">
            <a:avLst/>
          </a:prstGeom>
          <a:gradFill rotWithShape="0">
            <a:gsLst>
              <a:gs pos="0">
                <a:srgbClr val="EAEAEA">
                  <a:gamma/>
                  <a:shade val="89804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>
            <a:outerShdw dist="71842" dir="2700000" algn="ctr" rotWithShape="0">
              <a:srgbClr val="4D4D4D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45"/>
          <p:cNvSpPr txBox="1">
            <a:spLocks noChangeArrowheads="1"/>
          </p:cNvSpPr>
          <p:nvPr/>
        </p:nvSpPr>
        <p:spPr bwMode="auto">
          <a:xfrm>
            <a:off x="933450" y="1490663"/>
            <a:ext cx="647700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ea typeface="华文细黑" pitchFamily="2" charset="-122"/>
              </a:rPr>
              <a:t>××</a:t>
            </a:r>
            <a:endParaRPr lang="zh-CN" altLang="en-US" sz="18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36871" name="Text Box 46"/>
          <p:cNvSpPr txBox="1">
            <a:spLocks noChangeArrowheads="1"/>
          </p:cNvSpPr>
          <p:nvPr/>
        </p:nvSpPr>
        <p:spPr bwMode="auto">
          <a:xfrm>
            <a:off x="1690688" y="1490663"/>
            <a:ext cx="935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〇〇〇</a:t>
            </a:r>
          </a:p>
        </p:txBody>
      </p:sp>
      <p:sp>
        <p:nvSpPr>
          <p:cNvPr id="36872" name="Text Box 47"/>
          <p:cNvSpPr txBox="1">
            <a:spLocks noChangeArrowheads="1"/>
          </p:cNvSpPr>
          <p:nvPr/>
        </p:nvSpPr>
        <p:spPr bwMode="auto">
          <a:xfrm>
            <a:off x="2735263" y="1490663"/>
            <a:ext cx="7191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△△</a:t>
            </a:r>
          </a:p>
        </p:txBody>
      </p:sp>
      <p:cxnSp>
        <p:nvCxnSpPr>
          <p:cNvPr id="36873" name="AutoShape 48"/>
          <p:cNvCxnSpPr>
            <a:cxnSpLocks noChangeShapeType="1"/>
            <a:stCxn id="36870" idx="2"/>
            <a:endCxn id="323635" idx="1"/>
          </p:cNvCxnSpPr>
          <p:nvPr/>
        </p:nvCxnSpPr>
        <p:spPr bwMode="auto">
          <a:xfrm rot="16200000" flipH="1">
            <a:off x="2009775" y="1092200"/>
            <a:ext cx="1306513" cy="2811463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23633" name="Rectangle 49"/>
          <p:cNvSpPr>
            <a:spLocks noChangeArrowheads="1"/>
          </p:cNvSpPr>
          <p:nvPr/>
        </p:nvSpPr>
        <p:spPr bwMode="auto">
          <a:xfrm>
            <a:off x="4068763" y="2133600"/>
            <a:ext cx="4321175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defTabSz="801688"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Arial" pitchFamily="34" charset="0"/>
                <a:ea typeface="华文细黑" pitchFamily="2" charset="-122"/>
              </a:rPr>
              <a:t>要解决的问题</a:t>
            </a:r>
            <a:r>
              <a:rPr lang="en-US" altLang="zh-CN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如质量、效率、成本等方面的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ea typeface="华文细黑" pitchFamily="2" charset="-122"/>
              </a:rPr>
              <a:t>特性</a:t>
            </a:r>
          </a:p>
        </p:txBody>
      </p:sp>
      <p:sp>
        <p:nvSpPr>
          <p:cNvPr id="323634" name="Rectangle 50"/>
          <p:cNvSpPr>
            <a:spLocks noChangeArrowheads="1"/>
          </p:cNvSpPr>
          <p:nvPr/>
        </p:nvSpPr>
        <p:spPr bwMode="auto">
          <a:xfrm>
            <a:off x="4068763" y="2528888"/>
            <a:ext cx="4321175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defTabSz="801688"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Arial" pitchFamily="34" charset="0"/>
                <a:ea typeface="华文细黑" pitchFamily="2" charset="-122"/>
              </a:rPr>
              <a:t>要解决的对象</a:t>
            </a:r>
            <a:r>
              <a:rPr lang="en-US" altLang="zh-CN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如产品、过程、作业的名称</a:t>
            </a:r>
            <a:endParaRPr lang="zh-CN" altLang="en-US" b="1">
              <a:solidFill>
                <a:srgbClr val="3333FF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323635" name="Rectangle 51"/>
          <p:cNvSpPr>
            <a:spLocks noChangeArrowheads="1"/>
          </p:cNvSpPr>
          <p:nvPr/>
        </p:nvSpPr>
        <p:spPr bwMode="auto">
          <a:xfrm>
            <a:off x="4068763" y="2944813"/>
            <a:ext cx="4321175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61" tIns="40030" rIns="80061" bIns="40030" anchor="ctr"/>
          <a:lstStyle/>
          <a:p>
            <a:pPr defTabSz="801688"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Arial" pitchFamily="34" charset="0"/>
                <a:ea typeface="华文细黑" pitchFamily="2" charset="-122"/>
              </a:rPr>
              <a:t>怎样</a:t>
            </a:r>
            <a:r>
              <a:rPr lang="en-US" altLang="zh-CN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如提高、降低、增大、减少等等</a:t>
            </a:r>
            <a:endParaRPr lang="zh-CN" altLang="en-US" b="1">
              <a:solidFill>
                <a:srgbClr val="3333FF"/>
              </a:solidFill>
              <a:latin typeface="Arial" pitchFamily="34" charset="0"/>
              <a:ea typeface="华文细黑" pitchFamily="2" charset="-122"/>
            </a:endParaRPr>
          </a:p>
        </p:txBody>
      </p:sp>
      <p:cxnSp>
        <p:nvCxnSpPr>
          <p:cNvPr id="36877" name="AutoShape 52"/>
          <p:cNvCxnSpPr>
            <a:cxnSpLocks noChangeShapeType="1"/>
            <a:stCxn id="36871" idx="2"/>
            <a:endCxn id="323634" idx="1"/>
          </p:cNvCxnSpPr>
          <p:nvPr/>
        </p:nvCxnSpPr>
        <p:spPr bwMode="auto">
          <a:xfrm rot="16200000" flipH="1">
            <a:off x="2668588" y="1335087"/>
            <a:ext cx="890588" cy="1909763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6878" name="AutoShape 53"/>
          <p:cNvCxnSpPr>
            <a:cxnSpLocks noChangeShapeType="1"/>
            <a:stCxn id="36872" idx="2"/>
            <a:endCxn id="323633" idx="1"/>
          </p:cNvCxnSpPr>
          <p:nvPr/>
        </p:nvCxnSpPr>
        <p:spPr bwMode="auto">
          <a:xfrm rot="16200000" flipH="1">
            <a:off x="3339306" y="1600994"/>
            <a:ext cx="485775" cy="9731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</p:spPr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068763" y="4149725"/>
            <a:ext cx="1370012" cy="815975"/>
            <a:chOff x="2380" y="2871"/>
            <a:chExt cx="1044" cy="514"/>
          </a:xfrm>
        </p:grpSpPr>
        <p:grpSp>
          <p:nvGrpSpPr>
            <p:cNvPr id="36907" name="Group 55"/>
            <p:cNvGrpSpPr>
              <a:grpSpLocks/>
            </p:cNvGrpSpPr>
            <p:nvPr/>
          </p:nvGrpSpPr>
          <p:grpSpPr bwMode="auto">
            <a:xfrm>
              <a:off x="2380" y="2871"/>
              <a:ext cx="1044" cy="514"/>
              <a:chOff x="2595" y="692"/>
              <a:chExt cx="3007" cy="1937"/>
            </a:xfrm>
          </p:grpSpPr>
          <p:sp>
            <p:nvSpPr>
              <p:cNvPr id="36909" name="AutoShape 56"/>
              <p:cNvSpPr>
                <a:spLocks noChangeArrowheads="1"/>
              </p:cNvSpPr>
              <p:nvPr/>
            </p:nvSpPr>
            <p:spPr bwMode="auto">
              <a:xfrm>
                <a:off x="2595" y="692"/>
                <a:ext cx="3007" cy="1937"/>
              </a:xfrm>
              <a:prstGeom prst="roundRect">
                <a:avLst>
                  <a:gd name="adj" fmla="val 3718"/>
                </a:avLst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1"/>
                  </a:gs>
                </a:gsLst>
                <a:lin ang="2700000" scaled="1"/>
              </a:gradFill>
              <a:ln w="28575" algn="ctr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6910" name="Picture 57" descr="guang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16" y="701"/>
                <a:ext cx="1044" cy="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11" name="Picture 58" descr="guang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0" y="1858"/>
                <a:ext cx="1463" cy="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908" name="Rectangle 59"/>
            <p:cNvSpPr>
              <a:spLocks noChangeArrowheads="1"/>
            </p:cNvSpPr>
            <p:nvPr/>
          </p:nvSpPr>
          <p:spPr bwMode="auto">
            <a:xfrm>
              <a:off x="2448" y="2930"/>
              <a:ext cx="907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 sz="1800" b="1">
                  <a:solidFill>
                    <a:schemeClr val="tx1"/>
                  </a:solidFill>
                  <a:ea typeface="华文细黑" pitchFamily="2" charset="-122"/>
                </a:rPr>
                <a:t>主题</a:t>
              </a:r>
            </a:p>
            <a:p>
              <a:pPr algn="ctr" defTabSz="801688"/>
              <a:r>
                <a:rPr lang="zh-CN" altLang="en-US" sz="1800" b="1">
                  <a:solidFill>
                    <a:schemeClr val="tx1"/>
                  </a:solidFill>
                  <a:ea typeface="华文细黑" pitchFamily="2" charset="-122"/>
                </a:rPr>
                <a:t>名称误区</a:t>
              </a:r>
            </a:p>
          </p:txBody>
        </p:sp>
      </p:grpSp>
      <p:sp>
        <p:nvSpPr>
          <p:cNvPr id="323644" name="AutoShape 60"/>
          <p:cNvSpPr>
            <a:spLocks noChangeArrowheads="1"/>
          </p:cNvSpPr>
          <p:nvPr/>
        </p:nvSpPr>
        <p:spPr bwMode="auto">
          <a:xfrm>
            <a:off x="5510213" y="44132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gradFill rotWithShape="0">
            <a:gsLst>
              <a:gs pos="0">
                <a:schemeClr val="accent1">
                  <a:gamma/>
                  <a:tint val="4392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23645" name="AutoShape 61"/>
          <p:cNvSpPr>
            <a:spLocks noChangeArrowheads="1"/>
          </p:cNvSpPr>
          <p:nvPr/>
        </p:nvSpPr>
        <p:spPr bwMode="auto">
          <a:xfrm rot="10800000">
            <a:off x="3494088" y="44132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gradFill rotWithShape="0">
            <a:gsLst>
              <a:gs pos="0">
                <a:schemeClr val="accent1">
                  <a:gamma/>
                  <a:tint val="4392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341563" y="3933825"/>
            <a:ext cx="1152525" cy="1368425"/>
            <a:chOff x="1157" y="2614"/>
            <a:chExt cx="726" cy="862"/>
          </a:xfrm>
        </p:grpSpPr>
        <p:pic>
          <p:nvPicPr>
            <p:cNvPr id="36905" name="Picture 63" descr="00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57" y="2614"/>
              <a:ext cx="726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06" name="Rectangle 64"/>
            <p:cNvSpPr>
              <a:spLocks noChangeArrowheads="1"/>
            </p:cNvSpPr>
            <p:nvPr/>
          </p:nvSpPr>
          <p:spPr bwMode="auto">
            <a:xfrm>
              <a:off x="1338" y="2792"/>
              <a:ext cx="351" cy="5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手段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en-US" altLang="zh-CN" b="1">
                  <a:solidFill>
                    <a:schemeClr val="tx1"/>
                  </a:solidFill>
                  <a:ea typeface="华文细黑" pitchFamily="2" charset="-122"/>
                </a:rPr>
                <a:t>+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目的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086475" y="3933825"/>
            <a:ext cx="1152525" cy="1368425"/>
            <a:chOff x="4014" y="2614"/>
            <a:chExt cx="726" cy="862"/>
          </a:xfrm>
        </p:grpSpPr>
        <p:pic>
          <p:nvPicPr>
            <p:cNvPr id="36903" name="Picture 66" descr="00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14" y="2614"/>
              <a:ext cx="726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04" name="Rectangle 67"/>
            <p:cNvSpPr>
              <a:spLocks noChangeArrowheads="1"/>
            </p:cNvSpPr>
            <p:nvPr/>
          </p:nvSpPr>
          <p:spPr bwMode="auto">
            <a:xfrm>
              <a:off x="4149" y="2931"/>
              <a:ext cx="500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口号式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219950" y="3810000"/>
            <a:ext cx="1600200" cy="914400"/>
            <a:chOff x="4377" y="2115"/>
            <a:chExt cx="1008" cy="576"/>
          </a:xfrm>
        </p:grpSpPr>
        <p:pic>
          <p:nvPicPr>
            <p:cNvPr id="36901" name="Picture 69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77" y="2115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02" name="Rectangle 70"/>
            <p:cNvSpPr>
              <a:spLocks noChangeArrowheads="1"/>
            </p:cNvSpPr>
            <p:nvPr/>
          </p:nvSpPr>
          <p:spPr bwMode="auto">
            <a:xfrm>
              <a:off x="4514" y="2160"/>
              <a:ext cx="725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顾客在我心中，质量在我手中</a:t>
              </a: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7092950" y="4941888"/>
            <a:ext cx="1600200" cy="914400"/>
            <a:chOff x="4548" y="2704"/>
            <a:chExt cx="1008" cy="576"/>
          </a:xfrm>
        </p:grpSpPr>
        <p:pic>
          <p:nvPicPr>
            <p:cNvPr id="36899" name="Picture 72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8" y="2704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00" name="Rectangle 73"/>
            <p:cNvSpPr>
              <a:spLocks noChangeArrowheads="1"/>
            </p:cNvSpPr>
            <p:nvPr/>
          </p:nvSpPr>
          <p:spPr bwMode="auto">
            <a:xfrm>
              <a:off x="4627" y="2795"/>
              <a:ext cx="92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适应市场需求，提高销售业绩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076825" y="5322888"/>
            <a:ext cx="1655763" cy="914400"/>
            <a:chOff x="4105" y="3262"/>
            <a:chExt cx="1043" cy="576"/>
          </a:xfrm>
        </p:grpSpPr>
        <p:pic>
          <p:nvPicPr>
            <p:cNvPr id="36897" name="Picture 75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05" y="3262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8" name="Rectangle 76"/>
            <p:cNvSpPr>
              <a:spLocks noChangeArrowheads="1"/>
            </p:cNvSpPr>
            <p:nvPr/>
          </p:nvSpPr>
          <p:spPr bwMode="auto">
            <a:xfrm>
              <a:off x="4213" y="3384"/>
              <a:ext cx="93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/>
              <a:r>
                <a:rPr lang="en-US" altLang="zh-CN">
                  <a:solidFill>
                    <a:schemeClr val="tx1"/>
                  </a:solidFill>
                  <a:ea typeface="华文细黑" pitchFamily="2" charset="-122"/>
                </a:rPr>
                <a:t>DS</a:t>
              </a:r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统一数据</a:t>
              </a:r>
            </a:p>
            <a:p>
              <a:pPr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访问工具</a:t>
              </a: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41363" y="4437063"/>
            <a:ext cx="1600200" cy="914400"/>
            <a:chOff x="385" y="2614"/>
            <a:chExt cx="1008" cy="576"/>
          </a:xfrm>
        </p:grpSpPr>
        <p:pic>
          <p:nvPicPr>
            <p:cNvPr id="36895" name="Picture 78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" y="2614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6" name="Rectangle 79"/>
            <p:cNvSpPr>
              <a:spLocks noChangeArrowheads="1"/>
            </p:cNvSpPr>
            <p:nvPr/>
          </p:nvSpPr>
          <p:spPr bwMode="auto">
            <a:xfrm>
              <a:off x="418" y="2704"/>
              <a:ext cx="96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利用工具自动生成</a:t>
              </a:r>
              <a:r>
                <a:rPr lang="en-US" altLang="zh-CN">
                  <a:solidFill>
                    <a:schemeClr val="tx1"/>
                  </a:solidFill>
                  <a:ea typeface="华文细黑" pitchFamily="2" charset="-122"/>
                </a:rPr>
                <a:t>3GLT</a:t>
              </a:r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数据库</a:t>
              </a:r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1835150" y="5249863"/>
            <a:ext cx="1728788" cy="987425"/>
            <a:chOff x="793" y="3171"/>
            <a:chExt cx="1089" cy="622"/>
          </a:xfrm>
        </p:grpSpPr>
        <p:pic>
          <p:nvPicPr>
            <p:cNvPr id="36893" name="Picture 81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3" y="3171"/>
              <a:ext cx="108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4" name="Rectangle 82"/>
            <p:cNvSpPr>
              <a:spLocks noChangeArrowheads="1"/>
            </p:cNvSpPr>
            <p:nvPr/>
          </p:nvSpPr>
          <p:spPr bwMode="auto">
            <a:xfrm>
              <a:off x="839" y="3249"/>
              <a:ext cx="907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革新工艺，改造设备，提高产品直通率</a:t>
              </a: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900113" y="3500438"/>
            <a:ext cx="1600200" cy="914400"/>
            <a:chOff x="657" y="2038"/>
            <a:chExt cx="1008" cy="576"/>
          </a:xfrm>
        </p:grpSpPr>
        <p:pic>
          <p:nvPicPr>
            <p:cNvPr id="36891" name="Picture 84" descr="云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" y="2038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2" name="Rectangle 85"/>
            <p:cNvSpPr>
              <a:spLocks noChangeArrowheads="1"/>
            </p:cNvSpPr>
            <p:nvPr/>
          </p:nvSpPr>
          <p:spPr bwMode="auto">
            <a:xfrm>
              <a:off x="748" y="2083"/>
              <a:ext cx="816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/>
              <a:r>
                <a:rPr lang="zh-CN" altLang="en-US">
                  <a:solidFill>
                    <a:schemeClr val="tx1"/>
                  </a:solidFill>
                  <a:ea typeface="华文细黑" pitchFamily="2" charset="-122"/>
                </a:rPr>
                <a:t>加强内部管理，提高客户满意度</a:t>
              </a:r>
            </a:p>
          </p:txBody>
        </p:sp>
      </p:grpSp>
      <p:sp>
        <p:nvSpPr>
          <p:cNvPr id="323676" name="Rectangle 92"/>
          <p:cNvSpPr>
            <a:spLocks noChangeArrowheads="1"/>
          </p:cNvSpPr>
          <p:nvPr/>
        </p:nvSpPr>
        <p:spPr bwMode="auto">
          <a:xfrm>
            <a:off x="3851275" y="1322388"/>
            <a:ext cx="3816350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600" b="1">
                <a:solidFill>
                  <a:srgbClr val="000000"/>
                </a:solidFill>
                <a:ea typeface="华文细黑" pitchFamily="2" charset="-122"/>
              </a:rPr>
              <a:t>例如：降低</a:t>
            </a:r>
            <a:r>
              <a:rPr lang="en-US" altLang="zh-CN" sz="1600" b="1">
                <a:solidFill>
                  <a:srgbClr val="000000"/>
                </a:solidFill>
                <a:ea typeface="华文细黑" pitchFamily="2" charset="-122"/>
              </a:rPr>
              <a:t>cpld</a:t>
            </a:r>
            <a:r>
              <a:rPr lang="zh-CN" altLang="en-US" sz="1600" b="1">
                <a:solidFill>
                  <a:srgbClr val="000000"/>
                </a:solidFill>
                <a:ea typeface="华文细黑" pitchFamily="2" charset="-122"/>
              </a:rPr>
              <a:t>相关问题缺陷密度、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600" b="1">
                <a:solidFill>
                  <a:srgbClr val="000000"/>
                </a:solidFill>
                <a:ea typeface="华文细黑" pitchFamily="2" charset="-122"/>
              </a:rPr>
              <a:t>          提升网设工具数据存取性能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33" grpId="0"/>
      <p:bldP spid="323634" grpId="0"/>
      <p:bldP spid="323635" grpId="0"/>
      <p:bldP spid="323644" grpId="0" animBg="1"/>
      <p:bldP spid="323645" grpId="0" animBg="1"/>
      <p:bldP spid="3236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2D057B1C-FC51-4A5E-8383-D42FC3D3A985}" type="slidenum">
              <a:rPr lang="de-DE" altLang="zh-CN"/>
              <a:pPr defTabSz="801688"/>
              <a:t>26</a:t>
            </a:fld>
            <a:endParaRPr lang="en-GB" altLang="zh-CN"/>
          </a:p>
        </p:txBody>
      </p:sp>
      <p:sp>
        <p:nvSpPr>
          <p:cNvPr id="38915" name="Freeform 25"/>
          <p:cNvSpPr>
            <a:spLocks/>
          </p:cNvSpPr>
          <p:nvPr/>
        </p:nvSpPr>
        <p:spPr bwMode="auto">
          <a:xfrm rot="16110614" flipH="1">
            <a:off x="6285706" y="3577432"/>
            <a:ext cx="677863" cy="609600"/>
          </a:xfrm>
          <a:custGeom>
            <a:avLst/>
            <a:gdLst>
              <a:gd name="T0" fmla="*/ 0 w 984"/>
              <a:gd name="T1" fmla="*/ 2147483647 h 420"/>
              <a:gd name="T2" fmla="*/ 2147483647 w 984"/>
              <a:gd name="T3" fmla="*/ 2147483647 h 420"/>
              <a:gd name="T4" fmla="*/ 2147483647 w 984"/>
              <a:gd name="T5" fmla="*/ 0 h 420"/>
              <a:gd name="T6" fmla="*/ 2147483647 w 984"/>
              <a:gd name="T7" fmla="*/ 2147483647 h 420"/>
              <a:gd name="T8" fmla="*/ 2147483647 w 984"/>
              <a:gd name="T9" fmla="*/ 2147483647 h 420"/>
              <a:gd name="T10" fmla="*/ 2147483647 w 984"/>
              <a:gd name="T11" fmla="*/ 2147483647 h 420"/>
              <a:gd name="T12" fmla="*/ 0 w 984"/>
              <a:gd name="T13" fmla="*/ 2147483647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420"/>
              <a:gd name="T23" fmla="*/ 984 w 984"/>
              <a:gd name="T24" fmla="*/ 420 h 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420">
                <a:moveTo>
                  <a:pt x="0" y="219"/>
                </a:moveTo>
                <a:lnTo>
                  <a:pt x="810" y="102"/>
                </a:lnTo>
                <a:lnTo>
                  <a:pt x="810" y="0"/>
                </a:lnTo>
                <a:lnTo>
                  <a:pt x="984" y="222"/>
                </a:lnTo>
                <a:lnTo>
                  <a:pt x="810" y="420"/>
                </a:lnTo>
                <a:lnTo>
                  <a:pt x="810" y="321"/>
                </a:lnTo>
                <a:lnTo>
                  <a:pt x="0" y="219"/>
                </a:lnTo>
                <a:close/>
              </a:path>
            </a:pathLst>
          </a:cu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19050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2109" name="AutoShape 29"/>
          <p:cNvSpPr>
            <a:spLocks noChangeArrowheads="1"/>
          </p:cNvSpPr>
          <p:nvPr/>
        </p:nvSpPr>
        <p:spPr bwMode="auto">
          <a:xfrm>
            <a:off x="4427538" y="4292600"/>
            <a:ext cx="4392612" cy="1382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alpha val="81000"/>
                </a:srgbClr>
              </a:gs>
              <a:gs pos="50000">
                <a:srgbClr val="FFDAA1">
                  <a:alpha val="84000"/>
                </a:srgbClr>
              </a:gs>
              <a:gs pos="100000">
                <a:srgbClr val="FF9900">
                  <a:alpha val="81000"/>
                </a:srgbClr>
              </a:gs>
            </a:gsLst>
            <a:lin ang="189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75C28"/>
            </a:outerShdw>
          </a:effectLst>
        </p:spPr>
        <p:txBody>
          <a:bodyPr wrap="none" lIns="0" tIns="0" anchor="ctr"/>
          <a:lstStyle/>
          <a:p>
            <a:endParaRPr lang="zh-CN" altLang="en-US"/>
          </a:p>
        </p:txBody>
      </p:sp>
      <p:sp>
        <p:nvSpPr>
          <p:cNvPr id="302106" name="AutoShape 26"/>
          <p:cNvSpPr>
            <a:spLocks noChangeArrowheads="1"/>
          </p:cNvSpPr>
          <p:nvPr/>
        </p:nvSpPr>
        <p:spPr bwMode="auto">
          <a:xfrm>
            <a:off x="4427538" y="1685925"/>
            <a:ext cx="4341812" cy="1800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alpha val="81000"/>
                </a:srgbClr>
              </a:gs>
              <a:gs pos="50000">
                <a:srgbClr val="FFDAA1">
                  <a:alpha val="84000"/>
                </a:srgbClr>
              </a:gs>
              <a:gs pos="100000">
                <a:srgbClr val="FF9900">
                  <a:alpha val="81000"/>
                </a:srgbClr>
              </a:gs>
            </a:gsLst>
            <a:lin ang="189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75C28"/>
            </a:outerShdw>
          </a:effectLst>
        </p:spPr>
        <p:txBody>
          <a:bodyPr wrap="none" lIns="0" tIns="0" anchor="ctr"/>
          <a:lstStyle/>
          <a:p>
            <a:endParaRPr lang="zh-CN" altLang="en-US"/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把握现状</a:t>
            </a:r>
          </a:p>
        </p:txBody>
      </p:sp>
      <p:grpSp>
        <p:nvGrpSpPr>
          <p:cNvPr id="38919" name="Group 30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38923" name="Freeform 3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4" name="Freeform 4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Freeform 5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Freeform 6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Text Box 7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38928" name="Text Box 8"/>
            <p:cNvSpPr txBox="1">
              <a:spLocks noChangeArrowheads="1"/>
            </p:cNvSpPr>
            <p:nvPr/>
          </p:nvSpPr>
          <p:spPr bwMode="auto">
            <a:xfrm>
              <a:off x="3810" y="388"/>
              <a:ext cx="317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38929" name="Text Box 9"/>
            <p:cNvSpPr txBox="1">
              <a:spLocks noChangeArrowheads="1"/>
            </p:cNvSpPr>
            <p:nvPr/>
          </p:nvSpPr>
          <p:spPr bwMode="auto">
            <a:xfrm>
              <a:off x="4126" y="388"/>
              <a:ext cx="316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38930" name="Text Box 10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38931" name="Text Box 11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38932" name="AutoShape 12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13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38934" name="AutoShape 14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5" name="Text Box 15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38936" name="AutoShape 16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Text Box 17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38938" name="AutoShape 18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2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52463" y="1641475"/>
            <a:ext cx="3414712" cy="4194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600" smtClean="0"/>
              <a:t>基本要求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smtClean="0"/>
              <a:t>把握问题的现状，弄清问题的严重程度，确立问题基线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smtClean="0"/>
              <a:t>找出问题的症结所在，并为设定目标提供依据，为原因分析打下基础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smtClean="0"/>
              <a:t>现状调查的方法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smtClean="0"/>
              <a:t>现状调查须做到基于事实和数据说话，调查方式有两种，其一从组织现有度量体系中进行调查，收集数据，其二做计划重新收集数据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smtClean="0"/>
              <a:t>现状调查要把握问题发生的</a:t>
            </a:r>
            <a:r>
              <a:rPr lang="zh-CN" altLang="en-US" sz="1400" b="1" smtClean="0">
                <a:solidFill>
                  <a:schemeClr val="tx2"/>
                </a:solidFill>
              </a:rPr>
              <a:t>时间、地点、问题的种类、特征、及其他要素</a:t>
            </a:r>
          </a:p>
        </p:txBody>
      </p:sp>
      <p:sp>
        <p:nvSpPr>
          <p:cNvPr id="302103" name="Rectangle 23"/>
          <p:cNvSpPr>
            <a:spLocks noChangeArrowheads="1"/>
          </p:cNvSpPr>
          <p:nvPr/>
        </p:nvSpPr>
        <p:spPr bwMode="auto">
          <a:xfrm>
            <a:off x="4643438" y="1757363"/>
            <a:ext cx="3887787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</a:rPr>
              <a:t>“</a:t>
            </a: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任何一个过程如果由多数矛盾存在的话，其中</a:t>
            </a:r>
            <a:r>
              <a:rPr lang="zh-CN" altLang="en-US" sz="1300" b="1">
                <a:solidFill>
                  <a:schemeClr val="tx2"/>
                </a:solidFill>
                <a:ea typeface="华文细黑" pitchFamily="2" charset="-122"/>
              </a:rPr>
              <a:t>必定有一种是主要的</a:t>
            </a: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，起着领导和决定作用，其他则处于次要和服从地位。因此，研究任何过程，如果是存在着两个以上的复杂过程的话，</a:t>
            </a:r>
            <a:r>
              <a:rPr lang="zh-CN" altLang="en-US" sz="1300" b="1">
                <a:solidFill>
                  <a:schemeClr val="tx2"/>
                </a:solidFill>
                <a:ea typeface="华文细黑" pitchFamily="2" charset="-122"/>
              </a:rPr>
              <a:t>就要全力找出它的主要矛盾，捉住了主要矛盾，一切问题就迎刃而解了</a:t>
            </a: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。</a:t>
            </a:r>
          </a:p>
          <a:p>
            <a:pPr algn="r" defTabSz="801688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－－毛泽东</a:t>
            </a: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</a:rPr>
              <a:t>《</a:t>
            </a: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矛盾论</a:t>
            </a: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</a:rPr>
              <a:t>》</a:t>
            </a:r>
            <a:endParaRPr lang="zh-CN" altLang="en-US" sz="13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302104" name="Rectangle 24"/>
          <p:cNvSpPr>
            <a:spLocks noChangeArrowheads="1"/>
          </p:cNvSpPr>
          <p:nvPr/>
        </p:nvSpPr>
        <p:spPr bwMode="auto">
          <a:xfrm>
            <a:off x="4606925" y="4365625"/>
            <a:ext cx="4032250" cy="125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“我们在变革中，</a:t>
            </a:r>
            <a:r>
              <a:rPr lang="zh-CN" altLang="en-US" sz="1300" b="1">
                <a:solidFill>
                  <a:schemeClr val="tx2"/>
                </a:solidFill>
                <a:ea typeface="华文细黑" pitchFamily="2" charset="-122"/>
              </a:rPr>
              <a:t>要抓住主要矛盾和矛盾的主要方面，要把握好方向，谋定而后动</a:t>
            </a: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，要急用先行、不求完美，深入细致地做工作，切忌贪天功为己有的盲动。”</a:t>
            </a:r>
          </a:p>
          <a:p>
            <a:pPr algn="r" defTabSz="801688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1300" b="1">
                <a:solidFill>
                  <a:schemeClr val="tx1"/>
                </a:solidFill>
                <a:ea typeface="华文细黑" pitchFamily="2" charset="-122"/>
              </a:rPr>
              <a:t>－－任正非在销服体系奋斗大会上的讲话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2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2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8E11F49C-EA52-45B6-A890-BCE819EB7824}" type="slidenum">
              <a:rPr lang="de-DE" altLang="zh-CN"/>
              <a:pPr defTabSz="801688"/>
              <a:t>27</a:t>
            </a:fld>
            <a:endParaRPr lang="en-GB" altLang="zh-CN"/>
          </a:p>
        </p:txBody>
      </p:sp>
      <p:pic>
        <p:nvPicPr>
          <p:cNvPr id="39939" name="Picture 2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988" y="2636838"/>
            <a:ext cx="3240087" cy="2811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把握现状：</a:t>
            </a:r>
            <a:r>
              <a:rPr lang="zh-CN" altLang="en-US" smtClean="0">
                <a:solidFill>
                  <a:schemeClr val="tx2"/>
                </a:solidFill>
              </a:rPr>
              <a:t>能力评估</a:t>
            </a:r>
          </a:p>
        </p:txBody>
      </p:sp>
      <p:sp>
        <p:nvSpPr>
          <p:cNvPr id="334095" name="AutoShape 271"/>
          <p:cNvSpPr>
            <a:spLocks noChangeArrowheads="1"/>
          </p:cNvSpPr>
          <p:nvPr/>
        </p:nvSpPr>
        <p:spPr bwMode="auto">
          <a:xfrm>
            <a:off x="755650" y="3763963"/>
            <a:ext cx="5329238" cy="1081087"/>
          </a:xfrm>
          <a:prstGeom prst="homePlate">
            <a:avLst>
              <a:gd name="adj" fmla="val 15587"/>
            </a:avLst>
          </a:prstGeo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Rectangle 272"/>
          <p:cNvSpPr>
            <a:spLocks noChangeArrowheads="1"/>
          </p:cNvSpPr>
          <p:nvPr/>
        </p:nvSpPr>
        <p:spPr bwMode="auto">
          <a:xfrm>
            <a:off x="952500" y="3054350"/>
            <a:ext cx="2216150" cy="2895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9943" name="Rectangle 273"/>
          <p:cNvSpPr>
            <a:spLocks noChangeArrowheads="1"/>
          </p:cNvSpPr>
          <p:nvPr/>
        </p:nvSpPr>
        <p:spPr bwMode="auto">
          <a:xfrm>
            <a:off x="3363913" y="3054350"/>
            <a:ext cx="2216150" cy="2895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Rectangle 274"/>
          <p:cNvSpPr>
            <a:spLocks noChangeArrowheads="1"/>
          </p:cNvSpPr>
          <p:nvPr/>
        </p:nvSpPr>
        <p:spPr bwMode="auto">
          <a:xfrm>
            <a:off x="1025525" y="3213100"/>
            <a:ext cx="2070100" cy="2555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A1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</a:t>
            </a: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基本理念和解决问题步骤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B1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</a:t>
            </a: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小组活动的运行方法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C1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</a:t>
            </a: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手法的使用和活动结果的归纳、发表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D1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：专业技能、综合能力的培养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E1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：改善技能、改善能力</a:t>
            </a:r>
          </a:p>
        </p:txBody>
      </p:sp>
      <p:sp>
        <p:nvSpPr>
          <p:cNvPr id="39945" name="Rectangle 275"/>
          <p:cNvSpPr>
            <a:spLocks noChangeArrowheads="1"/>
          </p:cNvSpPr>
          <p:nvPr/>
        </p:nvSpPr>
        <p:spPr bwMode="auto">
          <a:xfrm>
            <a:off x="952500" y="2565400"/>
            <a:ext cx="2216150" cy="438150"/>
          </a:xfrm>
          <a:prstGeom prst="rect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6" name="Text Box 276"/>
          <p:cNvSpPr txBox="1">
            <a:spLocks noChangeArrowheads="1"/>
          </p:cNvSpPr>
          <p:nvPr/>
        </p:nvSpPr>
        <p:spPr bwMode="auto">
          <a:xfrm>
            <a:off x="1200150" y="2659063"/>
            <a:ext cx="172085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1600" b="1">
                <a:latin typeface="Arial" pitchFamily="34" charset="0"/>
                <a:ea typeface="华文细黑" pitchFamily="2" charset="-122"/>
              </a:rPr>
              <a:t>小组的能力</a:t>
            </a:r>
            <a:endParaRPr lang="en-US" altLang="zh-CN" sz="1600" b="1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39947" name="Rectangle 277"/>
          <p:cNvSpPr>
            <a:spLocks noChangeArrowheads="1"/>
          </p:cNvSpPr>
          <p:nvPr/>
        </p:nvSpPr>
        <p:spPr bwMode="auto">
          <a:xfrm>
            <a:off x="3436938" y="3213100"/>
            <a:ext cx="2070100" cy="25558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A2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：人际关系和团队精神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B2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</a:t>
            </a: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小组集会实施状况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C2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：与主管、员工、相关部门的协作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D2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：提高</a:t>
            </a: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和工作的知识、技能的意愿</a:t>
            </a:r>
          </a:p>
          <a:p>
            <a:pPr marL="182563" indent="-182563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tabLst>
                <a:tab pos="8521700" algn="r"/>
              </a:tabLst>
            </a:pPr>
            <a:r>
              <a:rPr lang="de-DE" altLang="zh-CN">
                <a:solidFill>
                  <a:schemeClr val="tx1"/>
                </a:solidFill>
                <a:ea typeface="华文细黑" pitchFamily="2" charset="-122"/>
              </a:rPr>
              <a:t>E2</a:t>
            </a:r>
            <a:r>
              <a:rPr lang="zh-CN" altLang="de-DE">
                <a:solidFill>
                  <a:schemeClr val="tx1"/>
                </a:solidFill>
                <a:ea typeface="华文细黑" pitchFamily="2" charset="-122"/>
              </a:rPr>
              <a:t>：遵守工作岗位的规章制度</a:t>
            </a:r>
          </a:p>
        </p:txBody>
      </p:sp>
      <p:sp>
        <p:nvSpPr>
          <p:cNvPr id="39948" name="Rectangle 278"/>
          <p:cNvSpPr>
            <a:spLocks noChangeArrowheads="1"/>
          </p:cNvSpPr>
          <p:nvPr/>
        </p:nvSpPr>
        <p:spPr bwMode="auto">
          <a:xfrm>
            <a:off x="3363913" y="2565400"/>
            <a:ext cx="2216150" cy="438150"/>
          </a:xfrm>
          <a:prstGeom prst="rect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9" name="Text Box 279"/>
          <p:cNvSpPr txBox="1">
            <a:spLocks noChangeArrowheads="1"/>
          </p:cNvSpPr>
          <p:nvPr/>
        </p:nvSpPr>
        <p:spPr bwMode="auto">
          <a:xfrm>
            <a:off x="3556000" y="2659063"/>
            <a:ext cx="1830388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1600" b="1">
                <a:latin typeface="Arial" pitchFamily="34" charset="0"/>
                <a:ea typeface="华文细黑" pitchFamily="2" charset="-122"/>
              </a:rPr>
              <a:t>小组活动情况</a:t>
            </a:r>
          </a:p>
        </p:txBody>
      </p:sp>
      <p:sp>
        <p:nvSpPr>
          <p:cNvPr id="39950" name="Rectangle 280"/>
          <p:cNvSpPr>
            <a:spLocks noGrp="1" noChangeArrowheads="1"/>
          </p:cNvSpPr>
          <p:nvPr>
            <p:ph type="body" idx="1"/>
          </p:nvPr>
        </p:nvSpPr>
        <p:spPr>
          <a:xfrm>
            <a:off x="652463" y="1341438"/>
            <a:ext cx="7929562" cy="863600"/>
          </a:xfrm>
          <a:noFill/>
        </p:spPr>
        <p:txBody>
          <a:bodyPr/>
          <a:lstStyle/>
          <a:p>
            <a:pPr eaLnBrk="1" hangingPunct="1"/>
            <a:r>
              <a:rPr lang="zh-CN" altLang="en-US" sz="1800" smtClean="0"/>
              <a:t>从“</a:t>
            </a:r>
            <a:r>
              <a:rPr lang="en-US" altLang="zh-CN" sz="1800" smtClean="0"/>
              <a:t>QC</a:t>
            </a:r>
            <a:r>
              <a:rPr lang="zh-CN" altLang="en-US" sz="1800" smtClean="0"/>
              <a:t>活动能力分析”、“小组活动情况分析”两个纬度中进行评价， 每个纬度包括</a:t>
            </a:r>
            <a:r>
              <a:rPr lang="en-US" altLang="zh-CN" sz="1800" smtClean="0"/>
              <a:t>5</a:t>
            </a:r>
            <a:r>
              <a:rPr lang="zh-CN" altLang="en-US" sz="1800" smtClean="0"/>
              <a:t>项，每项</a:t>
            </a:r>
            <a:r>
              <a:rPr lang="en-US" altLang="zh-CN" sz="1800" smtClean="0"/>
              <a:t>5</a:t>
            </a:r>
            <a:r>
              <a:rPr lang="zh-CN" altLang="en-US" sz="1800" smtClean="0"/>
              <a:t>分。使用雷达图表示。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E185E0EB-215F-477F-A1B9-D848861A136C}" type="slidenum">
              <a:rPr lang="de-DE" altLang="zh-CN"/>
              <a:pPr defTabSz="801688"/>
              <a:t>28</a:t>
            </a:fld>
            <a:endParaRPr lang="en-GB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484313"/>
            <a:ext cx="5287962" cy="4537075"/>
          </a:xfrm>
        </p:spPr>
        <p:txBody>
          <a:bodyPr/>
          <a:lstStyle/>
          <a:p>
            <a:pPr eaLnBrk="1" hangingPunct="1"/>
            <a:r>
              <a:rPr lang="zh-CN" altLang="en-US" smtClean="0"/>
              <a:t>目标设定的方法</a:t>
            </a:r>
          </a:p>
          <a:p>
            <a:pPr lvl="1" eaLnBrk="1" hangingPunct="1"/>
            <a:r>
              <a:rPr lang="zh-CN" altLang="en-US" smtClean="0"/>
              <a:t>依据</a:t>
            </a:r>
            <a:r>
              <a:rPr lang="en-US" altLang="zh-CN" smtClean="0">
                <a:solidFill>
                  <a:schemeClr val="tx2"/>
                </a:solidFill>
              </a:rPr>
              <a:t>Smart</a:t>
            </a:r>
            <a:r>
              <a:rPr lang="zh-CN" altLang="en-US" smtClean="0">
                <a:solidFill>
                  <a:schemeClr val="tx2"/>
                </a:solidFill>
              </a:rPr>
              <a:t>原则</a:t>
            </a:r>
            <a:r>
              <a:rPr lang="zh-CN" altLang="en-US" smtClean="0"/>
              <a:t>确定目标</a:t>
            </a:r>
          </a:p>
          <a:p>
            <a:pPr lvl="1" eaLnBrk="1" hangingPunct="1"/>
            <a:r>
              <a:rPr lang="zh-CN" altLang="en-US" smtClean="0"/>
              <a:t>目标设定不宜过多（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3</a:t>
            </a:r>
            <a:r>
              <a:rPr lang="zh-CN" altLang="en-US" smtClean="0"/>
              <a:t>个为宜）</a:t>
            </a:r>
          </a:p>
          <a:p>
            <a:pPr eaLnBrk="1" hangingPunct="1"/>
            <a:r>
              <a:rPr lang="zh-CN" altLang="en-US" smtClean="0"/>
              <a:t>目标设定的依据</a:t>
            </a:r>
          </a:p>
          <a:p>
            <a:pPr lvl="1" eaLnBrk="1" hangingPunct="1"/>
            <a:r>
              <a:rPr lang="zh-CN" altLang="en-US" smtClean="0"/>
              <a:t>上级下达的考核指标，必须达到</a:t>
            </a:r>
          </a:p>
          <a:p>
            <a:pPr lvl="1" eaLnBrk="1" hangingPunct="1"/>
            <a:r>
              <a:rPr lang="zh-CN" altLang="en-US" smtClean="0"/>
              <a:t>顾客提出的需求必须满足</a:t>
            </a:r>
          </a:p>
          <a:p>
            <a:pPr lvl="1" eaLnBrk="1" hangingPunct="1"/>
            <a:r>
              <a:rPr lang="zh-CN" altLang="en-US" smtClean="0"/>
              <a:t>通过对比行业或历史上曾达成过这样的水平</a:t>
            </a:r>
          </a:p>
          <a:p>
            <a:pPr lvl="1" eaLnBrk="1" hangingPunct="1"/>
            <a:r>
              <a:rPr lang="zh-CN" altLang="en-US" smtClean="0"/>
              <a:t>通过现状调查，找出症结所在，预计解决程度，测算出能达到的述评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设定目标</a:t>
            </a:r>
            <a:endParaRPr lang="zh-CN" altLang="en-US" sz="2300" smtClean="0"/>
          </a:p>
        </p:txBody>
      </p:sp>
      <p:sp>
        <p:nvSpPr>
          <p:cNvPr id="343044" name="AutoShape 4"/>
          <p:cNvSpPr>
            <a:spLocks noChangeArrowheads="1"/>
          </p:cNvSpPr>
          <p:nvPr/>
        </p:nvSpPr>
        <p:spPr bwMode="auto">
          <a:xfrm>
            <a:off x="4932363" y="1484313"/>
            <a:ext cx="3887787" cy="1152525"/>
          </a:xfrm>
          <a:prstGeom prst="roundRect">
            <a:avLst>
              <a:gd name="adj" fmla="val 10880"/>
            </a:avLst>
          </a:prstGeom>
          <a:gradFill rotWithShape="1">
            <a:gsLst>
              <a:gs pos="0">
                <a:srgbClr val="87BBD5"/>
              </a:gs>
              <a:gs pos="50000">
                <a:srgbClr val="D0E7F6"/>
              </a:gs>
              <a:gs pos="100000">
                <a:srgbClr val="87BBD5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355632"/>
            </a:outerShdw>
          </a:effectLst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16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如果你不能衡量，那么你就不能管理；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16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如果你不能描述，那么你就不能衡量。</a:t>
            </a:r>
          </a:p>
          <a:p>
            <a:pPr algn="r">
              <a:lnSpc>
                <a:spcPct val="110000"/>
              </a:lnSpc>
              <a:defRPr/>
            </a:pPr>
            <a:endParaRPr lang="zh-CN" altLang="en-US" b="1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r">
              <a:lnSpc>
                <a:spcPct val="110000"/>
              </a:lnSpc>
              <a:defRPr/>
            </a:pPr>
            <a:r>
              <a:rPr lang="en-US" altLang="zh-CN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罗伯特</a:t>
            </a:r>
            <a:r>
              <a:rPr lang="en-US" altLang="zh-CN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·</a:t>
            </a:r>
            <a:r>
              <a:rPr lang="zh-CN" altLang="en-US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卡普兰</a:t>
            </a:r>
            <a:endParaRPr lang="zh-CN" altLang="en-US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41990" name="Group 21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41991" name="Freeform 5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2" name="Freeform 6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4" name="Freeform 8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5" name="Text Box 9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41996" name="Text Box 10"/>
            <p:cNvSpPr txBox="1">
              <a:spLocks noChangeArrowheads="1"/>
            </p:cNvSpPr>
            <p:nvPr/>
          </p:nvSpPr>
          <p:spPr bwMode="auto">
            <a:xfrm>
              <a:off x="3810" y="388"/>
              <a:ext cx="317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41997" name="Text Box 11"/>
            <p:cNvSpPr txBox="1">
              <a:spLocks noChangeArrowheads="1"/>
            </p:cNvSpPr>
            <p:nvPr/>
          </p:nvSpPr>
          <p:spPr bwMode="auto">
            <a:xfrm>
              <a:off x="4126" y="388"/>
              <a:ext cx="316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41999" name="Text Box 13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42000" name="AutoShape 14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Text Box 15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42002" name="AutoShape 16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3" name="Text Box 17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42004" name="AutoShape 18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Text Box 19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42006" name="AutoShape 20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6A9C4A8-61EC-4DD7-B009-41136BD3EC22}" type="slidenum">
              <a:rPr lang="de-DE" altLang="zh-CN"/>
              <a:pPr defTabSz="801688"/>
              <a:t>29</a:t>
            </a:fld>
            <a:endParaRPr lang="en-GB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设定目标</a:t>
            </a:r>
            <a:r>
              <a:rPr lang="en-US" altLang="zh-CN" sz="2300" smtClean="0"/>
              <a:t>——Smart</a:t>
            </a:r>
            <a:r>
              <a:rPr lang="zh-CN" altLang="en-US" sz="2300" smtClean="0"/>
              <a:t>解读</a:t>
            </a:r>
          </a:p>
        </p:txBody>
      </p:sp>
      <p:sp>
        <p:nvSpPr>
          <p:cNvPr id="43012" name="Freeform 3"/>
          <p:cNvSpPr>
            <a:spLocks noEditPoints="1"/>
          </p:cNvSpPr>
          <p:nvPr/>
        </p:nvSpPr>
        <p:spPr bwMode="gray">
          <a:xfrm rot="-1358056">
            <a:off x="1517650" y="2392363"/>
            <a:ext cx="6094413" cy="2424112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rgbClr val="F5F5F5">
                  <a:alpha val="35999"/>
                </a:srgbClr>
              </a:gs>
              <a:gs pos="100000">
                <a:srgbClr val="DDDDDD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2992438"/>
            <a:ext cx="1655763" cy="1084262"/>
            <a:chOff x="930" y="1885"/>
            <a:chExt cx="1043" cy="683"/>
          </a:xfrm>
        </p:grpSpPr>
        <p:sp>
          <p:nvSpPr>
            <p:cNvPr id="43045" name="Oval 5"/>
            <p:cNvSpPr>
              <a:spLocks noChangeArrowheads="1"/>
            </p:cNvSpPr>
            <p:nvPr/>
          </p:nvSpPr>
          <p:spPr bwMode="gray">
            <a:xfrm rot="-1543677">
              <a:off x="1301" y="231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999999"/>
                </a:gs>
                <a:gs pos="100000">
                  <a:srgbClr val="CCCCCC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46" name="Group 6"/>
            <p:cNvGrpSpPr>
              <a:grpSpLocks/>
            </p:cNvGrpSpPr>
            <p:nvPr/>
          </p:nvGrpSpPr>
          <p:grpSpPr bwMode="auto">
            <a:xfrm>
              <a:off x="1040" y="1885"/>
              <a:ext cx="683" cy="683"/>
              <a:chOff x="4378" y="2432"/>
              <a:chExt cx="586" cy="586"/>
            </a:xfrm>
          </p:grpSpPr>
          <p:sp>
            <p:nvSpPr>
              <p:cNvPr id="342023" name="Oval 7"/>
              <p:cNvSpPr>
                <a:spLocks noChangeArrowheads="1"/>
              </p:cNvSpPr>
              <p:nvPr/>
            </p:nvSpPr>
            <p:spPr bwMode="ltGray">
              <a:xfrm>
                <a:off x="4378" y="2432"/>
                <a:ext cx="586" cy="586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26667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28575" algn="ctr">
                <a:solidFill>
                  <a:srgbClr val="005C5A"/>
                </a:solidFill>
                <a:round/>
                <a:headEnd/>
                <a:tailEnd/>
              </a:ln>
              <a:effectLst/>
            </p:spPr>
            <p:txBody>
              <a:bodyPr lIns="22467" tIns="11234" rIns="22467" bIns="11234" anchor="ctr" anchorCtr="1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43049" name="Picture 8" descr="guang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55" y="2452"/>
                <a:ext cx="435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47" name="Text Box 9"/>
            <p:cNvSpPr txBox="1">
              <a:spLocks noChangeArrowheads="1"/>
            </p:cNvSpPr>
            <p:nvPr/>
          </p:nvSpPr>
          <p:spPr bwMode="gray">
            <a:xfrm>
              <a:off x="930" y="2130"/>
              <a:ext cx="8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FF9933"/>
                  </a:solidFill>
                  <a:latin typeface="Arial" pitchFamily="34" charset="0"/>
                  <a:ea typeface="宋体" pitchFamily="2" charset="-122"/>
                </a:rPr>
                <a:t>Time-based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779838" y="1916113"/>
            <a:ext cx="1539875" cy="1084262"/>
            <a:chOff x="2517" y="1049"/>
            <a:chExt cx="970" cy="683"/>
          </a:xfrm>
        </p:grpSpPr>
        <p:sp>
          <p:nvSpPr>
            <p:cNvPr id="43040" name="Oval 11"/>
            <p:cNvSpPr>
              <a:spLocks noChangeArrowheads="1"/>
            </p:cNvSpPr>
            <p:nvPr/>
          </p:nvSpPr>
          <p:spPr bwMode="gray">
            <a:xfrm rot="-1543677">
              <a:off x="2815" y="147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999999"/>
                </a:gs>
                <a:gs pos="100000">
                  <a:srgbClr val="CCCCCC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41" name="Group 12"/>
            <p:cNvGrpSpPr>
              <a:grpSpLocks/>
            </p:cNvGrpSpPr>
            <p:nvPr/>
          </p:nvGrpSpPr>
          <p:grpSpPr bwMode="auto">
            <a:xfrm>
              <a:off x="2519" y="1049"/>
              <a:ext cx="683" cy="683"/>
              <a:chOff x="4378" y="2432"/>
              <a:chExt cx="586" cy="586"/>
            </a:xfrm>
          </p:grpSpPr>
          <p:sp>
            <p:nvSpPr>
              <p:cNvPr id="342029" name="Oval 13"/>
              <p:cNvSpPr>
                <a:spLocks noChangeArrowheads="1"/>
              </p:cNvSpPr>
              <p:nvPr/>
            </p:nvSpPr>
            <p:spPr bwMode="ltGray">
              <a:xfrm>
                <a:off x="4378" y="2432"/>
                <a:ext cx="586" cy="586"/>
              </a:xfrm>
              <a:prstGeom prst="ellipse">
                <a:avLst/>
              </a:prstGeom>
              <a:gradFill rotWithShape="0">
                <a:gsLst>
                  <a:gs pos="0">
                    <a:schemeClr val="hlink">
                      <a:gamma/>
                      <a:shade val="26667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28575" algn="ctr">
                <a:solidFill>
                  <a:srgbClr val="274F77"/>
                </a:solidFill>
                <a:round/>
                <a:headEnd/>
                <a:tailEnd/>
              </a:ln>
              <a:effectLst/>
            </p:spPr>
            <p:txBody>
              <a:bodyPr lIns="22467" tIns="11234" rIns="22467" bIns="11234" anchor="ctr" anchorCtr="1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43044" name="Picture 14" descr="guang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55" y="2452"/>
                <a:ext cx="435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42" name="Text Box 15"/>
            <p:cNvSpPr txBox="1">
              <a:spLocks noChangeArrowheads="1"/>
            </p:cNvSpPr>
            <p:nvPr/>
          </p:nvSpPr>
          <p:spPr bwMode="gray">
            <a:xfrm>
              <a:off x="2517" y="1313"/>
              <a:ext cx="6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Specific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372225" y="1863725"/>
            <a:ext cx="1709738" cy="1084263"/>
            <a:chOff x="4014" y="1174"/>
            <a:chExt cx="1077" cy="683"/>
          </a:xfrm>
        </p:grpSpPr>
        <p:sp>
          <p:nvSpPr>
            <p:cNvPr id="43035" name="Oval 17"/>
            <p:cNvSpPr>
              <a:spLocks noChangeArrowheads="1"/>
            </p:cNvSpPr>
            <p:nvPr/>
          </p:nvSpPr>
          <p:spPr bwMode="gray">
            <a:xfrm rot="-1543677">
              <a:off x="4419" y="158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999999"/>
                </a:gs>
                <a:gs pos="100000">
                  <a:srgbClr val="CCCCCC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6" name="Group 18"/>
            <p:cNvGrpSpPr>
              <a:grpSpLocks/>
            </p:cNvGrpSpPr>
            <p:nvPr/>
          </p:nvGrpSpPr>
          <p:grpSpPr bwMode="auto">
            <a:xfrm>
              <a:off x="4133" y="1174"/>
              <a:ext cx="683" cy="683"/>
              <a:chOff x="250" y="2642"/>
              <a:chExt cx="955" cy="955"/>
            </a:xfrm>
          </p:grpSpPr>
          <p:sp>
            <p:nvSpPr>
              <p:cNvPr id="342035" name="Oval 19"/>
              <p:cNvSpPr>
                <a:spLocks noChangeArrowheads="1"/>
              </p:cNvSpPr>
              <p:nvPr/>
            </p:nvSpPr>
            <p:spPr bwMode="auto">
              <a:xfrm>
                <a:off x="250" y="2642"/>
                <a:ext cx="955" cy="95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100000">
                    <a:schemeClr val="bg2"/>
                  </a:gs>
                </a:gsLst>
                <a:lin ang="2700000" scaled="1"/>
              </a:gradFill>
              <a:ln w="28575" algn="ctr">
                <a:solidFill>
                  <a:srgbClr val="33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3039" name="Picture 20" descr="guang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" y="2675"/>
                <a:ext cx="709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37" name="Text Box 21"/>
            <p:cNvSpPr txBox="1">
              <a:spLocks noChangeArrowheads="1"/>
            </p:cNvSpPr>
            <p:nvPr/>
          </p:nvSpPr>
          <p:spPr bwMode="gray">
            <a:xfrm>
              <a:off x="4014" y="1449"/>
              <a:ext cx="8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FF9933"/>
                  </a:solidFill>
                  <a:latin typeface="Arial" pitchFamily="34" charset="0"/>
                  <a:ea typeface="宋体" pitchFamily="2" charset="-122"/>
                </a:rPr>
                <a:t> Measurable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219700" y="3500438"/>
            <a:ext cx="1708150" cy="1201737"/>
            <a:chOff x="3288" y="2205"/>
            <a:chExt cx="1076" cy="757"/>
          </a:xfrm>
        </p:grpSpPr>
        <p:sp>
          <p:nvSpPr>
            <p:cNvPr id="43030" name="Oval 23"/>
            <p:cNvSpPr>
              <a:spLocks noChangeArrowheads="1"/>
            </p:cNvSpPr>
            <p:nvPr/>
          </p:nvSpPr>
          <p:spPr bwMode="gray">
            <a:xfrm rot="-1543677">
              <a:off x="3692" y="277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999999"/>
                </a:gs>
                <a:gs pos="100000">
                  <a:srgbClr val="CCCCCC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1" name="Group 24"/>
            <p:cNvGrpSpPr>
              <a:grpSpLocks/>
            </p:cNvGrpSpPr>
            <p:nvPr/>
          </p:nvGrpSpPr>
          <p:grpSpPr bwMode="auto">
            <a:xfrm>
              <a:off x="3379" y="2205"/>
              <a:ext cx="683" cy="683"/>
              <a:chOff x="4431" y="2751"/>
              <a:chExt cx="955" cy="955"/>
            </a:xfrm>
          </p:grpSpPr>
          <p:sp>
            <p:nvSpPr>
              <p:cNvPr id="43033" name="Oval 25"/>
              <p:cNvSpPr>
                <a:spLocks noChangeArrowheads="1"/>
              </p:cNvSpPr>
              <p:nvPr/>
            </p:nvSpPr>
            <p:spPr bwMode="auto">
              <a:xfrm>
                <a:off x="4431" y="2751"/>
                <a:ext cx="955" cy="955"/>
              </a:xfrm>
              <a:prstGeom prst="ellipse">
                <a:avLst/>
              </a:prstGeom>
              <a:gradFill rotWithShape="1">
                <a:gsLst>
                  <a:gs pos="0">
                    <a:srgbClr val="470000"/>
                  </a:gs>
                  <a:gs pos="100000">
                    <a:srgbClr val="990000"/>
                  </a:gs>
                </a:gsLst>
                <a:lin ang="2700000" scaled="1"/>
              </a:gradFill>
              <a:ln w="28575" algn="ctr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3034" name="Picture 26" descr="guang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56" y="2784"/>
                <a:ext cx="709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32" name="Text Box 27"/>
            <p:cNvSpPr txBox="1">
              <a:spLocks noChangeArrowheads="1"/>
            </p:cNvSpPr>
            <p:nvPr/>
          </p:nvSpPr>
          <p:spPr bwMode="gray">
            <a:xfrm>
              <a:off x="3288" y="2447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FF9933"/>
                  </a:solidFill>
                  <a:latin typeface="Arial" pitchFamily="34" charset="0"/>
                  <a:ea typeface="宋体" pitchFamily="2" charset="-122"/>
                </a:rPr>
                <a:t> Attainable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700338" y="4365625"/>
            <a:ext cx="1655762" cy="1084263"/>
            <a:chOff x="1701" y="2750"/>
            <a:chExt cx="1043" cy="683"/>
          </a:xfrm>
        </p:grpSpPr>
        <p:sp>
          <p:nvSpPr>
            <p:cNvPr id="43025" name="Oval 29"/>
            <p:cNvSpPr>
              <a:spLocks noChangeArrowheads="1"/>
            </p:cNvSpPr>
            <p:nvPr/>
          </p:nvSpPr>
          <p:spPr bwMode="gray">
            <a:xfrm rot="-1543677">
              <a:off x="2072" y="3175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999999"/>
                </a:gs>
                <a:gs pos="100000">
                  <a:srgbClr val="CCCCCC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6" name="Group 30"/>
            <p:cNvGrpSpPr>
              <a:grpSpLocks/>
            </p:cNvGrpSpPr>
            <p:nvPr/>
          </p:nvGrpSpPr>
          <p:grpSpPr bwMode="auto">
            <a:xfrm>
              <a:off x="1811" y="2750"/>
              <a:ext cx="683" cy="683"/>
              <a:chOff x="3016" y="2654"/>
              <a:chExt cx="955" cy="955"/>
            </a:xfrm>
          </p:grpSpPr>
          <p:sp>
            <p:nvSpPr>
              <p:cNvPr id="342047" name="Oval 31"/>
              <p:cNvSpPr>
                <a:spLocks noChangeArrowheads="1"/>
              </p:cNvSpPr>
              <p:nvPr/>
            </p:nvSpPr>
            <p:spPr bwMode="gray">
              <a:xfrm>
                <a:off x="3016" y="2654"/>
                <a:ext cx="955" cy="95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28575" algn="ctr">
                <a:solidFill>
                  <a:srgbClr val="205A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 b="1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pic>
            <p:nvPicPr>
              <p:cNvPr id="43029" name="Picture 32" descr="guang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2" y="2702"/>
                <a:ext cx="709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27" name="Text Box 33"/>
            <p:cNvSpPr txBox="1">
              <a:spLocks noChangeArrowheads="1"/>
            </p:cNvSpPr>
            <p:nvPr/>
          </p:nvSpPr>
          <p:spPr bwMode="gray">
            <a:xfrm>
              <a:off x="1701" y="3037"/>
              <a:ext cx="9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Result-based</a:t>
              </a:r>
            </a:p>
          </p:txBody>
        </p:sp>
      </p:grpSp>
      <p:sp>
        <p:nvSpPr>
          <p:cNvPr id="43018" name="Text Box 34"/>
          <p:cNvSpPr txBox="1">
            <a:spLocks noChangeArrowheads="1"/>
          </p:cNvSpPr>
          <p:nvPr/>
        </p:nvSpPr>
        <p:spPr bwMode="gray">
          <a:xfrm>
            <a:off x="3554413" y="324802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Smart</a:t>
            </a:r>
          </a:p>
        </p:txBody>
      </p:sp>
      <p:pic>
        <p:nvPicPr>
          <p:cNvPr id="342051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1341438"/>
            <a:ext cx="14351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2052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4864100"/>
            <a:ext cx="2335212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2053" name="Picture 3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275" y="1125538"/>
            <a:ext cx="2665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2054" name="Picture 38" descr="PE01931_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650" y="1700213"/>
            <a:ext cx="178911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2055" name="Picture 39" descr="人跑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125" y="4362450"/>
            <a:ext cx="19050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56" name="Text Box 40"/>
          <p:cNvSpPr txBox="1">
            <a:spLocks noChangeArrowheads="1"/>
          </p:cNvSpPr>
          <p:nvPr/>
        </p:nvSpPr>
        <p:spPr bwMode="auto">
          <a:xfrm>
            <a:off x="684213" y="4365625"/>
            <a:ext cx="2447925" cy="160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8300">
              <a:spcBef>
                <a:spcPct val="3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0000"/>
                </a:solidFill>
                <a:ea typeface="华文细黑" pitchFamily="2" charset="-122"/>
              </a:rPr>
              <a:t>S</a:t>
            </a:r>
            <a:r>
              <a:rPr lang="zh-CN" altLang="en-US" sz="1600" b="1">
                <a:solidFill>
                  <a:srgbClr val="990000"/>
                </a:solidFill>
                <a:ea typeface="华文细黑" pitchFamily="2" charset="-122"/>
              </a:rPr>
              <a:t>：目标范围是什么？</a:t>
            </a:r>
          </a:p>
          <a:p>
            <a:pPr defTabSz="368300">
              <a:spcBef>
                <a:spcPct val="3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0000"/>
                </a:solidFill>
                <a:ea typeface="华文细黑" pitchFamily="2" charset="-122"/>
              </a:rPr>
              <a:t>M</a:t>
            </a:r>
            <a:r>
              <a:rPr lang="zh-CN" altLang="en-US" sz="1600" b="1">
                <a:solidFill>
                  <a:srgbClr val="990000"/>
                </a:solidFill>
                <a:ea typeface="华文细黑" pitchFamily="2" charset="-122"/>
              </a:rPr>
              <a:t>：如何去衡量？</a:t>
            </a:r>
          </a:p>
          <a:p>
            <a:pPr defTabSz="368300">
              <a:spcBef>
                <a:spcPct val="3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0000"/>
                </a:solidFill>
                <a:ea typeface="华文细黑" pitchFamily="2" charset="-122"/>
              </a:rPr>
              <a:t>A</a:t>
            </a:r>
            <a:r>
              <a:rPr lang="zh-CN" altLang="en-US" sz="1600" b="1">
                <a:solidFill>
                  <a:srgbClr val="990000"/>
                </a:solidFill>
                <a:ea typeface="华文细黑" pitchFamily="2" charset="-122"/>
              </a:rPr>
              <a:t>：是否可以实现？</a:t>
            </a:r>
          </a:p>
          <a:p>
            <a:pPr defTabSz="368300">
              <a:spcBef>
                <a:spcPct val="3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0000"/>
                </a:solidFill>
                <a:ea typeface="华文细黑" pitchFamily="2" charset="-122"/>
              </a:rPr>
              <a:t>R</a:t>
            </a:r>
            <a:r>
              <a:rPr lang="zh-CN" altLang="en-US" sz="1600" b="1">
                <a:solidFill>
                  <a:srgbClr val="990000"/>
                </a:solidFill>
                <a:ea typeface="华文细黑" pitchFamily="2" charset="-122"/>
              </a:rPr>
              <a:t>：要达到什么目标？</a:t>
            </a:r>
          </a:p>
          <a:p>
            <a:pPr defTabSz="368300">
              <a:spcBef>
                <a:spcPct val="3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0000"/>
                </a:solidFill>
                <a:ea typeface="华文细黑" pitchFamily="2" charset="-122"/>
              </a:rPr>
              <a:t>T</a:t>
            </a:r>
            <a:r>
              <a:rPr lang="zh-CN" altLang="en-US" sz="1600" b="1">
                <a:solidFill>
                  <a:srgbClr val="990000"/>
                </a:solidFill>
                <a:ea typeface="华文细黑" pitchFamily="2" charset="-122"/>
              </a:rPr>
              <a:t>：多长时间完成</a:t>
            </a:r>
            <a:r>
              <a:rPr lang="zh-CN" altLang="en-US" sz="1600">
                <a:solidFill>
                  <a:srgbClr val="990000"/>
                </a:solidFill>
                <a:ea typeface="华文细黑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4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4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4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4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34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BA7FD2CC-1A7F-4715-9026-49D627E8ED79}" type="slidenum">
              <a:rPr lang="de-DE" altLang="zh-CN"/>
              <a:pPr defTabSz="801688"/>
              <a:t>3</a:t>
            </a:fld>
            <a:endParaRPr lang="en-GB" altLang="zh-CN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1292225" y="1946275"/>
            <a:ext cx="5943600" cy="800100"/>
          </a:xfrm>
          <a:prstGeom prst="roundRect">
            <a:avLst>
              <a:gd name="adj" fmla="val 12319"/>
            </a:avLst>
          </a:prstGeom>
          <a:solidFill>
            <a:schemeClr val="tx2"/>
          </a:soli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1292225" y="2927350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1292225" y="3910013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800225" y="211772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什么是</a:t>
            </a:r>
            <a:r>
              <a:rPr lang="en-US" altLang="zh-CN" sz="2400" b="1">
                <a:ea typeface="华文细黑" pitchFamily="2" charset="-122"/>
              </a:rPr>
              <a:t>QCC</a:t>
            </a:r>
            <a:endParaRPr lang="zh-CN" altLang="en-US" sz="2400" b="1">
              <a:ea typeface="华文细黑" pitchFamily="2" charset="-122"/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774825" y="3108325"/>
            <a:ext cx="5389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为啥做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774825" y="409257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怎样做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</a:p>
        </p:txBody>
      </p:sp>
      <p:grpSp>
        <p:nvGrpSpPr>
          <p:cNvPr id="12297" name="Group 8"/>
          <p:cNvGrpSpPr>
            <a:grpSpLocks/>
          </p:cNvGrpSpPr>
          <p:nvPr/>
        </p:nvGrpSpPr>
        <p:grpSpPr bwMode="auto">
          <a:xfrm>
            <a:off x="981075" y="2041525"/>
            <a:ext cx="642938" cy="642938"/>
            <a:chOff x="1289" y="582"/>
            <a:chExt cx="668" cy="668"/>
          </a:xfrm>
        </p:grpSpPr>
        <p:sp>
          <p:nvSpPr>
            <p:cNvPr id="12316" name="Oval 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Oval 1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8" name="Oval 1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9" name="Oval 1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20" name="Oval 1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2298" name="Group 14"/>
          <p:cNvGrpSpPr>
            <a:grpSpLocks/>
          </p:cNvGrpSpPr>
          <p:nvPr/>
        </p:nvGrpSpPr>
        <p:grpSpPr bwMode="auto">
          <a:xfrm>
            <a:off x="981075" y="3032125"/>
            <a:ext cx="642938" cy="642938"/>
            <a:chOff x="1289" y="582"/>
            <a:chExt cx="668" cy="668"/>
          </a:xfrm>
        </p:grpSpPr>
        <p:sp>
          <p:nvSpPr>
            <p:cNvPr id="12311" name="Oval 15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2" name="Oval 16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3" name="Oval 17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4" name="Oval 18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5" name="Oval 19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2299" name="Group 20"/>
          <p:cNvGrpSpPr>
            <a:grpSpLocks/>
          </p:cNvGrpSpPr>
          <p:nvPr/>
        </p:nvGrpSpPr>
        <p:grpSpPr bwMode="auto">
          <a:xfrm>
            <a:off x="981075" y="4022725"/>
            <a:ext cx="642938" cy="642938"/>
            <a:chOff x="1289" y="582"/>
            <a:chExt cx="668" cy="668"/>
          </a:xfrm>
        </p:grpSpPr>
        <p:sp>
          <p:nvSpPr>
            <p:cNvPr id="12306" name="Oval 2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7" name="Oval 2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08" name="Oval 2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09" name="Oval 2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310" name="Oval 2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2300" name="Text Box 26"/>
          <p:cNvSpPr txBox="1">
            <a:spLocks noChangeArrowheads="1"/>
          </p:cNvSpPr>
          <p:nvPr/>
        </p:nvSpPr>
        <p:spPr bwMode="auto">
          <a:xfrm>
            <a:off x="1111250" y="2149475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2301" name="Text Box 27"/>
          <p:cNvSpPr txBox="1">
            <a:spLocks noChangeArrowheads="1"/>
          </p:cNvSpPr>
          <p:nvPr/>
        </p:nvSpPr>
        <p:spPr bwMode="auto">
          <a:xfrm>
            <a:off x="1111250" y="3122613"/>
            <a:ext cx="3111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123950" y="4133850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2303" name="Rectangle 29"/>
          <p:cNvSpPr>
            <a:spLocks noGrp="1" noChangeArrowheads="1"/>
          </p:cNvSpPr>
          <p:nvPr>
            <p:ph type="title"/>
          </p:nvPr>
        </p:nvSpPr>
        <p:spPr>
          <a:xfrm>
            <a:off x="1357313" y="508000"/>
            <a:ext cx="6200775" cy="760413"/>
          </a:xfrm>
        </p:spPr>
        <p:txBody>
          <a:bodyPr/>
          <a:lstStyle/>
          <a:p>
            <a:pPr eaLnBrk="1" hangingPunct="1"/>
            <a:r>
              <a:rPr lang="zh-CN" altLang="en-US" smtClean="0"/>
              <a:t>目  录</a:t>
            </a:r>
          </a:p>
        </p:txBody>
      </p:sp>
      <p:pic>
        <p:nvPicPr>
          <p:cNvPr id="12304" name="Picture 30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549275"/>
            <a:ext cx="61753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5" name="Picture 41" descr="图片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2450" y="1646238"/>
            <a:ext cx="3378200" cy="34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74669C4A-09E9-453C-8D71-AC371E8B8AE5}" type="slidenum">
              <a:rPr lang="de-DE" altLang="zh-CN"/>
              <a:pPr defTabSz="801688"/>
              <a:t>30</a:t>
            </a:fld>
            <a:endParaRPr lang="en-GB" altLang="zh-CN"/>
          </a:p>
        </p:txBody>
      </p:sp>
      <p:sp>
        <p:nvSpPr>
          <p:cNvPr id="317442" name="AutoShape 2"/>
          <p:cNvSpPr>
            <a:spLocks noChangeArrowheads="1"/>
          </p:cNvSpPr>
          <p:nvPr/>
        </p:nvSpPr>
        <p:spPr bwMode="auto">
          <a:xfrm>
            <a:off x="771525" y="3660775"/>
            <a:ext cx="7761288" cy="720725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9525" algn="ctr">
            <a:noFill/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79" name="Rectangle 2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1" name="Rectangle 2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2" name="Rectangle 25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3" name="Rectangle 26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4" name="Rectangle 27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5" name="Rectangle 28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6" name="Rectangle 29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7" name="Rectangle 3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Rectangle 31"/>
          <p:cNvSpPr>
            <a:spLocks noChangeArrowheads="1"/>
          </p:cNvSpPr>
          <p:nvPr/>
        </p:nvSpPr>
        <p:spPr bwMode="auto">
          <a:xfrm>
            <a:off x="1538288" y="428625"/>
            <a:ext cx="508476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0152" tIns="40076" rIns="80152" bIns="40076">
            <a:spAutoFit/>
          </a:bodyPr>
          <a:lstStyle/>
          <a:p>
            <a:pPr defTabSz="835025" eaLnBrk="0" hangingPunct="0"/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317729" name="Group 289"/>
          <p:cNvGraphicFramePr>
            <a:graphicFrameLocks noGrp="1"/>
          </p:cNvGraphicFramePr>
          <p:nvPr>
            <p:ph idx="1"/>
          </p:nvPr>
        </p:nvGraphicFramePr>
        <p:xfrm>
          <a:off x="746125" y="1268413"/>
          <a:ext cx="7800975" cy="4874652"/>
        </p:xfrm>
        <a:graphic>
          <a:graphicData uri="http://schemas.openxmlformats.org/drawingml/2006/table">
            <a:tbl>
              <a:tblPr/>
              <a:tblGrid>
                <a:gridCol w="911225"/>
                <a:gridCol w="911225"/>
                <a:gridCol w="325438"/>
                <a:gridCol w="327025"/>
                <a:gridCol w="296862"/>
                <a:gridCol w="311150"/>
                <a:gridCol w="311150"/>
                <a:gridCol w="309563"/>
                <a:gridCol w="311150"/>
                <a:gridCol w="349250"/>
                <a:gridCol w="303212"/>
                <a:gridCol w="323850"/>
                <a:gridCol w="327025"/>
                <a:gridCol w="325438"/>
                <a:gridCol w="328612"/>
                <a:gridCol w="323850"/>
                <a:gridCol w="301625"/>
                <a:gridCol w="323850"/>
                <a:gridCol w="277813"/>
                <a:gridCol w="301625"/>
                <a:gridCol w="300037"/>
              </a:tblGrid>
              <a:tr h="1778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改进步骤（问题解决型）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子活动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质量改进老七法（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Q7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质量改进新七法（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N7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其他方法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直方图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控制图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散布图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网络图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矩阵数据分析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流程图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5Why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397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把握现状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分析现状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设定目标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分析根因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原因分析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根因验证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成果标准化和总结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标准化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总结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marL="79200" marR="79200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 ◎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表示特别有效，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表示有效。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(2) 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简易图表包括：折线图、柱状图、饼分图、甘特图、雷达图。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319" name="Rectangle 272">
            <a:hlinkClick r:id="rId3" action="ppaction://hlinkpres?slideindex=2&amp;slidetitle=分层法" tooltip="分层法"/>
          </p:cNvPr>
          <p:cNvSpPr>
            <a:spLocks noChangeArrowheads="1"/>
          </p:cNvSpPr>
          <p:nvPr/>
        </p:nvSpPr>
        <p:spPr bwMode="auto">
          <a:xfrm>
            <a:off x="2571750" y="162877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分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层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法</a:t>
            </a:r>
          </a:p>
        </p:txBody>
      </p:sp>
      <p:sp>
        <p:nvSpPr>
          <p:cNvPr id="45320" name="Rectangle 2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改进常用工具</a:t>
            </a:r>
            <a:r>
              <a:rPr lang="en-US" altLang="zh-CN" smtClean="0"/>
              <a:t>/</a:t>
            </a:r>
            <a:r>
              <a:rPr lang="zh-CN" altLang="en-US" smtClean="0"/>
              <a:t>方法</a:t>
            </a:r>
          </a:p>
        </p:txBody>
      </p:sp>
      <p:sp>
        <p:nvSpPr>
          <p:cNvPr id="45321" name="Rectangle 274">
            <a:hlinkClick r:id="rId4" action="ppaction://hlinkpres?slideindex=2&amp;slidetitle=查检表" tooltip="查检表"/>
          </p:cNvPr>
          <p:cNvSpPr>
            <a:spLocks noChangeArrowheads="1"/>
          </p:cNvSpPr>
          <p:nvPr/>
        </p:nvSpPr>
        <p:spPr bwMode="auto">
          <a:xfrm>
            <a:off x="2892425" y="162877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查检表</a:t>
            </a:r>
          </a:p>
        </p:txBody>
      </p:sp>
      <p:sp>
        <p:nvSpPr>
          <p:cNvPr id="45322" name="Rectangle 275">
            <a:hlinkClick r:id="rId5" action="ppaction://hlinkpres?slideindex=2&amp;slidetitle=排列图（柏拉图）" tooltip="排列图"/>
          </p:cNvPr>
          <p:cNvSpPr>
            <a:spLocks noChangeArrowheads="1"/>
          </p:cNvSpPr>
          <p:nvPr/>
        </p:nvSpPr>
        <p:spPr bwMode="auto">
          <a:xfrm>
            <a:off x="3219450" y="162877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排列图</a:t>
            </a:r>
          </a:p>
        </p:txBody>
      </p:sp>
      <p:sp>
        <p:nvSpPr>
          <p:cNvPr id="317717" name="Rectangle 277">
            <a:hlinkClick r:id="rId6" action="ppaction://hlinkpres?slideindex=2&amp;slidetitle=关联图" tooltip="关联图"/>
          </p:cNvPr>
          <p:cNvSpPr>
            <a:spLocks noChangeArrowheads="1"/>
          </p:cNvSpPr>
          <p:nvPr/>
        </p:nvSpPr>
        <p:spPr bwMode="auto">
          <a:xfrm>
            <a:off x="5110163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关联图</a:t>
            </a:r>
          </a:p>
        </p:txBody>
      </p:sp>
      <p:sp>
        <p:nvSpPr>
          <p:cNvPr id="317718" name="Rectangle 278">
            <a:hlinkClick r:id="rId7" action="ppaction://hlinkpres?slideindex=2&amp;slidetitle=亲和图" tooltip="亲和图"/>
          </p:cNvPr>
          <p:cNvSpPr>
            <a:spLocks noChangeArrowheads="1"/>
          </p:cNvSpPr>
          <p:nvPr/>
        </p:nvSpPr>
        <p:spPr bwMode="auto">
          <a:xfrm>
            <a:off x="5411788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亲和图</a:t>
            </a:r>
          </a:p>
        </p:txBody>
      </p:sp>
      <p:sp>
        <p:nvSpPr>
          <p:cNvPr id="45325" name="Rectangle 279">
            <a:hlinkClick r:id="rId8" action="ppaction://hlinkpres?slideindex=2&amp;slidetitle=头脑风暴法" tooltip="头脑风暴法"/>
          </p:cNvPr>
          <p:cNvSpPr>
            <a:spLocks noChangeArrowheads="1"/>
          </p:cNvSpPr>
          <p:nvPr/>
        </p:nvSpPr>
        <p:spPr bwMode="auto">
          <a:xfrm>
            <a:off x="7947025" y="1622425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头脑风暴</a:t>
            </a:r>
          </a:p>
        </p:txBody>
      </p:sp>
      <p:sp>
        <p:nvSpPr>
          <p:cNvPr id="317721" name="Rectangle 281">
            <a:hlinkClick r:id="rId9" tooltip="鱼骨图"/>
          </p:cNvPr>
          <p:cNvSpPr>
            <a:spLocks noChangeArrowheads="1"/>
          </p:cNvSpPr>
          <p:nvPr/>
        </p:nvSpPr>
        <p:spPr bwMode="auto">
          <a:xfrm>
            <a:off x="3513138" y="162242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鱼骨图</a:t>
            </a:r>
          </a:p>
        </p:txBody>
      </p:sp>
      <p:sp>
        <p:nvSpPr>
          <p:cNvPr id="45327" name="Rectangle 282">
            <a:hlinkClick r:id="rId10" tooltip="5W2H"/>
          </p:cNvPr>
          <p:cNvSpPr>
            <a:spLocks noChangeArrowheads="1"/>
          </p:cNvSpPr>
          <p:nvPr/>
        </p:nvSpPr>
        <p:spPr bwMode="auto">
          <a:xfrm>
            <a:off x="7361238" y="1625600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5W2H</a:t>
            </a:r>
          </a:p>
        </p:txBody>
      </p:sp>
      <p:sp>
        <p:nvSpPr>
          <p:cNvPr id="317724" name="Rectangle 284">
            <a:hlinkClick r:id="rId11" action="ppaction://hlinkpres?slideindex=2&amp;slidetitle=PowerPoint 演示文稿" tooltip="系统图"/>
          </p:cNvPr>
          <p:cNvSpPr>
            <a:spLocks noChangeArrowheads="1"/>
          </p:cNvSpPr>
          <p:nvPr/>
        </p:nvSpPr>
        <p:spPr bwMode="auto">
          <a:xfrm>
            <a:off x="4773613" y="1624013"/>
            <a:ext cx="269875" cy="91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系统图</a:t>
            </a:r>
          </a:p>
        </p:txBody>
      </p:sp>
      <p:sp>
        <p:nvSpPr>
          <p:cNvPr id="45329" name="Rectangle 287">
            <a:hlinkClick r:id="rId12" action="ppaction://hlinkpres?slideindex=2&amp;slidetitle=PowerPoint 演示文稿" tooltip="简易图表"/>
          </p:cNvPr>
          <p:cNvSpPr>
            <a:spLocks noChangeArrowheads="1"/>
          </p:cNvSpPr>
          <p:nvPr/>
        </p:nvSpPr>
        <p:spPr bwMode="auto">
          <a:xfrm>
            <a:off x="8247063" y="1622425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简易图表</a:t>
            </a:r>
          </a:p>
        </p:txBody>
      </p:sp>
      <p:sp>
        <p:nvSpPr>
          <p:cNvPr id="45330" name="Rectangle 521">
            <a:hlinkClick r:id="rId13" action="ppaction://hlinkpres?slideindex=2&amp;slidetitle=PowerPoint 演示文稿" tooltip="PDPC"/>
          </p:cNvPr>
          <p:cNvSpPr>
            <a:spLocks noChangeArrowheads="1"/>
          </p:cNvSpPr>
          <p:nvPr/>
        </p:nvSpPr>
        <p:spPr bwMode="auto">
          <a:xfrm>
            <a:off x="6411913" y="1609725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PDPC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177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17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17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31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02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  <p:bldP spid="317717" grpId="0"/>
      <p:bldP spid="317718" grpId="0"/>
      <p:bldP spid="317721" grpId="0"/>
      <p:bldP spid="317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 dirty="0"/>
              <a:t>Page </a:t>
            </a:r>
            <a:fld id="{371E702D-47BF-418A-BA0B-ED1FF7AFEB65}" type="slidenum">
              <a:rPr lang="de-DE" altLang="zh-CN"/>
              <a:pPr defTabSz="801688"/>
              <a:t>31</a:t>
            </a:fld>
            <a:endParaRPr lang="en-GB" altLang="zh-CN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原因分析</a:t>
            </a:r>
          </a:p>
        </p:txBody>
      </p:sp>
      <p:grpSp>
        <p:nvGrpSpPr>
          <p:cNvPr id="46084" name="Group 22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46099" name="Freeform 3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Freeform 4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5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2" name="Freeform 6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3" name="Text Box 7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46104" name="Text Box 8"/>
            <p:cNvSpPr txBox="1">
              <a:spLocks noChangeArrowheads="1"/>
            </p:cNvSpPr>
            <p:nvPr/>
          </p:nvSpPr>
          <p:spPr bwMode="auto">
            <a:xfrm>
              <a:off x="3805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46105" name="Text Box 9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46106" name="Text Box 10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46107" name="Text Box 11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46108" name="AutoShape 12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Text Box 13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46110" name="AutoShape 14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1" name="Text Box 15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46112" name="AutoShape 16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3" name="Text Box 17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46114" name="AutoShape 18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8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52463" y="1412875"/>
            <a:ext cx="7929562" cy="2724150"/>
          </a:xfrm>
        </p:spPr>
        <p:txBody>
          <a:bodyPr/>
          <a:lstStyle/>
          <a:p>
            <a:pPr eaLnBrk="1" hangingPunct="1"/>
            <a:r>
              <a:rPr lang="zh-CN" altLang="en-US" sz="1800" dirty="0" smtClean="0"/>
              <a:t>原因（疑因）分析对象的确定</a:t>
            </a:r>
          </a:p>
          <a:p>
            <a:pPr lvl="1" eaLnBrk="1" hangingPunct="1"/>
            <a:r>
              <a:rPr lang="zh-CN" altLang="en-US" sz="1600" dirty="0" smtClean="0"/>
              <a:t>当问题很具体、明确、单一、较为简单时，一般可以直接针对主题进行原因分析</a:t>
            </a:r>
          </a:p>
          <a:p>
            <a:pPr lvl="1" eaLnBrk="1" hangingPunct="1"/>
            <a:r>
              <a:rPr lang="zh-CN" altLang="en-US" sz="1600" dirty="0" smtClean="0"/>
              <a:t>当问题具有综合性和复杂性时，比须在找到问题症结后，针对症结进行原因分析</a:t>
            </a:r>
          </a:p>
          <a:p>
            <a:pPr eaLnBrk="1" hangingPunct="1"/>
            <a:r>
              <a:rPr lang="zh-CN" altLang="en-US" sz="1800" dirty="0" smtClean="0"/>
              <a:t>原因（疑因）分析基本要求</a:t>
            </a:r>
          </a:p>
          <a:p>
            <a:pPr lvl="1" eaLnBrk="1" hangingPunct="1"/>
            <a:r>
              <a:rPr lang="zh-CN" altLang="en-US" sz="1600" dirty="0" smtClean="0"/>
              <a:t>根据具体情况恰当地选择工具，最常用的工具是：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鱼骨图、关联图、系统图</a:t>
            </a:r>
          </a:p>
          <a:p>
            <a:pPr lvl="1" eaLnBrk="1" hangingPunct="1"/>
            <a:r>
              <a:rPr lang="zh-CN" altLang="en-US" sz="1600" dirty="0" smtClean="0"/>
              <a:t>原因分析的过程中，尽量展示所有可能的原因，分析既要系统又要全面</a:t>
            </a:r>
          </a:p>
          <a:p>
            <a:pPr lvl="1" eaLnBrk="1" hangingPunct="1"/>
            <a:r>
              <a:rPr lang="zh-CN" altLang="en-US" sz="1600" dirty="0" smtClean="0"/>
              <a:t>原因一定要分析可以直接采取对策的程度为止。</a:t>
            </a:r>
          </a:p>
        </p:txBody>
      </p:sp>
      <p:grpSp>
        <p:nvGrpSpPr>
          <p:cNvPr id="46086" name="组合 21"/>
          <p:cNvGrpSpPr>
            <a:grpSpLocks/>
          </p:cNvGrpSpPr>
          <p:nvPr/>
        </p:nvGrpSpPr>
        <p:grpSpPr bwMode="auto">
          <a:xfrm>
            <a:off x="2484438" y="4141788"/>
            <a:ext cx="4679950" cy="1879600"/>
            <a:chOff x="1403648" y="1909447"/>
            <a:chExt cx="4680520" cy="1879593"/>
          </a:xfrm>
        </p:grpSpPr>
        <p:sp>
          <p:nvSpPr>
            <p:cNvPr id="46087" name="AutoShape 71"/>
            <p:cNvSpPr>
              <a:spLocks noChangeArrowheads="1"/>
            </p:cNvSpPr>
            <p:nvPr/>
          </p:nvSpPr>
          <p:spPr bwMode="auto">
            <a:xfrm rot="5400000">
              <a:off x="2451903" y="2743659"/>
              <a:ext cx="790451" cy="288925"/>
            </a:xfrm>
            <a:prstGeom prst="rightArrow">
              <a:avLst>
                <a:gd name="adj1" fmla="val 50000"/>
                <a:gd name="adj2" fmla="val 87091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9200" tIns="39600" rIns="79200" bIns="39600" anchor="ctr"/>
            <a:lstStyle/>
            <a:p>
              <a:endParaRPr lang="zh-CN" altLang="en-US"/>
            </a:p>
          </p:txBody>
        </p:sp>
        <p:sp>
          <p:nvSpPr>
            <p:cNvPr id="46088" name="AutoShape 70"/>
            <p:cNvSpPr>
              <a:spLocks noChangeArrowheads="1"/>
            </p:cNvSpPr>
            <p:nvPr/>
          </p:nvSpPr>
          <p:spPr bwMode="auto">
            <a:xfrm rot="10800000">
              <a:off x="3282900" y="2277564"/>
              <a:ext cx="1721148" cy="287337"/>
            </a:xfrm>
            <a:prstGeom prst="rightArrow">
              <a:avLst>
                <a:gd name="adj1" fmla="val 50000"/>
                <a:gd name="adj2" fmla="val 162839"/>
              </a:avLst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/>
            </a:p>
          </p:txBody>
        </p:sp>
        <p:sp>
          <p:nvSpPr>
            <p:cNvPr id="46089" name="Text Box 67"/>
            <p:cNvSpPr txBox="1">
              <a:spLocks noChangeArrowheads="1"/>
            </p:cNvSpPr>
            <p:nvPr/>
          </p:nvSpPr>
          <p:spPr bwMode="auto">
            <a:xfrm>
              <a:off x="5292080" y="3493623"/>
              <a:ext cx="792088" cy="2954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验证</a:t>
              </a:r>
            </a:p>
          </p:txBody>
        </p:sp>
        <p:sp>
          <p:nvSpPr>
            <p:cNvPr id="46090" name="Text Box 74"/>
            <p:cNvSpPr txBox="1">
              <a:spLocks noChangeArrowheads="1"/>
            </p:cNvSpPr>
            <p:nvPr/>
          </p:nvSpPr>
          <p:spPr bwMode="auto">
            <a:xfrm>
              <a:off x="3635896" y="1909447"/>
              <a:ext cx="866204" cy="2954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假设</a:t>
              </a:r>
            </a:p>
          </p:txBody>
        </p:sp>
        <p:sp>
          <p:nvSpPr>
            <p:cNvPr id="46091" name="Text Box 75"/>
            <p:cNvSpPr txBox="1">
              <a:spLocks noChangeArrowheads="1"/>
            </p:cNvSpPr>
            <p:nvPr/>
          </p:nvSpPr>
          <p:spPr bwMode="auto">
            <a:xfrm>
              <a:off x="1403648" y="2708920"/>
              <a:ext cx="1008112" cy="2954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华文细黑" pitchFamily="2" charset="-122"/>
                </a:rPr>
                <a:t>初步筛选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2022848" y="1988822"/>
              <a:ext cx="285785" cy="307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1992682" y="3141342"/>
              <a:ext cx="347705" cy="307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652315" y="1988822"/>
              <a:ext cx="338178" cy="307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③</a:t>
              </a:r>
            </a:p>
          </p:txBody>
        </p:sp>
        <p:sp>
          <p:nvSpPr>
            <p:cNvPr id="46095" name="Text Box 66"/>
            <p:cNvSpPr txBox="1">
              <a:spLocks noChangeArrowheads="1"/>
            </p:cNvSpPr>
            <p:nvPr/>
          </p:nvSpPr>
          <p:spPr bwMode="auto">
            <a:xfrm>
              <a:off x="2375358" y="3284984"/>
              <a:ext cx="964044" cy="3982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9200" tIns="39600" rIns="79200" bIns="39600" anchor="ctr"/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a typeface="华文细黑" pitchFamily="2" charset="-122"/>
                </a:rPr>
                <a:t>主疑因</a:t>
              </a:r>
            </a:p>
          </p:txBody>
        </p:sp>
        <p:sp>
          <p:nvSpPr>
            <p:cNvPr id="46096" name="Text Box 66"/>
            <p:cNvSpPr txBox="1">
              <a:spLocks noChangeArrowheads="1"/>
            </p:cNvSpPr>
            <p:nvPr/>
          </p:nvSpPr>
          <p:spPr bwMode="auto">
            <a:xfrm>
              <a:off x="2375358" y="2204864"/>
              <a:ext cx="964044" cy="3982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9200" tIns="39600" rIns="79200" bIns="39600" anchor="ctr"/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1"/>
                  </a:solidFill>
                  <a:ea typeface="华文细黑" pitchFamily="2" charset="-122"/>
                </a:rPr>
                <a:t>疑因</a:t>
              </a:r>
            </a:p>
          </p:txBody>
        </p:sp>
        <p:sp>
          <p:nvSpPr>
            <p:cNvPr id="33" name="直角上箭头 32"/>
            <p:cNvSpPr/>
            <p:nvPr/>
          </p:nvSpPr>
          <p:spPr bwMode="auto">
            <a:xfrm>
              <a:off x="3342221" y="2603181"/>
              <a:ext cx="2021134" cy="987421"/>
            </a:xfrm>
            <a:prstGeom prst="bentUpArrow">
              <a:avLst>
                <a:gd name="adj1" fmla="val 25000"/>
                <a:gd name="adj2" fmla="val 23725"/>
                <a:gd name="adj3" fmla="val 25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>
              <a:spAutoFit/>
            </a:bodyPr>
            <a:lstStyle/>
            <a:p>
              <a:pPr defTabSz="801688">
                <a:defRPr/>
              </a:pPr>
              <a:endParaRPr lang="zh-CN" altLang="en-US">
                <a:ea typeface="ＭＳ Ｐゴシック" pitchFamily="34" charset="-128"/>
              </a:endParaRPr>
            </a:p>
          </p:txBody>
        </p:sp>
        <p:sp>
          <p:nvSpPr>
            <p:cNvPr id="46098" name="Text Box 66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964044" cy="3982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9200" tIns="39600" rIns="79200" bIns="39600" anchor="ctr"/>
            <a:lstStyle/>
            <a:p>
              <a:pPr algn="ctr" defTabSz="801688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华文细黑" pitchFamily="2" charset="-122"/>
                </a:rPr>
                <a:t>根因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5E1821D0-2851-463C-8B95-8E1E5B6EF725}" type="slidenum">
              <a:rPr lang="de-DE" altLang="zh-CN"/>
              <a:pPr defTabSz="801688"/>
              <a:t>32</a:t>
            </a:fld>
            <a:endParaRPr lang="en-GB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原因分析的几种方法</a:t>
            </a:r>
            <a:endParaRPr lang="zh-CN" altLang="en-US" sz="230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484313"/>
            <a:ext cx="7929562" cy="504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smtClean="0"/>
              <a:t>鱼骨图、系统图、关联图三种工具的主要差异和应用场景如下：</a:t>
            </a:r>
          </a:p>
        </p:txBody>
      </p:sp>
      <p:grpSp>
        <p:nvGrpSpPr>
          <p:cNvPr id="3079" name="Group 36"/>
          <p:cNvGrpSpPr>
            <a:grpSpLocks/>
          </p:cNvGrpSpPr>
          <p:nvPr/>
        </p:nvGrpSpPr>
        <p:grpSpPr bwMode="auto">
          <a:xfrm>
            <a:off x="1390650" y="4730750"/>
            <a:ext cx="1439863" cy="1074738"/>
            <a:chOff x="4513" y="754"/>
            <a:chExt cx="975" cy="632"/>
          </a:xfrm>
        </p:grpSpPr>
        <p:sp>
          <p:nvSpPr>
            <p:cNvPr id="446501" name="AutoShape 37"/>
            <p:cNvSpPr>
              <a:spLocks noChangeArrowheads="1"/>
            </p:cNvSpPr>
            <p:nvPr/>
          </p:nvSpPr>
          <p:spPr bwMode="auto">
            <a:xfrm>
              <a:off x="4513" y="754"/>
              <a:ext cx="975" cy="632"/>
            </a:xfrm>
            <a:prstGeom prst="roundRect">
              <a:avLst>
                <a:gd name="adj" fmla="val 1079"/>
              </a:avLst>
            </a:prstGeom>
            <a:solidFill>
              <a:srgbClr val="CCFFCC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defTabSz="212725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tabLst>
                  <a:tab pos="3340100" algn="l"/>
                  <a:tab pos="3522663" algn="l"/>
                </a:tabLst>
                <a:defRPr/>
              </a:pPr>
              <a:endParaRPr kumimoji="1" lang="zh-CN" altLang="en-US" sz="320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106" name="Text Box 38">
              <a:hlinkClick r:id="rId4" action="ppaction://hlinkpres?slideindex=2&amp;slidetitle=PowerPoint 演示文稿"/>
            </p:cNvPr>
            <p:cNvSpPr txBox="1">
              <a:spLocks noChangeArrowheads="1"/>
            </p:cNvSpPr>
            <p:nvPr/>
          </p:nvSpPr>
          <p:spPr bwMode="auto">
            <a:xfrm>
              <a:off x="4671" y="754"/>
              <a:ext cx="607" cy="144"/>
            </a:xfrm>
            <a:prstGeom prst="rect">
              <a:avLst/>
            </a:prstGeom>
            <a:solidFill>
              <a:srgbClr val="CCFFCC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000">
                  <a:solidFill>
                    <a:schemeClr val="bg2"/>
                  </a:solidFill>
                  <a:latin typeface="Times New Roman" pitchFamily="18" charset="0"/>
                  <a:ea typeface="华文细黑" pitchFamily="2" charset="-122"/>
                </a:rPr>
                <a:t>鱼骨图</a:t>
              </a:r>
            </a:p>
          </p:txBody>
        </p:sp>
        <p:graphicFrame>
          <p:nvGraphicFramePr>
            <p:cNvPr id="3075" name="Object 39"/>
            <p:cNvGraphicFramePr>
              <a:graphicFrameLocks noChangeAspect="1"/>
            </p:cNvGraphicFramePr>
            <p:nvPr/>
          </p:nvGraphicFramePr>
          <p:xfrm>
            <a:off x="4566" y="892"/>
            <a:ext cx="843" cy="463"/>
          </p:xfrm>
          <a:graphic>
            <a:graphicData uri="http://schemas.openxmlformats.org/presentationml/2006/ole">
              <p:oleObj spid="_x0000_s3075" name="Worksheet" r:id="rId5" imgW="4223880" imgH="2750040" progId="Excel.Sheet.8">
                <p:embed/>
              </p:oleObj>
            </a:graphicData>
          </a:graphic>
        </p:graphicFrame>
      </p:grpSp>
      <p:grpSp>
        <p:nvGrpSpPr>
          <p:cNvPr id="3080" name="Group 40"/>
          <p:cNvGrpSpPr>
            <a:grpSpLocks/>
          </p:cNvGrpSpPr>
          <p:nvPr/>
        </p:nvGrpSpPr>
        <p:grpSpPr bwMode="auto">
          <a:xfrm>
            <a:off x="6467475" y="4730750"/>
            <a:ext cx="1490663" cy="1063625"/>
            <a:chOff x="4753" y="1207"/>
            <a:chExt cx="939" cy="670"/>
          </a:xfrm>
        </p:grpSpPr>
        <p:sp>
          <p:nvSpPr>
            <p:cNvPr id="446505" name="AutoShape 41"/>
            <p:cNvSpPr>
              <a:spLocks noChangeArrowheads="1"/>
            </p:cNvSpPr>
            <p:nvPr/>
          </p:nvSpPr>
          <p:spPr bwMode="auto">
            <a:xfrm>
              <a:off x="4753" y="1217"/>
              <a:ext cx="939" cy="660"/>
            </a:xfrm>
            <a:prstGeom prst="roundRect">
              <a:avLst>
                <a:gd name="adj" fmla="val 1079"/>
              </a:avLst>
            </a:prstGeom>
            <a:solidFill>
              <a:srgbClr val="CCFFCC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defTabSz="212725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tabLst>
                  <a:tab pos="3340100" algn="l"/>
                  <a:tab pos="3522663" algn="l"/>
                </a:tabLst>
                <a:defRPr/>
              </a:pPr>
              <a:endParaRPr kumimoji="1" lang="zh-CN" altLang="en-US" sz="240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103" name="Text Box 42">
              <a:hlinkClick r:id="rId6" action="ppaction://hlinkpres?slideindex=2&amp;slidetitle=PowerPoint 演示文稿"/>
            </p:cNvPr>
            <p:cNvSpPr txBox="1">
              <a:spLocks noChangeArrowheads="1"/>
            </p:cNvSpPr>
            <p:nvPr/>
          </p:nvSpPr>
          <p:spPr bwMode="auto">
            <a:xfrm>
              <a:off x="4943" y="1207"/>
              <a:ext cx="584" cy="13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000">
                  <a:solidFill>
                    <a:schemeClr val="bg2"/>
                  </a:solidFill>
                  <a:latin typeface="Times New Roman" pitchFamily="18" charset="0"/>
                  <a:ea typeface="华文细黑" pitchFamily="2" charset="-122"/>
                </a:rPr>
                <a:t>关联图</a:t>
              </a:r>
            </a:p>
          </p:txBody>
        </p:sp>
        <p:pic>
          <p:nvPicPr>
            <p:cNvPr id="3104" name="Picture 4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2" y="1327"/>
              <a:ext cx="843" cy="51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grpSp>
        <p:nvGrpSpPr>
          <p:cNvPr id="3081" name="Group 44"/>
          <p:cNvGrpSpPr>
            <a:grpSpLocks/>
          </p:cNvGrpSpPr>
          <p:nvPr/>
        </p:nvGrpSpPr>
        <p:grpSpPr bwMode="auto">
          <a:xfrm>
            <a:off x="3887788" y="4730750"/>
            <a:ext cx="1489075" cy="1057275"/>
            <a:chOff x="3827" y="2019"/>
            <a:chExt cx="938" cy="666"/>
          </a:xfrm>
        </p:grpSpPr>
        <p:sp>
          <p:nvSpPr>
            <p:cNvPr id="446509" name="AutoShape 45"/>
            <p:cNvSpPr>
              <a:spLocks noChangeArrowheads="1"/>
            </p:cNvSpPr>
            <p:nvPr/>
          </p:nvSpPr>
          <p:spPr bwMode="auto">
            <a:xfrm>
              <a:off x="3827" y="2020"/>
              <a:ext cx="938" cy="665"/>
            </a:xfrm>
            <a:prstGeom prst="roundRect">
              <a:avLst>
                <a:gd name="adj" fmla="val 1079"/>
              </a:avLst>
            </a:prstGeom>
            <a:solidFill>
              <a:srgbClr val="FFFFCC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lIns="92075" tIns="46038" rIns="92075" bIns="46038"/>
            <a:lstStyle/>
            <a:p>
              <a:pPr marL="342900" indent="-342900" defTabSz="212725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tabLst>
                  <a:tab pos="3340100" algn="l"/>
                  <a:tab pos="3522663" algn="l"/>
                </a:tabLst>
                <a:defRPr/>
              </a:pPr>
              <a:endParaRPr kumimoji="1" lang="zh-CN" altLang="en-US" sz="240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101" name="Text Box 46">
              <a:hlinkClick r:id="rId8" action="ppaction://hlinkpres?slideindex=2&amp;slidetitle=PowerPoint 演示文稿"/>
            </p:cNvPr>
            <p:cNvSpPr txBox="1">
              <a:spLocks noChangeArrowheads="1"/>
            </p:cNvSpPr>
            <p:nvPr/>
          </p:nvSpPr>
          <p:spPr bwMode="auto">
            <a:xfrm>
              <a:off x="3994" y="2019"/>
              <a:ext cx="58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1000">
                  <a:solidFill>
                    <a:schemeClr val="bg2"/>
                  </a:solidFill>
                  <a:latin typeface="Times New Roman" pitchFamily="18" charset="0"/>
                  <a:ea typeface="华文细黑" pitchFamily="2" charset="-122"/>
                </a:rPr>
                <a:t>系统图</a:t>
              </a:r>
            </a:p>
          </p:txBody>
        </p:sp>
        <p:graphicFrame>
          <p:nvGraphicFramePr>
            <p:cNvPr id="3074" name="Object 47"/>
            <p:cNvGraphicFramePr>
              <a:graphicFrameLocks noChangeAspect="1"/>
            </p:cNvGraphicFramePr>
            <p:nvPr/>
          </p:nvGraphicFramePr>
          <p:xfrm>
            <a:off x="3872" y="2158"/>
            <a:ext cx="866" cy="507"/>
          </p:xfrm>
          <a:graphic>
            <a:graphicData uri="http://schemas.openxmlformats.org/presentationml/2006/ole">
              <p:oleObj spid="_x0000_s3074" name="Worksheet" r:id="rId9" imgW="11373840" imgH="10248840" progId="Excel.Sheet.8">
                <p:embed/>
              </p:oleObj>
            </a:graphicData>
          </a:graphic>
        </p:graphicFrame>
      </p:grpSp>
      <p:grpSp>
        <p:nvGrpSpPr>
          <p:cNvPr id="3082" name="Group 51"/>
          <p:cNvGrpSpPr>
            <a:grpSpLocks/>
          </p:cNvGrpSpPr>
          <p:nvPr/>
        </p:nvGrpSpPr>
        <p:grpSpPr bwMode="auto">
          <a:xfrm>
            <a:off x="6035675" y="2160588"/>
            <a:ext cx="2354263" cy="306387"/>
            <a:chOff x="1338" y="2072"/>
            <a:chExt cx="452" cy="362"/>
          </a:xfrm>
        </p:grpSpPr>
        <p:sp>
          <p:nvSpPr>
            <p:cNvPr id="3097" name="AutoShape 52"/>
            <p:cNvSpPr>
              <a:spLocks noChangeArrowheads="1"/>
            </p:cNvSpPr>
            <p:nvPr/>
          </p:nvSpPr>
          <p:spPr bwMode="auto">
            <a:xfrm>
              <a:off x="1338" y="2072"/>
              <a:ext cx="452" cy="362"/>
            </a:xfrm>
            <a:prstGeom prst="roundRect">
              <a:avLst>
                <a:gd name="adj" fmla="val 9667"/>
              </a:avLst>
            </a:prstGeom>
            <a:gradFill rotWithShape="0">
              <a:gsLst>
                <a:gs pos="0">
                  <a:srgbClr val="816D95"/>
                </a:gs>
                <a:gs pos="100000">
                  <a:srgbClr val="BFB5C9"/>
                </a:gs>
              </a:gsLst>
              <a:lin ang="5400000" scaled="1"/>
            </a:gradFill>
            <a:ln w="38100" algn="ctr">
              <a:solidFill>
                <a:srgbClr val="62507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98" name="Picture 53" descr="guang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84" y="2288"/>
              <a:ext cx="38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9" name="Picture 54" descr="guang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52" y="2084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3" name="Group 55"/>
          <p:cNvGrpSpPr>
            <a:grpSpLocks/>
          </p:cNvGrpSpPr>
          <p:nvPr/>
        </p:nvGrpSpPr>
        <p:grpSpPr bwMode="auto">
          <a:xfrm>
            <a:off x="3443288" y="2159000"/>
            <a:ext cx="2406650" cy="306388"/>
            <a:chOff x="3234" y="2084"/>
            <a:chExt cx="462" cy="362"/>
          </a:xfrm>
        </p:grpSpPr>
        <p:sp>
          <p:nvSpPr>
            <p:cNvPr id="3094" name="AutoShape 56"/>
            <p:cNvSpPr>
              <a:spLocks noChangeArrowheads="1"/>
            </p:cNvSpPr>
            <p:nvPr/>
          </p:nvSpPr>
          <p:spPr bwMode="auto">
            <a:xfrm>
              <a:off x="3234" y="2084"/>
              <a:ext cx="452" cy="362"/>
            </a:xfrm>
            <a:prstGeom prst="roundRect">
              <a:avLst>
                <a:gd name="adj" fmla="val 9667"/>
              </a:avLst>
            </a:prstGeom>
            <a:gradFill rotWithShape="0">
              <a:gsLst>
                <a:gs pos="0">
                  <a:srgbClr val="59708D"/>
                </a:gs>
                <a:gs pos="100000">
                  <a:srgbClr val="8DB2DF"/>
                </a:gs>
              </a:gsLst>
              <a:lin ang="2700000" scaled="1"/>
            </a:gradFill>
            <a:ln w="28575" algn="ctr">
              <a:solidFill>
                <a:srgbClr val="3C537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5" name="Picture 57" descr="guang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248" y="2099"/>
              <a:ext cx="4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6" name="Picture 58" descr="guang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80" y="2291"/>
              <a:ext cx="39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4" name="AutoShape 64"/>
          <p:cNvSpPr>
            <a:spLocks noChangeArrowheads="1"/>
          </p:cNvSpPr>
          <p:nvPr/>
        </p:nvSpPr>
        <p:spPr bwMode="auto">
          <a:xfrm>
            <a:off x="4019550" y="2187575"/>
            <a:ext cx="1254125" cy="25082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600" b="1">
                <a:ea typeface="华文细黑" pitchFamily="2" charset="-122"/>
              </a:rPr>
              <a:t>系统图</a:t>
            </a:r>
          </a:p>
        </p:txBody>
      </p:sp>
      <p:sp>
        <p:nvSpPr>
          <p:cNvPr id="3085" name="AutoShape 65"/>
          <p:cNvSpPr>
            <a:spLocks noChangeArrowheads="1"/>
          </p:cNvSpPr>
          <p:nvPr/>
        </p:nvSpPr>
        <p:spPr bwMode="auto">
          <a:xfrm>
            <a:off x="6646863" y="2159000"/>
            <a:ext cx="1130300" cy="3079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600" b="1">
                <a:ea typeface="华文细黑" pitchFamily="2" charset="-122"/>
              </a:rPr>
              <a:t>关联图</a:t>
            </a:r>
          </a:p>
        </p:txBody>
      </p:sp>
      <p:sp>
        <p:nvSpPr>
          <p:cNvPr id="3086" name="Text Box 66"/>
          <p:cNvSpPr txBox="1">
            <a:spLocks noChangeArrowheads="1"/>
          </p:cNvSpPr>
          <p:nvPr/>
        </p:nvSpPr>
        <p:spPr bwMode="auto">
          <a:xfrm>
            <a:off x="935038" y="2566988"/>
            <a:ext cx="2352675" cy="1954212"/>
          </a:xfrm>
          <a:prstGeom prst="rect">
            <a:avLst/>
          </a:prstGeom>
          <a:gradFill rotWithShape="1">
            <a:gsLst>
              <a:gs pos="0">
                <a:srgbClr val="EAEAEA">
                  <a:alpha val="67998"/>
                </a:srgbClr>
              </a:gs>
              <a:gs pos="100000">
                <a:srgbClr val="B2B2B2">
                  <a:alpha val="67000"/>
                </a:srgb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777777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对单一问题进行原因分析</a:t>
            </a:r>
          </a:p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原因之间没有交叉影响</a:t>
            </a:r>
          </a:p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展开层次一般不超过四层</a:t>
            </a:r>
            <a:endParaRPr lang="en-US" altLang="zh-CN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3087" name="Text Box 67"/>
          <p:cNvSpPr txBox="1">
            <a:spLocks noChangeArrowheads="1"/>
          </p:cNvSpPr>
          <p:nvPr/>
        </p:nvSpPr>
        <p:spPr bwMode="auto">
          <a:xfrm>
            <a:off x="3455988" y="2562225"/>
            <a:ext cx="2352675" cy="1958975"/>
          </a:xfrm>
          <a:prstGeom prst="rect">
            <a:avLst/>
          </a:prstGeom>
          <a:gradFill rotWithShape="1">
            <a:gsLst>
              <a:gs pos="0">
                <a:srgbClr val="EAEAEA">
                  <a:alpha val="67998"/>
                </a:srgbClr>
              </a:gs>
              <a:gs pos="100000">
                <a:srgbClr val="B2B2B2">
                  <a:alpha val="67000"/>
                </a:srgb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777777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对单一问题进行原因分析</a:t>
            </a:r>
          </a:p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原因之间没有交叉影响</a:t>
            </a:r>
          </a:p>
          <a:p>
            <a:pPr marL="179388" indent="-179388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展开的层次没有限制</a:t>
            </a:r>
          </a:p>
        </p:txBody>
      </p:sp>
      <p:sp>
        <p:nvSpPr>
          <p:cNvPr id="3088" name="Text Box 68"/>
          <p:cNvSpPr txBox="1">
            <a:spLocks noChangeArrowheads="1"/>
          </p:cNvSpPr>
          <p:nvPr/>
        </p:nvSpPr>
        <p:spPr bwMode="auto">
          <a:xfrm>
            <a:off x="6035675" y="2597150"/>
            <a:ext cx="2352675" cy="1911350"/>
          </a:xfrm>
          <a:prstGeom prst="rect">
            <a:avLst/>
          </a:prstGeom>
          <a:gradFill rotWithShape="1">
            <a:gsLst>
              <a:gs pos="0">
                <a:srgbClr val="EAEAEA">
                  <a:alpha val="67998"/>
                </a:srgbClr>
              </a:gs>
              <a:gs pos="100000">
                <a:srgbClr val="B2B2B2">
                  <a:alpha val="67000"/>
                </a:srgb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rgbClr val="777777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对单一问题、或两个以上问题同时进行原因分析；</a:t>
            </a:r>
          </a:p>
          <a:p>
            <a:pPr marL="179388" indent="-179388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原因之间互相缠绕（有交叉影响）；部分原因把两个以上的问题纠缠在一起</a:t>
            </a:r>
          </a:p>
          <a:p>
            <a:pPr marL="179388" indent="-179388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展开的层次没有限制</a:t>
            </a:r>
            <a:endParaRPr lang="en-US" altLang="zh-CN">
              <a:solidFill>
                <a:schemeClr val="tx1"/>
              </a:solidFill>
              <a:ea typeface="华文细黑" pitchFamily="2" charset="-122"/>
            </a:endParaRPr>
          </a:p>
        </p:txBody>
      </p:sp>
      <p:grpSp>
        <p:nvGrpSpPr>
          <p:cNvPr id="3089" name="Group 70"/>
          <p:cNvGrpSpPr>
            <a:grpSpLocks/>
          </p:cNvGrpSpPr>
          <p:nvPr/>
        </p:nvGrpSpPr>
        <p:grpSpPr bwMode="auto">
          <a:xfrm>
            <a:off x="922338" y="2159000"/>
            <a:ext cx="2406650" cy="306388"/>
            <a:chOff x="2594" y="2069"/>
            <a:chExt cx="462" cy="362"/>
          </a:xfrm>
        </p:grpSpPr>
        <p:sp>
          <p:nvSpPr>
            <p:cNvPr id="3091" name="AutoShape 71"/>
            <p:cNvSpPr>
              <a:spLocks noChangeArrowheads="1"/>
            </p:cNvSpPr>
            <p:nvPr/>
          </p:nvSpPr>
          <p:spPr bwMode="auto">
            <a:xfrm>
              <a:off x="2594" y="2069"/>
              <a:ext cx="452" cy="362"/>
            </a:xfrm>
            <a:prstGeom prst="roundRect">
              <a:avLst>
                <a:gd name="adj" fmla="val 9667"/>
              </a:avLst>
            </a:prstGeom>
            <a:gradFill rotWithShape="0">
              <a:gsLst>
                <a:gs pos="0">
                  <a:srgbClr val="7F8E76"/>
                </a:gs>
                <a:gs pos="100000">
                  <a:srgbClr val="C9E1BB"/>
                </a:gs>
              </a:gsLst>
              <a:lin ang="2700000" scaled="1"/>
            </a:gradFill>
            <a:ln w="28575" algn="ctr">
              <a:solidFill>
                <a:srgbClr val="3C537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2" name="Picture 72" descr="guang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608" y="2084"/>
              <a:ext cx="4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3" name="Picture 73" descr="guang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30" y="2277"/>
              <a:ext cx="39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90" name="AutoShape 74"/>
          <p:cNvSpPr>
            <a:spLocks noChangeArrowheads="1"/>
          </p:cNvSpPr>
          <p:nvPr/>
        </p:nvSpPr>
        <p:spPr bwMode="auto">
          <a:xfrm>
            <a:off x="1614488" y="2168525"/>
            <a:ext cx="1020762" cy="287338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1600" b="1">
                <a:ea typeface="华文细黑" pitchFamily="2" charset="-122"/>
              </a:rPr>
              <a:t>鱼骨图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89CDB530-C019-4829-B896-76E00DD133CA}" type="slidenum">
              <a:rPr lang="de-DE" altLang="zh-CN"/>
              <a:pPr defTabSz="801688"/>
              <a:t>33</a:t>
            </a:fld>
            <a:endParaRPr lang="en-GB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根因验证</a:t>
            </a:r>
          </a:p>
        </p:txBody>
      </p:sp>
      <p:sp>
        <p:nvSpPr>
          <p:cNvPr id="48132" name="Freeform 3"/>
          <p:cNvSpPr>
            <a:spLocks/>
          </p:cNvSpPr>
          <p:nvPr/>
        </p:nvSpPr>
        <p:spPr bwMode="auto">
          <a:xfrm>
            <a:off x="6189663" y="601663"/>
            <a:ext cx="1008062" cy="523875"/>
          </a:xfrm>
          <a:custGeom>
            <a:avLst/>
            <a:gdLst>
              <a:gd name="T0" fmla="*/ 0 w 904"/>
              <a:gd name="T1" fmla="*/ 0 h 433"/>
              <a:gd name="T2" fmla="*/ 2147483647 w 904"/>
              <a:gd name="T3" fmla="*/ 0 h 433"/>
              <a:gd name="T4" fmla="*/ 2147483647 w 904"/>
              <a:gd name="T5" fmla="*/ 0 h 433"/>
              <a:gd name="T6" fmla="*/ 2147483647 w 904"/>
              <a:gd name="T7" fmla="*/ 2147483647 h 433"/>
              <a:gd name="T8" fmla="*/ 2147483647 w 904"/>
              <a:gd name="T9" fmla="*/ 2147483647 h 433"/>
              <a:gd name="T10" fmla="*/ 2147483647 w 904"/>
              <a:gd name="T11" fmla="*/ 2147483647 h 433"/>
              <a:gd name="T12" fmla="*/ 0 w 904"/>
              <a:gd name="T13" fmla="*/ 2147483647 h 433"/>
              <a:gd name="T14" fmla="*/ 0 w 904"/>
              <a:gd name="T15" fmla="*/ 2147483647 h 433"/>
              <a:gd name="T16" fmla="*/ 2147483647 w 904"/>
              <a:gd name="T17" fmla="*/ 2147483647 h 433"/>
              <a:gd name="T18" fmla="*/ 0 w 904"/>
              <a:gd name="T19" fmla="*/ 0 h 433"/>
              <a:gd name="T20" fmla="*/ 0 w 904"/>
              <a:gd name="T21" fmla="*/ 0 h 4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4"/>
              <a:gd name="T34" fmla="*/ 0 h 433"/>
              <a:gd name="T35" fmla="*/ 904 w 904"/>
              <a:gd name="T36" fmla="*/ 433 h 4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4" h="433">
                <a:moveTo>
                  <a:pt x="0" y="0"/>
                </a:moveTo>
                <a:lnTo>
                  <a:pt x="778" y="0"/>
                </a:lnTo>
                <a:lnTo>
                  <a:pt x="903" y="216"/>
                </a:lnTo>
                <a:lnTo>
                  <a:pt x="778" y="432"/>
                </a:lnTo>
                <a:lnTo>
                  <a:pt x="0" y="432"/>
                </a:lnTo>
                <a:lnTo>
                  <a:pt x="125" y="2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3" name="Freeform 4"/>
          <p:cNvSpPr>
            <a:spLocks/>
          </p:cNvSpPr>
          <p:nvPr/>
        </p:nvSpPr>
        <p:spPr bwMode="auto">
          <a:xfrm>
            <a:off x="5830888" y="601663"/>
            <a:ext cx="790575" cy="523875"/>
          </a:xfrm>
          <a:custGeom>
            <a:avLst/>
            <a:gdLst>
              <a:gd name="T0" fmla="*/ 0 w 903"/>
              <a:gd name="T1" fmla="*/ 0 h 433"/>
              <a:gd name="T2" fmla="*/ 2147483647 w 903"/>
              <a:gd name="T3" fmla="*/ 0 h 433"/>
              <a:gd name="T4" fmla="*/ 2147483647 w 903"/>
              <a:gd name="T5" fmla="*/ 0 h 433"/>
              <a:gd name="T6" fmla="*/ 2147483647 w 903"/>
              <a:gd name="T7" fmla="*/ 2147483647 h 433"/>
              <a:gd name="T8" fmla="*/ 2147483647 w 903"/>
              <a:gd name="T9" fmla="*/ 2147483647 h 433"/>
              <a:gd name="T10" fmla="*/ 2147483647 w 903"/>
              <a:gd name="T11" fmla="*/ 2147483647 h 433"/>
              <a:gd name="T12" fmla="*/ 0 w 903"/>
              <a:gd name="T13" fmla="*/ 2147483647 h 433"/>
              <a:gd name="T14" fmla="*/ 0 w 903"/>
              <a:gd name="T15" fmla="*/ 2147483647 h 433"/>
              <a:gd name="T16" fmla="*/ 2147483647 w 903"/>
              <a:gd name="T17" fmla="*/ 2147483647 h 433"/>
              <a:gd name="T18" fmla="*/ 0 w 903"/>
              <a:gd name="T19" fmla="*/ 0 h 433"/>
              <a:gd name="T20" fmla="*/ 0 w 903"/>
              <a:gd name="T21" fmla="*/ 0 h 4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3"/>
              <a:gd name="T34" fmla="*/ 0 h 433"/>
              <a:gd name="T35" fmla="*/ 903 w 903"/>
              <a:gd name="T36" fmla="*/ 433 h 4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3" h="433">
                <a:moveTo>
                  <a:pt x="0" y="0"/>
                </a:moveTo>
                <a:lnTo>
                  <a:pt x="777" y="0"/>
                </a:lnTo>
                <a:lnTo>
                  <a:pt x="902" y="216"/>
                </a:lnTo>
                <a:lnTo>
                  <a:pt x="777" y="432"/>
                </a:lnTo>
                <a:lnTo>
                  <a:pt x="0" y="432"/>
                </a:lnTo>
                <a:lnTo>
                  <a:pt x="125" y="21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E0202"/>
              </a:gs>
              <a:gs pos="100000">
                <a:srgbClr val="CE9E9E"/>
              </a:gs>
            </a:gsLst>
            <a:lin ang="2700000" scaled="1"/>
          </a:gradFill>
          <a:ln w="635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Freeform 5"/>
          <p:cNvSpPr>
            <a:spLocks/>
          </p:cNvSpPr>
          <p:nvPr/>
        </p:nvSpPr>
        <p:spPr bwMode="auto">
          <a:xfrm>
            <a:off x="6981825" y="601663"/>
            <a:ext cx="1008063" cy="523875"/>
          </a:xfrm>
          <a:custGeom>
            <a:avLst/>
            <a:gdLst>
              <a:gd name="T0" fmla="*/ 0 w 903"/>
              <a:gd name="T1" fmla="*/ 0 h 433"/>
              <a:gd name="T2" fmla="*/ 2147483647 w 903"/>
              <a:gd name="T3" fmla="*/ 0 h 433"/>
              <a:gd name="T4" fmla="*/ 2147483647 w 903"/>
              <a:gd name="T5" fmla="*/ 0 h 433"/>
              <a:gd name="T6" fmla="*/ 2147483647 w 903"/>
              <a:gd name="T7" fmla="*/ 2147483647 h 433"/>
              <a:gd name="T8" fmla="*/ 2147483647 w 903"/>
              <a:gd name="T9" fmla="*/ 2147483647 h 433"/>
              <a:gd name="T10" fmla="*/ 2147483647 w 903"/>
              <a:gd name="T11" fmla="*/ 2147483647 h 433"/>
              <a:gd name="T12" fmla="*/ 0 w 903"/>
              <a:gd name="T13" fmla="*/ 2147483647 h 433"/>
              <a:gd name="T14" fmla="*/ 0 w 903"/>
              <a:gd name="T15" fmla="*/ 2147483647 h 433"/>
              <a:gd name="T16" fmla="*/ 2147483647 w 903"/>
              <a:gd name="T17" fmla="*/ 2147483647 h 433"/>
              <a:gd name="T18" fmla="*/ 0 w 903"/>
              <a:gd name="T19" fmla="*/ 0 h 433"/>
              <a:gd name="T20" fmla="*/ 0 w 903"/>
              <a:gd name="T21" fmla="*/ 0 h 4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3"/>
              <a:gd name="T34" fmla="*/ 0 h 433"/>
              <a:gd name="T35" fmla="*/ 903 w 903"/>
              <a:gd name="T36" fmla="*/ 433 h 4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3" h="433">
                <a:moveTo>
                  <a:pt x="0" y="0"/>
                </a:moveTo>
                <a:lnTo>
                  <a:pt x="778" y="0"/>
                </a:lnTo>
                <a:lnTo>
                  <a:pt x="902" y="216"/>
                </a:lnTo>
                <a:lnTo>
                  <a:pt x="778" y="432"/>
                </a:lnTo>
                <a:lnTo>
                  <a:pt x="0" y="432"/>
                </a:lnTo>
                <a:lnTo>
                  <a:pt x="125" y="2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5" name="Freeform 6"/>
          <p:cNvSpPr>
            <a:spLocks/>
          </p:cNvSpPr>
          <p:nvPr/>
        </p:nvSpPr>
        <p:spPr bwMode="auto">
          <a:xfrm>
            <a:off x="7773988" y="601663"/>
            <a:ext cx="1008062" cy="523875"/>
          </a:xfrm>
          <a:custGeom>
            <a:avLst/>
            <a:gdLst>
              <a:gd name="T0" fmla="*/ 0 w 903"/>
              <a:gd name="T1" fmla="*/ 0 h 433"/>
              <a:gd name="T2" fmla="*/ 2147483647 w 903"/>
              <a:gd name="T3" fmla="*/ 0 h 433"/>
              <a:gd name="T4" fmla="*/ 2147483647 w 903"/>
              <a:gd name="T5" fmla="*/ 0 h 433"/>
              <a:gd name="T6" fmla="*/ 2147483647 w 903"/>
              <a:gd name="T7" fmla="*/ 2147483647 h 433"/>
              <a:gd name="T8" fmla="*/ 2147483647 w 903"/>
              <a:gd name="T9" fmla="*/ 2147483647 h 433"/>
              <a:gd name="T10" fmla="*/ 2147483647 w 903"/>
              <a:gd name="T11" fmla="*/ 2147483647 h 433"/>
              <a:gd name="T12" fmla="*/ 0 w 903"/>
              <a:gd name="T13" fmla="*/ 2147483647 h 433"/>
              <a:gd name="T14" fmla="*/ 0 w 903"/>
              <a:gd name="T15" fmla="*/ 2147483647 h 433"/>
              <a:gd name="T16" fmla="*/ 2147483647 w 903"/>
              <a:gd name="T17" fmla="*/ 2147483647 h 433"/>
              <a:gd name="T18" fmla="*/ 0 w 903"/>
              <a:gd name="T19" fmla="*/ 0 h 433"/>
              <a:gd name="T20" fmla="*/ 0 w 903"/>
              <a:gd name="T21" fmla="*/ 0 h 4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3"/>
              <a:gd name="T34" fmla="*/ 0 h 433"/>
              <a:gd name="T35" fmla="*/ 903 w 903"/>
              <a:gd name="T36" fmla="*/ 433 h 4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3" h="433">
                <a:moveTo>
                  <a:pt x="0" y="0"/>
                </a:moveTo>
                <a:lnTo>
                  <a:pt x="777" y="0"/>
                </a:lnTo>
                <a:lnTo>
                  <a:pt x="902" y="216"/>
                </a:lnTo>
                <a:lnTo>
                  <a:pt x="777" y="432"/>
                </a:lnTo>
                <a:lnTo>
                  <a:pt x="0" y="432"/>
                </a:lnTo>
                <a:lnTo>
                  <a:pt x="124" y="2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614988" y="166688"/>
            <a:ext cx="792162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200" b="1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主题评审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6040438" y="615950"/>
            <a:ext cx="503237" cy="4953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1200" b="1">
                <a:latin typeface="Arial" pitchFamily="34" charset="0"/>
                <a:ea typeface="华文细黑" pitchFamily="2" charset="-122"/>
                <a:cs typeface="Arial" pitchFamily="34" charset="0"/>
              </a:rPr>
              <a:t>分析根因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591300" y="615950"/>
            <a:ext cx="501650" cy="4953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chemeClr val="bg2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拟定对策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7886700" y="615950"/>
            <a:ext cx="865188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rgbClr val="777777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成果标准化</a:t>
            </a:r>
          </a:p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rgbClr val="777777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和总结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7126288" y="615950"/>
            <a:ext cx="719137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rgbClr val="777777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对策实施</a:t>
            </a:r>
          </a:p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rgbClr val="777777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效果确认</a:t>
            </a:r>
          </a:p>
        </p:txBody>
      </p:sp>
      <p:sp>
        <p:nvSpPr>
          <p:cNvPr id="48141" name="AutoShape 12"/>
          <p:cNvSpPr>
            <a:spLocks noChangeArrowheads="1"/>
          </p:cNvSpPr>
          <p:nvPr/>
        </p:nvSpPr>
        <p:spPr bwMode="auto">
          <a:xfrm>
            <a:off x="5254625" y="603250"/>
            <a:ext cx="862013" cy="522288"/>
          </a:xfrm>
          <a:prstGeom prst="homePlate">
            <a:avLst>
              <a:gd name="adj" fmla="val 24069"/>
            </a:avLst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5326063" y="615950"/>
            <a:ext cx="719137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chemeClr val="bg2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选择课题</a:t>
            </a:r>
          </a:p>
          <a:p>
            <a:pPr algn="ctr">
              <a:lnSpc>
                <a:spcPct val="110000"/>
              </a:lnSpc>
            </a:pPr>
            <a:r>
              <a:rPr lang="zh-CN" altLang="en-US" sz="1200" b="1">
                <a:solidFill>
                  <a:schemeClr val="bg2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把握现状</a:t>
            </a:r>
          </a:p>
        </p:txBody>
      </p:sp>
      <p:sp>
        <p:nvSpPr>
          <p:cNvPr id="48143" name="AutoShape 14"/>
          <p:cNvSpPr>
            <a:spLocks noChangeArrowheads="1"/>
          </p:cNvSpPr>
          <p:nvPr/>
        </p:nvSpPr>
        <p:spPr bwMode="auto">
          <a:xfrm>
            <a:off x="5902325" y="455613"/>
            <a:ext cx="214313" cy="144462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6550025" y="166688"/>
            <a:ext cx="792163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2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对策评审</a:t>
            </a:r>
          </a:p>
        </p:txBody>
      </p:sp>
      <p:sp>
        <p:nvSpPr>
          <p:cNvPr id="48145" name="AutoShape 16"/>
          <p:cNvSpPr>
            <a:spLocks noChangeArrowheads="1"/>
          </p:cNvSpPr>
          <p:nvPr/>
        </p:nvSpPr>
        <p:spPr bwMode="auto">
          <a:xfrm>
            <a:off x="6837363" y="455613"/>
            <a:ext cx="214312" cy="144462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8027988" y="188913"/>
            <a:ext cx="936625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spcBef>
                <a:spcPct val="50000"/>
              </a:spcBef>
            </a:pPr>
            <a:r>
              <a:rPr lang="zh-CN" altLang="en-US" sz="1200" b="1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 成果评审</a:t>
            </a:r>
          </a:p>
        </p:txBody>
      </p:sp>
      <p:sp>
        <p:nvSpPr>
          <p:cNvPr id="48147" name="AutoShape 18"/>
          <p:cNvSpPr>
            <a:spLocks noChangeArrowheads="1"/>
          </p:cNvSpPr>
          <p:nvPr/>
        </p:nvSpPr>
        <p:spPr bwMode="auto">
          <a:xfrm>
            <a:off x="8551863" y="455613"/>
            <a:ext cx="214312" cy="144462"/>
          </a:xfrm>
          <a:prstGeom prst="flowChartMerge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8148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52463" y="1425575"/>
            <a:ext cx="7929562" cy="1571625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根因确认的依据</a:t>
            </a:r>
          </a:p>
          <a:p>
            <a:pPr lvl="1" eaLnBrk="1" hangingPunct="1"/>
            <a:r>
              <a:rPr lang="zh-CN" altLang="en-US" sz="1600" smtClean="0"/>
              <a:t>识别和确认根因的唯一依据是客观事实</a:t>
            </a:r>
          </a:p>
          <a:p>
            <a:pPr lvl="1" eaLnBrk="1" hangingPunct="1"/>
            <a:r>
              <a:rPr lang="zh-CN" altLang="en-US" sz="1600" smtClean="0"/>
              <a:t>当问题具有综合性和复杂性时，比须在找到问题症结后，针对症结进行原因分析</a:t>
            </a:r>
          </a:p>
          <a:p>
            <a:pPr eaLnBrk="1" hangingPunct="1"/>
            <a:r>
              <a:rPr lang="zh-CN" altLang="en-US" sz="1800" smtClean="0"/>
              <a:t>根因验证的方法</a:t>
            </a:r>
          </a:p>
        </p:txBody>
      </p:sp>
      <p:sp>
        <p:nvSpPr>
          <p:cNvPr id="48149" name="Rectangle 40"/>
          <p:cNvSpPr>
            <a:spLocks noChangeArrowheads="1"/>
          </p:cNvSpPr>
          <p:nvPr/>
        </p:nvSpPr>
        <p:spPr bwMode="auto">
          <a:xfrm>
            <a:off x="658813" y="4594225"/>
            <a:ext cx="792956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52" tIns="40076" rIns="80152" bIns="40076"/>
          <a:lstStyle/>
          <a:p>
            <a:pPr marL="300038" indent="-300038" defTabSz="801688">
              <a:lnSpc>
                <a:spcPct val="140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根因确认</a:t>
            </a:r>
            <a:r>
              <a:rPr lang="zh-CN" altLang="en-US" sz="1800" b="1">
                <a:solidFill>
                  <a:schemeClr val="tx2"/>
                </a:solidFill>
                <a:ea typeface="华文细黑" pitchFamily="2" charset="-122"/>
              </a:rPr>
              <a:t>不正确</a:t>
            </a:r>
            <a:r>
              <a:rPr lang="zh-CN" altLang="en-US" sz="1800" b="1">
                <a:solidFill>
                  <a:schemeClr val="tx1"/>
                </a:solidFill>
                <a:ea typeface="华文细黑" pitchFamily="2" charset="-122"/>
              </a:rPr>
              <a:t>的做法</a:t>
            </a:r>
          </a:p>
          <a:p>
            <a:pPr marL="652463" lvl="1" indent="-250825" defTabSz="801688">
              <a:lnSpc>
                <a:spcPct val="140000"/>
              </a:lnSpc>
              <a:buClr>
                <a:schemeClr val="tx1"/>
              </a:buClr>
              <a:buSzPct val="50000"/>
              <a:buFont typeface="Wingdings" pitchFamily="2" charset="2"/>
              <a:buChar char="p"/>
            </a:pP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以“少数服从多数”来确定根因</a:t>
            </a:r>
          </a:p>
          <a:p>
            <a:pPr marL="652463" lvl="1" indent="-250825" defTabSz="801688">
              <a:lnSpc>
                <a:spcPct val="140000"/>
              </a:lnSpc>
              <a:buClr>
                <a:schemeClr val="tx1"/>
              </a:buClr>
              <a:buSzPct val="50000"/>
              <a:buFont typeface="Wingdings" pitchFamily="2" charset="2"/>
              <a:buChar char="p"/>
            </a:pP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用分析论证方法确定根因</a:t>
            </a:r>
          </a:p>
          <a:p>
            <a:pPr marL="652463" lvl="1" indent="-250825" defTabSz="801688">
              <a:lnSpc>
                <a:spcPct val="140000"/>
              </a:lnSpc>
              <a:buClr>
                <a:schemeClr val="tx1"/>
              </a:buClr>
              <a:buSzPct val="50000"/>
              <a:buFont typeface="Wingdings" pitchFamily="2" charset="2"/>
              <a:buChar char="p"/>
            </a:pPr>
            <a:r>
              <a:rPr lang="zh-CN" altLang="en-US" sz="1600">
                <a:solidFill>
                  <a:schemeClr val="tx1"/>
                </a:solidFill>
                <a:ea typeface="华文细黑" pitchFamily="2" charset="-122"/>
              </a:rPr>
              <a:t>以“是否容易解决”为原则确定根因</a:t>
            </a:r>
          </a:p>
        </p:txBody>
      </p:sp>
      <p:grpSp>
        <p:nvGrpSpPr>
          <p:cNvPr id="48150" name="Group 77"/>
          <p:cNvGrpSpPr>
            <a:grpSpLocks/>
          </p:cNvGrpSpPr>
          <p:nvPr/>
        </p:nvGrpSpPr>
        <p:grpSpPr bwMode="auto">
          <a:xfrm>
            <a:off x="755650" y="2922588"/>
            <a:ext cx="7740650" cy="1730375"/>
            <a:chOff x="476" y="1433"/>
            <a:chExt cx="4876" cy="1090"/>
          </a:xfrm>
        </p:grpSpPr>
        <p:grpSp>
          <p:nvGrpSpPr>
            <p:cNvPr id="48151" name="Group 41"/>
            <p:cNvGrpSpPr>
              <a:grpSpLocks/>
            </p:cNvGrpSpPr>
            <p:nvPr/>
          </p:nvGrpSpPr>
          <p:grpSpPr bwMode="auto">
            <a:xfrm>
              <a:off x="476" y="1749"/>
              <a:ext cx="701" cy="430"/>
              <a:chOff x="476" y="1749"/>
              <a:chExt cx="701" cy="430"/>
            </a:xfrm>
          </p:grpSpPr>
          <p:grpSp>
            <p:nvGrpSpPr>
              <p:cNvPr id="48183" name="Group 42"/>
              <p:cNvGrpSpPr>
                <a:grpSpLocks/>
              </p:cNvGrpSpPr>
              <p:nvPr/>
            </p:nvGrpSpPr>
            <p:grpSpPr bwMode="auto">
              <a:xfrm>
                <a:off x="476" y="1833"/>
                <a:ext cx="701" cy="346"/>
                <a:chOff x="476" y="1833"/>
                <a:chExt cx="701" cy="346"/>
              </a:xfrm>
            </p:grpSpPr>
            <p:sp>
              <p:nvSpPr>
                <p:cNvPr id="48185" name="AutoShape 43"/>
                <p:cNvSpPr>
                  <a:spLocks noChangeArrowheads="1"/>
                </p:cNvSpPr>
                <p:nvPr/>
              </p:nvSpPr>
              <p:spPr bwMode="auto">
                <a:xfrm>
                  <a:off x="476" y="1833"/>
                  <a:ext cx="701" cy="346"/>
                </a:xfrm>
                <a:prstGeom prst="homePlate">
                  <a:avLst>
                    <a:gd name="adj" fmla="val 8526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8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52" y="1939"/>
                  <a:ext cx="549" cy="134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/>
                  <a:r>
                    <a:rPr kumimoji="1" lang="zh-CN" altLang="en-US" b="1">
                      <a:solidFill>
                        <a:srgbClr val="000000"/>
                      </a:solidFill>
                      <a:latin typeface="Arial" pitchFamily="34" charset="0"/>
                      <a:ea typeface="华文细黑" pitchFamily="2" charset="-122"/>
                    </a:rPr>
                    <a:t>末端原因</a:t>
                  </a:r>
                </a:p>
              </p:txBody>
            </p:sp>
          </p:grpSp>
          <p:sp>
            <p:nvSpPr>
              <p:cNvPr id="48184" name="Rectangle 45"/>
              <p:cNvSpPr>
                <a:spLocks noChangeArrowheads="1"/>
              </p:cNvSpPr>
              <p:nvPr/>
            </p:nvSpPr>
            <p:spPr bwMode="auto">
              <a:xfrm>
                <a:off x="536" y="1749"/>
                <a:ext cx="131" cy="142"/>
              </a:xfrm>
              <a:prstGeom prst="rect">
                <a:avLst/>
              </a:prstGeom>
              <a:solidFill>
                <a:srgbClr val="800000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 eaLnBrk="0" hangingPunct="0"/>
                <a:r>
                  <a:rPr kumimoji="1" lang="en-US" altLang="zh-CN" sz="1200" b="1">
                    <a:latin typeface="Arial" pitchFamily="34" charset="0"/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48152" name="Group 46"/>
            <p:cNvGrpSpPr>
              <a:grpSpLocks/>
            </p:cNvGrpSpPr>
            <p:nvPr/>
          </p:nvGrpSpPr>
          <p:grpSpPr bwMode="auto">
            <a:xfrm>
              <a:off x="1223" y="1749"/>
              <a:ext cx="702" cy="430"/>
              <a:chOff x="1235" y="1749"/>
              <a:chExt cx="702" cy="430"/>
            </a:xfrm>
          </p:grpSpPr>
          <p:grpSp>
            <p:nvGrpSpPr>
              <p:cNvPr id="48179" name="Group 47"/>
              <p:cNvGrpSpPr>
                <a:grpSpLocks/>
              </p:cNvGrpSpPr>
              <p:nvPr/>
            </p:nvGrpSpPr>
            <p:grpSpPr bwMode="auto">
              <a:xfrm>
                <a:off x="1235" y="1833"/>
                <a:ext cx="702" cy="346"/>
                <a:chOff x="1467" y="1833"/>
                <a:chExt cx="702" cy="346"/>
              </a:xfrm>
            </p:grpSpPr>
            <p:sp>
              <p:nvSpPr>
                <p:cNvPr id="48181" name="AutoShape 48"/>
                <p:cNvSpPr>
                  <a:spLocks noChangeArrowheads="1"/>
                </p:cNvSpPr>
                <p:nvPr/>
              </p:nvSpPr>
              <p:spPr bwMode="auto">
                <a:xfrm>
                  <a:off x="1467" y="1833"/>
                  <a:ext cx="702" cy="346"/>
                </a:xfrm>
                <a:prstGeom prst="chevron">
                  <a:avLst>
                    <a:gd name="adj" fmla="val 8679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8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70" y="1872"/>
                  <a:ext cx="496" cy="26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/>
                  <a:r>
                    <a:rPr kumimoji="1" lang="zh-CN" altLang="en-US" b="1">
                      <a:solidFill>
                        <a:srgbClr val="000000"/>
                      </a:solidFill>
                      <a:latin typeface="Arial" pitchFamily="34" charset="0"/>
                      <a:ea typeface="华文细黑" pitchFamily="2" charset="-122"/>
                    </a:rPr>
                    <a:t>明确确认内容</a:t>
                  </a:r>
                </a:p>
              </p:txBody>
            </p:sp>
          </p:grpSp>
          <p:sp>
            <p:nvSpPr>
              <p:cNvPr id="48180" name="Rectangle 50"/>
              <p:cNvSpPr>
                <a:spLocks noChangeArrowheads="1"/>
              </p:cNvSpPr>
              <p:nvPr/>
            </p:nvSpPr>
            <p:spPr bwMode="auto">
              <a:xfrm>
                <a:off x="1282" y="1749"/>
                <a:ext cx="131" cy="142"/>
              </a:xfrm>
              <a:prstGeom prst="rect">
                <a:avLst/>
              </a:prstGeom>
              <a:solidFill>
                <a:srgbClr val="800000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 eaLnBrk="0" hangingPunct="0"/>
                <a:r>
                  <a:rPr kumimoji="1" lang="en-US" altLang="zh-CN" sz="1200" b="1">
                    <a:latin typeface="Arial" pitchFamily="34" charset="0"/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48153" name="Group 51"/>
            <p:cNvGrpSpPr>
              <a:grpSpLocks/>
            </p:cNvGrpSpPr>
            <p:nvPr/>
          </p:nvGrpSpPr>
          <p:grpSpPr bwMode="auto">
            <a:xfrm>
              <a:off x="1972" y="1749"/>
              <a:ext cx="702" cy="430"/>
              <a:chOff x="1995" y="1749"/>
              <a:chExt cx="702" cy="430"/>
            </a:xfrm>
          </p:grpSpPr>
          <p:grpSp>
            <p:nvGrpSpPr>
              <p:cNvPr id="48175" name="Group 52"/>
              <p:cNvGrpSpPr>
                <a:grpSpLocks/>
              </p:cNvGrpSpPr>
              <p:nvPr/>
            </p:nvGrpSpPr>
            <p:grpSpPr bwMode="auto">
              <a:xfrm>
                <a:off x="1995" y="1833"/>
                <a:ext cx="702" cy="346"/>
                <a:chOff x="2460" y="1833"/>
                <a:chExt cx="702" cy="346"/>
              </a:xfrm>
            </p:grpSpPr>
            <p:sp>
              <p:nvSpPr>
                <p:cNvPr id="48177" name="AutoShape 53"/>
                <p:cNvSpPr>
                  <a:spLocks noChangeArrowheads="1"/>
                </p:cNvSpPr>
                <p:nvPr/>
              </p:nvSpPr>
              <p:spPr bwMode="auto">
                <a:xfrm>
                  <a:off x="2460" y="1833"/>
                  <a:ext cx="702" cy="346"/>
                </a:xfrm>
                <a:prstGeom prst="chevron">
                  <a:avLst>
                    <a:gd name="adj" fmla="val 8679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7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62" y="1872"/>
                  <a:ext cx="497" cy="26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/>
                  <a:r>
                    <a:rPr kumimoji="1" lang="zh-CN" altLang="en-US" b="1">
                      <a:solidFill>
                        <a:srgbClr val="000000"/>
                      </a:solidFill>
                      <a:latin typeface="Arial" pitchFamily="34" charset="0"/>
                      <a:ea typeface="华文细黑" pitchFamily="2" charset="-122"/>
                    </a:rPr>
                    <a:t>明确确认方法</a:t>
                  </a:r>
                </a:p>
              </p:txBody>
            </p:sp>
          </p:grpSp>
          <p:sp>
            <p:nvSpPr>
              <p:cNvPr id="48176" name="Rectangle 55"/>
              <p:cNvSpPr>
                <a:spLocks noChangeArrowheads="1"/>
              </p:cNvSpPr>
              <p:nvPr/>
            </p:nvSpPr>
            <p:spPr bwMode="auto">
              <a:xfrm>
                <a:off x="2038" y="1749"/>
                <a:ext cx="132" cy="142"/>
              </a:xfrm>
              <a:prstGeom prst="rect">
                <a:avLst/>
              </a:prstGeom>
              <a:solidFill>
                <a:srgbClr val="800000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 eaLnBrk="0" hangingPunct="0"/>
                <a:r>
                  <a:rPr kumimoji="1" lang="en-US" altLang="zh-CN" sz="1200" b="1">
                    <a:latin typeface="Arial" pitchFamily="34" charset="0"/>
                    <a:ea typeface="宋体" pitchFamily="2" charset="-122"/>
                  </a:rPr>
                  <a:t>3</a:t>
                </a:r>
              </a:p>
            </p:txBody>
          </p:sp>
        </p:grpSp>
        <p:grpSp>
          <p:nvGrpSpPr>
            <p:cNvPr id="48154" name="Group 56"/>
            <p:cNvGrpSpPr>
              <a:grpSpLocks/>
            </p:cNvGrpSpPr>
            <p:nvPr/>
          </p:nvGrpSpPr>
          <p:grpSpPr bwMode="auto">
            <a:xfrm>
              <a:off x="2721" y="1749"/>
              <a:ext cx="702" cy="430"/>
              <a:chOff x="2755" y="1749"/>
              <a:chExt cx="702" cy="430"/>
            </a:xfrm>
          </p:grpSpPr>
          <p:grpSp>
            <p:nvGrpSpPr>
              <p:cNvPr id="48171" name="Group 57"/>
              <p:cNvGrpSpPr>
                <a:grpSpLocks/>
              </p:cNvGrpSpPr>
              <p:nvPr/>
            </p:nvGrpSpPr>
            <p:grpSpPr bwMode="auto">
              <a:xfrm>
                <a:off x="2755" y="1833"/>
                <a:ext cx="702" cy="346"/>
                <a:chOff x="3453" y="1833"/>
                <a:chExt cx="702" cy="346"/>
              </a:xfrm>
            </p:grpSpPr>
            <p:sp>
              <p:nvSpPr>
                <p:cNvPr id="48173" name="AutoShape 58"/>
                <p:cNvSpPr>
                  <a:spLocks noChangeArrowheads="1"/>
                </p:cNvSpPr>
                <p:nvPr/>
              </p:nvSpPr>
              <p:spPr bwMode="auto">
                <a:xfrm>
                  <a:off x="3453" y="1833"/>
                  <a:ext cx="702" cy="346"/>
                </a:xfrm>
                <a:prstGeom prst="chevron">
                  <a:avLst>
                    <a:gd name="adj" fmla="val 8679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7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555" y="1872"/>
                  <a:ext cx="497" cy="26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/>
                  <a:r>
                    <a:rPr kumimoji="1" lang="zh-CN" altLang="en-US" b="1">
                      <a:solidFill>
                        <a:srgbClr val="000000"/>
                      </a:solidFill>
                      <a:latin typeface="Arial" pitchFamily="34" charset="0"/>
                      <a:ea typeface="华文细黑" pitchFamily="2" charset="-122"/>
                    </a:rPr>
                    <a:t>明确判别标准</a:t>
                  </a:r>
                </a:p>
              </p:txBody>
            </p:sp>
          </p:grpSp>
          <p:sp>
            <p:nvSpPr>
              <p:cNvPr id="48172" name="Rectangle 60"/>
              <p:cNvSpPr>
                <a:spLocks noChangeArrowheads="1"/>
              </p:cNvSpPr>
              <p:nvPr/>
            </p:nvSpPr>
            <p:spPr bwMode="auto">
              <a:xfrm>
                <a:off x="2794" y="1749"/>
                <a:ext cx="131" cy="142"/>
              </a:xfrm>
              <a:prstGeom prst="rect">
                <a:avLst/>
              </a:prstGeom>
              <a:solidFill>
                <a:srgbClr val="800000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 eaLnBrk="0" hangingPunct="0"/>
                <a:r>
                  <a:rPr kumimoji="1" lang="en-US" altLang="zh-CN" sz="1200" b="1">
                    <a:latin typeface="Arial" pitchFamily="34" charset="0"/>
                    <a:ea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8155" name="Group 61"/>
            <p:cNvGrpSpPr>
              <a:grpSpLocks/>
            </p:cNvGrpSpPr>
            <p:nvPr/>
          </p:nvGrpSpPr>
          <p:grpSpPr bwMode="auto">
            <a:xfrm>
              <a:off x="3470" y="1749"/>
              <a:ext cx="702" cy="430"/>
              <a:chOff x="3515" y="1749"/>
              <a:chExt cx="702" cy="430"/>
            </a:xfrm>
          </p:grpSpPr>
          <p:grpSp>
            <p:nvGrpSpPr>
              <p:cNvPr id="48167" name="Group 62"/>
              <p:cNvGrpSpPr>
                <a:grpSpLocks/>
              </p:cNvGrpSpPr>
              <p:nvPr/>
            </p:nvGrpSpPr>
            <p:grpSpPr bwMode="auto">
              <a:xfrm>
                <a:off x="3515" y="1833"/>
                <a:ext cx="702" cy="346"/>
                <a:chOff x="4195" y="1833"/>
                <a:chExt cx="702" cy="346"/>
              </a:xfrm>
            </p:grpSpPr>
            <p:sp>
              <p:nvSpPr>
                <p:cNvPr id="48169" name="AutoShape 63"/>
                <p:cNvSpPr>
                  <a:spLocks noChangeArrowheads="1"/>
                </p:cNvSpPr>
                <p:nvPr/>
              </p:nvSpPr>
              <p:spPr bwMode="auto">
                <a:xfrm>
                  <a:off x="4195" y="1833"/>
                  <a:ext cx="702" cy="346"/>
                </a:xfrm>
                <a:prstGeom prst="chevron">
                  <a:avLst>
                    <a:gd name="adj" fmla="val 8679"/>
                  </a:avLst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7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297" y="1867"/>
                  <a:ext cx="497" cy="26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/>
                  <a:r>
                    <a:rPr kumimoji="1" lang="zh-CN" altLang="en-US" b="1">
                      <a:solidFill>
                        <a:srgbClr val="000000"/>
                      </a:solidFill>
                      <a:latin typeface="Arial" pitchFamily="34" charset="0"/>
                      <a:ea typeface="华文细黑" pitchFamily="2" charset="-122"/>
                    </a:rPr>
                    <a:t>取得客观数据</a:t>
                  </a:r>
                </a:p>
              </p:txBody>
            </p:sp>
          </p:grpSp>
          <p:sp>
            <p:nvSpPr>
              <p:cNvPr id="48168" name="Rectangle 65"/>
              <p:cNvSpPr>
                <a:spLocks noChangeArrowheads="1"/>
              </p:cNvSpPr>
              <p:nvPr/>
            </p:nvSpPr>
            <p:spPr bwMode="auto">
              <a:xfrm>
                <a:off x="3565" y="1749"/>
                <a:ext cx="131" cy="142"/>
              </a:xfrm>
              <a:prstGeom prst="rect">
                <a:avLst/>
              </a:prstGeom>
              <a:solidFill>
                <a:srgbClr val="800000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 eaLnBrk="0" hangingPunct="0"/>
                <a:r>
                  <a:rPr kumimoji="1" lang="en-US" altLang="zh-CN" sz="1200" b="1">
                    <a:latin typeface="Arial" pitchFamily="34" charset="0"/>
                    <a:ea typeface="宋体" pitchFamily="2" charset="-122"/>
                  </a:rPr>
                  <a:t>5</a:t>
                </a:r>
              </a:p>
            </p:txBody>
          </p:sp>
        </p:grpSp>
        <p:grpSp>
          <p:nvGrpSpPr>
            <p:cNvPr id="48156" name="Group 66"/>
            <p:cNvGrpSpPr>
              <a:grpSpLocks/>
            </p:cNvGrpSpPr>
            <p:nvPr/>
          </p:nvGrpSpPr>
          <p:grpSpPr bwMode="auto">
            <a:xfrm>
              <a:off x="4740" y="2190"/>
              <a:ext cx="589" cy="333"/>
              <a:chOff x="4740" y="2190"/>
              <a:chExt cx="589" cy="333"/>
            </a:xfrm>
          </p:grpSpPr>
          <p:sp>
            <p:nvSpPr>
              <p:cNvPr id="304195" name="Rectangle 67"/>
              <p:cNvSpPr>
                <a:spLocks noChangeArrowheads="1"/>
              </p:cNvSpPr>
              <p:nvPr/>
            </p:nvSpPr>
            <p:spPr bwMode="auto">
              <a:xfrm>
                <a:off x="4740" y="2190"/>
                <a:ext cx="589" cy="333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6" name="Rectangle 68"/>
              <p:cNvSpPr>
                <a:spLocks noChangeArrowheads="1"/>
              </p:cNvSpPr>
              <p:nvPr/>
            </p:nvSpPr>
            <p:spPr bwMode="auto">
              <a:xfrm>
                <a:off x="4793" y="2254"/>
                <a:ext cx="484" cy="2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79200" tIns="39600" rIns="79200" bIns="39600">
                <a:spAutoFit/>
              </a:bodyPr>
              <a:lstStyle/>
              <a:p>
                <a:pPr defTabSz="801688" eaLnBrk="0" hangingPunct="0"/>
                <a:r>
                  <a:rPr kumimoji="1" lang="zh-CN" altLang="en-US" sz="1600" b="1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是根因</a:t>
                </a:r>
              </a:p>
            </p:txBody>
          </p:sp>
        </p:grpSp>
        <p:grpSp>
          <p:nvGrpSpPr>
            <p:cNvPr id="48157" name="Group 69"/>
            <p:cNvGrpSpPr>
              <a:grpSpLocks/>
            </p:cNvGrpSpPr>
            <p:nvPr/>
          </p:nvGrpSpPr>
          <p:grpSpPr bwMode="auto">
            <a:xfrm>
              <a:off x="4740" y="1480"/>
              <a:ext cx="612" cy="333"/>
              <a:chOff x="4750" y="1412"/>
              <a:chExt cx="612" cy="333"/>
            </a:xfrm>
          </p:grpSpPr>
          <p:sp>
            <p:nvSpPr>
              <p:cNvPr id="304198" name="Rectangle 70"/>
              <p:cNvSpPr>
                <a:spLocks noChangeArrowheads="1"/>
              </p:cNvSpPr>
              <p:nvPr/>
            </p:nvSpPr>
            <p:spPr bwMode="auto">
              <a:xfrm>
                <a:off x="4761" y="1412"/>
                <a:ext cx="589" cy="333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Rectangle 71"/>
              <p:cNvSpPr>
                <a:spLocks noChangeArrowheads="1"/>
              </p:cNvSpPr>
              <p:nvPr/>
            </p:nvSpPr>
            <p:spPr bwMode="auto">
              <a:xfrm>
                <a:off x="4750" y="1476"/>
                <a:ext cx="612" cy="2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79200" tIns="39600" rIns="79200" bIns="39600">
                <a:spAutoFit/>
              </a:bodyPr>
              <a:lstStyle/>
              <a:p>
                <a:pPr defTabSz="801688" eaLnBrk="0" hangingPunct="0"/>
                <a:r>
                  <a:rPr kumimoji="1" lang="zh-CN" altLang="en-US" sz="1600" b="1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不是根因</a:t>
                </a:r>
              </a:p>
            </p:txBody>
          </p:sp>
        </p:grpSp>
        <p:grpSp>
          <p:nvGrpSpPr>
            <p:cNvPr id="48158" name="Group 72"/>
            <p:cNvGrpSpPr>
              <a:grpSpLocks/>
            </p:cNvGrpSpPr>
            <p:nvPr/>
          </p:nvGrpSpPr>
          <p:grpSpPr bwMode="auto">
            <a:xfrm rot="-10540908">
              <a:off x="4227" y="1433"/>
              <a:ext cx="467" cy="1090"/>
              <a:chOff x="3001" y="2523"/>
              <a:chExt cx="467" cy="1090"/>
            </a:xfrm>
          </p:grpSpPr>
          <p:sp>
            <p:nvSpPr>
              <p:cNvPr id="48159" name="Freeform 73"/>
              <p:cNvSpPr>
                <a:spLocks/>
              </p:cNvSpPr>
              <p:nvPr/>
            </p:nvSpPr>
            <p:spPr bwMode="auto">
              <a:xfrm rot="-5565005">
                <a:off x="2941" y="2984"/>
                <a:ext cx="716" cy="331"/>
              </a:xfrm>
              <a:custGeom>
                <a:avLst/>
                <a:gdLst>
                  <a:gd name="T0" fmla="*/ 0 w 2750"/>
                  <a:gd name="T1" fmla="*/ 0 h 1733"/>
                  <a:gd name="T2" fmla="*/ 0 w 2750"/>
                  <a:gd name="T3" fmla="*/ 0 h 1733"/>
                  <a:gd name="T4" fmla="*/ 0 w 2750"/>
                  <a:gd name="T5" fmla="*/ 0 h 1733"/>
                  <a:gd name="T6" fmla="*/ 0 w 2750"/>
                  <a:gd name="T7" fmla="*/ 0 h 1733"/>
                  <a:gd name="T8" fmla="*/ 0 w 2750"/>
                  <a:gd name="T9" fmla="*/ 0 h 1733"/>
                  <a:gd name="T10" fmla="*/ 0 w 2750"/>
                  <a:gd name="T11" fmla="*/ 0 h 1733"/>
                  <a:gd name="T12" fmla="*/ 0 w 2750"/>
                  <a:gd name="T13" fmla="*/ 0 h 1733"/>
                  <a:gd name="T14" fmla="*/ 0 w 2750"/>
                  <a:gd name="T15" fmla="*/ 0 h 1733"/>
                  <a:gd name="T16" fmla="*/ 0 w 2750"/>
                  <a:gd name="T17" fmla="*/ 0 h 1733"/>
                  <a:gd name="T18" fmla="*/ 0 w 2750"/>
                  <a:gd name="T19" fmla="*/ 0 h 1733"/>
                  <a:gd name="T20" fmla="*/ 0 w 2750"/>
                  <a:gd name="T21" fmla="*/ 0 h 1733"/>
                  <a:gd name="T22" fmla="*/ 0 w 2750"/>
                  <a:gd name="T23" fmla="*/ 0 h 1733"/>
                  <a:gd name="T24" fmla="*/ 0 w 2750"/>
                  <a:gd name="T25" fmla="*/ 0 h 1733"/>
                  <a:gd name="T26" fmla="*/ 0 w 2750"/>
                  <a:gd name="T27" fmla="*/ 0 h 1733"/>
                  <a:gd name="T28" fmla="*/ 0 w 2750"/>
                  <a:gd name="T29" fmla="*/ 0 h 1733"/>
                  <a:gd name="T30" fmla="*/ 0 w 2750"/>
                  <a:gd name="T31" fmla="*/ 0 h 1733"/>
                  <a:gd name="T32" fmla="*/ 0 w 2750"/>
                  <a:gd name="T33" fmla="*/ 0 h 1733"/>
                  <a:gd name="T34" fmla="*/ 0 w 2750"/>
                  <a:gd name="T35" fmla="*/ 0 h 1733"/>
                  <a:gd name="T36" fmla="*/ 0 w 2750"/>
                  <a:gd name="T37" fmla="*/ 0 h 1733"/>
                  <a:gd name="T38" fmla="*/ 0 w 2750"/>
                  <a:gd name="T39" fmla="*/ 0 h 1733"/>
                  <a:gd name="T40" fmla="*/ 0 w 2750"/>
                  <a:gd name="T41" fmla="*/ 0 h 1733"/>
                  <a:gd name="T42" fmla="*/ 0 w 2750"/>
                  <a:gd name="T43" fmla="*/ 0 h 1733"/>
                  <a:gd name="T44" fmla="*/ 0 w 2750"/>
                  <a:gd name="T45" fmla="*/ 0 h 1733"/>
                  <a:gd name="T46" fmla="*/ 0 w 2750"/>
                  <a:gd name="T47" fmla="*/ 0 h 1733"/>
                  <a:gd name="T48" fmla="*/ 0 w 2750"/>
                  <a:gd name="T49" fmla="*/ 0 h 1733"/>
                  <a:gd name="T50" fmla="*/ 0 w 2750"/>
                  <a:gd name="T51" fmla="*/ 0 h 1733"/>
                  <a:gd name="T52" fmla="*/ 0 w 2750"/>
                  <a:gd name="T53" fmla="*/ 0 h 1733"/>
                  <a:gd name="T54" fmla="*/ 0 w 2750"/>
                  <a:gd name="T55" fmla="*/ 0 h 1733"/>
                  <a:gd name="T56" fmla="*/ 0 w 2750"/>
                  <a:gd name="T57" fmla="*/ 0 h 1733"/>
                  <a:gd name="T58" fmla="*/ 0 w 2750"/>
                  <a:gd name="T59" fmla="*/ 0 h 1733"/>
                  <a:gd name="T60" fmla="*/ 0 w 2750"/>
                  <a:gd name="T61" fmla="*/ 0 h 1733"/>
                  <a:gd name="T62" fmla="*/ 0 w 2750"/>
                  <a:gd name="T63" fmla="*/ 0 h 1733"/>
                  <a:gd name="T64" fmla="*/ 0 w 2750"/>
                  <a:gd name="T65" fmla="*/ 0 h 17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50"/>
                  <a:gd name="T100" fmla="*/ 0 h 1733"/>
                  <a:gd name="T101" fmla="*/ 2750 w 2750"/>
                  <a:gd name="T102" fmla="*/ 1733 h 17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50" h="1733">
                    <a:moveTo>
                      <a:pt x="892" y="0"/>
                    </a:moveTo>
                    <a:lnTo>
                      <a:pt x="923" y="56"/>
                    </a:lnTo>
                    <a:lnTo>
                      <a:pt x="956" y="112"/>
                    </a:lnTo>
                    <a:lnTo>
                      <a:pt x="992" y="169"/>
                    </a:lnTo>
                    <a:lnTo>
                      <a:pt x="1030" y="226"/>
                    </a:lnTo>
                    <a:lnTo>
                      <a:pt x="1070" y="284"/>
                    </a:lnTo>
                    <a:lnTo>
                      <a:pt x="1113" y="343"/>
                    </a:lnTo>
                    <a:lnTo>
                      <a:pt x="1158" y="401"/>
                    </a:lnTo>
                    <a:lnTo>
                      <a:pt x="1206" y="461"/>
                    </a:lnTo>
                    <a:lnTo>
                      <a:pt x="1255" y="520"/>
                    </a:lnTo>
                    <a:lnTo>
                      <a:pt x="1306" y="579"/>
                    </a:lnTo>
                    <a:lnTo>
                      <a:pt x="1359" y="638"/>
                    </a:lnTo>
                    <a:lnTo>
                      <a:pt x="1414" y="697"/>
                    </a:lnTo>
                    <a:lnTo>
                      <a:pt x="1471" y="756"/>
                    </a:lnTo>
                    <a:lnTo>
                      <a:pt x="1529" y="815"/>
                    </a:lnTo>
                    <a:lnTo>
                      <a:pt x="1588" y="873"/>
                    </a:lnTo>
                    <a:lnTo>
                      <a:pt x="1650" y="931"/>
                    </a:lnTo>
                    <a:lnTo>
                      <a:pt x="1712" y="988"/>
                    </a:lnTo>
                    <a:lnTo>
                      <a:pt x="1776" y="1045"/>
                    </a:lnTo>
                    <a:lnTo>
                      <a:pt x="1841" y="1101"/>
                    </a:lnTo>
                    <a:lnTo>
                      <a:pt x="1907" y="1157"/>
                    </a:lnTo>
                    <a:lnTo>
                      <a:pt x="1974" y="1211"/>
                    </a:lnTo>
                    <a:lnTo>
                      <a:pt x="2041" y="1265"/>
                    </a:lnTo>
                    <a:lnTo>
                      <a:pt x="2110" y="1317"/>
                    </a:lnTo>
                    <a:lnTo>
                      <a:pt x="2180" y="1369"/>
                    </a:lnTo>
                    <a:lnTo>
                      <a:pt x="2250" y="1419"/>
                    </a:lnTo>
                    <a:lnTo>
                      <a:pt x="2320" y="1469"/>
                    </a:lnTo>
                    <a:lnTo>
                      <a:pt x="2391" y="1516"/>
                    </a:lnTo>
                    <a:lnTo>
                      <a:pt x="2462" y="1563"/>
                    </a:lnTo>
                    <a:lnTo>
                      <a:pt x="2534" y="1608"/>
                    </a:lnTo>
                    <a:lnTo>
                      <a:pt x="2606" y="1651"/>
                    </a:lnTo>
                    <a:lnTo>
                      <a:pt x="2678" y="1693"/>
                    </a:lnTo>
                    <a:lnTo>
                      <a:pt x="2750" y="1733"/>
                    </a:lnTo>
                    <a:lnTo>
                      <a:pt x="838" y="1733"/>
                    </a:lnTo>
                    <a:lnTo>
                      <a:pt x="805" y="1687"/>
                    </a:lnTo>
                    <a:lnTo>
                      <a:pt x="771" y="1640"/>
                    </a:lnTo>
                    <a:lnTo>
                      <a:pt x="738" y="1592"/>
                    </a:lnTo>
                    <a:lnTo>
                      <a:pt x="705" y="1542"/>
                    </a:lnTo>
                    <a:lnTo>
                      <a:pt x="672" y="1492"/>
                    </a:lnTo>
                    <a:lnTo>
                      <a:pt x="640" y="1441"/>
                    </a:lnTo>
                    <a:lnTo>
                      <a:pt x="608" y="1389"/>
                    </a:lnTo>
                    <a:lnTo>
                      <a:pt x="576" y="1336"/>
                    </a:lnTo>
                    <a:lnTo>
                      <a:pt x="545" y="1282"/>
                    </a:lnTo>
                    <a:lnTo>
                      <a:pt x="514" y="1227"/>
                    </a:lnTo>
                    <a:lnTo>
                      <a:pt x="483" y="1172"/>
                    </a:lnTo>
                    <a:lnTo>
                      <a:pt x="453" y="1117"/>
                    </a:lnTo>
                    <a:lnTo>
                      <a:pt x="427" y="1057"/>
                    </a:lnTo>
                    <a:lnTo>
                      <a:pt x="421" y="1004"/>
                    </a:lnTo>
                    <a:lnTo>
                      <a:pt x="386" y="947"/>
                    </a:lnTo>
                    <a:lnTo>
                      <a:pt x="355" y="890"/>
                    </a:lnTo>
                    <a:lnTo>
                      <a:pt x="329" y="832"/>
                    </a:lnTo>
                    <a:lnTo>
                      <a:pt x="301" y="779"/>
                    </a:lnTo>
                    <a:lnTo>
                      <a:pt x="277" y="719"/>
                    </a:lnTo>
                    <a:lnTo>
                      <a:pt x="254" y="661"/>
                    </a:lnTo>
                    <a:lnTo>
                      <a:pt x="227" y="607"/>
                    </a:lnTo>
                    <a:lnTo>
                      <a:pt x="205" y="551"/>
                    </a:lnTo>
                    <a:lnTo>
                      <a:pt x="182" y="491"/>
                    </a:lnTo>
                    <a:lnTo>
                      <a:pt x="163" y="437"/>
                    </a:lnTo>
                    <a:lnTo>
                      <a:pt x="140" y="380"/>
                    </a:lnTo>
                    <a:lnTo>
                      <a:pt x="116" y="320"/>
                    </a:lnTo>
                    <a:lnTo>
                      <a:pt x="94" y="268"/>
                    </a:lnTo>
                    <a:lnTo>
                      <a:pt x="76" y="211"/>
                    </a:lnTo>
                    <a:lnTo>
                      <a:pt x="55" y="158"/>
                    </a:lnTo>
                    <a:lnTo>
                      <a:pt x="40" y="106"/>
                    </a:lnTo>
                    <a:lnTo>
                      <a:pt x="25" y="50"/>
                    </a:lnTo>
                    <a:lnTo>
                      <a:pt x="0" y="0"/>
                    </a:lnTo>
                    <a:lnTo>
                      <a:pt x="89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4700"/>
                  </a:gs>
                  <a:gs pos="100000">
                    <a:srgbClr val="FF9900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0" name="Freeform 74"/>
              <p:cNvSpPr>
                <a:spLocks/>
              </p:cNvSpPr>
              <p:nvPr/>
            </p:nvSpPr>
            <p:spPr bwMode="auto">
              <a:xfrm rot="-5565005">
                <a:off x="2871" y="3338"/>
                <a:ext cx="422" cy="128"/>
              </a:xfrm>
              <a:custGeom>
                <a:avLst/>
                <a:gdLst>
                  <a:gd name="T0" fmla="*/ 0 w 6472"/>
                  <a:gd name="T1" fmla="*/ 0 h 2485"/>
                  <a:gd name="T2" fmla="*/ 0 w 6472"/>
                  <a:gd name="T3" fmla="*/ 0 h 2485"/>
                  <a:gd name="T4" fmla="*/ 0 w 6472"/>
                  <a:gd name="T5" fmla="*/ 0 h 2485"/>
                  <a:gd name="T6" fmla="*/ 0 w 6472"/>
                  <a:gd name="T7" fmla="*/ 0 h 2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72"/>
                  <a:gd name="T13" fmla="*/ 0 h 2485"/>
                  <a:gd name="T14" fmla="*/ 6472 w 6472"/>
                  <a:gd name="T15" fmla="*/ 2485 h 2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72" h="2485">
                    <a:moveTo>
                      <a:pt x="0" y="2485"/>
                    </a:moveTo>
                    <a:lnTo>
                      <a:pt x="6472" y="2485"/>
                    </a:lnTo>
                    <a:lnTo>
                      <a:pt x="3236" y="0"/>
                    </a:lnTo>
                    <a:lnTo>
                      <a:pt x="0" y="24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ECBA9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Freeform 75"/>
              <p:cNvSpPr>
                <a:spLocks/>
              </p:cNvSpPr>
              <p:nvPr/>
            </p:nvSpPr>
            <p:spPr bwMode="auto">
              <a:xfrm rot="-5565005">
                <a:off x="2945" y="2760"/>
                <a:ext cx="716" cy="331"/>
              </a:xfrm>
              <a:custGeom>
                <a:avLst/>
                <a:gdLst>
                  <a:gd name="T0" fmla="*/ 0 w 11000"/>
                  <a:gd name="T1" fmla="*/ 0 h 6931"/>
                  <a:gd name="T2" fmla="*/ 0 w 11000"/>
                  <a:gd name="T3" fmla="*/ 0 h 6931"/>
                  <a:gd name="T4" fmla="*/ 0 w 11000"/>
                  <a:gd name="T5" fmla="*/ 0 h 6931"/>
                  <a:gd name="T6" fmla="*/ 0 w 11000"/>
                  <a:gd name="T7" fmla="*/ 0 h 6931"/>
                  <a:gd name="T8" fmla="*/ 0 w 11000"/>
                  <a:gd name="T9" fmla="*/ 0 h 6931"/>
                  <a:gd name="T10" fmla="*/ 0 w 11000"/>
                  <a:gd name="T11" fmla="*/ 0 h 6931"/>
                  <a:gd name="T12" fmla="*/ 0 w 11000"/>
                  <a:gd name="T13" fmla="*/ 0 h 6931"/>
                  <a:gd name="T14" fmla="*/ 0 w 11000"/>
                  <a:gd name="T15" fmla="*/ 0 h 6931"/>
                  <a:gd name="T16" fmla="*/ 0 w 11000"/>
                  <a:gd name="T17" fmla="*/ 0 h 6931"/>
                  <a:gd name="T18" fmla="*/ 0 w 11000"/>
                  <a:gd name="T19" fmla="*/ 0 h 6931"/>
                  <a:gd name="T20" fmla="*/ 0 w 11000"/>
                  <a:gd name="T21" fmla="*/ 0 h 6931"/>
                  <a:gd name="T22" fmla="*/ 0 w 11000"/>
                  <a:gd name="T23" fmla="*/ 0 h 6931"/>
                  <a:gd name="T24" fmla="*/ 0 w 11000"/>
                  <a:gd name="T25" fmla="*/ 0 h 6931"/>
                  <a:gd name="T26" fmla="*/ 0 w 11000"/>
                  <a:gd name="T27" fmla="*/ 0 h 6931"/>
                  <a:gd name="T28" fmla="*/ 0 w 11000"/>
                  <a:gd name="T29" fmla="*/ 0 h 6931"/>
                  <a:gd name="T30" fmla="*/ 0 w 11000"/>
                  <a:gd name="T31" fmla="*/ 0 h 6931"/>
                  <a:gd name="T32" fmla="*/ 0 w 11000"/>
                  <a:gd name="T33" fmla="*/ 0 h 6931"/>
                  <a:gd name="T34" fmla="*/ 0 w 11000"/>
                  <a:gd name="T35" fmla="*/ 0 h 6931"/>
                  <a:gd name="T36" fmla="*/ 0 w 11000"/>
                  <a:gd name="T37" fmla="*/ 0 h 6931"/>
                  <a:gd name="T38" fmla="*/ 0 w 11000"/>
                  <a:gd name="T39" fmla="*/ 0 h 6931"/>
                  <a:gd name="T40" fmla="*/ 0 w 11000"/>
                  <a:gd name="T41" fmla="*/ 0 h 6931"/>
                  <a:gd name="T42" fmla="*/ 0 w 11000"/>
                  <a:gd name="T43" fmla="*/ 0 h 6931"/>
                  <a:gd name="T44" fmla="*/ 0 w 11000"/>
                  <a:gd name="T45" fmla="*/ 0 h 6931"/>
                  <a:gd name="T46" fmla="*/ 0 w 11000"/>
                  <a:gd name="T47" fmla="*/ 0 h 6931"/>
                  <a:gd name="T48" fmla="*/ 0 w 11000"/>
                  <a:gd name="T49" fmla="*/ 0 h 6931"/>
                  <a:gd name="T50" fmla="*/ 0 w 11000"/>
                  <a:gd name="T51" fmla="*/ 0 h 6931"/>
                  <a:gd name="T52" fmla="*/ 0 w 11000"/>
                  <a:gd name="T53" fmla="*/ 0 h 6931"/>
                  <a:gd name="T54" fmla="*/ 0 w 11000"/>
                  <a:gd name="T55" fmla="*/ 0 h 6931"/>
                  <a:gd name="T56" fmla="*/ 0 w 11000"/>
                  <a:gd name="T57" fmla="*/ 0 h 6931"/>
                  <a:gd name="T58" fmla="*/ 0 w 11000"/>
                  <a:gd name="T59" fmla="*/ 0 h 6931"/>
                  <a:gd name="T60" fmla="*/ 0 w 11000"/>
                  <a:gd name="T61" fmla="*/ 0 h 6931"/>
                  <a:gd name="T62" fmla="*/ 0 w 11000"/>
                  <a:gd name="T63" fmla="*/ 0 h 6931"/>
                  <a:gd name="T64" fmla="*/ 0 w 11000"/>
                  <a:gd name="T65" fmla="*/ 0 h 69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00"/>
                  <a:gd name="T100" fmla="*/ 0 h 6931"/>
                  <a:gd name="T101" fmla="*/ 11000 w 11000"/>
                  <a:gd name="T102" fmla="*/ 6931 h 69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00" h="6931">
                    <a:moveTo>
                      <a:pt x="7432" y="0"/>
                    </a:moveTo>
                    <a:lnTo>
                      <a:pt x="7309" y="222"/>
                    </a:lnTo>
                    <a:lnTo>
                      <a:pt x="7177" y="447"/>
                    </a:lnTo>
                    <a:lnTo>
                      <a:pt x="7034" y="675"/>
                    </a:lnTo>
                    <a:lnTo>
                      <a:pt x="6882" y="905"/>
                    </a:lnTo>
                    <a:lnTo>
                      <a:pt x="6720" y="1137"/>
                    </a:lnTo>
                    <a:lnTo>
                      <a:pt x="6548" y="1370"/>
                    </a:lnTo>
                    <a:lnTo>
                      <a:pt x="6367" y="1605"/>
                    </a:lnTo>
                    <a:lnTo>
                      <a:pt x="6178" y="1842"/>
                    </a:lnTo>
                    <a:lnTo>
                      <a:pt x="5981" y="2078"/>
                    </a:lnTo>
                    <a:lnTo>
                      <a:pt x="5776" y="2315"/>
                    </a:lnTo>
                    <a:lnTo>
                      <a:pt x="5564" y="2551"/>
                    </a:lnTo>
                    <a:lnTo>
                      <a:pt x="5344" y="2788"/>
                    </a:lnTo>
                    <a:lnTo>
                      <a:pt x="5118" y="3023"/>
                    </a:lnTo>
                    <a:lnTo>
                      <a:pt x="4886" y="3258"/>
                    </a:lnTo>
                    <a:lnTo>
                      <a:pt x="4647" y="3491"/>
                    </a:lnTo>
                    <a:lnTo>
                      <a:pt x="4402" y="3722"/>
                    </a:lnTo>
                    <a:lnTo>
                      <a:pt x="4152" y="3953"/>
                    </a:lnTo>
                    <a:lnTo>
                      <a:pt x="3897" y="4180"/>
                    </a:lnTo>
                    <a:lnTo>
                      <a:pt x="3638" y="4405"/>
                    </a:lnTo>
                    <a:lnTo>
                      <a:pt x="3374" y="4626"/>
                    </a:lnTo>
                    <a:lnTo>
                      <a:pt x="3106" y="4844"/>
                    </a:lnTo>
                    <a:lnTo>
                      <a:pt x="2835" y="5058"/>
                    </a:lnTo>
                    <a:lnTo>
                      <a:pt x="2560" y="5269"/>
                    </a:lnTo>
                    <a:lnTo>
                      <a:pt x="2282" y="5475"/>
                    </a:lnTo>
                    <a:lnTo>
                      <a:pt x="2002" y="5677"/>
                    </a:lnTo>
                    <a:lnTo>
                      <a:pt x="1720" y="5874"/>
                    </a:lnTo>
                    <a:lnTo>
                      <a:pt x="1437" y="6065"/>
                    </a:lnTo>
                    <a:lnTo>
                      <a:pt x="1151" y="6251"/>
                    </a:lnTo>
                    <a:lnTo>
                      <a:pt x="864" y="6431"/>
                    </a:lnTo>
                    <a:lnTo>
                      <a:pt x="576" y="6604"/>
                    </a:lnTo>
                    <a:lnTo>
                      <a:pt x="288" y="6771"/>
                    </a:lnTo>
                    <a:lnTo>
                      <a:pt x="0" y="6931"/>
                    </a:lnTo>
                    <a:lnTo>
                      <a:pt x="7647" y="6931"/>
                    </a:lnTo>
                    <a:lnTo>
                      <a:pt x="7782" y="6748"/>
                    </a:lnTo>
                    <a:lnTo>
                      <a:pt x="7915" y="6560"/>
                    </a:lnTo>
                    <a:lnTo>
                      <a:pt x="8049" y="6366"/>
                    </a:lnTo>
                    <a:lnTo>
                      <a:pt x="8180" y="6169"/>
                    </a:lnTo>
                    <a:lnTo>
                      <a:pt x="8312" y="5968"/>
                    </a:lnTo>
                    <a:lnTo>
                      <a:pt x="8442" y="5762"/>
                    </a:lnTo>
                    <a:lnTo>
                      <a:pt x="8570" y="5554"/>
                    </a:lnTo>
                    <a:lnTo>
                      <a:pt x="8696" y="5342"/>
                    </a:lnTo>
                    <a:lnTo>
                      <a:pt x="8822" y="5127"/>
                    </a:lnTo>
                    <a:lnTo>
                      <a:pt x="8946" y="4909"/>
                    </a:lnTo>
                    <a:lnTo>
                      <a:pt x="9069" y="4689"/>
                    </a:lnTo>
                    <a:lnTo>
                      <a:pt x="9188" y="4468"/>
                    </a:lnTo>
                    <a:lnTo>
                      <a:pt x="9307" y="4243"/>
                    </a:lnTo>
                    <a:lnTo>
                      <a:pt x="9422" y="4019"/>
                    </a:lnTo>
                    <a:lnTo>
                      <a:pt x="9536" y="3792"/>
                    </a:lnTo>
                    <a:lnTo>
                      <a:pt x="9647" y="3563"/>
                    </a:lnTo>
                    <a:lnTo>
                      <a:pt x="9756" y="3335"/>
                    </a:lnTo>
                    <a:lnTo>
                      <a:pt x="9862" y="3106"/>
                    </a:lnTo>
                    <a:lnTo>
                      <a:pt x="9966" y="2876"/>
                    </a:lnTo>
                    <a:lnTo>
                      <a:pt x="10066" y="2647"/>
                    </a:lnTo>
                    <a:lnTo>
                      <a:pt x="10163" y="2418"/>
                    </a:lnTo>
                    <a:lnTo>
                      <a:pt x="10257" y="2190"/>
                    </a:lnTo>
                    <a:lnTo>
                      <a:pt x="10348" y="1963"/>
                    </a:lnTo>
                    <a:lnTo>
                      <a:pt x="10436" y="1735"/>
                    </a:lnTo>
                    <a:lnTo>
                      <a:pt x="10520" y="1511"/>
                    </a:lnTo>
                    <a:lnTo>
                      <a:pt x="10601" y="1287"/>
                    </a:lnTo>
                    <a:lnTo>
                      <a:pt x="10677" y="1066"/>
                    </a:lnTo>
                    <a:lnTo>
                      <a:pt x="10750" y="847"/>
                    </a:lnTo>
                    <a:lnTo>
                      <a:pt x="10818" y="631"/>
                    </a:lnTo>
                    <a:lnTo>
                      <a:pt x="10884" y="417"/>
                    </a:lnTo>
                    <a:lnTo>
                      <a:pt x="10944" y="207"/>
                    </a:lnTo>
                    <a:lnTo>
                      <a:pt x="11000" y="0"/>
                    </a:lnTo>
                    <a:lnTo>
                      <a:pt x="743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4700"/>
                  </a:gs>
                  <a:gs pos="100000">
                    <a:srgbClr val="FF9900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Freeform 76"/>
              <p:cNvSpPr>
                <a:spLocks/>
              </p:cNvSpPr>
              <p:nvPr/>
            </p:nvSpPr>
            <p:spPr bwMode="auto">
              <a:xfrm rot="-5565005">
                <a:off x="2854" y="2670"/>
                <a:ext cx="422" cy="128"/>
              </a:xfrm>
              <a:custGeom>
                <a:avLst/>
                <a:gdLst>
                  <a:gd name="T0" fmla="*/ 0 w 6472"/>
                  <a:gd name="T1" fmla="*/ 0 h 2485"/>
                  <a:gd name="T2" fmla="*/ 0 w 6472"/>
                  <a:gd name="T3" fmla="*/ 0 h 2485"/>
                  <a:gd name="T4" fmla="*/ 0 w 6472"/>
                  <a:gd name="T5" fmla="*/ 0 h 2485"/>
                  <a:gd name="T6" fmla="*/ 0 w 6472"/>
                  <a:gd name="T7" fmla="*/ 0 h 2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72"/>
                  <a:gd name="T13" fmla="*/ 0 h 2485"/>
                  <a:gd name="T14" fmla="*/ 6472 w 6472"/>
                  <a:gd name="T15" fmla="*/ 2485 h 2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72" h="2485">
                    <a:moveTo>
                      <a:pt x="0" y="2485"/>
                    </a:moveTo>
                    <a:lnTo>
                      <a:pt x="6472" y="2485"/>
                    </a:lnTo>
                    <a:lnTo>
                      <a:pt x="3236" y="0"/>
                    </a:lnTo>
                    <a:lnTo>
                      <a:pt x="0" y="24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6600"/>
                  </a:gs>
                  <a:gs pos="100000">
                    <a:srgbClr val="EECBA9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D4443625-A101-4851-B4B8-84CD63FD2E03}" type="slidenum">
              <a:rPr lang="de-DE" altLang="zh-CN"/>
              <a:pPr defTabSz="801688"/>
              <a:t>34</a:t>
            </a:fld>
            <a:endParaRPr lang="en-GB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拟定对策</a:t>
            </a:r>
          </a:p>
        </p:txBody>
      </p:sp>
      <p:grpSp>
        <p:nvGrpSpPr>
          <p:cNvPr id="50180" name="Group 175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50244" name="Freeform 3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Freeform 4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Freeform 5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7" name="Freeform 6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8" name="Text Box 7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50249" name="Text Box 8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50250" name="Text Box 9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50251" name="Text Box 10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50252" name="Text Box 11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50253" name="AutoShape 12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4" name="Text Box 13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50255" name="AutoShape 14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56" name="Text Box 15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50257" name="AutoShape 16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58" name="Text Box 17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50259" name="AutoShape 18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9181" name="Group 173"/>
          <p:cNvGraphicFramePr>
            <a:graphicFrameLocks noGrp="1"/>
          </p:cNvGraphicFramePr>
          <p:nvPr/>
        </p:nvGraphicFramePr>
        <p:xfrm>
          <a:off x="755650" y="3860800"/>
          <a:ext cx="8064500" cy="1728789"/>
        </p:xfrm>
        <a:graphic>
          <a:graphicData uri="http://schemas.openxmlformats.org/drawingml/2006/table">
            <a:tbl>
              <a:tblPr/>
              <a:tblGrid>
                <a:gridCol w="665163"/>
                <a:gridCol w="739775"/>
                <a:gridCol w="962025"/>
                <a:gridCol w="962025"/>
                <a:gridCol w="887412"/>
                <a:gridCol w="1036638"/>
                <a:gridCol w="1109662"/>
                <a:gridCol w="1036638"/>
                <a:gridCol w="665162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序号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根因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对策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(what)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目标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(why)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措施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(how)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责任人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(who)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完成日期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(when)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地点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(where)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备注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43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652463" y="1557338"/>
            <a:ext cx="7929562" cy="2016125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对策方案的制定</a:t>
            </a:r>
          </a:p>
          <a:p>
            <a:pPr lvl="1" eaLnBrk="1" hangingPunct="1"/>
            <a:r>
              <a:rPr lang="zh-CN" altLang="en-US" sz="1600" smtClean="0"/>
              <a:t>针对每条根因逐一提出多种方案</a:t>
            </a:r>
          </a:p>
          <a:p>
            <a:pPr lvl="1" eaLnBrk="1" hangingPunct="1"/>
            <a:r>
              <a:rPr lang="zh-CN" altLang="en-US" sz="1600" smtClean="0"/>
              <a:t>用综合评定等方法选择最佳方案</a:t>
            </a:r>
          </a:p>
          <a:p>
            <a:pPr eaLnBrk="1" hangingPunct="1"/>
            <a:r>
              <a:rPr lang="zh-CN" altLang="en-US" sz="1800" smtClean="0"/>
              <a:t>制定对策拟定表</a:t>
            </a:r>
          </a:p>
          <a:p>
            <a:pPr lvl="1" eaLnBrk="1" hangingPunct="1"/>
            <a:r>
              <a:rPr lang="zh-CN" altLang="en-US" sz="1600" smtClean="0"/>
              <a:t>按照</a:t>
            </a:r>
            <a:r>
              <a:rPr lang="en-US" altLang="zh-CN" sz="1600" smtClean="0"/>
              <a:t>5W1H</a:t>
            </a:r>
            <a:r>
              <a:rPr lang="zh-CN" altLang="en-US" sz="1600" smtClean="0"/>
              <a:t>的方式制定对策拟定表（以下为表头设计）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7BABE292-E8D8-4E83-8D75-FC1821BF8C68}" type="slidenum">
              <a:rPr lang="de-DE" altLang="zh-CN"/>
              <a:pPr defTabSz="801688"/>
              <a:t>35</a:t>
            </a:fld>
            <a:endParaRPr lang="en-GB" altLang="zh-CN"/>
          </a:p>
        </p:txBody>
      </p:sp>
      <p:sp>
        <p:nvSpPr>
          <p:cNvPr id="319490" name="AutoShape 2"/>
          <p:cNvSpPr>
            <a:spLocks noChangeArrowheads="1"/>
          </p:cNvSpPr>
          <p:nvPr/>
        </p:nvSpPr>
        <p:spPr bwMode="auto">
          <a:xfrm>
            <a:off x="771525" y="4408488"/>
            <a:ext cx="7777163" cy="11811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9525" algn="ctr">
            <a:noFill/>
            <a:round/>
            <a:headEnd/>
            <a:tailEnd/>
          </a:ln>
        </p:spPr>
        <p:txBody>
          <a:bodyPr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Rectangle 1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6" name="Rectangle 11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8" name="Rectangle 13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39" name="Rectangle 14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Rectangle 15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Rectangle 16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Rectangle 17"/>
          <p:cNvSpPr>
            <a:spLocks noChangeArrowheads="1"/>
          </p:cNvSpPr>
          <p:nvPr/>
        </p:nvSpPr>
        <p:spPr bwMode="auto">
          <a:xfrm>
            <a:off x="1538288" y="428625"/>
            <a:ext cx="2635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Rectangle 18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Rectangle 19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Rectangle 2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6" name="Rectangle 21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Rectangle 22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Rectangle 24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Rectangle 26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2" name="Rectangle 27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3" name="Rectangle 28"/>
          <p:cNvSpPr>
            <a:spLocks noChangeArrowheads="1"/>
          </p:cNvSpPr>
          <p:nvPr/>
        </p:nvSpPr>
        <p:spPr bwMode="auto">
          <a:xfrm>
            <a:off x="1538288" y="428625"/>
            <a:ext cx="25241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4" name="Rectangle 29"/>
          <p:cNvSpPr>
            <a:spLocks noChangeArrowheads="1"/>
          </p:cNvSpPr>
          <p:nvPr/>
        </p:nvSpPr>
        <p:spPr bwMode="auto">
          <a:xfrm>
            <a:off x="1538288" y="428625"/>
            <a:ext cx="25082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5" name="Rectangle 30"/>
          <p:cNvSpPr>
            <a:spLocks noChangeArrowheads="1"/>
          </p:cNvSpPr>
          <p:nvPr/>
        </p:nvSpPr>
        <p:spPr bwMode="auto">
          <a:xfrm>
            <a:off x="1538288" y="428625"/>
            <a:ext cx="244475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7828" tIns="43914" rIns="87828" bIns="43914" anchor="ctr">
            <a:spAutoFit/>
          </a:bodyPr>
          <a:lstStyle/>
          <a:p>
            <a:endParaRPr lang="zh-CN" altLang="en-US"/>
          </a:p>
        </p:txBody>
      </p:sp>
      <p:sp>
        <p:nvSpPr>
          <p:cNvPr id="52256" name="Rectangle 31"/>
          <p:cNvSpPr>
            <a:spLocks noChangeArrowheads="1"/>
          </p:cNvSpPr>
          <p:nvPr/>
        </p:nvSpPr>
        <p:spPr bwMode="auto">
          <a:xfrm>
            <a:off x="1538288" y="428625"/>
            <a:ext cx="5084762" cy="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80152" tIns="40076" rIns="80152" bIns="40076">
            <a:spAutoFit/>
          </a:bodyPr>
          <a:lstStyle/>
          <a:p>
            <a:pPr defTabSz="835025" eaLnBrk="0" hangingPunct="0"/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319769" name="Group 281"/>
          <p:cNvGraphicFramePr>
            <a:graphicFrameLocks noGrp="1"/>
          </p:cNvGraphicFramePr>
          <p:nvPr>
            <p:ph idx="1"/>
          </p:nvPr>
        </p:nvGraphicFramePr>
        <p:xfrm>
          <a:off x="746125" y="1268413"/>
          <a:ext cx="7800975" cy="4890956"/>
        </p:xfrm>
        <a:graphic>
          <a:graphicData uri="http://schemas.openxmlformats.org/drawingml/2006/table">
            <a:tbl>
              <a:tblPr/>
              <a:tblGrid>
                <a:gridCol w="911225"/>
                <a:gridCol w="911225"/>
                <a:gridCol w="325438"/>
                <a:gridCol w="327025"/>
                <a:gridCol w="296862"/>
                <a:gridCol w="311150"/>
                <a:gridCol w="311150"/>
                <a:gridCol w="309563"/>
                <a:gridCol w="311150"/>
                <a:gridCol w="349250"/>
                <a:gridCol w="303212"/>
                <a:gridCol w="323850"/>
                <a:gridCol w="327025"/>
                <a:gridCol w="325438"/>
                <a:gridCol w="328612"/>
                <a:gridCol w="323850"/>
                <a:gridCol w="301625"/>
                <a:gridCol w="301625"/>
                <a:gridCol w="300038"/>
                <a:gridCol w="301625"/>
                <a:gridCol w="300037"/>
              </a:tblGrid>
              <a:tr h="1778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改进步骤（问题解决型）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子活动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质量改进老七法（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Q7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质量改进新七法（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N7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其他方法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直方图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控制图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散布图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网络图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矩阵数据分析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流程图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5Why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397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把握现状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选择课题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分析现状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设定目标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分析根因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原因分析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根因验证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拟定对策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01713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对策实施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效果检查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成果标准化和总结</a:t>
                      </a:r>
                    </a:p>
                  </a:txBody>
                  <a:tcPr marL="79200" marR="79200" marT="39600" marB="39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标准化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总结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◎</a:t>
                      </a:r>
                    </a:p>
                  </a:txBody>
                  <a:tcPr marL="79200" marR="79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85750" algn="l"/>
                        </a:tabLst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marL="79200" marR="79200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 ◎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表示特别有效，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●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表示有效。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228600" algn="l"/>
                          <a:tab pos="285750" algn="l"/>
                        </a:tabLst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(2) 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  <a:cs typeface="Times New Roman" pitchFamily="18" charset="0"/>
                        </a:rPr>
                        <a:t>简易图表包括：折线图、柱状图、饼分图、甘特图、雷达图。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487" name="Rectangle 272">
            <a:hlinkClick r:id="rId3" action="ppaction://hlinkpres?slideindex=2&amp;slidetitle=分层法" tooltip="分层法"/>
          </p:cNvPr>
          <p:cNvSpPr>
            <a:spLocks noChangeArrowheads="1"/>
          </p:cNvSpPr>
          <p:nvPr/>
        </p:nvSpPr>
        <p:spPr bwMode="auto">
          <a:xfrm>
            <a:off x="2568575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分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层</a:t>
            </a:r>
          </a:p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法</a:t>
            </a:r>
          </a:p>
        </p:txBody>
      </p:sp>
      <p:sp>
        <p:nvSpPr>
          <p:cNvPr id="52488" name="Rectangle 2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改进常用工具</a:t>
            </a:r>
            <a:r>
              <a:rPr lang="en-US" altLang="zh-CN" smtClean="0"/>
              <a:t>/</a:t>
            </a:r>
            <a:r>
              <a:rPr lang="zh-CN" altLang="en-US" smtClean="0"/>
              <a:t>方法</a:t>
            </a:r>
          </a:p>
        </p:txBody>
      </p:sp>
      <p:sp>
        <p:nvSpPr>
          <p:cNvPr id="52489" name="Rectangle 274">
            <a:hlinkClick r:id="rId4" action="ppaction://hlinkpres?slideindex=2&amp;slidetitle=查检表" tooltip="查检表"/>
          </p:cNvPr>
          <p:cNvSpPr>
            <a:spLocks noChangeArrowheads="1"/>
          </p:cNvSpPr>
          <p:nvPr/>
        </p:nvSpPr>
        <p:spPr bwMode="auto">
          <a:xfrm>
            <a:off x="2895600" y="162242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查检表</a:t>
            </a:r>
          </a:p>
        </p:txBody>
      </p:sp>
      <p:sp>
        <p:nvSpPr>
          <p:cNvPr id="52490" name="Rectangle 275">
            <a:hlinkClick r:id="rId5" action="ppaction://hlinkpres?slideindex=2&amp;slidetitle=排列图（柏拉图）" tooltip="排列图"/>
          </p:cNvPr>
          <p:cNvSpPr>
            <a:spLocks noChangeArrowheads="1"/>
          </p:cNvSpPr>
          <p:nvPr/>
        </p:nvSpPr>
        <p:spPr bwMode="auto">
          <a:xfrm>
            <a:off x="3219450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排列图</a:t>
            </a:r>
          </a:p>
        </p:txBody>
      </p:sp>
      <p:sp>
        <p:nvSpPr>
          <p:cNvPr id="52491" name="Rectangle 277">
            <a:hlinkClick r:id="rId6" action="ppaction://hlinkpres?slideindex=2&amp;slidetitle=关联图" tooltip="关联图"/>
          </p:cNvPr>
          <p:cNvSpPr>
            <a:spLocks noChangeArrowheads="1"/>
          </p:cNvSpPr>
          <p:nvPr/>
        </p:nvSpPr>
        <p:spPr bwMode="auto">
          <a:xfrm>
            <a:off x="5110163" y="1625600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关联图</a:t>
            </a:r>
          </a:p>
        </p:txBody>
      </p:sp>
      <p:sp>
        <p:nvSpPr>
          <p:cNvPr id="52492" name="Rectangle 278">
            <a:hlinkClick r:id="rId7" action="ppaction://hlinkpres?slideindex=2&amp;slidetitle=亲和图" tooltip="亲和图"/>
          </p:cNvPr>
          <p:cNvSpPr>
            <a:spLocks noChangeArrowheads="1"/>
          </p:cNvSpPr>
          <p:nvPr/>
        </p:nvSpPr>
        <p:spPr bwMode="auto">
          <a:xfrm>
            <a:off x="5414963" y="1622425"/>
            <a:ext cx="26987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亲和图</a:t>
            </a:r>
          </a:p>
        </p:txBody>
      </p:sp>
      <p:sp>
        <p:nvSpPr>
          <p:cNvPr id="52493" name="Rectangle 282">
            <a:hlinkClick r:id="rId8" tooltip="鱼骨图"/>
          </p:cNvPr>
          <p:cNvSpPr>
            <a:spLocks noChangeArrowheads="1"/>
          </p:cNvSpPr>
          <p:nvPr/>
        </p:nvSpPr>
        <p:spPr bwMode="auto">
          <a:xfrm>
            <a:off x="3519488" y="1624013"/>
            <a:ext cx="269875" cy="91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鱼骨图</a:t>
            </a:r>
          </a:p>
        </p:txBody>
      </p:sp>
      <p:sp>
        <p:nvSpPr>
          <p:cNvPr id="52494" name="Rectangle 283">
            <a:hlinkClick r:id="rId9" tooltip="5W2H"/>
          </p:cNvPr>
          <p:cNvSpPr>
            <a:spLocks noChangeArrowheads="1"/>
          </p:cNvSpPr>
          <p:nvPr/>
        </p:nvSpPr>
        <p:spPr bwMode="auto">
          <a:xfrm>
            <a:off x="7351713" y="1665288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5W2H</a:t>
            </a:r>
          </a:p>
        </p:txBody>
      </p:sp>
      <p:sp>
        <p:nvSpPr>
          <p:cNvPr id="52495" name="Rectangle 285">
            <a:hlinkClick r:id="rId10" tooltip="系统图"/>
          </p:cNvPr>
          <p:cNvSpPr>
            <a:spLocks noChangeArrowheads="1"/>
          </p:cNvSpPr>
          <p:nvPr/>
        </p:nvSpPr>
        <p:spPr bwMode="auto">
          <a:xfrm>
            <a:off x="4773613" y="1624013"/>
            <a:ext cx="269875" cy="91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4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系统图</a:t>
            </a:r>
          </a:p>
        </p:txBody>
      </p:sp>
      <p:sp>
        <p:nvSpPr>
          <p:cNvPr id="52496" name="Rectangle 286">
            <a:hlinkClick r:id="rId11" tooltip="头脑风暴法"/>
          </p:cNvPr>
          <p:cNvSpPr>
            <a:spLocks noChangeArrowheads="1"/>
          </p:cNvSpPr>
          <p:nvPr/>
        </p:nvSpPr>
        <p:spPr bwMode="auto">
          <a:xfrm>
            <a:off x="7947025" y="1625600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头脑风暴</a:t>
            </a:r>
          </a:p>
        </p:txBody>
      </p:sp>
      <p:sp>
        <p:nvSpPr>
          <p:cNvPr id="319775" name="Rectangle 287">
            <a:hlinkClick r:id="rId12" tooltip="简易图表"/>
          </p:cNvPr>
          <p:cNvSpPr>
            <a:spLocks noChangeArrowheads="1"/>
          </p:cNvSpPr>
          <p:nvPr/>
        </p:nvSpPr>
        <p:spPr bwMode="auto">
          <a:xfrm>
            <a:off x="8247063" y="1622425"/>
            <a:ext cx="269875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defTabSz="801688">
              <a:lnSpc>
                <a:spcPct val="120000"/>
              </a:lnSpc>
            </a:pPr>
            <a:r>
              <a:rPr lang="zh-CN" altLang="en-US" sz="1300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简易图表</a:t>
            </a:r>
          </a:p>
        </p:txBody>
      </p:sp>
      <p:sp>
        <p:nvSpPr>
          <p:cNvPr id="319776" name="Rectangle 288">
            <a:hlinkClick r:id="rId13" tooltip="PDPC"/>
          </p:cNvPr>
          <p:cNvSpPr>
            <a:spLocks noChangeArrowheads="1"/>
          </p:cNvSpPr>
          <p:nvPr/>
        </p:nvSpPr>
        <p:spPr bwMode="auto">
          <a:xfrm>
            <a:off x="6411913" y="1658938"/>
            <a:ext cx="269875" cy="91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200" tIns="39600" rIns="79200" bIns="39600">
            <a:spAutoFit/>
          </a:bodyPr>
          <a:lstStyle/>
          <a:p>
            <a:pPr algn="ctr" defTabSz="801688">
              <a:lnSpc>
                <a:spcPct val="105000"/>
              </a:lnSpc>
            </a:pPr>
            <a:r>
              <a:rPr lang="en-US" altLang="zh-CN" sz="1300" b="1">
                <a:solidFill>
                  <a:schemeClr val="tx1"/>
                </a:solidFill>
                <a:ea typeface="华文细黑" pitchFamily="2" charset="-122"/>
                <a:cs typeface="Times New Roman" pitchFamily="18" charset="0"/>
              </a:rPr>
              <a:t>PDPC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19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1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775" grpId="0"/>
      <p:bldP spid="3197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910735F3-6564-4DCC-B01C-C9DE7FE037A6}" type="slidenum">
              <a:rPr lang="de-DE" altLang="zh-CN"/>
              <a:pPr defTabSz="801688"/>
              <a:t>36</a:t>
            </a:fld>
            <a:endParaRPr lang="en-GB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对策实施</a:t>
            </a:r>
          </a:p>
        </p:txBody>
      </p:sp>
      <p:grpSp>
        <p:nvGrpSpPr>
          <p:cNvPr id="53252" name="Group 21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53254" name="Freeform 3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Freeform 4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Freeform 5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Freeform 6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8" name="Text Box 7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53259" name="Text Box 8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53260" name="Text Box 9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53261" name="Text Box 10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53262" name="Text Box 11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53263" name="AutoShape 12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Text Box 13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53265" name="AutoShape 14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6" name="Text Box 15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53267" name="AutoShape 16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8" name="Text Box 17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53269" name="AutoShape 18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53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对策实施的基本要求</a:t>
            </a:r>
          </a:p>
          <a:p>
            <a:pPr lvl="1" eaLnBrk="1" hangingPunct="1"/>
            <a:r>
              <a:rPr lang="zh-CN" altLang="en-US" smtClean="0"/>
              <a:t>按“对策表”的要求每条对策逐一实施</a:t>
            </a:r>
          </a:p>
          <a:p>
            <a:pPr lvl="1" eaLnBrk="1" hangingPunct="1"/>
            <a:r>
              <a:rPr lang="zh-CN" altLang="en-US" smtClean="0"/>
              <a:t>按“对策表”的要求检查和验证每条对策的目标是否实现</a:t>
            </a:r>
          </a:p>
          <a:p>
            <a:pPr lvl="1" eaLnBrk="1" hangingPunct="1"/>
            <a:r>
              <a:rPr lang="zh-CN" altLang="en-US" smtClean="0"/>
              <a:t>每条对策实施后，除确认该条对策的目标外，必要时还需对是否产生其它不良问题进行检查，不能因为改进一个问题却带来新的问题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429137F4-E1FC-44D4-A0EC-AAEE915781DE}" type="slidenum">
              <a:rPr lang="de-DE" altLang="zh-CN"/>
              <a:pPr defTabSz="801688"/>
              <a:t>37</a:t>
            </a:fld>
            <a:endParaRPr lang="en-GB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效果确认</a:t>
            </a:r>
          </a:p>
        </p:txBody>
      </p:sp>
      <p:sp>
        <p:nvSpPr>
          <p:cNvPr id="305172" name="AutoShape 20"/>
          <p:cNvSpPr>
            <a:spLocks noChangeArrowheads="1"/>
          </p:cNvSpPr>
          <p:nvPr/>
        </p:nvSpPr>
        <p:spPr bwMode="auto">
          <a:xfrm>
            <a:off x="4500563" y="4437063"/>
            <a:ext cx="4319587" cy="1584325"/>
          </a:xfrm>
          <a:prstGeom prst="wedgeRoundRectCallout">
            <a:avLst>
              <a:gd name="adj1" fmla="val -57866"/>
              <a:gd name="adj2" fmla="val -131463"/>
              <a:gd name="adj3" fmla="val 16667"/>
            </a:avLst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lIns="79122" tIns="39560" rIns="79122" bIns="39560"/>
          <a:lstStyle/>
          <a:p>
            <a:pPr defTabSz="801688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、只要有可能，活动成果最好转化为经济效益；</a:t>
            </a:r>
          </a:p>
          <a:p>
            <a:pPr defTabSz="801688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、经济效益计算方法：</a:t>
            </a:r>
          </a:p>
          <a:p>
            <a:pPr defTabSz="801688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一段时间内效益 ＝ 产生收益 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— 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投入费用</a:t>
            </a:r>
          </a:p>
        </p:txBody>
      </p:sp>
      <p:sp>
        <p:nvSpPr>
          <p:cNvPr id="553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效果确认基本要求</a:t>
            </a:r>
          </a:p>
          <a:p>
            <a:pPr lvl="1" eaLnBrk="1" hangingPunct="1"/>
            <a:r>
              <a:rPr lang="zh-CN" altLang="en-US" sz="1600" smtClean="0"/>
              <a:t>确认</a:t>
            </a:r>
            <a:r>
              <a:rPr lang="zh-CN" altLang="en-US" sz="1600" smtClean="0">
                <a:solidFill>
                  <a:schemeClr val="tx2"/>
                </a:solidFill>
              </a:rPr>
              <a:t>课题目标达成情况</a:t>
            </a:r>
            <a:r>
              <a:rPr lang="zh-CN" altLang="en-US" sz="1600" smtClean="0"/>
              <a:t>，进行量化和可衡量性对比</a:t>
            </a:r>
          </a:p>
          <a:p>
            <a:pPr lvl="1" eaLnBrk="1" hangingPunct="1"/>
            <a:r>
              <a:rPr lang="zh-CN" altLang="en-US" sz="1600" smtClean="0"/>
              <a:t>检查</a:t>
            </a:r>
            <a:r>
              <a:rPr lang="zh-CN" altLang="en-US" sz="1600" smtClean="0">
                <a:solidFill>
                  <a:schemeClr val="tx2"/>
                </a:solidFill>
              </a:rPr>
              <a:t>改进前后现状变化</a:t>
            </a:r>
            <a:r>
              <a:rPr lang="zh-CN" altLang="en-US" sz="1600" smtClean="0"/>
              <a:t>，检查改进前后内外部客户声音</a:t>
            </a:r>
          </a:p>
          <a:p>
            <a:pPr lvl="1" eaLnBrk="1" hangingPunct="1"/>
            <a:r>
              <a:rPr lang="zh-CN" altLang="en-US" sz="1600" smtClean="0"/>
              <a:t>展示</a:t>
            </a:r>
            <a:r>
              <a:rPr lang="zh-CN" altLang="en-US" sz="1600" smtClean="0">
                <a:solidFill>
                  <a:schemeClr val="tx2"/>
                </a:solidFill>
              </a:rPr>
              <a:t>效益成果</a:t>
            </a:r>
            <a:r>
              <a:rPr lang="zh-CN" altLang="en-US" sz="1600" smtClean="0"/>
              <a:t>，包括直接经济效益和其他效益</a:t>
            </a:r>
          </a:p>
          <a:p>
            <a:pPr eaLnBrk="1" hangingPunct="1"/>
            <a:r>
              <a:rPr lang="zh-CN" altLang="en-US" sz="1800" smtClean="0"/>
              <a:t>说明提示</a:t>
            </a:r>
          </a:p>
          <a:p>
            <a:pPr lvl="1" eaLnBrk="1" hangingPunct="1"/>
            <a:r>
              <a:rPr lang="zh-CN" altLang="en-US" sz="1600" smtClean="0"/>
              <a:t>要基于事实和数据进行效果确认</a:t>
            </a:r>
          </a:p>
          <a:p>
            <a:pPr lvl="1" eaLnBrk="1" hangingPunct="1"/>
            <a:r>
              <a:rPr lang="zh-CN" altLang="en-US" sz="1600" smtClean="0"/>
              <a:t>经济效益要做到实事求是，必要的情况下得到财务的认可确认</a:t>
            </a:r>
          </a:p>
        </p:txBody>
      </p:sp>
      <p:grpSp>
        <p:nvGrpSpPr>
          <p:cNvPr id="55302" name="Group 23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55303" name="Freeform 24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Freeform 25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Freeform 26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Freeform 27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7" name="Text Box 28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55308" name="Text Box 29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55309" name="Text Box 30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55310" name="Text Box 31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55311" name="Text Box 32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55312" name="AutoShape 33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Text Box 34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55314" name="AutoShape 35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5" name="Text Box 36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55316" name="AutoShape 37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7" name="Text Box 38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55318" name="AutoShape 39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5BE227B0-2EEA-4D2A-8B77-107351907E3B}" type="slidenum">
              <a:rPr lang="de-DE" altLang="zh-CN"/>
              <a:pPr defTabSz="801688"/>
              <a:t>38</a:t>
            </a:fld>
            <a:endParaRPr lang="en-GB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能力提升情况</a:t>
            </a:r>
          </a:p>
        </p:txBody>
      </p:sp>
      <p:sp>
        <p:nvSpPr>
          <p:cNvPr id="5632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52463" y="1341438"/>
            <a:ext cx="7929562" cy="863600"/>
          </a:xfrm>
          <a:noFill/>
        </p:spPr>
        <p:txBody>
          <a:bodyPr/>
          <a:lstStyle/>
          <a:p>
            <a:pPr eaLnBrk="1" hangingPunct="1"/>
            <a:r>
              <a:rPr lang="zh-CN" altLang="en-US" sz="1800" smtClean="0"/>
              <a:t>从“</a:t>
            </a:r>
            <a:r>
              <a:rPr lang="en-US" altLang="zh-CN" sz="1800" smtClean="0"/>
              <a:t>QC</a:t>
            </a:r>
            <a:r>
              <a:rPr lang="zh-CN" altLang="en-US" sz="1800" smtClean="0"/>
              <a:t>活动能力分析”、“小组活动情况分析”两个纬度中进行评价。</a:t>
            </a:r>
          </a:p>
        </p:txBody>
      </p: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56330" name="Freeform 15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Freeform 16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Freeform 17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Freeform 18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4" name="Text Box 19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56335" name="Text Box 20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56336" name="Text Box 21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56337" name="Text Box 22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56338" name="Text Box 23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56339" name="AutoShape 24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Text Box 25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56341" name="AutoShape 26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2" name="Text Box 27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56343" name="AutoShape 28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4" name="Text Box 29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56345" name="AutoShape 30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56326" name="Picture 3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2263775"/>
            <a:ext cx="4430712" cy="161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7" name="Picture 5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7913" y="4135438"/>
            <a:ext cx="4430712" cy="161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8" name="Picture 536"/>
          <p:cNvPicPr>
            <a:picLocks noChangeAspect="1" noChangeArrowheads="1"/>
          </p:cNvPicPr>
          <p:nvPr/>
        </p:nvPicPr>
        <p:blipFill>
          <a:blip r:embed="rId5" cstate="print"/>
          <a:srcRect t="13464" b="11211"/>
          <a:stretch>
            <a:fillRect/>
          </a:stretch>
        </p:blipFill>
        <p:spPr bwMode="auto">
          <a:xfrm>
            <a:off x="5761038" y="4005263"/>
            <a:ext cx="2733675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9" name="Picture 535"/>
          <p:cNvPicPr>
            <a:picLocks noChangeAspect="1" noChangeArrowheads="1"/>
          </p:cNvPicPr>
          <p:nvPr/>
        </p:nvPicPr>
        <p:blipFill>
          <a:blip r:embed="rId6" cstate="print"/>
          <a:srcRect t="13464" b="8481"/>
          <a:stretch>
            <a:fillRect/>
          </a:stretch>
        </p:blipFill>
        <p:spPr bwMode="auto">
          <a:xfrm>
            <a:off x="5759450" y="1989138"/>
            <a:ext cx="2733675" cy="208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A56D90A7-5192-44FF-AC37-7C36BA656973}" type="slidenum">
              <a:rPr lang="de-DE" altLang="zh-CN"/>
              <a:pPr defTabSz="801688"/>
              <a:t>39</a:t>
            </a:fld>
            <a:endParaRPr lang="en-GB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成果标准化</a:t>
            </a:r>
          </a:p>
        </p:txBody>
      </p:sp>
      <p:grpSp>
        <p:nvGrpSpPr>
          <p:cNvPr id="58372" name="Group 22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58375" name="Freeform 3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Freeform 4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Freeform 5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8" name="Freeform 6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Text Box 7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58380" name="Text Box 8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58381" name="Text Box 9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58382" name="Text Box 10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58383" name="Text Box 11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58384" name="AutoShape 12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Text Box 13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58386" name="AutoShape 14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Text Box 15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58388" name="AutoShape 16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9" name="Text Box 17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58390" name="AutoShape 18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1076" name="AutoShape 20"/>
          <p:cNvSpPr>
            <a:spLocks noChangeArrowheads="1"/>
          </p:cNvSpPr>
          <p:nvPr/>
        </p:nvSpPr>
        <p:spPr bwMode="auto">
          <a:xfrm>
            <a:off x="5976938" y="2349500"/>
            <a:ext cx="2843212" cy="1439863"/>
          </a:xfrm>
          <a:prstGeom prst="wedgeRoundRectCallout">
            <a:avLst>
              <a:gd name="adj1" fmla="val -66528"/>
              <a:gd name="adj2" fmla="val -41620"/>
              <a:gd name="adj3" fmla="val 16667"/>
            </a:avLst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lIns="87787" tIns="43894" rIns="87787" bIns="43894" anchor="ctr"/>
          <a:lstStyle/>
          <a:p>
            <a:pPr defTabSz="877888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这里的标准是广义的，它可以是图纸、工艺文件、流程、管理规定、作业标准、各项目管理制度等。</a:t>
            </a:r>
            <a:endParaRPr lang="en-US" altLang="zh-CN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58374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52463" y="1641475"/>
            <a:ext cx="6872287" cy="4194175"/>
          </a:xfrm>
        </p:spPr>
        <p:txBody>
          <a:bodyPr/>
          <a:lstStyle/>
          <a:p>
            <a:pPr eaLnBrk="1" hangingPunct="1"/>
            <a:r>
              <a:rPr lang="zh-CN" altLang="en-US" smtClean="0"/>
              <a:t>巩固措施基本要求</a:t>
            </a:r>
          </a:p>
          <a:p>
            <a:pPr lvl="1" eaLnBrk="1" hangingPunct="1"/>
            <a:r>
              <a:rPr lang="zh-CN" altLang="en-US" smtClean="0"/>
              <a:t>把已被实践证明了的有效措施生成相关</a:t>
            </a:r>
            <a:r>
              <a:rPr lang="zh-CN" altLang="en-US" smtClean="0">
                <a:solidFill>
                  <a:schemeClr val="tx2"/>
                </a:solidFill>
              </a:rPr>
              <a:t>标准</a:t>
            </a:r>
          </a:p>
          <a:p>
            <a:pPr lvl="1" eaLnBrk="1" hangingPunct="1"/>
            <a:r>
              <a:rPr lang="zh-CN" altLang="en-US" smtClean="0"/>
              <a:t>已有标准的可以在原来的基础上进行修订</a:t>
            </a:r>
          </a:p>
          <a:p>
            <a:pPr lvl="1" eaLnBrk="1" hangingPunct="1"/>
            <a:r>
              <a:rPr lang="zh-CN" altLang="en-US" smtClean="0"/>
              <a:t>效果的巩固检查</a:t>
            </a:r>
          </a:p>
          <a:p>
            <a:pPr lvl="1"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说明提示</a:t>
            </a:r>
          </a:p>
          <a:p>
            <a:pPr lvl="1" eaLnBrk="1" hangingPunct="1"/>
            <a:r>
              <a:rPr lang="zh-CN" altLang="en-US" smtClean="0"/>
              <a:t>标准化工作一定要遵循“从流程中来到流程中去”，不断地在原流程的基础上优化</a:t>
            </a:r>
          </a:p>
          <a:p>
            <a:pPr lvl="1" eaLnBrk="1" hangingPunct="1"/>
            <a:r>
              <a:rPr lang="zh-CN" altLang="en-US" smtClean="0"/>
              <a:t>没有固化或标准化工作，改进的成果将会成为“过眼云烟”。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概念</a:t>
            </a: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de-DE" altLang="zh-CN"/>
              <a:t>Page </a:t>
            </a:r>
            <a:fld id="{CA084BB9-0287-4F51-9260-0B3F96BE1214}" type="slidenum">
              <a:rPr lang="de-DE" altLang="zh-CN"/>
              <a:pPr/>
              <a:t>4</a:t>
            </a:fld>
            <a:endParaRPr lang="en-GB" altLang="zh-CN"/>
          </a:p>
        </p:txBody>
      </p:sp>
      <p:sp>
        <p:nvSpPr>
          <p:cNvPr id="28" name="Freeform 3"/>
          <p:cNvSpPr>
            <a:spLocks/>
          </p:cNvSpPr>
          <p:nvPr/>
        </p:nvSpPr>
        <p:spPr bwMode="auto">
          <a:xfrm>
            <a:off x="2328863" y="3389313"/>
            <a:ext cx="1463675" cy="1104900"/>
          </a:xfrm>
          <a:custGeom>
            <a:avLst/>
            <a:gdLst/>
            <a:ahLst/>
            <a:cxnLst>
              <a:cxn ang="0">
                <a:pos x="582" y="0"/>
              </a:cxn>
              <a:cxn ang="0">
                <a:pos x="0" y="1020"/>
              </a:cxn>
              <a:cxn ang="0">
                <a:pos x="1152" y="1020"/>
              </a:cxn>
              <a:cxn ang="0">
                <a:pos x="582" y="0"/>
              </a:cxn>
            </a:cxnLst>
            <a:rect l="0" t="0" r="r" b="b"/>
            <a:pathLst>
              <a:path w="1152" h="1020">
                <a:moveTo>
                  <a:pt x="582" y="0"/>
                </a:moveTo>
                <a:lnTo>
                  <a:pt x="0" y="1020"/>
                </a:lnTo>
                <a:lnTo>
                  <a:pt x="1152" y="1020"/>
                </a:lnTo>
                <a:lnTo>
                  <a:pt x="582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9" name="Freeform 4"/>
          <p:cNvSpPr>
            <a:spLocks/>
          </p:cNvSpPr>
          <p:nvPr/>
        </p:nvSpPr>
        <p:spPr bwMode="auto">
          <a:xfrm flipV="1">
            <a:off x="2328863" y="2489200"/>
            <a:ext cx="1463675" cy="1104900"/>
          </a:xfrm>
          <a:custGeom>
            <a:avLst/>
            <a:gdLst/>
            <a:ahLst/>
            <a:cxnLst>
              <a:cxn ang="0">
                <a:pos x="582" y="0"/>
              </a:cxn>
              <a:cxn ang="0">
                <a:pos x="0" y="1020"/>
              </a:cxn>
              <a:cxn ang="0">
                <a:pos x="1152" y="1020"/>
              </a:cxn>
              <a:cxn ang="0">
                <a:pos x="582" y="0"/>
              </a:cxn>
            </a:cxnLst>
            <a:rect l="0" t="0" r="r" b="b"/>
            <a:pathLst>
              <a:path w="1152" h="1020">
                <a:moveTo>
                  <a:pt x="582" y="0"/>
                </a:moveTo>
                <a:lnTo>
                  <a:pt x="0" y="1020"/>
                </a:lnTo>
                <a:lnTo>
                  <a:pt x="1152" y="1020"/>
                </a:lnTo>
                <a:lnTo>
                  <a:pt x="582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5400000" flipV="1">
            <a:off x="3048000" y="2817813"/>
            <a:ext cx="1171575" cy="1104900"/>
          </a:xfrm>
          <a:custGeom>
            <a:avLst/>
            <a:gdLst/>
            <a:ahLst/>
            <a:cxnLst>
              <a:cxn ang="0">
                <a:pos x="582" y="0"/>
              </a:cxn>
              <a:cxn ang="0">
                <a:pos x="0" y="1020"/>
              </a:cxn>
              <a:cxn ang="0">
                <a:pos x="1152" y="1020"/>
              </a:cxn>
              <a:cxn ang="0">
                <a:pos x="582" y="0"/>
              </a:cxn>
            </a:cxnLst>
            <a:rect l="0" t="0" r="r" b="b"/>
            <a:pathLst>
              <a:path w="1152" h="1020">
                <a:moveTo>
                  <a:pt x="582" y="0"/>
                </a:moveTo>
                <a:lnTo>
                  <a:pt x="0" y="1020"/>
                </a:lnTo>
                <a:lnTo>
                  <a:pt x="1152" y="1020"/>
                </a:lnTo>
                <a:lnTo>
                  <a:pt x="582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16200000" flipH="1" flipV="1">
            <a:off x="1839912" y="2836863"/>
            <a:ext cx="1171575" cy="1104900"/>
          </a:xfrm>
          <a:custGeom>
            <a:avLst/>
            <a:gdLst/>
            <a:ahLst/>
            <a:cxnLst>
              <a:cxn ang="0">
                <a:pos x="582" y="0"/>
              </a:cxn>
              <a:cxn ang="0">
                <a:pos x="0" y="1020"/>
              </a:cxn>
              <a:cxn ang="0">
                <a:pos x="1152" y="1020"/>
              </a:cxn>
              <a:cxn ang="0">
                <a:pos x="582" y="0"/>
              </a:cxn>
            </a:cxnLst>
            <a:rect l="0" t="0" r="r" b="b"/>
            <a:pathLst>
              <a:path w="1152" h="1020">
                <a:moveTo>
                  <a:pt x="582" y="0"/>
                </a:moveTo>
                <a:lnTo>
                  <a:pt x="0" y="1020"/>
                </a:lnTo>
                <a:lnTo>
                  <a:pt x="1152" y="1020"/>
                </a:lnTo>
                <a:lnTo>
                  <a:pt x="582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0" scaled="1"/>
          </a:gra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47713" y="2792413"/>
            <a:ext cx="1214437" cy="1152525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8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6275"/>
                  <a:invGamma/>
                </a:srgbClr>
              </a:gs>
            </a:gsLst>
            <a:lin ang="54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marL="114300" indent="-114300" eaLnBrk="0" fontAlgn="auto" hangingPunct="0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kumimoji="1" lang="de-DE" altLang="en-US" sz="1600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124325" y="2792413"/>
            <a:ext cx="1214438" cy="1163637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8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6275"/>
                  <a:invGamma/>
                </a:srgbClr>
              </a:gs>
            </a:gsLst>
            <a:lin ang="54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marL="114300" indent="-114300" eaLnBrk="0" fontAlgn="auto" hangingPunct="0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kumimoji="1" lang="de-DE" altLang="en-US" sz="1600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769938" y="3092450"/>
            <a:ext cx="1168400" cy="4810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FrutigerNext LT Regular"/>
                <a:ea typeface="华文细黑"/>
              </a:rPr>
              <a:t>活动原则四：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灵活多样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148138" y="3092450"/>
            <a:ext cx="1179512" cy="4810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FrutigerNext LT Regular"/>
                <a:ea typeface="华文细黑"/>
              </a:rPr>
              <a:t>活动原则二：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上下结合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252663" y="2773363"/>
            <a:ext cx="1608137" cy="1209675"/>
          </a:xfrm>
          <a:prstGeom prst="ellipse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19050" algn="ctr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509838" y="2924175"/>
            <a:ext cx="1143000" cy="865188"/>
          </a:xfrm>
          <a:prstGeom prst="rect">
            <a:avLst/>
          </a:prstGeom>
          <a:noFill/>
          <a:ln w="63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FFFF"/>
                </a:solidFill>
                <a:latin typeface="+mn-lt"/>
                <a:ea typeface="+mn-ea"/>
              </a:rPr>
              <a:t>核心：</a:t>
            </a:r>
            <a:endParaRPr lang="en-US" altLang="zh-CN" sz="1600" b="1" kern="0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+mn-lt"/>
                <a:ea typeface="+mn-ea"/>
              </a:rPr>
              <a:t>逻辑思维和质量工具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2319338" y="1682750"/>
            <a:ext cx="1462087" cy="893763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8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6275"/>
                  <a:invGamma/>
                </a:srgbClr>
              </a:gs>
            </a:gsLst>
            <a:lin ang="54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marL="114300" indent="-114300" eaLnBrk="0" fontAlgn="auto" hangingPunct="0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kumimoji="1" lang="de-DE" altLang="en-US" sz="1600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330450" y="4187825"/>
            <a:ext cx="1458913" cy="893763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8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6275"/>
                  <a:invGamma/>
                </a:srgbClr>
              </a:gs>
            </a:gsLst>
            <a:lin ang="54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marL="114300" indent="-114300" eaLnBrk="0" fontAlgn="auto" hangingPunct="0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kumimoji="1" lang="de-DE" altLang="en-US" sz="1600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2474913" y="4389438"/>
            <a:ext cx="1196975" cy="479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FrutigerNext LT Regular"/>
                <a:ea typeface="华文细黑"/>
              </a:rPr>
              <a:t>活动原则三：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实事求是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28875" y="1868488"/>
            <a:ext cx="1270000" cy="4810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活动原则一：自愿参加</a:t>
            </a: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rot="16200000">
            <a:off x="4086225" y="3349625"/>
            <a:ext cx="3127375" cy="200025"/>
          </a:xfrm>
          <a:prstGeom prst="flowChartMerge">
            <a:avLst/>
          </a:prstGeom>
          <a:gradFill rotWithShape="1">
            <a:gsLst>
              <a:gs pos="0">
                <a:srgbClr val="B21A0E"/>
              </a:gs>
              <a:gs pos="100000">
                <a:srgbClr val="CE9E9E"/>
              </a:gs>
            </a:gsLst>
            <a:lin ang="2700000" scaled="1"/>
          </a:gradFill>
          <a:ln w="1905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5951538" y="1728788"/>
            <a:ext cx="2573337" cy="382587"/>
            <a:chOff x="470" y="1538"/>
            <a:chExt cx="2037" cy="276"/>
          </a:xfrm>
        </p:grpSpPr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470" y="1538"/>
              <a:ext cx="2037" cy="276"/>
            </a:xfrm>
            <a:prstGeom prst="rect">
              <a:avLst/>
            </a:prstGeom>
            <a:gradFill rotWithShape="1">
              <a:gsLst>
                <a:gs pos="0">
                  <a:srgbClr val="B21A0E"/>
                </a:gs>
                <a:gs pos="100000">
                  <a:srgbClr val="CE9E9E"/>
                </a:gs>
              </a:gsLst>
              <a:lin ang="2700000" scaled="1"/>
            </a:gradFill>
            <a:ln w="19050" algn="ctr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20" y="1569"/>
              <a:ext cx="1738" cy="20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altLang="zh-CN" sz="1600" b="1" kern="0" dirty="0">
                  <a:latin typeface="+mn-lt"/>
                  <a:ea typeface="+mn-ea"/>
                </a:rPr>
                <a:t>QCC</a:t>
              </a:r>
              <a:r>
                <a:rPr lang="zh-CN" altLang="en-US" sz="1600" b="1" kern="0" dirty="0">
                  <a:latin typeface="+mn-lt"/>
                  <a:ea typeface="+mn-ea"/>
                </a:rPr>
                <a:t>定义</a:t>
              </a:r>
            </a:p>
          </p:txBody>
        </p:sp>
      </p:grp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5946775" y="2222500"/>
            <a:ext cx="2586038" cy="2741613"/>
          </a:xfrm>
          <a:prstGeom prst="rect">
            <a:avLst/>
          </a:prstGeom>
          <a:noFill/>
          <a:ln w="6350">
            <a:solidFill>
              <a:srgbClr val="08080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6129338" y="2298700"/>
            <a:ext cx="2260600" cy="24368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7842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华文细黑" pitchFamily="2" charset="-122"/>
              </a:rPr>
              <a:t>QCC (Quality Control  Circle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），它是</a:t>
            </a:r>
            <a:r>
              <a:rPr lang="zh-CN" altLang="en-US" sz="1600" dirty="0">
                <a:solidFill>
                  <a:schemeClr val="tx2"/>
                </a:solidFill>
                <a:ea typeface="华文细黑" pitchFamily="2" charset="-122"/>
              </a:rPr>
              <a:t>同一工作单位或工作性质相关联的人员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（通常</a:t>
            </a:r>
            <a:r>
              <a:rPr lang="en-US" altLang="zh-CN" sz="1600" dirty="0">
                <a:solidFill>
                  <a:schemeClr val="tx2"/>
                </a:solidFill>
                <a:ea typeface="华文细黑" pitchFamily="2" charset="-122"/>
              </a:rPr>
              <a:t>3</a:t>
            </a:r>
            <a:r>
              <a:rPr lang="zh-CN" altLang="en-US" sz="1600" dirty="0">
                <a:solidFill>
                  <a:schemeClr val="tx2"/>
                </a:solidFill>
                <a:ea typeface="华文细黑" pitchFamily="2" charset="-122"/>
              </a:rPr>
              <a:t>－</a:t>
            </a:r>
            <a:r>
              <a:rPr lang="en-US" altLang="zh-CN" sz="1600" dirty="0">
                <a:solidFill>
                  <a:schemeClr val="tx2"/>
                </a:solidFill>
                <a:ea typeface="华文细黑" pitchFamily="2" charset="-122"/>
              </a:rPr>
              <a:t>7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人），自动自发组织起来，通过</a:t>
            </a:r>
            <a:r>
              <a:rPr lang="zh-CN" altLang="en-US" sz="1600" dirty="0">
                <a:solidFill>
                  <a:schemeClr val="tx2"/>
                </a:solidFill>
                <a:ea typeface="华文细黑" pitchFamily="2" charset="-122"/>
              </a:rPr>
              <a:t>科学运用各种工具手法</a:t>
            </a:r>
            <a:r>
              <a:rPr lang="zh-CN" altLang="en-US" sz="1600" dirty="0">
                <a:solidFill>
                  <a:schemeClr val="tx1"/>
                </a:solidFill>
                <a:ea typeface="华文细黑" pitchFamily="2" charset="-122"/>
              </a:rPr>
              <a:t>，持续地进行效率提升、降低成本、提高产品质量等业务的小组。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53510ECA-55CF-4F09-B82F-531612FE81C3}" type="slidenum">
              <a:rPr lang="de-DE" altLang="zh-CN"/>
              <a:pPr defTabSz="801688"/>
              <a:t>40</a:t>
            </a:fld>
            <a:endParaRPr lang="en-GB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30213"/>
            <a:ext cx="4495800" cy="871537"/>
          </a:xfrm>
        </p:spPr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grpSp>
        <p:nvGrpSpPr>
          <p:cNvPr id="60420" name="Group 20"/>
          <p:cNvGrpSpPr>
            <a:grpSpLocks/>
          </p:cNvGrpSpPr>
          <p:nvPr/>
        </p:nvGrpSpPr>
        <p:grpSpPr bwMode="auto">
          <a:xfrm>
            <a:off x="5254625" y="166688"/>
            <a:ext cx="3709988" cy="958850"/>
            <a:chOff x="3310" y="105"/>
            <a:chExt cx="2337" cy="604"/>
          </a:xfrm>
        </p:grpSpPr>
        <p:sp>
          <p:nvSpPr>
            <p:cNvPr id="60422" name="Freeform 21"/>
            <p:cNvSpPr>
              <a:spLocks/>
            </p:cNvSpPr>
            <p:nvPr/>
          </p:nvSpPr>
          <p:spPr bwMode="auto">
            <a:xfrm>
              <a:off x="3899" y="379"/>
              <a:ext cx="635" cy="330"/>
            </a:xfrm>
            <a:custGeom>
              <a:avLst/>
              <a:gdLst>
                <a:gd name="T0" fmla="*/ 0 w 904"/>
                <a:gd name="T1" fmla="*/ 0 h 433"/>
                <a:gd name="T2" fmla="*/ 46 w 904"/>
                <a:gd name="T3" fmla="*/ 0 h 433"/>
                <a:gd name="T4" fmla="*/ 46 w 904"/>
                <a:gd name="T5" fmla="*/ 0 h 433"/>
                <a:gd name="T6" fmla="*/ 54 w 904"/>
                <a:gd name="T7" fmla="*/ 25 h 433"/>
                <a:gd name="T8" fmla="*/ 46 w 904"/>
                <a:gd name="T9" fmla="*/ 50 h 433"/>
                <a:gd name="T10" fmla="*/ 46 w 904"/>
                <a:gd name="T11" fmla="*/ 50 h 433"/>
                <a:gd name="T12" fmla="*/ 0 w 904"/>
                <a:gd name="T13" fmla="*/ 50 h 433"/>
                <a:gd name="T14" fmla="*/ 0 w 904"/>
                <a:gd name="T15" fmla="*/ 50 h 433"/>
                <a:gd name="T16" fmla="*/ 8 w 904"/>
                <a:gd name="T17" fmla="*/ 25 h 433"/>
                <a:gd name="T18" fmla="*/ 0 w 904"/>
                <a:gd name="T19" fmla="*/ 0 h 433"/>
                <a:gd name="T20" fmla="*/ 0 w 904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433"/>
                <a:gd name="T35" fmla="*/ 904 w 904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433">
                  <a:moveTo>
                    <a:pt x="0" y="0"/>
                  </a:moveTo>
                  <a:lnTo>
                    <a:pt x="778" y="0"/>
                  </a:lnTo>
                  <a:lnTo>
                    <a:pt x="903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Freeform 22"/>
            <p:cNvSpPr>
              <a:spLocks/>
            </p:cNvSpPr>
            <p:nvPr/>
          </p:nvSpPr>
          <p:spPr bwMode="auto">
            <a:xfrm>
              <a:off x="3673" y="379"/>
              <a:ext cx="498" cy="330"/>
            </a:xfrm>
            <a:custGeom>
              <a:avLst/>
              <a:gdLst>
                <a:gd name="T0" fmla="*/ 0 w 903"/>
                <a:gd name="T1" fmla="*/ 0 h 433"/>
                <a:gd name="T2" fmla="*/ 7 w 903"/>
                <a:gd name="T3" fmla="*/ 0 h 433"/>
                <a:gd name="T4" fmla="*/ 7 w 903"/>
                <a:gd name="T5" fmla="*/ 0 h 433"/>
                <a:gd name="T6" fmla="*/ 8 w 903"/>
                <a:gd name="T7" fmla="*/ 25 h 433"/>
                <a:gd name="T8" fmla="*/ 7 w 903"/>
                <a:gd name="T9" fmla="*/ 50 h 433"/>
                <a:gd name="T10" fmla="*/ 7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1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Freeform 23"/>
            <p:cNvSpPr>
              <a:spLocks/>
            </p:cNvSpPr>
            <p:nvPr/>
          </p:nvSpPr>
          <p:spPr bwMode="auto">
            <a:xfrm>
              <a:off x="4398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8" y="0"/>
                  </a:lnTo>
                  <a:lnTo>
                    <a:pt x="902" y="216"/>
                  </a:lnTo>
                  <a:lnTo>
                    <a:pt x="778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5" name="Freeform 24"/>
            <p:cNvSpPr>
              <a:spLocks/>
            </p:cNvSpPr>
            <p:nvPr/>
          </p:nvSpPr>
          <p:spPr bwMode="auto">
            <a:xfrm>
              <a:off x="4897" y="379"/>
              <a:ext cx="635" cy="330"/>
            </a:xfrm>
            <a:custGeom>
              <a:avLst/>
              <a:gdLst>
                <a:gd name="T0" fmla="*/ 0 w 903"/>
                <a:gd name="T1" fmla="*/ 0 h 433"/>
                <a:gd name="T2" fmla="*/ 46 w 903"/>
                <a:gd name="T3" fmla="*/ 0 h 433"/>
                <a:gd name="T4" fmla="*/ 46 w 903"/>
                <a:gd name="T5" fmla="*/ 0 h 433"/>
                <a:gd name="T6" fmla="*/ 54 w 903"/>
                <a:gd name="T7" fmla="*/ 25 h 433"/>
                <a:gd name="T8" fmla="*/ 46 w 903"/>
                <a:gd name="T9" fmla="*/ 50 h 433"/>
                <a:gd name="T10" fmla="*/ 46 w 903"/>
                <a:gd name="T11" fmla="*/ 50 h 433"/>
                <a:gd name="T12" fmla="*/ 0 w 903"/>
                <a:gd name="T13" fmla="*/ 50 h 433"/>
                <a:gd name="T14" fmla="*/ 0 w 903"/>
                <a:gd name="T15" fmla="*/ 50 h 433"/>
                <a:gd name="T16" fmla="*/ 8 w 903"/>
                <a:gd name="T17" fmla="*/ 25 h 433"/>
                <a:gd name="T18" fmla="*/ 0 w 903"/>
                <a:gd name="T19" fmla="*/ 0 h 433"/>
                <a:gd name="T20" fmla="*/ 0 w 903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3"/>
                <a:gd name="T34" fmla="*/ 0 h 433"/>
                <a:gd name="T35" fmla="*/ 903 w 903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3" h="433">
                  <a:moveTo>
                    <a:pt x="0" y="0"/>
                  </a:moveTo>
                  <a:lnTo>
                    <a:pt x="777" y="0"/>
                  </a:lnTo>
                  <a:lnTo>
                    <a:pt x="902" y="216"/>
                  </a:lnTo>
                  <a:lnTo>
                    <a:pt x="777" y="432"/>
                  </a:lnTo>
                  <a:lnTo>
                    <a:pt x="0" y="432"/>
                  </a:lnTo>
                  <a:lnTo>
                    <a:pt x="124" y="21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0202"/>
                </a:gs>
                <a:gs pos="100000">
                  <a:srgbClr val="CE9E9E"/>
                </a:gs>
              </a:gsLst>
              <a:lin ang="2700000" scaled="1"/>
            </a:gra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Text Box 25"/>
            <p:cNvSpPr txBox="1">
              <a:spLocks noChangeArrowheads="1"/>
            </p:cNvSpPr>
            <p:nvPr/>
          </p:nvSpPr>
          <p:spPr bwMode="auto">
            <a:xfrm>
              <a:off x="3537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主题评审</a:t>
              </a:r>
            </a:p>
          </p:txBody>
        </p:sp>
        <p:sp>
          <p:nvSpPr>
            <p:cNvPr id="60427" name="Text Box 26"/>
            <p:cNvSpPr txBox="1">
              <a:spLocks noChangeArrowheads="1"/>
            </p:cNvSpPr>
            <p:nvPr/>
          </p:nvSpPr>
          <p:spPr bwMode="auto">
            <a:xfrm>
              <a:off x="3833" y="388"/>
              <a:ext cx="317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分析根因</a:t>
              </a:r>
            </a:p>
          </p:txBody>
        </p:sp>
        <p:sp>
          <p:nvSpPr>
            <p:cNvPr id="60428" name="Text Box 27"/>
            <p:cNvSpPr txBox="1">
              <a:spLocks noChangeArrowheads="1"/>
            </p:cNvSpPr>
            <p:nvPr/>
          </p:nvSpPr>
          <p:spPr bwMode="auto">
            <a:xfrm>
              <a:off x="4152" y="388"/>
              <a:ext cx="316" cy="3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拟定对策</a:t>
              </a:r>
            </a:p>
          </p:txBody>
        </p:sp>
        <p:sp>
          <p:nvSpPr>
            <p:cNvPr id="60429" name="Text Box 28"/>
            <p:cNvSpPr txBox="1">
              <a:spLocks noChangeArrowheads="1"/>
            </p:cNvSpPr>
            <p:nvPr/>
          </p:nvSpPr>
          <p:spPr bwMode="auto">
            <a:xfrm>
              <a:off x="4968" y="388"/>
              <a:ext cx="545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成果标准化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latin typeface="Arial" pitchFamily="34" charset="0"/>
                  <a:ea typeface="华文细黑" pitchFamily="2" charset="-122"/>
                  <a:cs typeface="Arial" pitchFamily="34" charset="0"/>
                </a:rPr>
                <a:t>和总结</a:t>
              </a:r>
            </a:p>
          </p:txBody>
        </p:sp>
        <p:sp>
          <p:nvSpPr>
            <p:cNvPr id="60430" name="Text Box 29"/>
            <p:cNvSpPr txBox="1">
              <a:spLocks noChangeArrowheads="1"/>
            </p:cNvSpPr>
            <p:nvPr/>
          </p:nvSpPr>
          <p:spPr bwMode="auto">
            <a:xfrm>
              <a:off x="4489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对策实施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rgbClr val="777777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效果确认</a:t>
              </a:r>
            </a:p>
          </p:txBody>
        </p:sp>
        <p:sp>
          <p:nvSpPr>
            <p:cNvPr id="60431" name="AutoShape 30"/>
            <p:cNvSpPr>
              <a:spLocks noChangeArrowheads="1"/>
            </p:cNvSpPr>
            <p:nvPr/>
          </p:nvSpPr>
          <p:spPr bwMode="auto">
            <a:xfrm>
              <a:off x="3310" y="380"/>
              <a:ext cx="543" cy="329"/>
            </a:xfrm>
            <a:prstGeom prst="homePlate">
              <a:avLst>
                <a:gd name="adj" fmla="val 24069"/>
              </a:avLst>
            </a:prstGeom>
            <a:solidFill>
              <a:schemeClr val="bg1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Text Box 31"/>
            <p:cNvSpPr txBox="1">
              <a:spLocks noChangeArrowheads="1"/>
            </p:cNvSpPr>
            <p:nvPr/>
          </p:nvSpPr>
          <p:spPr bwMode="auto">
            <a:xfrm>
              <a:off x="3355" y="388"/>
              <a:ext cx="453" cy="3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选择课题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200" b="1">
                  <a:solidFill>
                    <a:schemeClr val="bg2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把握现状</a:t>
              </a:r>
            </a:p>
          </p:txBody>
        </p:sp>
        <p:sp>
          <p:nvSpPr>
            <p:cNvPr id="60433" name="AutoShape 32"/>
            <p:cNvSpPr>
              <a:spLocks noChangeArrowheads="1"/>
            </p:cNvSpPr>
            <p:nvPr/>
          </p:nvSpPr>
          <p:spPr bwMode="auto">
            <a:xfrm>
              <a:off x="3718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4" name="Text Box 33"/>
            <p:cNvSpPr txBox="1">
              <a:spLocks noChangeArrowheads="1"/>
            </p:cNvSpPr>
            <p:nvPr/>
          </p:nvSpPr>
          <p:spPr bwMode="auto">
            <a:xfrm>
              <a:off x="4126" y="105"/>
              <a:ext cx="49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对策评审</a:t>
              </a:r>
            </a:p>
          </p:txBody>
        </p:sp>
        <p:sp>
          <p:nvSpPr>
            <p:cNvPr id="60435" name="AutoShape 34"/>
            <p:cNvSpPr>
              <a:spLocks noChangeArrowheads="1"/>
            </p:cNvSpPr>
            <p:nvPr/>
          </p:nvSpPr>
          <p:spPr bwMode="auto">
            <a:xfrm>
              <a:off x="430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6" name="Text Box 35"/>
            <p:cNvSpPr txBox="1">
              <a:spLocks noChangeArrowheads="1"/>
            </p:cNvSpPr>
            <p:nvPr/>
          </p:nvSpPr>
          <p:spPr bwMode="auto">
            <a:xfrm>
              <a:off x="5057" y="119"/>
              <a:ext cx="590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defTabSz="801688"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 成果评审</a:t>
              </a:r>
            </a:p>
          </p:txBody>
        </p:sp>
        <p:sp>
          <p:nvSpPr>
            <p:cNvPr id="60437" name="AutoShape 36"/>
            <p:cNvSpPr>
              <a:spLocks noChangeArrowheads="1"/>
            </p:cNvSpPr>
            <p:nvPr/>
          </p:nvSpPr>
          <p:spPr bwMode="auto">
            <a:xfrm>
              <a:off x="5387" y="287"/>
              <a:ext cx="135" cy="91"/>
            </a:xfrm>
            <a:prstGeom prst="flowChartMerge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79200" tIns="39600" rIns="79200" bIns="396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421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总结基本要求</a:t>
            </a:r>
          </a:p>
          <a:p>
            <a:pPr lvl="1" eaLnBrk="1" hangingPunct="1"/>
            <a:r>
              <a:rPr lang="zh-CN" altLang="en-US" smtClean="0"/>
              <a:t>从专业技术方面总结</a:t>
            </a:r>
          </a:p>
          <a:p>
            <a:pPr lvl="1" eaLnBrk="1" hangingPunct="1"/>
            <a:r>
              <a:rPr lang="zh-CN" altLang="en-US" smtClean="0"/>
              <a:t>从管理技术方面总结</a:t>
            </a:r>
          </a:p>
          <a:p>
            <a:pPr lvl="1" eaLnBrk="1" hangingPunct="1"/>
            <a:r>
              <a:rPr lang="zh-CN" altLang="en-US" smtClean="0"/>
              <a:t>从小组综合素质方面总结</a:t>
            </a:r>
          </a:p>
          <a:p>
            <a:pPr eaLnBrk="1" hangingPunct="1"/>
            <a:r>
              <a:rPr lang="zh-CN" altLang="en-US" smtClean="0"/>
              <a:t>下一步打算</a:t>
            </a:r>
          </a:p>
          <a:p>
            <a:pPr lvl="1" eaLnBrk="1" hangingPunct="1"/>
            <a:r>
              <a:rPr lang="zh-CN" altLang="en-US" smtClean="0"/>
              <a:t>在现状调查分析中，原关键的少数问题已经解决，原次要问题会上升为主要问题，可以将其作为下一个</a:t>
            </a:r>
            <a:r>
              <a:rPr lang="en-US" altLang="zh-CN" smtClean="0"/>
              <a:t>QCC</a:t>
            </a:r>
            <a:r>
              <a:rPr lang="zh-CN" altLang="en-US" smtClean="0"/>
              <a:t>活动的课题</a:t>
            </a:r>
          </a:p>
          <a:p>
            <a:pPr lvl="1" eaLnBrk="1" hangingPunct="1"/>
            <a:r>
              <a:rPr lang="zh-CN" altLang="en-US" smtClean="0"/>
              <a:t>在最初待选择的诸多课题中，被小组评估为高分的已解决</a:t>
            </a:r>
            <a:r>
              <a:rPr lang="en-US" altLang="zh-CN" smtClean="0"/>
              <a:t>,</a:t>
            </a:r>
            <a:r>
              <a:rPr lang="zh-CN" altLang="en-US" smtClean="0"/>
              <a:t>在其余的课题中还可以选择合适的课题</a:t>
            </a:r>
          </a:p>
          <a:p>
            <a:pPr lvl="1" eaLnBrk="1" hangingPunct="1"/>
            <a:r>
              <a:rPr lang="zh-CN" altLang="en-US" smtClean="0"/>
              <a:t>再次发动小组广泛提出问题，从中评估选取。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34E5F126-1655-4750-A2BE-C6CDC98DBF0D}" type="slidenum">
              <a:rPr lang="de-DE" altLang="zh-CN"/>
              <a:pPr defTabSz="801688"/>
              <a:t>41</a:t>
            </a:fld>
            <a:endParaRPr lang="en-GB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案例：综合点评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hlinkClick r:id="rId3"/>
              </a:rPr>
              <a:t>2011年PSST十佳QCC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4"/>
              </a:rPr>
              <a:t>2010年PSST十佳QCC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5"/>
              </a:rPr>
              <a:t>2009年PSST十佳QCC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6"/>
              </a:rPr>
              <a:t>2008</a:t>
            </a:r>
            <a:r>
              <a:rPr lang="en-US" altLang="en-US" dirty="0" smtClean="0">
                <a:hlinkClick r:id="rId6"/>
              </a:rPr>
              <a:t>年PSST十佳QCC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 dirty="0"/>
              <a:t>Page </a:t>
            </a:r>
            <a:fld id="{D017C8CC-8E34-440C-B8F0-C363EEF553BF}" type="slidenum">
              <a:rPr lang="de-DE" altLang="zh-CN"/>
              <a:pPr defTabSz="801688"/>
              <a:t>42</a:t>
            </a:fld>
            <a:endParaRPr lang="en-GB" altLang="zh-CN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参考资料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484313"/>
            <a:ext cx="3775075" cy="4537075"/>
          </a:xfrm>
        </p:spPr>
        <p:txBody>
          <a:bodyPr/>
          <a:lstStyle/>
          <a:p>
            <a:pPr eaLnBrk="1" hangingPunct="1"/>
            <a:r>
              <a:rPr lang="zh-CN" altLang="en-US" sz="1800" dirty="0" smtClean="0"/>
              <a:t>持续改进统一平台：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600" dirty="0" smtClean="0">
                <a:hlinkClick r:id="rId3"/>
              </a:rPr>
              <a:t>http://hwci.huawei.com</a:t>
            </a:r>
            <a:endParaRPr lang="en-US" altLang="zh-CN" sz="1600" dirty="0" smtClean="0"/>
          </a:p>
          <a:p>
            <a:pPr eaLnBrk="1" hangingPunct="1"/>
            <a:r>
              <a:rPr lang="en-US" altLang="zh-CN" sz="1800" dirty="0" smtClean="0"/>
              <a:t>QCC</a:t>
            </a:r>
            <a:r>
              <a:rPr lang="zh-CN" altLang="en-US" sz="1800" dirty="0" smtClean="0"/>
              <a:t>交流园地：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600" dirty="0" smtClean="0">
                <a:hlinkClick r:id="rId4"/>
              </a:rPr>
              <a:t>http://hi3ms.huawei.com/bbs/list_604,338.html</a:t>
            </a:r>
            <a:endParaRPr lang="zh-CN" altLang="en-US" sz="1600" dirty="0" smtClean="0"/>
          </a:p>
          <a:p>
            <a:pPr eaLnBrk="1" hangingPunct="1"/>
            <a:r>
              <a:rPr lang="zh-CN" altLang="en-US" sz="1800" dirty="0" smtClean="0"/>
              <a:t>阶段成果评审模板</a:t>
            </a:r>
            <a:endParaRPr lang="en-US" altLang="zh-CN" sz="1800" dirty="0" smtClean="0">
              <a:hlinkClick r:id="rId5"/>
            </a:endParaRPr>
          </a:p>
          <a:p>
            <a:pPr lvl="1" eaLnBrk="1" hangingPunct="1"/>
            <a:r>
              <a:rPr lang="zh-CN" altLang="en-US" sz="1600" dirty="0" smtClean="0">
                <a:hlinkClick r:id="rId5"/>
              </a:rPr>
              <a:t>模板</a:t>
            </a:r>
            <a:r>
              <a:rPr lang="en-US" altLang="zh-CN" sz="1600" dirty="0" smtClean="0">
                <a:hlinkClick r:id="rId5"/>
              </a:rPr>
              <a:t>-QCC</a:t>
            </a:r>
            <a:r>
              <a:rPr lang="zh-CN" altLang="en-US" sz="1600" dirty="0" smtClean="0">
                <a:hlinkClick r:id="rId5"/>
              </a:rPr>
              <a:t>活动成果发布评审模板（问题解决型）</a:t>
            </a:r>
            <a:endParaRPr lang="zh-CN" altLang="en-US" sz="1600" dirty="0" smtClean="0"/>
          </a:p>
          <a:p>
            <a:pPr lvl="1" eaLnBrk="1" hangingPunct="1"/>
            <a:r>
              <a:rPr lang="zh-CN" altLang="en-US" sz="1600" dirty="0" smtClean="0">
                <a:hlinkClick r:id="rId5"/>
              </a:rPr>
              <a:t>模板</a:t>
            </a:r>
            <a:r>
              <a:rPr lang="en-US" altLang="zh-CN" sz="1600" dirty="0" smtClean="0">
                <a:hlinkClick r:id="rId5"/>
              </a:rPr>
              <a:t>-QCC</a:t>
            </a:r>
            <a:r>
              <a:rPr lang="zh-CN" altLang="en-US" sz="1600" dirty="0" smtClean="0">
                <a:hlinkClick r:id="rId5"/>
              </a:rPr>
              <a:t>活动成果发布评审模板（课题达成型）</a:t>
            </a:r>
            <a:endParaRPr lang="en-US" altLang="zh-CN" sz="1600" dirty="0" smtClean="0"/>
          </a:p>
          <a:p>
            <a:pPr eaLnBrk="1" hangingPunct="1"/>
            <a:r>
              <a:rPr lang="zh-CN" altLang="en-US" sz="1800" dirty="0" smtClean="0"/>
              <a:t>指导书：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600" dirty="0" smtClean="0">
                <a:hlinkClick r:id="rId6"/>
              </a:rPr>
              <a:t>QCC</a:t>
            </a:r>
            <a:r>
              <a:rPr lang="zh-CN" altLang="en-US" sz="1600" dirty="0" smtClean="0">
                <a:hlinkClick r:id="rId6"/>
              </a:rPr>
              <a:t>活动指导书（圈长）</a:t>
            </a:r>
            <a:endParaRPr lang="en-US" altLang="zh-CN" sz="16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sz="1600" dirty="0" smtClean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51350" y="1665288"/>
            <a:ext cx="43561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8829AD6A-BC51-4D32-BFBB-941F96FA9AAB}" type="slidenum">
              <a:rPr lang="de-DE" altLang="zh-CN"/>
              <a:pPr defTabSz="801688"/>
              <a:t>5</a:t>
            </a:fld>
            <a:endParaRPr lang="en-GB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QCC</a:t>
            </a:r>
            <a:r>
              <a:rPr lang="zh-CN" altLang="en-US" smtClean="0"/>
              <a:t>不断地发展</a:t>
            </a:r>
            <a:r>
              <a:rPr lang="en-US" altLang="zh-CN" smtClean="0"/>
              <a:t>……</a:t>
            </a:r>
          </a:p>
        </p:txBody>
      </p:sp>
      <p:pic>
        <p:nvPicPr>
          <p:cNvPr id="15364" name="Picture 6" descr="BD15302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319338"/>
            <a:ext cx="80645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1014413" y="246062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2" name="Oval 8"/>
          <p:cNvSpPr>
            <a:spLocks noChangeArrowheads="1"/>
          </p:cNvSpPr>
          <p:nvPr/>
        </p:nvSpPr>
        <p:spPr bwMode="auto">
          <a:xfrm>
            <a:off x="2843213" y="246062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5938838" y="2087563"/>
            <a:ext cx="720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ea typeface="华文细黑" pitchFamily="2" charset="-122"/>
              </a:rPr>
              <a:t>1998</a:t>
            </a:r>
            <a:r>
              <a:rPr lang="zh-CN" altLang="en-US" sz="1200">
                <a:solidFill>
                  <a:schemeClr val="tx1"/>
                </a:solidFill>
                <a:ea typeface="华文细黑" pitchFamily="2" charset="-122"/>
              </a:rPr>
              <a:t>年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1087438" y="1989138"/>
            <a:ext cx="0" cy="403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2557463" y="2070100"/>
            <a:ext cx="719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ea typeface="华文细黑" pitchFamily="2" charset="-122"/>
              </a:rPr>
              <a:t>1978</a:t>
            </a:r>
            <a:r>
              <a:rPr lang="zh-CN" altLang="en-US" sz="1200">
                <a:solidFill>
                  <a:schemeClr val="tx1"/>
                </a:solidFill>
                <a:ea typeface="华文细黑" pitchFamily="2" charset="-122"/>
              </a:rPr>
              <a:t>年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7450138" y="2087563"/>
            <a:ext cx="720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ea typeface="华文细黑" pitchFamily="2" charset="-122"/>
              </a:rPr>
              <a:t>2008</a:t>
            </a:r>
            <a:r>
              <a:rPr lang="zh-CN" altLang="en-US" sz="1200">
                <a:solidFill>
                  <a:schemeClr val="tx1"/>
                </a:solidFill>
                <a:ea typeface="华文细黑" pitchFamily="2" charset="-122"/>
              </a:rPr>
              <a:t>年</a:t>
            </a: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6615113" y="1989138"/>
            <a:ext cx="0" cy="403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280" name="Oval 16"/>
          <p:cNvSpPr>
            <a:spLocks noChangeArrowheads="1"/>
          </p:cNvSpPr>
          <p:nvPr/>
        </p:nvSpPr>
        <p:spPr bwMode="auto">
          <a:xfrm>
            <a:off x="6227763" y="246062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7282" name="Oval 18"/>
          <p:cNvSpPr>
            <a:spLocks noChangeArrowheads="1"/>
          </p:cNvSpPr>
          <p:nvPr/>
        </p:nvSpPr>
        <p:spPr bwMode="auto">
          <a:xfrm>
            <a:off x="7739063" y="246062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endParaRPr lang="zh-CN" altLang="en-US" sz="16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7288" name="Rectangle 24"/>
          <p:cNvSpPr>
            <a:spLocks noChangeArrowheads="1"/>
          </p:cNvSpPr>
          <p:nvPr/>
        </p:nvSpPr>
        <p:spPr bwMode="auto">
          <a:xfrm>
            <a:off x="1692275" y="1509713"/>
            <a:ext cx="3095625" cy="2921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r>
              <a:rPr lang="zh-CN" altLang="en-US" sz="1600" b="1">
                <a:ea typeface="华文细黑" pitchFamily="2" charset="-122"/>
              </a:rPr>
              <a:t>蓬勃发展</a:t>
            </a:r>
          </a:p>
        </p:txBody>
      </p:sp>
      <p:sp>
        <p:nvSpPr>
          <p:cNvPr id="267289" name="Rectangle 25"/>
          <p:cNvSpPr>
            <a:spLocks noChangeArrowheads="1"/>
          </p:cNvSpPr>
          <p:nvPr/>
        </p:nvSpPr>
        <p:spPr bwMode="auto">
          <a:xfrm>
            <a:off x="4787900" y="1341438"/>
            <a:ext cx="1871663" cy="28733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r>
              <a:rPr lang="zh-CN" altLang="en-US" sz="1600" b="1">
                <a:ea typeface="华文细黑" pitchFamily="2" charset="-122"/>
              </a:rPr>
              <a:t>改善提升</a:t>
            </a:r>
            <a:endParaRPr lang="en-US" altLang="zh-CN" sz="1600" b="1">
              <a:ea typeface="华文细黑" pitchFamily="2" charset="-122"/>
            </a:endParaRPr>
          </a:p>
        </p:txBody>
      </p:sp>
      <p:sp>
        <p:nvSpPr>
          <p:cNvPr id="267291" name="Rectangle 27"/>
          <p:cNvSpPr>
            <a:spLocks noChangeArrowheads="1"/>
          </p:cNvSpPr>
          <p:nvPr/>
        </p:nvSpPr>
        <p:spPr bwMode="auto">
          <a:xfrm>
            <a:off x="6588125" y="1624013"/>
            <a:ext cx="2232025" cy="360362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r>
              <a:rPr lang="zh-CN" altLang="en-US" sz="1600" b="1">
                <a:ea typeface="华文细黑" pitchFamily="2" charset="-122"/>
              </a:rPr>
              <a:t>回归源点</a:t>
            </a:r>
          </a:p>
        </p:txBody>
      </p:sp>
      <p:sp>
        <p:nvSpPr>
          <p:cNvPr id="267292" name="Rectangle 28"/>
          <p:cNvSpPr>
            <a:spLocks noChangeArrowheads="1"/>
          </p:cNvSpPr>
          <p:nvPr/>
        </p:nvSpPr>
        <p:spPr bwMode="auto">
          <a:xfrm>
            <a:off x="7451725" y="1347788"/>
            <a:ext cx="1368425" cy="271462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r>
              <a:rPr lang="zh-CN" altLang="en-US" sz="1600" b="1">
                <a:ea typeface="华文细黑" pitchFamily="2" charset="-122"/>
              </a:rPr>
              <a:t>持续卓越</a:t>
            </a:r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755650" y="1701800"/>
            <a:ext cx="936625" cy="2873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lIns="91399" tIns="45699" rIns="91399" bIns="45699" anchor="ctr"/>
          <a:lstStyle/>
          <a:p>
            <a:pPr algn="ctr"/>
            <a:r>
              <a:rPr lang="zh-CN" altLang="en-US" sz="1600" b="1">
                <a:ea typeface="华文细黑" pitchFamily="2" charset="-122"/>
              </a:rPr>
              <a:t>百废待兴</a:t>
            </a:r>
          </a:p>
        </p:txBody>
      </p:sp>
      <p:sp>
        <p:nvSpPr>
          <p:cNvPr id="15379" name="Text Box 32"/>
          <p:cNvSpPr txBox="1">
            <a:spLocks noChangeArrowheads="1"/>
          </p:cNvSpPr>
          <p:nvPr/>
        </p:nvSpPr>
        <p:spPr bwMode="auto">
          <a:xfrm>
            <a:off x="1116013" y="2055813"/>
            <a:ext cx="792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ea typeface="华文细黑" pitchFamily="2" charset="-122"/>
              </a:rPr>
              <a:t>1962</a:t>
            </a:r>
            <a:r>
              <a:rPr lang="zh-CN" altLang="en-US" sz="1200">
                <a:solidFill>
                  <a:schemeClr val="tx1"/>
                </a:solidFill>
                <a:ea typeface="华文细黑" pitchFamily="2" charset="-122"/>
              </a:rPr>
              <a:t>年</a:t>
            </a:r>
            <a:endParaRPr lang="en-US" altLang="zh-CN" sz="120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7300" name="Text Box 36"/>
          <p:cNvSpPr txBox="1">
            <a:spLocks noChangeArrowheads="1"/>
          </p:cNvSpPr>
          <p:nvPr/>
        </p:nvSpPr>
        <p:spPr bwMode="auto">
          <a:xfrm>
            <a:off x="971550" y="2709863"/>
            <a:ext cx="784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>
              <a:buFontTx/>
              <a:buChar char="•"/>
            </a:pP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1962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年</a:t>
            </a:r>
            <a:r>
              <a:rPr lang="zh-CN" altLang="en-US" b="1" u="sng" dirty="0">
                <a:solidFill>
                  <a:schemeClr val="tx2"/>
                </a:solidFill>
                <a:ea typeface="华文细黑" pitchFamily="2" charset="-122"/>
              </a:rPr>
              <a:t>日本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首创了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小组，并把广泛开展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小组活动作为全面质量管理的一项重要工作。</a:t>
            </a:r>
          </a:p>
        </p:txBody>
      </p:sp>
      <p:sp>
        <p:nvSpPr>
          <p:cNvPr id="15381" name="Text Box 5"/>
          <p:cNvSpPr txBox="1">
            <a:spLocks noChangeArrowheads="1"/>
          </p:cNvSpPr>
          <p:nvPr/>
        </p:nvSpPr>
        <p:spPr bwMode="auto">
          <a:xfrm>
            <a:off x="6567488" y="1989138"/>
            <a:ext cx="654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9" tIns="45699" rIns="91399" bIns="45699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华文细黑" pitchFamily="2" charset="-122"/>
              </a:rPr>
              <a:t>21</a:t>
            </a:r>
            <a:r>
              <a:rPr lang="zh-CN" altLang="en-US" sz="1200">
                <a:solidFill>
                  <a:schemeClr val="tx1"/>
                </a:solidFill>
                <a:ea typeface="华文细黑" pitchFamily="2" charset="-122"/>
              </a:rPr>
              <a:t>世纪</a:t>
            </a:r>
          </a:p>
        </p:txBody>
      </p:sp>
      <p:sp>
        <p:nvSpPr>
          <p:cNvPr id="267301" name="Text Box 37"/>
          <p:cNvSpPr txBox="1">
            <a:spLocks noChangeArrowheads="1"/>
          </p:cNvSpPr>
          <p:nvPr/>
        </p:nvSpPr>
        <p:spPr bwMode="auto">
          <a:xfrm>
            <a:off x="1331913" y="3070225"/>
            <a:ext cx="74882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 marL="92075" indent="-92075">
              <a:buFontTx/>
              <a:buChar char="•"/>
            </a:pPr>
            <a:r>
              <a:rPr lang="en-US" altLang="zh-CN" b="1">
                <a:solidFill>
                  <a:schemeClr val="tx1"/>
                </a:solidFill>
                <a:ea typeface="华文细黑" pitchFamily="2" charset="-122"/>
              </a:rPr>
              <a:t>在日本QC小组取得巨大的成功后，先后在韩国、泰国、中国、马来西亚、意大利、英国、法国等70多个国家和地区相继开展了QC小组活动。 </a:t>
            </a:r>
            <a:endParaRPr lang="zh-CN" altLang="en-US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7302" name="Text Box 38"/>
          <p:cNvSpPr txBox="1">
            <a:spLocks noChangeArrowheads="1"/>
          </p:cNvSpPr>
          <p:nvPr/>
        </p:nvSpPr>
        <p:spPr bwMode="auto">
          <a:xfrm>
            <a:off x="1331913" y="3646488"/>
            <a:ext cx="74882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 marL="92075" indent="-92075">
              <a:buFontTx/>
              <a:buChar char="•"/>
            </a:pPr>
            <a:r>
              <a:rPr lang="en-US" altLang="zh-CN" b="1">
                <a:solidFill>
                  <a:schemeClr val="tx1"/>
                </a:solidFill>
                <a:ea typeface="华文细黑" pitchFamily="2" charset="-122"/>
              </a:rPr>
              <a:t>日本每年注册近20万个QC小组，没有注册的QC小组更多达几十万，他们一直活跃在各条战线上，每年为企业创造的经济效益多达近10,000亿日元。</a:t>
            </a:r>
            <a:endParaRPr lang="zh-CN" altLang="en-US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267303" name="Text Box 39"/>
          <p:cNvSpPr txBox="1">
            <a:spLocks noChangeArrowheads="1"/>
          </p:cNvSpPr>
          <p:nvPr/>
        </p:nvSpPr>
        <p:spPr bwMode="auto">
          <a:xfrm>
            <a:off x="1908175" y="4294188"/>
            <a:ext cx="69119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 marL="92075" indent="-92075">
              <a:buFontTx/>
              <a:buChar char="•"/>
            </a:pPr>
            <a:r>
              <a:rPr lang="zh-CN" altLang="en-US" b="1" u="sng" dirty="0">
                <a:solidFill>
                  <a:schemeClr val="tx2"/>
                </a:solidFill>
                <a:ea typeface="华文细黑" pitchFamily="2" charset="-122"/>
              </a:rPr>
              <a:t>中国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从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1978－2008年全国注册的QC小组累计多达</a:t>
            </a:r>
            <a:r>
              <a:rPr lang="en-US" altLang="en-US" b="1" dirty="0">
                <a:solidFill>
                  <a:schemeClr val="tx1"/>
                </a:solidFill>
                <a:ea typeface="华文细黑" pitchFamily="2" charset="-122"/>
              </a:rPr>
              <a:t>2802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万个，累计为企业创造的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可计算的直接经济效益达</a:t>
            </a:r>
            <a:r>
              <a:rPr lang="en-US" altLang="en-US" b="1" dirty="0">
                <a:solidFill>
                  <a:schemeClr val="tx1"/>
                </a:solidFill>
                <a:ea typeface="华文细黑" pitchFamily="2" charset="-122"/>
              </a:rPr>
              <a:t>5753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亿元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。</a:t>
            </a:r>
          </a:p>
        </p:txBody>
      </p:sp>
      <p:sp>
        <p:nvSpPr>
          <p:cNvPr id="267304" name="Text Box 40"/>
          <p:cNvSpPr txBox="1">
            <a:spLocks noChangeArrowheads="1"/>
          </p:cNvSpPr>
          <p:nvPr/>
        </p:nvSpPr>
        <p:spPr bwMode="auto">
          <a:xfrm>
            <a:off x="2411413" y="4956175"/>
            <a:ext cx="612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 marL="92075" indent="-92075">
              <a:buFontTx/>
              <a:buChar char="•"/>
            </a:pPr>
            <a:r>
              <a:rPr lang="en-US" altLang="zh-CN" b="1" u="sng" dirty="0">
                <a:solidFill>
                  <a:schemeClr val="tx2"/>
                </a:solidFill>
                <a:ea typeface="华文细黑" pitchFamily="2" charset="-122"/>
              </a:rPr>
              <a:t>华为公司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自1998年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引入</a:t>
            </a:r>
            <a:r>
              <a:rPr lang="en-US" altLang="zh-CN" b="1" dirty="0" err="1">
                <a:solidFill>
                  <a:schemeClr val="tx1"/>
                </a:solidFill>
                <a:ea typeface="华文细黑" pitchFamily="2" charset="-122"/>
              </a:rPr>
              <a:t>QCC活动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1999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年的“水晶圈”获得公司一等奖。</a:t>
            </a:r>
          </a:p>
        </p:txBody>
      </p:sp>
      <p:sp>
        <p:nvSpPr>
          <p:cNvPr id="267305" name="Text Box 41"/>
          <p:cNvSpPr txBox="1">
            <a:spLocks noChangeArrowheads="1"/>
          </p:cNvSpPr>
          <p:nvPr/>
        </p:nvSpPr>
        <p:spPr bwMode="auto">
          <a:xfrm>
            <a:off x="2555875" y="5429250"/>
            <a:ext cx="6264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99" tIns="45699" rIns="91399" bIns="45699">
            <a:spAutoFit/>
          </a:bodyPr>
          <a:lstStyle/>
          <a:p>
            <a:pPr marL="92075" indent="-92075">
              <a:buFontTx/>
              <a:buChar char="•"/>
            </a:pP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21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世纪， 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在日本回归源点。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2008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年，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 b="1" dirty="0">
                <a:solidFill>
                  <a:schemeClr val="tx1"/>
                </a:solidFill>
                <a:ea typeface="华文细黑" pitchFamily="2" charset="-122"/>
              </a:rPr>
              <a:t>在华为开始了新的旅程</a:t>
            </a:r>
            <a:r>
              <a:rPr lang="en-US" altLang="zh-CN" b="1" dirty="0">
                <a:solidFill>
                  <a:schemeClr val="tx1"/>
                </a:solidFill>
                <a:ea typeface="华文细黑" pitchFamily="2" charset="-122"/>
              </a:rPr>
              <a:t>……</a:t>
            </a:r>
            <a:endParaRPr lang="zh-CN" altLang="en-US" b="1" dirty="0">
              <a:solidFill>
                <a:schemeClr val="tx1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 animBg="1"/>
      <p:bldP spid="267280" grpId="0" animBg="1"/>
      <p:bldP spid="267282" grpId="0" animBg="1"/>
      <p:bldP spid="267288" grpId="0" animBg="1"/>
      <p:bldP spid="267289" grpId="0" animBg="1"/>
      <p:bldP spid="267291" grpId="0" animBg="1"/>
      <p:bldP spid="267292" grpId="0" animBg="1"/>
      <p:bldP spid="267293" grpId="0" animBg="1"/>
      <p:bldP spid="267301" grpId="0"/>
      <p:bldP spid="267301" grpId="1"/>
      <p:bldP spid="267302" grpId="0"/>
      <p:bldP spid="267302" grpId="1"/>
      <p:bldP spid="267303" grpId="0"/>
      <p:bldP spid="267303" grpId="1"/>
      <p:bldP spid="267304" grpId="0"/>
      <p:bldP spid="267304" grpId="1"/>
      <p:bldP spid="267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6B54B61A-340D-49D2-8EE5-B85BBA146A2A}" type="slidenum">
              <a:rPr lang="de-DE" altLang="zh-CN"/>
              <a:pPr defTabSz="801688"/>
              <a:t>6</a:t>
            </a:fld>
            <a:endParaRPr lang="en-GB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华为</a:t>
            </a:r>
            <a:r>
              <a:rPr lang="en-US" altLang="zh-CN" smtClean="0"/>
              <a:t>QCC</a:t>
            </a:r>
            <a:endParaRPr lang="zh-CN" altLang="en-US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900113" y="2492375"/>
            <a:ext cx="74882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52" tIns="40076" rIns="80152" bIns="40076"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我们追求持续不断、孜孜不倦、一点一滴的改进，促使管理的不断改良。只有在不断改良的基础上，我们才会离发达国家著名公司的先进管理越来越近。”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766763" y="1743075"/>
            <a:ext cx="8053387" cy="2909888"/>
          </a:xfrm>
          <a:prstGeom prst="foldedCorner">
            <a:avLst>
              <a:gd name="adj" fmla="val 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766763" y="1700213"/>
            <a:ext cx="8053387" cy="506412"/>
            <a:chOff x="3061" y="2259"/>
            <a:chExt cx="2291" cy="227"/>
          </a:xfrm>
        </p:grpSpPr>
        <p:sp>
          <p:nvSpPr>
            <p:cNvPr id="16394" name="AutoShape 6"/>
            <p:cNvSpPr>
              <a:spLocks noChangeArrowheads="1"/>
            </p:cNvSpPr>
            <p:nvPr/>
          </p:nvSpPr>
          <p:spPr bwMode="ltGray">
            <a:xfrm>
              <a:off x="3061" y="2259"/>
              <a:ext cx="2280" cy="227"/>
            </a:xfrm>
            <a:prstGeom prst="roundRect">
              <a:avLst>
                <a:gd name="adj" fmla="val 0"/>
              </a:avLst>
            </a:prstGeom>
            <a:solidFill>
              <a:srgbClr val="990000"/>
            </a:solidFill>
            <a:ln w="28575" cap="rnd" algn="ctr">
              <a:solidFill>
                <a:srgbClr val="99000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6395" name="Picture 7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3081" y="2266"/>
              <a:ext cx="2271" cy="92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</p:spPr>
        </p:pic>
      </p:grpSp>
      <p:sp>
        <p:nvSpPr>
          <p:cNvPr id="16391" name="Rectangle 8"/>
          <p:cNvSpPr>
            <a:spLocks noChangeArrowheads="1"/>
          </p:cNvSpPr>
          <p:nvPr/>
        </p:nvSpPr>
        <p:spPr bwMode="gray">
          <a:xfrm>
            <a:off x="576263" y="1700213"/>
            <a:ext cx="8388350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78355" tIns="39177" rIns="78355" bIns="39177" anchor="ctr"/>
          <a:lstStyle/>
          <a:p>
            <a:pPr algn="ctr" defTabSz="784225"/>
            <a:r>
              <a:rPr lang="en-US" altLang="zh-CN" sz="2400" b="1">
                <a:ea typeface="华文细黑" pitchFamily="2" charset="-122"/>
              </a:rPr>
              <a:t>1998年8月任总在第一期QCC成果汇报暨颁奖会上的讲话</a:t>
            </a:r>
          </a:p>
        </p:txBody>
      </p:sp>
      <p:pic>
        <p:nvPicPr>
          <p:cNvPr id="16392" name="Picture 9" descr="J00787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4797425"/>
            <a:ext cx="27019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F3945E8F-3825-40E1-8293-E61077AAA68B}" type="slidenum">
              <a:rPr lang="de-DE" altLang="zh-CN"/>
              <a:pPr defTabSz="801688"/>
              <a:t>7</a:t>
            </a:fld>
            <a:endParaRPr lang="en-GB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高层对</a:t>
            </a:r>
            <a:r>
              <a:rPr lang="en-US" altLang="zh-CN" smtClean="0"/>
              <a:t>QCC</a:t>
            </a:r>
            <a:r>
              <a:rPr lang="zh-CN" altLang="en-US" smtClean="0"/>
              <a:t>的要求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85838" y="2147888"/>
            <a:ext cx="70580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61" tIns="40030" rIns="80061" bIns="40030"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、对优秀</a:t>
            </a:r>
            <a:r>
              <a:rPr lang="en-US" altLang="zh-CN" sz="1800" b="1" dirty="0" err="1">
                <a:solidFill>
                  <a:schemeClr val="tx1"/>
                </a:solidFill>
                <a:ea typeface="华文细黑" pitchFamily="2" charset="-122"/>
              </a:rPr>
              <a:t>QCC圈长在个人任职和PL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ea typeface="华文细黑" pitchFamily="2" charset="-122"/>
              </a:rPr>
              <a:t>PM选拔上给予优先考虑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、从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09年开始，每年进行PSST体系持续改进成果发表和表彰大会。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3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、</a:t>
            </a:r>
            <a:r>
              <a:rPr lang="en-US" altLang="zh-CN" sz="1800" b="1" dirty="0" err="1">
                <a:solidFill>
                  <a:schemeClr val="tx1"/>
                </a:solidFill>
                <a:ea typeface="华文细黑" pitchFamily="2" charset="-122"/>
              </a:rPr>
              <a:t>QCC活动要结合本职工作不断改进，要注重结果也要关注过程和方法的掌握，要明确管理机制并实施有效的激励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。</a:t>
            </a:r>
            <a:r>
              <a:rPr lang="en-US" altLang="zh-CN" sz="1800" b="1" dirty="0" err="1">
                <a:solidFill>
                  <a:schemeClr val="tx1"/>
                </a:solidFill>
                <a:ea typeface="华文细黑" pitchFamily="2" charset="-122"/>
              </a:rPr>
              <a:t>QCC当前特别要注意解决好两个问题：牵引优秀的骨干员工担任圈长；杜绝搞QCC就是为了申请经费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4</a:t>
            </a:r>
            <a:r>
              <a:rPr lang="zh-CN" altLang="en-US" sz="1800" b="1" dirty="0">
                <a:solidFill>
                  <a:schemeClr val="tx1"/>
                </a:solidFill>
                <a:ea typeface="华文细黑" pitchFamily="2" charset="-122"/>
              </a:rPr>
              <a:t>、各产品线总裁要大力支持</a:t>
            </a:r>
            <a:r>
              <a:rPr lang="en-US" altLang="zh-CN" sz="1800" b="1" dirty="0" err="1">
                <a:solidFill>
                  <a:schemeClr val="tx1"/>
                </a:solidFill>
                <a:ea typeface="华文细黑" pitchFamily="2" charset="-122"/>
              </a:rPr>
              <a:t>QCC活动，要亲自参加产品线的QCC发表会议</a:t>
            </a:r>
            <a:r>
              <a:rPr lang="en-US" altLang="zh-CN" sz="1800" b="1" dirty="0">
                <a:solidFill>
                  <a:schemeClr val="tx1"/>
                </a:solidFill>
                <a:ea typeface="华文细黑" pitchFamily="2" charset="-122"/>
              </a:rPr>
              <a:t>。</a:t>
            </a:r>
            <a:endParaRPr lang="zh-CN" altLang="en-US" sz="1800" b="1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755650" y="1527175"/>
            <a:ext cx="7518400" cy="4206875"/>
          </a:xfrm>
          <a:prstGeom prst="foldedCorner">
            <a:avLst>
              <a:gd name="adj" fmla="val 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755650" y="1484313"/>
            <a:ext cx="7518400" cy="506412"/>
            <a:chOff x="3061" y="2259"/>
            <a:chExt cx="2291" cy="227"/>
          </a:xfrm>
        </p:grpSpPr>
        <p:sp>
          <p:nvSpPr>
            <p:cNvPr id="17418" name="AutoShape 6"/>
            <p:cNvSpPr>
              <a:spLocks noChangeArrowheads="1"/>
            </p:cNvSpPr>
            <p:nvPr/>
          </p:nvSpPr>
          <p:spPr bwMode="ltGray">
            <a:xfrm>
              <a:off x="3061" y="2259"/>
              <a:ext cx="2280" cy="227"/>
            </a:xfrm>
            <a:prstGeom prst="roundRect">
              <a:avLst>
                <a:gd name="adj" fmla="val 0"/>
              </a:avLst>
            </a:prstGeom>
            <a:solidFill>
              <a:srgbClr val="990000"/>
            </a:solidFill>
            <a:ln w="28575" cap="rnd" algn="ctr">
              <a:solidFill>
                <a:srgbClr val="990000"/>
              </a:solidFill>
              <a:round/>
              <a:headEnd/>
              <a:tailEnd/>
            </a:ln>
          </p:spPr>
          <p:txBody>
            <a:bodyPr lIns="22467" tIns="11234" rIns="22467" bIns="11234"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7419" name="Picture 7" descr="guang"/>
            <p:cNvPicPr>
              <a:picLocks noChangeAspect="1" noChangeArrowheads="1"/>
            </p:cNvPicPr>
            <p:nvPr/>
          </p:nvPicPr>
          <p:blipFill>
            <a:blip r:embed="rId3" cstate="print"/>
            <a:srcRect r="-882" b="38942"/>
            <a:stretch>
              <a:fillRect/>
            </a:stretch>
          </p:blipFill>
          <p:spPr bwMode="auto">
            <a:xfrm>
              <a:off x="3081" y="2266"/>
              <a:ext cx="2271" cy="92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</p:spPr>
        </p:pic>
      </p:grpSp>
      <p:sp>
        <p:nvSpPr>
          <p:cNvPr id="17415" name="Rectangle 8"/>
          <p:cNvSpPr>
            <a:spLocks noChangeArrowheads="1"/>
          </p:cNvSpPr>
          <p:nvPr/>
        </p:nvSpPr>
        <p:spPr bwMode="gray">
          <a:xfrm>
            <a:off x="1084263" y="1484313"/>
            <a:ext cx="7189787" cy="506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78265" tIns="39133" rIns="78265" bIns="39133" anchor="ctr"/>
          <a:lstStyle/>
          <a:p>
            <a:pPr algn="ctr" defTabSz="784225"/>
            <a:r>
              <a:rPr lang="en-US" altLang="zh-CN" sz="2000" b="1">
                <a:ea typeface="华文细黑" pitchFamily="2" charset="-122"/>
              </a:rPr>
              <a:t>QCC</a:t>
            </a:r>
            <a:r>
              <a:rPr lang="zh-CN" altLang="en-US" sz="2000" b="1">
                <a:ea typeface="华文细黑" pitchFamily="2" charset="-122"/>
              </a:rPr>
              <a:t>活动要结合本职工作不断改进</a:t>
            </a:r>
            <a:endParaRPr lang="en-US" altLang="zh-CN" sz="2000" b="1">
              <a:ea typeface="华文细黑" pitchFamily="2" charset="-122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482850" y="5337175"/>
            <a:ext cx="5689600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9106" tIns="39556" rIns="79106" bIns="39556">
            <a:spAutoFit/>
          </a:bodyPr>
          <a:lstStyle/>
          <a:p>
            <a:pPr algn="r" defTabSz="801688">
              <a:spcBef>
                <a:spcPct val="50000"/>
              </a:spcBef>
            </a:pP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——2008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年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7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月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9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日 徐直军于</a:t>
            </a:r>
            <a:r>
              <a:rPr lang="en-US" altLang="zh-CN" sz="1600" b="1">
                <a:solidFill>
                  <a:schemeClr val="tx1"/>
                </a:solidFill>
                <a:ea typeface="华文细黑" pitchFamily="2" charset="-122"/>
              </a:rPr>
              <a:t>PSST</a:t>
            </a:r>
            <a:r>
              <a:rPr lang="zh-CN" altLang="en-US" sz="1600" b="1">
                <a:solidFill>
                  <a:schemeClr val="tx1"/>
                </a:solidFill>
                <a:ea typeface="华文细黑" pitchFamily="2" charset="-122"/>
              </a:rPr>
              <a:t>会议讲话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80959C36-6CE0-46AD-9EE1-3D5262DE08BB}" type="slidenum">
              <a:rPr lang="de-DE" altLang="zh-CN"/>
              <a:pPr defTabSz="801688"/>
              <a:t>8</a:t>
            </a:fld>
            <a:endParaRPr lang="en-GB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QC</a:t>
            </a:r>
            <a:r>
              <a:rPr lang="zh-CN" altLang="en-US" smtClean="0"/>
              <a:t>小组的人员结构</a:t>
            </a:r>
          </a:p>
        </p:txBody>
      </p:sp>
      <p:pic>
        <p:nvPicPr>
          <p:cNvPr id="18436" name="Picture 4" descr="漫画3--彩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903413"/>
            <a:ext cx="460851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5641975" y="4073525"/>
            <a:ext cx="514350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/>
            <a:r>
              <a:rPr lang="zh-CN" altLang="en-US" b="1">
                <a:solidFill>
                  <a:schemeClr val="tx1"/>
                </a:solidFill>
                <a:ea typeface="华文细黑" pitchFamily="2" charset="-122"/>
              </a:rPr>
              <a:t>圈长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897063" y="3933825"/>
            <a:ext cx="514350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/>
            <a:r>
              <a:rPr lang="zh-CN" altLang="en-US" b="1">
                <a:solidFill>
                  <a:schemeClr val="tx1"/>
                </a:solidFill>
                <a:ea typeface="华文细黑" pitchFamily="2" charset="-122"/>
              </a:rPr>
              <a:t>圈员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4024313" y="2273300"/>
            <a:ext cx="692150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>
            <a:spAutoFit/>
          </a:bodyPr>
          <a:lstStyle/>
          <a:p>
            <a:pPr defTabSz="801688"/>
            <a:r>
              <a:rPr lang="zh-CN" altLang="en-US" b="1">
                <a:solidFill>
                  <a:schemeClr val="tx1"/>
                </a:solidFill>
                <a:ea typeface="华文细黑" pitchFamily="2" charset="-122"/>
              </a:rPr>
              <a:t>辅导员</a:t>
            </a:r>
          </a:p>
        </p:txBody>
      </p:sp>
      <p:sp>
        <p:nvSpPr>
          <p:cNvPr id="271370" name="AutoShape 10"/>
          <p:cNvSpPr>
            <a:spLocks noChangeArrowheads="1"/>
          </p:cNvSpPr>
          <p:nvPr/>
        </p:nvSpPr>
        <p:spPr bwMode="auto">
          <a:xfrm>
            <a:off x="755650" y="1268760"/>
            <a:ext cx="1871663" cy="1728440"/>
          </a:xfrm>
          <a:prstGeom prst="wedgeRoundRectCallout">
            <a:avLst>
              <a:gd name="adj1" fmla="val 105981"/>
              <a:gd name="adj2" fmla="val -3264"/>
              <a:gd name="adj3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/>
          <a:lstStyle/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具备丰富的改进知识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；</a:t>
            </a:r>
          </a:p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有热情、有耐心；</a:t>
            </a:r>
          </a:p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能够在最合适的时候提供</a:t>
            </a: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最恰当的辅导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。</a:t>
            </a:r>
          </a:p>
        </p:txBody>
      </p:sp>
      <p:sp>
        <p:nvSpPr>
          <p:cNvPr id="271365" name="AutoShape 5"/>
          <p:cNvSpPr>
            <a:spLocks noChangeArrowheads="1"/>
          </p:cNvSpPr>
          <p:nvPr/>
        </p:nvSpPr>
        <p:spPr bwMode="auto">
          <a:xfrm>
            <a:off x="6156325" y="1125538"/>
            <a:ext cx="2663825" cy="2879725"/>
          </a:xfrm>
          <a:prstGeom prst="wedgeRoundRectCallout">
            <a:avLst>
              <a:gd name="adj1" fmla="val -66093"/>
              <a:gd name="adj2" fmla="val 35944"/>
              <a:gd name="adj3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/>
          <a:lstStyle/>
          <a:p>
            <a:pPr marL="179388" indent="-179388" defTabSz="801688"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事业心强、责任心强的业务骨干，能任劳任怨。</a:t>
            </a:r>
          </a:p>
          <a:p>
            <a:pPr marL="179388" indent="-179388" defTabSz="801688"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有</a:t>
            </a: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较强的思维和分析问题的能力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，善于指引他人；有一定的</a:t>
            </a: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领导力和协调能力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，善于处理和改善人际关系。</a:t>
            </a:r>
          </a:p>
          <a:p>
            <a:pPr marL="179388" indent="-179388" defTabSz="801688"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能对</a:t>
            </a:r>
            <a:r>
              <a:rPr lang="en-US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小组实施有效的管理，同时组织</a:t>
            </a:r>
            <a:r>
              <a:rPr lang="en-US" altLang="zh-CN">
                <a:solidFill>
                  <a:schemeClr val="tx1"/>
                </a:solidFill>
                <a:ea typeface="华文细黑" pitchFamily="2" charset="-122"/>
              </a:rPr>
              <a:t>QC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小组成员开展一些文娱、体育、社交等活动，为大家创造一个宽松愉快的工作环境。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6084888" y="4076700"/>
            <a:ext cx="2735262" cy="1944688"/>
          </a:xfrm>
          <a:prstGeom prst="wedgeRoundRectCallout">
            <a:avLst>
              <a:gd name="adj1" fmla="val -115991"/>
              <a:gd name="adj2" fmla="val 17431"/>
              <a:gd name="adj3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9200" tIns="39600" rIns="79200" bIns="39600"/>
          <a:lstStyle/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希望通过</a:t>
            </a:r>
            <a:r>
              <a:rPr lang="en-US" altLang="zh-CN">
                <a:solidFill>
                  <a:schemeClr val="tx2"/>
                </a:solidFill>
                <a:ea typeface="华文细黑" pitchFamily="2" charset="-122"/>
              </a:rPr>
              <a:t>QC</a:t>
            </a: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小组提高个人解决问题的能力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，通过</a:t>
            </a:r>
            <a:r>
              <a:rPr lang="en-US" altLang="zh-CN">
                <a:solidFill>
                  <a:schemeClr val="tx1"/>
                </a:solidFill>
                <a:ea typeface="华文细黑" pitchFamily="2" charset="-122"/>
              </a:rPr>
              <a:t>QCC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活动消灭不良，改善产品质量、提高工作效率。</a:t>
            </a:r>
          </a:p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愿意积极参加</a:t>
            </a:r>
            <a:r>
              <a:rPr lang="en-US" altLang="zh-CN">
                <a:solidFill>
                  <a:schemeClr val="tx2"/>
                </a:solidFill>
                <a:ea typeface="华文细黑" pitchFamily="2" charset="-122"/>
              </a:rPr>
              <a:t>QCC</a:t>
            </a:r>
            <a:r>
              <a:rPr lang="zh-CN" altLang="en-US">
                <a:solidFill>
                  <a:schemeClr val="tx2"/>
                </a:solidFill>
                <a:ea typeface="华文细黑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，提高和他人的合作和沟通能力。</a:t>
            </a:r>
          </a:p>
          <a:p>
            <a:pPr marL="179388" indent="-179388" defTabSz="80168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成员不允许同时在多个圈。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7" grpId="0"/>
      <p:bldP spid="271368" grpId="0"/>
      <p:bldP spid="271369" grpId="0"/>
      <p:bldP spid="271370" grpId="0" animBg="1"/>
      <p:bldP spid="271365" grpId="0" animBg="1"/>
      <p:bldP spid="2713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801688"/>
            <a:r>
              <a:rPr lang="de-DE" altLang="zh-CN"/>
              <a:t>Page </a:t>
            </a:r>
            <a:fld id="{BD0DF936-E75E-4A5C-BD5E-93CC8A76C70F}" type="slidenum">
              <a:rPr lang="de-DE" altLang="zh-CN"/>
              <a:pPr defTabSz="801688"/>
              <a:t>9</a:t>
            </a:fld>
            <a:endParaRPr lang="en-GB" altLang="zh-CN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292225" y="1946275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1292225" y="2927350"/>
            <a:ext cx="5943600" cy="800100"/>
          </a:xfrm>
          <a:prstGeom prst="roundRect">
            <a:avLst>
              <a:gd name="adj" fmla="val 12319"/>
            </a:avLst>
          </a:prstGeom>
          <a:solidFill>
            <a:schemeClr val="tx2"/>
          </a:soli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1292225" y="3910013"/>
            <a:ext cx="5943600" cy="80010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31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800225" y="211772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什么是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  <a:endParaRPr lang="zh-CN" altLang="en-US" sz="2400" b="1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774825" y="3108325"/>
            <a:ext cx="5389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为啥做</a:t>
            </a:r>
            <a:r>
              <a:rPr lang="en-US" altLang="zh-CN" sz="2400" b="1">
                <a:ea typeface="华文细黑" pitchFamily="2" charset="-122"/>
              </a:rPr>
              <a:t>QCC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1774825" y="4092575"/>
            <a:ext cx="538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华文细黑" pitchFamily="2" charset="-122"/>
              </a:rPr>
              <a:t>怎样做</a:t>
            </a:r>
            <a:r>
              <a:rPr lang="en-US" altLang="zh-CN" sz="2400" b="1">
                <a:solidFill>
                  <a:schemeClr val="tx1"/>
                </a:solidFill>
                <a:ea typeface="华文细黑" pitchFamily="2" charset="-122"/>
              </a:rPr>
              <a:t>QCC</a:t>
            </a:r>
          </a:p>
        </p:txBody>
      </p:sp>
      <p:grpSp>
        <p:nvGrpSpPr>
          <p:cNvPr id="19465" name="Group 8"/>
          <p:cNvGrpSpPr>
            <a:grpSpLocks/>
          </p:cNvGrpSpPr>
          <p:nvPr/>
        </p:nvGrpSpPr>
        <p:grpSpPr bwMode="auto">
          <a:xfrm>
            <a:off x="981075" y="2041525"/>
            <a:ext cx="642938" cy="642938"/>
            <a:chOff x="1289" y="582"/>
            <a:chExt cx="668" cy="668"/>
          </a:xfrm>
        </p:grpSpPr>
        <p:sp>
          <p:nvSpPr>
            <p:cNvPr id="19484" name="Oval 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Oval 1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6" name="Oval 1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7" name="Oval 1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8" name="Oval 1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9466" name="Group 14"/>
          <p:cNvGrpSpPr>
            <a:grpSpLocks/>
          </p:cNvGrpSpPr>
          <p:nvPr/>
        </p:nvGrpSpPr>
        <p:grpSpPr bwMode="auto">
          <a:xfrm>
            <a:off x="981075" y="3032125"/>
            <a:ext cx="642938" cy="642938"/>
            <a:chOff x="1289" y="582"/>
            <a:chExt cx="668" cy="668"/>
          </a:xfrm>
        </p:grpSpPr>
        <p:sp>
          <p:nvSpPr>
            <p:cNvPr id="19479" name="Oval 15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Oval 16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1" name="Oval 17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2" name="Oval 18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83" name="Oval 19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9467" name="Group 20"/>
          <p:cNvGrpSpPr>
            <a:grpSpLocks/>
          </p:cNvGrpSpPr>
          <p:nvPr/>
        </p:nvGrpSpPr>
        <p:grpSpPr bwMode="auto">
          <a:xfrm>
            <a:off x="981075" y="4022725"/>
            <a:ext cx="642938" cy="642938"/>
            <a:chOff x="1289" y="582"/>
            <a:chExt cx="668" cy="668"/>
          </a:xfrm>
        </p:grpSpPr>
        <p:sp>
          <p:nvSpPr>
            <p:cNvPr id="19474" name="Oval 2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Oval 2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76" name="Oval 2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77" name="Oval 2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478" name="Oval 2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9468" name="Text Box 26"/>
          <p:cNvSpPr txBox="1">
            <a:spLocks noChangeArrowheads="1"/>
          </p:cNvSpPr>
          <p:nvPr/>
        </p:nvSpPr>
        <p:spPr bwMode="auto">
          <a:xfrm>
            <a:off x="1111250" y="2149475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9469" name="Text Box 27"/>
          <p:cNvSpPr txBox="1">
            <a:spLocks noChangeArrowheads="1"/>
          </p:cNvSpPr>
          <p:nvPr/>
        </p:nvSpPr>
        <p:spPr bwMode="auto">
          <a:xfrm>
            <a:off x="1111250" y="3122613"/>
            <a:ext cx="3111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470" name="Text Box 28"/>
          <p:cNvSpPr txBox="1">
            <a:spLocks noChangeArrowheads="1"/>
          </p:cNvSpPr>
          <p:nvPr/>
        </p:nvSpPr>
        <p:spPr bwMode="auto">
          <a:xfrm>
            <a:off x="1123950" y="4133850"/>
            <a:ext cx="3111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9471" name="Rectangle 29"/>
          <p:cNvSpPr>
            <a:spLocks noGrp="1" noChangeArrowheads="1"/>
          </p:cNvSpPr>
          <p:nvPr>
            <p:ph type="title"/>
          </p:nvPr>
        </p:nvSpPr>
        <p:spPr>
          <a:xfrm>
            <a:off x="1357313" y="508000"/>
            <a:ext cx="6200775" cy="760413"/>
          </a:xfrm>
        </p:spPr>
        <p:txBody>
          <a:bodyPr/>
          <a:lstStyle/>
          <a:p>
            <a:pPr eaLnBrk="1" hangingPunct="1"/>
            <a:r>
              <a:rPr lang="zh-CN" altLang="en-US" smtClean="0"/>
              <a:t>目  录</a:t>
            </a:r>
          </a:p>
        </p:txBody>
      </p:sp>
      <p:pic>
        <p:nvPicPr>
          <p:cNvPr id="19472" name="Picture 30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628650"/>
            <a:ext cx="61753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31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646238"/>
            <a:ext cx="32099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新员工培训胶片中文模板V2.0">
  <a:themeElements>
    <a:clrScheme name="新员工培训胶片中文模板V2.0 5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CCFF"/>
      </a:accent1>
      <a:accent2>
        <a:srgbClr val="99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0000"/>
      </a:accent6>
      <a:hlink>
        <a:srgbClr val="006699"/>
      </a:hlink>
      <a:folHlink>
        <a:srgbClr val="999999"/>
      </a:folHlink>
    </a:clrScheme>
    <a:fontScheme name="新员工培训胶片中文模板V2.0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新员工培训胶片中文模板V2.0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培训胶片中文模板V2.0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培训胶片中文模板V2.0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培训胶片中文模板V2.0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培训胶片中文模板V2.0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14690</TotalTime>
  <Words>4132</Words>
  <Application>Microsoft Office PowerPoint</Application>
  <PresentationFormat>全屏显示(4:3)</PresentationFormat>
  <Paragraphs>1030</Paragraphs>
  <Slides>43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default</vt:lpstr>
      <vt:lpstr>2_自定义设计方案</vt:lpstr>
      <vt:lpstr>1_自定义设计方案</vt:lpstr>
      <vt:lpstr>新员工培训胶片中文模板V2.0</vt:lpstr>
      <vt:lpstr>ｸﾘｯﾌﾟ</vt:lpstr>
      <vt:lpstr>Worksheet</vt:lpstr>
      <vt:lpstr>QCC基础知识</vt:lpstr>
      <vt:lpstr>学习目标</vt:lpstr>
      <vt:lpstr>目  录</vt:lpstr>
      <vt:lpstr>概念</vt:lpstr>
      <vt:lpstr>QCC不断地发展……</vt:lpstr>
      <vt:lpstr>华为QCC</vt:lpstr>
      <vt:lpstr>高层对QCC的要求</vt:lpstr>
      <vt:lpstr>QC小组的人员结构</vt:lpstr>
      <vt:lpstr>目  录</vt:lpstr>
      <vt:lpstr>QCC在QMS架构中的位置</vt:lpstr>
      <vt:lpstr>华为持续改进全景图</vt:lpstr>
      <vt:lpstr>改善活动的思考方式：基于事实的管理</vt:lpstr>
      <vt:lpstr>工作的质量保证：三现主义，二原原则</vt:lpstr>
      <vt:lpstr>幻灯片 14</vt:lpstr>
      <vt:lpstr>QCC活动的意义</vt:lpstr>
      <vt:lpstr>QC小组的活动目的</vt:lpstr>
      <vt:lpstr>目  录</vt:lpstr>
      <vt:lpstr> QCC活动类型</vt:lpstr>
      <vt:lpstr>QCC活动流程的思想起源</vt:lpstr>
      <vt:lpstr>QCC活动类型的区别及选定方法</vt:lpstr>
      <vt:lpstr>QCC活动类型</vt:lpstr>
      <vt:lpstr>改进常用工具/方法</vt:lpstr>
      <vt:lpstr>选择课题</vt:lpstr>
      <vt:lpstr>选择课题：基本要求</vt:lpstr>
      <vt:lpstr>选择课题：主题名称</vt:lpstr>
      <vt:lpstr>把握现状</vt:lpstr>
      <vt:lpstr>把握现状：能力评估</vt:lpstr>
      <vt:lpstr>设定目标</vt:lpstr>
      <vt:lpstr>设定目标——Smart解读</vt:lpstr>
      <vt:lpstr>改进常用工具/方法</vt:lpstr>
      <vt:lpstr>原因分析</vt:lpstr>
      <vt:lpstr>原因分析的几种方法</vt:lpstr>
      <vt:lpstr>根因验证</vt:lpstr>
      <vt:lpstr>拟定对策</vt:lpstr>
      <vt:lpstr>改进常用工具/方法</vt:lpstr>
      <vt:lpstr>对策实施</vt:lpstr>
      <vt:lpstr>效果确认</vt:lpstr>
      <vt:lpstr>能力提升情况</vt:lpstr>
      <vt:lpstr>成果标准化</vt:lpstr>
      <vt:lpstr>总结</vt:lpstr>
      <vt:lpstr>案例：综合点评</vt:lpstr>
      <vt:lpstr>参考资料</vt:lpstr>
      <vt:lpstr>幻灯片 43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《QCC基础知识》</dc:title>
  <dc:creator>PSST持续改进行业组</dc:creator>
  <cp:lastModifiedBy>XuGang</cp:lastModifiedBy>
  <cp:revision>160</cp:revision>
  <dcterms:created xsi:type="dcterms:W3CDTF">2007-01-04T01:40:59Z</dcterms:created>
  <dcterms:modified xsi:type="dcterms:W3CDTF">2012-08-13T02:34:37Z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1344822992</vt:lpwstr>
  </property>
</Properties>
</file>