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4" r:id="rId2"/>
    <p:sldMasterId id="2147483652" r:id="rId3"/>
    <p:sldMasterId id="2147484231" r:id="rId4"/>
  </p:sldMasterIdLst>
  <p:notesMasterIdLst>
    <p:notesMasterId r:id="rId40"/>
  </p:notesMasterIdLst>
  <p:sldIdLst>
    <p:sldId id="256" r:id="rId5"/>
    <p:sldId id="324" r:id="rId6"/>
    <p:sldId id="282" r:id="rId7"/>
    <p:sldId id="298" r:id="rId8"/>
    <p:sldId id="299" r:id="rId9"/>
    <p:sldId id="317" r:id="rId10"/>
    <p:sldId id="292" r:id="rId11"/>
    <p:sldId id="296" r:id="rId12"/>
    <p:sldId id="300" r:id="rId13"/>
    <p:sldId id="301" r:id="rId14"/>
    <p:sldId id="270" r:id="rId15"/>
    <p:sldId id="318" r:id="rId16"/>
    <p:sldId id="302" r:id="rId17"/>
    <p:sldId id="319" r:id="rId18"/>
    <p:sldId id="321" r:id="rId19"/>
    <p:sldId id="306" r:id="rId20"/>
    <p:sldId id="307" r:id="rId21"/>
    <p:sldId id="308" r:id="rId22"/>
    <p:sldId id="323" r:id="rId23"/>
    <p:sldId id="284" r:id="rId24"/>
    <p:sldId id="310" r:id="rId25"/>
    <p:sldId id="285" r:id="rId26"/>
    <p:sldId id="311" r:id="rId27"/>
    <p:sldId id="312" r:id="rId28"/>
    <p:sldId id="313" r:id="rId29"/>
    <p:sldId id="314" r:id="rId30"/>
    <p:sldId id="289" r:id="rId31"/>
    <p:sldId id="315" r:id="rId32"/>
    <p:sldId id="286" r:id="rId33"/>
    <p:sldId id="316" r:id="rId34"/>
    <p:sldId id="290" r:id="rId35"/>
    <p:sldId id="295" r:id="rId36"/>
    <p:sldId id="287" r:id="rId37"/>
    <p:sldId id="320" r:id="rId38"/>
    <p:sldId id="263" r:id="rId39"/>
  </p:sldIdLst>
  <p:sldSz cx="9144000" cy="6858000" type="screen4x3"/>
  <p:notesSz cx="6858000" cy="9144000"/>
  <p:defaultTextStyle>
    <a:defPPr>
      <a:defRPr lang="en-US"/>
    </a:defPPr>
    <a:lvl1pPr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ＭＳ Ｐゴシック"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ＭＳ Ｐゴシック"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ＭＳ Ｐゴシック"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ＭＳ Ｐゴシック"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DC960"/>
    <a:srgbClr val="FFFF99"/>
    <a:srgbClr val="FDE9D9"/>
    <a:srgbClr val="0000FF"/>
    <a:srgbClr val="0033CC"/>
    <a:srgbClr val="B00D00"/>
    <a:srgbClr val="FCD5B4"/>
    <a:srgbClr val="CCFF99"/>
    <a:srgbClr val="0066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14" autoAdjust="0"/>
    <p:restoredTop sz="86438" autoAdjust="0"/>
  </p:normalViewPr>
  <p:slideViewPr>
    <p:cSldViewPr>
      <p:cViewPr>
        <p:scale>
          <a:sx n="80" d="100"/>
          <a:sy n="80" d="100"/>
        </p:scale>
        <p:origin x="-1980" y="-204"/>
      </p:cViewPr>
      <p:guideLst>
        <p:guide orient="horz" pos="709"/>
        <p:guide pos="476"/>
        <p:guide pos="555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file:///D:\Work\&#26550;&#26500;&#35774;&#35745;&#25216;&#26415;\HiSDRV200\Doc\BenchMark%20Tools&#24320;&#21457;\QCC\&#21442;&#32771;\201112&#26368;&#26032;&#27169;&#26495;%20from%20&#26686;&#28155;\&#24037;&#20855;&#65306;QC&#23567;&#32452;&#33021;&#21147;&#35780;&#20272;&#25171;&#20998;&#34920;.xls"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D:\Work\&#26550;&#26500;&#35774;&#35745;&#25216;&#26415;\HiSDRV200\Doc\BenchMark%20Tools&#24320;&#21457;\QCC\&#21442;&#32771;\201112&#26368;&#26032;&#27169;&#26495;%20from%20&#26686;&#28155;\&#24037;&#20855;&#65306;QC&#23567;&#32452;&#33021;&#21147;&#35780;&#20272;&#25171;&#20998;&#34920;.xls"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D:\Work\&#26550;&#26500;&#35774;&#35745;&#25216;&#26415;\HiSDRV200\Doc\BenchMark%20Tools&#24320;&#21457;\QCC\&#21442;&#32771;\201112&#26368;&#26032;&#27169;&#26495;%20from%20&#26686;&#28155;\&#24037;&#20855;&#65306;QC&#23567;&#32452;&#33021;&#21147;&#35780;&#20272;&#25171;&#20998;&#34920;.xls"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D:\Work\&#26550;&#26500;&#35774;&#35745;&#25216;&#26415;\HiSDRV200\Doc\BenchMark%20Tools&#24320;&#21457;\QCC\&#21442;&#32771;\201112&#26368;&#26032;&#27169;&#26495;%20from%20&#26686;&#28155;\&#24037;&#20855;&#65306;QC&#23567;&#32452;&#33021;&#21147;&#35780;&#20272;&#25171;&#20998;&#34920;.xls" TargetMode="External"/><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title>
      <c:tx>
        <c:rich>
          <a:bodyPr/>
          <a:lstStyle/>
          <a:p>
            <a:pPr>
              <a:defRPr sz="800" b="0" i="0" u="none" strike="noStrike" baseline="0">
                <a:solidFill>
                  <a:srgbClr val="000000"/>
                </a:solidFill>
                <a:latin typeface="宋体"/>
                <a:ea typeface="宋体"/>
                <a:cs typeface="宋体"/>
              </a:defRPr>
            </a:pPr>
            <a:r>
              <a:rPr lang="zh-CN" altLang="en-US" sz="1200" b="1" i="0" u="none" strike="noStrike" baseline="0">
                <a:solidFill>
                  <a:srgbClr val="000000"/>
                </a:solidFill>
                <a:latin typeface="宋体"/>
                <a:ea typeface="宋体"/>
              </a:rPr>
              <a:t>纬度</a:t>
            </a:r>
            <a:r>
              <a:rPr lang="en-US" altLang="zh-CN" sz="1200" b="1" i="0" u="none" strike="noStrike" baseline="0">
                <a:solidFill>
                  <a:srgbClr val="000000"/>
                </a:solidFill>
                <a:latin typeface="宋体"/>
                <a:ea typeface="宋体"/>
              </a:rPr>
              <a:t>1</a:t>
            </a:r>
            <a:r>
              <a:rPr lang="zh-CN" altLang="en-US" sz="1200" b="1" i="0" u="none" strike="noStrike" baseline="0">
                <a:solidFill>
                  <a:srgbClr val="000000"/>
                </a:solidFill>
                <a:latin typeface="宋体"/>
                <a:ea typeface="宋体"/>
              </a:rPr>
              <a:t>：小组的能力</a:t>
            </a:r>
          </a:p>
        </c:rich>
      </c:tx>
      <c:layout>
        <c:manualLayout>
          <c:xMode val="edge"/>
          <c:yMode val="edge"/>
          <c:x val="0.23776260484921904"/>
          <c:y val="3.5714285714285712E-2"/>
        </c:manualLayout>
      </c:layout>
      <c:spPr>
        <a:noFill/>
        <a:ln w="25400">
          <a:noFill/>
        </a:ln>
      </c:spPr>
    </c:title>
    <c:plotArea>
      <c:layout>
        <c:manualLayout>
          <c:layoutTarget val="inner"/>
          <c:xMode val="edge"/>
          <c:yMode val="edge"/>
          <c:x val="0.17482547330070153"/>
          <c:y val="0.23214326196857887"/>
          <c:w val="0.66084028907665171"/>
          <c:h val="0.67500117710864516"/>
        </c:manualLayout>
      </c:layout>
      <c:radarChart>
        <c:radarStyle val="marker"/>
        <c:ser>
          <c:idx val="0"/>
          <c:order val="0"/>
          <c:spPr>
            <a:ln w="38100">
              <a:solidFill>
                <a:srgbClr val="FF6600"/>
              </a:solidFill>
              <a:prstDash val="solid"/>
            </a:ln>
          </c:spPr>
          <c:marker>
            <c:symbol val="diamond"/>
            <c:size val="9"/>
            <c:spPr>
              <a:solidFill>
                <a:srgbClr val="FF6600"/>
              </a:solidFill>
              <a:ln>
                <a:solidFill>
                  <a:srgbClr val="FF6600"/>
                </a:solidFill>
                <a:prstDash val="solid"/>
              </a:ln>
            </c:spPr>
          </c:marker>
          <c:dLbls>
            <c:spPr>
              <a:noFill/>
              <a:ln w="25400">
                <a:noFill/>
              </a:ln>
            </c:spPr>
            <c:txPr>
              <a:bodyPr/>
              <a:lstStyle/>
              <a:p>
                <a:pPr>
                  <a:defRPr sz="1200" b="0" i="0" u="none" strike="noStrike" baseline="0">
                    <a:solidFill>
                      <a:srgbClr val="000000"/>
                    </a:solidFill>
                    <a:latin typeface="宋体"/>
                    <a:ea typeface="宋体"/>
                    <a:cs typeface="宋体"/>
                  </a:defRPr>
                </a:pPr>
                <a:endParaRPr lang="zh-CN"/>
              </a:p>
            </c:txPr>
            <c:showVal val="1"/>
          </c:dLbls>
          <c:cat>
            <c:strRef>
              <c:f>现状!$A$3:$A$7</c:f>
              <c:strCache>
                <c:ptCount val="5"/>
                <c:pt idx="0">
                  <c:v>A1</c:v>
                </c:pt>
                <c:pt idx="1">
                  <c:v>B1</c:v>
                </c:pt>
                <c:pt idx="2">
                  <c:v>C1</c:v>
                </c:pt>
                <c:pt idx="3">
                  <c:v>D1</c:v>
                </c:pt>
                <c:pt idx="4">
                  <c:v>E1</c:v>
                </c:pt>
              </c:strCache>
            </c:strRef>
          </c:cat>
          <c:val>
            <c:numRef>
              <c:f>现状!$C$3:$C$7</c:f>
              <c:numCache>
                <c:formatCode>General</c:formatCode>
                <c:ptCount val="5"/>
                <c:pt idx="0">
                  <c:v>3</c:v>
                </c:pt>
                <c:pt idx="1">
                  <c:v>3</c:v>
                </c:pt>
                <c:pt idx="2">
                  <c:v>2</c:v>
                </c:pt>
                <c:pt idx="3">
                  <c:v>4</c:v>
                </c:pt>
                <c:pt idx="4">
                  <c:v>4</c:v>
                </c:pt>
              </c:numCache>
            </c:numRef>
          </c:val>
        </c:ser>
        <c:dLbls>
          <c:showVal val="1"/>
        </c:dLbls>
        <c:axId val="785094528"/>
        <c:axId val="785114240"/>
      </c:radarChart>
      <c:catAx>
        <c:axId val="785094528"/>
        <c:scaling>
          <c:orientation val="minMax"/>
        </c:scaling>
        <c:axPos val="b"/>
        <c:majorGridlines>
          <c:spPr>
            <a:ln w="3175">
              <a:solidFill>
                <a:srgbClr val="000000"/>
              </a:solidFill>
              <a:prstDash val="solid"/>
            </a:ln>
          </c:spPr>
        </c:majorGridlines>
        <c:numFmt formatCode="General" sourceLinked="1"/>
        <c:tickLblPos val="nextTo"/>
        <c:txPr>
          <a:bodyPr rot="0" vert="horz"/>
          <a:lstStyle/>
          <a:p>
            <a:pPr>
              <a:defRPr sz="1200" b="1" i="0" u="none" strike="noStrike" baseline="0">
                <a:solidFill>
                  <a:srgbClr val="800000"/>
                </a:solidFill>
                <a:latin typeface="宋体"/>
                <a:ea typeface="宋体"/>
                <a:cs typeface="宋体"/>
              </a:defRPr>
            </a:pPr>
            <a:endParaRPr lang="zh-CN"/>
          </a:p>
        </c:txPr>
        <c:crossAx val="785114240"/>
        <c:crosses val="autoZero"/>
        <c:lblAlgn val="ctr"/>
        <c:lblOffset val="100"/>
      </c:catAx>
      <c:valAx>
        <c:axId val="785114240"/>
        <c:scaling>
          <c:orientation val="minMax"/>
          <c:max val="5"/>
        </c:scaling>
        <c:axPos val="l"/>
        <c:majorGridlines>
          <c:spPr>
            <a:ln w="3175">
              <a:solidFill>
                <a:srgbClr val="000000"/>
              </a:solidFill>
              <a:prstDash val="solid"/>
            </a:ln>
          </c:spPr>
        </c:majorGridlines>
        <c:numFmt formatCode="General" sourceLinked="1"/>
        <c:majorTickMark val="cross"/>
        <c:tickLblPos val="nextTo"/>
        <c:spPr>
          <a:ln w="3175">
            <a:solidFill>
              <a:srgbClr val="000000"/>
            </a:solidFill>
            <a:prstDash val="solid"/>
          </a:ln>
        </c:spPr>
        <c:txPr>
          <a:bodyPr rot="0" vert="horz"/>
          <a:lstStyle/>
          <a:p>
            <a:pPr>
              <a:defRPr sz="1200" b="0" i="0" u="none" strike="noStrike" baseline="0">
                <a:solidFill>
                  <a:srgbClr val="000000"/>
                </a:solidFill>
                <a:latin typeface="宋体"/>
                <a:ea typeface="宋体"/>
                <a:cs typeface="宋体"/>
              </a:defRPr>
            </a:pPr>
            <a:endParaRPr lang="zh-CN"/>
          </a:p>
        </c:txPr>
        <c:crossAx val="785094528"/>
        <c:crosses val="autoZero"/>
        <c:crossBetween val="between"/>
      </c:valAx>
      <c:spPr>
        <a:noFill/>
        <a:ln w="25400">
          <a:noFill/>
        </a:ln>
      </c:spPr>
    </c:plotArea>
    <c:plotVisOnly val="1"/>
    <c:dispBlanksAs val="gap"/>
  </c:chart>
  <c:spPr>
    <a:solidFill>
      <a:srgbClr val="FFFFFF"/>
    </a:solidFill>
    <a:ln w="9525">
      <a:noFill/>
    </a:ln>
  </c:spPr>
  <c:txPr>
    <a:bodyPr/>
    <a:lstStyle/>
    <a:p>
      <a:pPr>
        <a:defRPr sz="800" b="0" i="0" u="none" strike="noStrike" baseline="0">
          <a:solidFill>
            <a:srgbClr val="000000"/>
          </a:solidFill>
          <a:latin typeface="宋体"/>
          <a:ea typeface="宋体"/>
          <a:cs typeface="宋体"/>
        </a:defRPr>
      </a:pPr>
      <a:endParaRPr lang="zh-CN"/>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title>
      <c:tx>
        <c:rich>
          <a:bodyPr/>
          <a:lstStyle/>
          <a:p>
            <a:pPr>
              <a:defRPr sz="800" b="0" i="0" u="none" strike="noStrike" baseline="0">
                <a:solidFill>
                  <a:srgbClr val="000000"/>
                </a:solidFill>
                <a:latin typeface="宋体"/>
                <a:ea typeface="宋体"/>
                <a:cs typeface="宋体"/>
              </a:defRPr>
            </a:pPr>
            <a:r>
              <a:rPr lang="zh-CN" altLang="en-US" sz="1200" b="1" i="0" u="none" strike="noStrike" baseline="0">
                <a:solidFill>
                  <a:srgbClr val="000000"/>
                </a:solidFill>
                <a:latin typeface="宋体"/>
                <a:ea typeface="宋体"/>
              </a:rPr>
              <a:t>纬度</a:t>
            </a:r>
            <a:r>
              <a:rPr lang="en-US" altLang="zh-CN" sz="1200" b="1" i="0" u="none" strike="noStrike" baseline="0">
                <a:solidFill>
                  <a:srgbClr val="000000"/>
                </a:solidFill>
                <a:latin typeface="宋体"/>
                <a:ea typeface="宋体"/>
              </a:rPr>
              <a:t>2</a:t>
            </a:r>
            <a:r>
              <a:rPr lang="zh-CN" altLang="en-US" sz="1200" b="1" i="0" u="none" strike="noStrike" baseline="0">
                <a:solidFill>
                  <a:srgbClr val="000000"/>
                </a:solidFill>
                <a:latin typeface="宋体"/>
                <a:ea typeface="宋体"/>
              </a:rPr>
              <a:t>：小组活动情况分析</a:t>
            </a:r>
          </a:p>
        </c:rich>
      </c:tx>
      <c:layout>
        <c:manualLayout>
          <c:xMode val="edge"/>
          <c:yMode val="edge"/>
          <c:x val="0.14685351394012811"/>
          <c:y val="3.5714285714285712E-2"/>
        </c:manualLayout>
      </c:layout>
      <c:spPr>
        <a:noFill/>
        <a:ln w="25400">
          <a:noFill/>
        </a:ln>
      </c:spPr>
    </c:title>
    <c:plotArea>
      <c:layout>
        <c:manualLayout>
          <c:layoutTarget val="inner"/>
          <c:xMode val="edge"/>
          <c:yMode val="edge"/>
          <c:x val="0.17832198276671554"/>
          <c:y val="0.25714330556519194"/>
          <c:w val="0.64685425121260065"/>
          <c:h val="0.66071543791058684"/>
        </c:manualLayout>
      </c:layout>
      <c:radarChart>
        <c:radarStyle val="marker"/>
        <c:ser>
          <c:idx val="0"/>
          <c:order val="0"/>
          <c:spPr>
            <a:ln w="38100">
              <a:solidFill>
                <a:srgbClr val="FF6600"/>
              </a:solidFill>
              <a:prstDash val="solid"/>
            </a:ln>
          </c:spPr>
          <c:marker>
            <c:symbol val="diamond"/>
            <c:size val="9"/>
            <c:spPr>
              <a:solidFill>
                <a:srgbClr val="FF6600"/>
              </a:solidFill>
              <a:ln>
                <a:solidFill>
                  <a:srgbClr val="FF6600"/>
                </a:solidFill>
                <a:prstDash val="solid"/>
              </a:ln>
            </c:spPr>
          </c:marker>
          <c:dLbls>
            <c:spPr>
              <a:noFill/>
              <a:ln w="25400">
                <a:noFill/>
              </a:ln>
            </c:spPr>
            <c:txPr>
              <a:bodyPr/>
              <a:lstStyle/>
              <a:p>
                <a:pPr>
                  <a:defRPr sz="1200" b="0" i="0" u="none" strike="noStrike" baseline="0">
                    <a:solidFill>
                      <a:srgbClr val="000000"/>
                    </a:solidFill>
                    <a:latin typeface="宋体"/>
                    <a:ea typeface="宋体"/>
                    <a:cs typeface="宋体"/>
                  </a:defRPr>
                </a:pPr>
                <a:endParaRPr lang="zh-CN"/>
              </a:p>
            </c:txPr>
            <c:showVal val="1"/>
          </c:dLbls>
          <c:cat>
            <c:strRef>
              <c:f>现状!$A$11:$A$15</c:f>
              <c:strCache>
                <c:ptCount val="5"/>
                <c:pt idx="0">
                  <c:v>A2</c:v>
                </c:pt>
                <c:pt idx="1">
                  <c:v>B2</c:v>
                </c:pt>
                <c:pt idx="2">
                  <c:v>C2</c:v>
                </c:pt>
                <c:pt idx="3">
                  <c:v>D2</c:v>
                </c:pt>
                <c:pt idx="4">
                  <c:v>E2</c:v>
                </c:pt>
              </c:strCache>
            </c:strRef>
          </c:cat>
          <c:val>
            <c:numRef>
              <c:f>现状!$C$11:$C$15</c:f>
              <c:numCache>
                <c:formatCode>General</c:formatCode>
                <c:ptCount val="5"/>
                <c:pt idx="0">
                  <c:v>4</c:v>
                </c:pt>
                <c:pt idx="1">
                  <c:v>3</c:v>
                </c:pt>
                <c:pt idx="2">
                  <c:v>3</c:v>
                </c:pt>
                <c:pt idx="3">
                  <c:v>3</c:v>
                </c:pt>
                <c:pt idx="4">
                  <c:v>4</c:v>
                </c:pt>
              </c:numCache>
            </c:numRef>
          </c:val>
        </c:ser>
        <c:dLbls>
          <c:showVal val="1"/>
        </c:dLbls>
        <c:axId val="785185792"/>
        <c:axId val="785196160"/>
      </c:radarChart>
      <c:catAx>
        <c:axId val="785185792"/>
        <c:scaling>
          <c:orientation val="minMax"/>
        </c:scaling>
        <c:axPos val="b"/>
        <c:majorGridlines>
          <c:spPr>
            <a:ln w="3175">
              <a:solidFill>
                <a:srgbClr val="000000"/>
              </a:solidFill>
              <a:prstDash val="solid"/>
            </a:ln>
          </c:spPr>
        </c:majorGridlines>
        <c:numFmt formatCode="General" sourceLinked="1"/>
        <c:tickLblPos val="nextTo"/>
        <c:txPr>
          <a:bodyPr rot="0" vert="horz"/>
          <a:lstStyle/>
          <a:p>
            <a:pPr>
              <a:defRPr sz="1200" b="1" i="0" u="none" strike="noStrike" baseline="0">
                <a:solidFill>
                  <a:srgbClr val="800000"/>
                </a:solidFill>
                <a:latin typeface="宋体"/>
                <a:ea typeface="宋体"/>
                <a:cs typeface="宋体"/>
              </a:defRPr>
            </a:pPr>
            <a:endParaRPr lang="zh-CN"/>
          </a:p>
        </c:txPr>
        <c:crossAx val="785196160"/>
        <c:crosses val="autoZero"/>
        <c:lblAlgn val="ctr"/>
        <c:lblOffset val="100"/>
      </c:catAx>
      <c:valAx>
        <c:axId val="785196160"/>
        <c:scaling>
          <c:orientation val="minMax"/>
          <c:max val="5"/>
        </c:scaling>
        <c:axPos val="l"/>
        <c:majorGridlines>
          <c:spPr>
            <a:ln w="3175">
              <a:solidFill>
                <a:srgbClr val="000000"/>
              </a:solidFill>
              <a:prstDash val="solid"/>
            </a:ln>
          </c:spPr>
        </c:majorGridlines>
        <c:numFmt formatCode="General" sourceLinked="1"/>
        <c:majorTickMark val="cross"/>
        <c:tickLblPos val="nextTo"/>
        <c:spPr>
          <a:ln w="3175">
            <a:solidFill>
              <a:srgbClr val="000000"/>
            </a:solidFill>
            <a:prstDash val="solid"/>
          </a:ln>
        </c:spPr>
        <c:txPr>
          <a:bodyPr rot="0" vert="horz"/>
          <a:lstStyle/>
          <a:p>
            <a:pPr>
              <a:defRPr sz="1200" b="0" i="0" u="none" strike="noStrike" baseline="0">
                <a:solidFill>
                  <a:srgbClr val="000000"/>
                </a:solidFill>
                <a:latin typeface="宋体"/>
                <a:ea typeface="宋体"/>
                <a:cs typeface="宋体"/>
              </a:defRPr>
            </a:pPr>
            <a:endParaRPr lang="zh-CN"/>
          </a:p>
        </c:txPr>
        <c:crossAx val="785185792"/>
        <c:crosses val="autoZero"/>
        <c:crossBetween val="between"/>
      </c:valAx>
      <c:spPr>
        <a:noFill/>
        <a:ln w="25400">
          <a:noFill/>
        </a:ln>
      </c:spPr>
    </c:plotArea>
    <c:plotVisOnly val="1"/>
    <c:dispBlanksAs val="gap"/>
  </c:chart>
  <c:spPr>
    <a:solidFill>
      <a:srgbClr val="FFFFFF"/>
    </a:solidFill>
    <a:ln w="9525">
      <a:noFill/>
    </a:ln>
  </c:spPr>
  <c:txPr>
    <a:bodyPr/>
    <a:lstStyle/>
    <a:p>
      <a:pPr>
        <a:defRPr sz="800" b="0" i="0" u="none" strike="noStrike" baseline="0">
          <a:solidFill>
            <a:srgbClr val="000000"/>
          </a:solidFill>
          <a:latin typeface="宋体"/>
          <a:ea typeface="宋体"/>
          <a:cs typeface="宋体"/>
        </a:defRPr>
      </a:pPr>
      <a:endParaRPr lang="zh-CN"/>
    </a:p>
  </c:txPr>
  <c:externalData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title>
      <c:tx>
        <c:rich>
          <a:bodyPr/>
          <a:lstStyle/>
          <a:p>
            <a:pPr>
              <a:defRPr sz="800" b="0" i="0" u="none" strike="noStrike" baseline="0">
                <a:solidFill>
                  <a:srgbClr val="000000"/>
                </a:solidFill>
                <a:latin typeface="宋体"/>
                <a:ea typeface="宋体"/>
                <a:cs typeface="宋体"/>
              </a:defRPr>
            </a:pPr>
            <a:r>
              <a:rPr lang="zh-CN" altLang="en-US" sz="1200" b="1" i="0" u="none" strike="noStrike" baseline="0">
                <a:solidFill>
                  <a:srgbClr val="000000"/>
                </a:solidFill>
                <a:latin typeface="宋体"/>
                <a:ea typeface="宋体"/>
              </a:rPr>
              <a:t>纬度</a:t>
            </a:r>
            <a:r>
              <a:rPr lang="en-US" altLang="zh-CN" sz="1200" b="1" i="0" u="none" strike="noStrike" baseline="0">
                <a:solidFill>
                  <a:srgbClr val="000000"/>
                </a:solidFill>
                <a:latin typeface="宋体"/>
                <a:ea typeface="宋体"/>
              </a:rPr>
              <a:t>1</a:t>
            </a:r>
            <a:r>
              <a:rPr lang="zh-CN" altLang="en-US" sz="1200" b="1" i="0" u="none" strike="noStrike" baseline="0">
                <a:solidFill>
                  <a:srgbClr val="000000"/>
                </a:solidFill>
                <a:latin typeface="宋体"/>
                <a:ea typeface="宋体"/>
              </a:rPr>
              <a:t>：小组的能力</a:t>
            </a:r>
          </a:p>
        </c:rich>
      </c:tx>
      <c:layout>
        <c:manualLayout>
          <c:xMode val="edge"/>
          <c:yMode val="edge"/>
          <c:x val="0.23776260484921904"/>
          <c:y val="3.5714285714285712E-2"/>
        </c:manualLayout>
      </c:layout>
      <c:spPr>
        <a:noFill/>
        <a:ln w="25400">
          <a:noFill/>
        </a:ln>
      </c:spPr>
    </c:title>
    <c:plotArea>
      <c:layout>
        <c:manualLayout>
          <c:layoutTarget val="inner"/>
          <c:xMode val="edge"/>
          <c:yMode val="edge"/>
          <c:x val="0.17482547330070153"/>
          <c:y val="0.23214326196857887"/>
          <c:w val="0.66084028907665171"/>
          <c:h val="0.67500117710864271"/>
        </c:manualLayout>
      </c:layout>
      <c:radarChart>
        <c:radarStyle val="marker"/>
        <c:ser>
          <c:idx val="0"/>
          <c:order val="0"/>
          <c:spPr>
            <a:ln w="25400">
              <a:solidFill>
                <a:srgbClr val="0000FF"/>
              </a:solidFill>
              <a:prstDash val="solid"/>
            </a:ln>
          </c:spPr>
          <c:marker>
            <c:symbol val="diamond"/>
            <c:size val="5"/>
            <c:spPr>
              <a:solidFill>
                <a:srgbClr val="0000FF"/>
              </a:solidFill>
              <a:ln>
                <a:solidFill>
                  <a:srgbClr val="0000FF"/>
                </a:solidFill>
                <a:prstDash val="solid"/>
              </a:ln>
            </c:spPr>
          </c:marker>
          <c:dLbls>
            <c:spPr>
              <a:noFill/>
              <a:ln w="25400">
                <a:noFill/>
              </a:ln>
            </c:spPr>
            <c:txPr>
              <a:bodyPr/>
              <a:lstStyle/>
              <a:p>
                <a:pPr>
                  <a:defRPr sz="1200" b="0" i="0" u="none" strike="noStrike" baseline="0">
                    <a:solidFill>
                      <a:srgbClr val="000000"/>
                    </a:solidFill>
                    <a:latin typeface="宋体"/>
                    <a:ea typeface="宋体"/>
                    <a:cs typeface="宋体"/>
                  </a:defRPr>
                </a:pPr>
                <a:endParaRPr lang="zh-CN"/>
              </a:p>
            </c:txPr>
            <c:showVal val="1"/>
          </c:dLbls>
          <c:cat>
            <c:strRef>
              <c:f>实际!$A$3:$A$7</c:f>
              <c:strCache>
                <c:ptCount val="5"/>
                <c:pt idx="0">
                  <c:v>A1</c:v>
                </c:pt>
                <c:pt idx="1">
                  <c:v>B1</c:v>
                </c:pt>
                <c:pt idx="2">
                  <c:v>C1</c:v>
                </c:pt>
                <c:pt idx="3">
                  <c:v>D1</c:v>
                </c:pt>
                <c:pt idx="4">
                  <c:v>E1</c:v>
                </c:pt>
              </c:strCache>
            </c:strRef>
          </c:cat>
          <c:val>
            <c:numRef>
              <c:f>实际!$C$3:$C$7</c:f>
              <c:numCache>
                <c:formatCode>General</c:formatCode>
                <c:ptCount val="5"/>
                <c:pt idx="0">
                  <c:v>3</c:v>
                </c:pt>
                <c:pt idx="1">
                  <c:v>3</c:v>
                </c:pt>
                <c:pt idx="2">
                  <c:v>2</c:v>
                </c:pt>
                <c:pt idx="3">
                  <c:v>4</c:v>
                </c:pt>
                <c:pt idx="4">
                  <c:v>4</c:v>
                </c:pt>
              </c:numCache>
            </c:numRef>
          </c:val>
        </c:ser>
        <c:ser>
          <c:idx val="1"/>
          <c:order val="1"/>
          <c:spPr>
            <a:ln w="25400">
              <a:solidFill>
                <a:srgbClr val="FF0000"/>
              </a:solidFill>
              <a:prstDash val="solid"/>
            </a:ln>
          </c:spPr>
          <c:marker>
            <c:symbol val="square"/>
            <c:size val="5"/>
            <c:spPr>
              <a:solidFill>
                <a:srgbClr val="FF0000"/>
              </a:solidFill>
              <a:ln>
                <a:solidFill>
                  <a:srgbClr val="FF0000"/>
                </a:solidFill>
                <a:prstDash val="solid"/>
              </a:ln>
            </c:spPr>
          </c:marker>
          <c:dLbls>
            <c:spPr>
              <a:noFill/>
              <a:ln w="25400">
                <a:noFill/>
              </a:ln>
            </c:spPr>
            <c:txPr>
              <a:bodyPr/>
              <a:lstStyle/>
              <a:p>
                <a:pPr>
                  <a:defRPr sz="800" b="0" i="0" u="none" strike="noStrike" baseline="0">
                    <a:solidFill>
                      <a:srgbClr val="000000"/>
                    </a:solidFill>
                    <a:latin typeface="宋体"/>
                    <a:ea typeface="宋体"/>
                    <a:cs typeface="宋体"/>
                  </a:defRPr>
                </a:pPr>
                <a:endParaRPr lang="zh-CN"/>
              </a:p>
            </c:txPr>
            <c:showVal val="1"/>
          </c:dLbls>
          <c:cat>
            <c:strRef>
              <c:f>实际!$A$3:$A$7</c:f>
              <c:strCache>
                <c:ptCount val="5"/>
                <c:pt idx="0">
                  <c:v>A1</c:v>
                </c:pt>
                <c:pt idx="1">
                  <c:v>B1</c:v>
                </c:pt>
                <c:pt idx="2">
                  <c:v>C1</c:v>
                </c:pt>
                <c:pt idx="3">
                  <c:v>D1</c:v>
                </c:pt>
                <c:pt idx="4">
                  <c:v>E1</c:v>
                </c:pt>
              </c:strCache>
            </c:strRef>
          </c:cat>
          <c:val>
            <c:numRef>
              <c:f>实际!$D$3:$D$7</c:f>
              <c:numCache>
                <c:formatCode>General</c:formatCode>
                <c:ptCount val="5"/>
                <c:pt idx="0">
                  <c:v>5</c:v>
                </c:pt>
                <c:pt idx="1">
                  <c:v>4</c:v>
                </c:pt>
                <c:pt idx="2">
                  <c:v>4</c:v>
                </c:pt>
                <c:pt idx="3">
                  <c:v>5</c:v>
                </c:pt>
                <c:pt idx="4">
                  <c:v>4</c:v>
                </c:pt>
              </c:numCache>
            </c:numRef>
          </c:val>
        </c:ser>
        <c:dLbls>
          <c:showVal val="1"/>
        </c:dLbls>
        <c:axId val="786978688"/>
        <c:axId val="786993920"/>
      </c:radarChart>
      <c:catAx>
        <c:axId val="786978688"/>
        <c:scaling>
          <c:orientation val="minMax"/>
        </c:scaling>
        <c:axPos val="b"/>
        <c:majorGridlines>
          <c:spPr>
            <a:ln w="3175">
              <a:solidFill>
                <a:srgbClr val="000000"/>
              </a:solidFill>
              <a:prstDash val="solid"/>
            </a:ln>
          </c:spPr>
        </c:majorGridlines>
        <c:numFmt formatCode="General" sourceLinked="1"/>
        <c:tickLblPos val="nextTo"/>
        <c:txPr>
          <a:bodyPr rot="0" vert="horz"/>
          <a:lstStyle/>
          <a:p>
            <a:pPr>
              <a:defRPr sz="1200" b="1" i="0" u="none" strike="noStrike" baseline="0">
                <a:solidFill>
                  <a:srgbClr val="800000"/>
                </a:solidFill>
                <a:latin typeface="宋体"/>
                <a:ea typeface="宋体"/>
                <a:cs typeface="宋体"/>
              </a:defRPr>
            </a:pPr>
            <a:endParaRPr lang="zh-CN"/>
          </a:p>
        </c:txPr>
        <c:crossAx val="786993920"/>
        <c:crosses val="autoZero"/>
        <c:lblAlgn val="ctr"/>
        <c:lblOffset val="100"/>
      </c:catAx>
      <c:valAx>
        <c:axId val="786993920"/>
        <c:scaling>
          <c:orientation val="minMax"/>
          <c:max val="5"/>
        </c:scaling>
        <c:axPos val="l"/>
        <c:majorGridlines>
          <c:spPr>
            <a:ln w="3175">
              <a:solidFill>
                <a:srgbClr val="000000"/>
              </a:solidFill>
              <a:prstDash val="solid"/>
            </a:ln>
          </c:spPr>
        </c:majorGridlines>
        <c:numFmt formatCode="General" sourceLinked="1"/>
        <c:majorTickMark val="cross"/>
        <c:tickLblPos val="nextTo"/>
        <c:spPr>
          <a:ln w="3175">
            <a:solidFill>
              <a:srgbClr val="000000"/>
            </a:solidFill>
            <a:prstDash val="solid"/>
          </a:ln>
        </c:spPr>
        <c:txPr>
          <a:bodyPr rot="0" vert="horz"/>
          <a:lstStyle/>
          <a:p>
            <a:pPr>
              <a:defRPr sz="1200" b="0" i="0" u="none" strike="noStrike" baseline="0">
                <a:solidFill>
                  <a:srgbClr val="000000"/>
                </a:solidFill>
                <a:latin typeface="宋体"/>
                <a:ea typeface="宋体"/>
                <a:cs typeface="宋体"/>
              </a:defRPr>
            </a:pPr>
            <a:endParaRPr lang="zh-CN"/>
          </a:p>
        </c:txPr>
        <c:crossAx val="786978688"/>
        <c:crosses val="autoZero"/>
        <c:crossBetween val="between"/>
      </c:valAx>
      <c:spPr>
        <a:noFill/>
        <a:ln w="25400">
          <a:noFill/>
        </a:ln>
      </c:spPr>
    </c:plotArea>
    <c:plotVisOnly val="1"/>
    <c:dispBlanksAs val="gap"/>
  </c:chart>
  <c:spPr>
    <a:solidFill>
      <a:srgbClr val="FFFFFF"/>
    </a:solidFill>
    <a:ln w="9525">
      <a:noFill/>
    </a:ln>
  </c:spPr>
  <c:txPr>
    <a:bodyPr/>
    <a:lstStyle/>
    <a:p>
      <a:pPr>
        <a:defRPr sz="800" b="0" i="0" u="none" strike="noStrike" baseline="0">
          <a:solidFill>
            <a:srgbClr val="000000"/>
          </a:solidFill>
          <a:latin typeface="宋体"/>
          <a:ea typeface="宋体"/>
          <a:cs typeface="宋体"/>
        </a:defRPr>
      </a:pPr>
      <a:endParaRPr lang="zh-CN"/>
    </a:p>
  </c:txPr>
  <c:externalData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clrMapOvr bg1="lt1" tx1="dk1" bg2="lt2" tx2="dk2" accent1="accent1" accent2="accent2" accent3="accent3" accent4="accent4" accent5="accent5" accent6="accent6" hlink="hlink" folHlink="folHlink"/>
  <c:chart>
    <c:title>
      <c:tx>
        <c:rich>
          <a:bodyPr/>
          <a:lstStyle/>
          <a:p>
            <a:pPr>
              <a:defRPr sz="800" b="0" i="0" u="none" strike="noStrike" baseline="0">
                <a:solidFill>
                  <a:srgbClr val="000000"/>
                </a:solidFill>
                <a:latin typeface="宋体"/>
                <a:ea typeface="宋体"/>
                <a:cs typeface="宋体"/>
              </a:defRPr>
            </a:pPr>
            <a:r>
              <a:rPr lang="zh-CN" altLang="en-US" sz="1200" b="1" i="0" u="none" strike="noStrike" baseline="0">
                <a:solidFill>
                  <a:srgbClr val="000000"/>
                </a:solidFill>
                <a:latin typeface="宋体"/>
                <a:ea typeface="宋体"/>
              </a:rPr>
              <a:t>纬度</a:t>
            </a:r>
            <a:r>
              <a:rPr lang="en-US" altLang="zh-CN" sz="1200" b="1" i="0" u="none" strike="noStrike" baseline="0">
                <a:solidFill>
                  <a:srgbClr val="000000"/>
                </a:solidFill>
                <a:latin typeface="宋体"/>
                <a:ea typeface="宋体"/>
              </a:rPr>
              <a:t>2</a:t>
            </a:r>
            <a:r>
              <a:rPr lang="zh-CN" altLang="en-US" sz="1200" b="1" i="0" u="none" strike="noStrike" baseline="0">
                <a:solidFill>
                  <a:srgbClr val="000000"/>
                </a:solidFill>
                <a:latin typeface="宋体"/>
                <a:ea typeface="宋体"/>
              </a:rPr>
              <a:t>：小组活动情况分析</a:t>
            </a:r>
          </a:p>
        </c:rich>
      </c:tx>
      <c:layout>
        <c:manualLayout>
          <c:xMode val="edge"/>
          <c:yMode val="edge"/>
          <c:x val="0.14685351394012811"/>
          <c:y val="3.5714285714285712E-2"/>
        </c:manualLayout>
      </c:layout>
      <c:spPr>
        <a:noFill/>
        <a:ln w="25400">
          <a:noFill/>
        </a:ln>
      </c:spPr>
    </c:title>
    <c:plotArea>
      <c:layout>
        <c:manualLayout>
          <c:layoutTarget val="inner"/>
          <c:xMode val="edge"/>
          <c:yMode val="edge"/>
          <c:x val="0.17832198276671554"/>
          <c:y val="0.25714330556519305"/>
          <c:w val="0.64685425121260065"/>
          <c:h val="0.66071543791058174"/>
        </c:manualLayout>
      </c:layout>
      <c:radarChart>
        <c:radarStyle val="marker"/>
        <c:ser>
          <c:idx val="0"/>
          <c:order val="0"/>
          <c:spPr>
            <a:ln w="25400">
              <a:solidFill>
                <a:srgbClr val="0000FF"/>
              </a:solidFill>
              <a:prstDash val="solid"/>
            </a:ln>
          </c:spPr>
          <c:marker>
            <c:symbol val="diamond"/>
            <c:size val="5"/>
            <c:spPr>
              <a:solidFill>
                <a:srgbClr val="0000FF"/>
              </a:solidFill>
              <a:ln>
                <a:solidFill>
                  <a:srgbClr val="0000FF"/>
                </a:solidFill>
                <a:prstDash val="solid"/>
              </a:ln>
            </c:spPr>
          </c:marker>
          <c:dLbls>
            <c:spPr>
              <a:noFill/>
              <a:ln w="25400">
                <a:noFill/>
              </a:ln>
            </c:spPr>
            <c:txPr>
              <a:bodyPr/>
              <a:lstStyle/>
              <a:p>
                <a:pPr>
                  <a:defRPr sz="1200" b="0" i="0" u="none" strike="noStrike" baseline="0">
                    <a:solidFill>
                      <a:srgbClr val="000000"/>
                    </a:solidFill>
                    <a:latin typeface="宋体"/>
                    <a:ea typeface="宋体"/>
                    <a:cs typeface="宋体"/>
                  </a:defRPr>
                </a:pPr>
                <a:endParaRPr lang="zh-CN"/>
              </a:p>
            </c:txPr>
            <c:showVal val="1"/>
          </c:dLbls>
          <c:cat>
            <c:strRef>
              <c:f>实际!$A$11:$A$15</c:f>
              <c:strCache>
                <c:ptCount val="5"/>
                <c:pt idx="0">
                  <c:v>A2</c:v>
                </c:pt>
                <c:pt idx="1">
                  <c:v>B2</c:v>
                </c:pt>
                <c:pt idx="2">
                  <c:v>C2</c:v>
                </c:pt>
                <c:pt idx="3">
                  <c:v>D2</c:v>
                </c:pt>
                <c:pt idx="4">
                  <c:v>E2</c:v>
                </c:pt>
              </c:strCache>
            </c:strRef>
          </c:cat>
          <c:val>
            <c:numRef>
              <c:f>实际!$C$11:$C$15</c:f>
              <c:numCache>
                <c:formatCode>General</c:formatCode>
                <c:ptCount val="5"/>
                <c:pt idx="0">
                  <c:v>4</c:v>
                </c:pt>
                <c:pt idx="1">
                  <c:v>3</c:v>
                </c:pt>
                <c:pt idx="2">
                  <c:v>3</c:v>
                </c:pt>
                <c:pt idx="3">
                  <c:v>3</c:v>
                </c:pt>
                <c:pt idx="4">
                  <c:v>4</c:v>
                </c:pt>
              </c:numCache>
            </c:numRef>
          </c:val>
        </c:ser>
        <c:ser>
          <c:idx val="1"/>
          <c:order val="1"/>
          <c:spPr>
            <a:ln w="25400">
              <a:solidFill>
                <a:srgbClr val="FF0000"/>
              </a:solidFill>
              <a:prstDash val="solid"/>
            </a:ln>
          </c:spPr>
          <c:marker>
            <c:symbol val="square"/>
            <c:size val="5"/>
            <c:spPr>
              <a:solidFill>
                <a:srgbClr val="FF0000"/>
              </a:solidFill>
              <a:ln>
                <a:solidFill>
                  <a:srgbClr val="FF00FF"/>
                </a:solidFill>
                <a:prstDash val="solid"/>
              </a:ln>
            </c:spPr>
          </c:marker>
          <c:dLbls>
            <c:spPr>
              <a:noFill/>
              <a:ln w="25400">
                <a:noFill/>
              </a:ln>
            </c:spPr>
            <c:txPr>
              <a:bodyPr/>
              <a:lstStyle/>
              <a:p>
                <a:pPr>
                  <a:defRPr sz="800" b="0" i="0" u="none" strike="noStrike" baseline="0">
                    <a:solidFill>
                      <a:srgbClr val="000000"/>
                    </a:solidFill>
                    <a:latin typeface="宋体"/>
                    <a:ea typeface="宋体"/>
                    <a:cs typeface="宋体"/>
                  </a:defRPr>
                </a:pPr>
                <a:endParaRPr lang="zh-CN"/>
              </a:p>
            </c:txPr>
            <c:showVal val="1"/>
          </c:dLbls>
          <c:cat>
            <c:strRef>
              <c:f>实际!$A$11:$A$15</c:f>
              <c:strCache>
                <c:ptCount val="5"/>
                <c:pt idx="0">
                  <c:v>A2</c:v>
                </c:pt>
                <c:pt idx="1">
                  <c:v>B2</c:v>
                </c:pt>
                <c:pt idx="2">
                  <c:v>C2</c:v>
                </c:pt>
                <c:pt idx="3">
                  <c:v>D2</c:v>
                </c:pt>
                <c:pt idx="4">
                  <c:v>E2</c:v>
                </c:pt>
              </c:strCache>
            </c:strRef>
          </c:cat>
          <c:val>
            <c:numRef>
              <c:f>实际!$D$11:$D$15</c:f>
              <c:numCache>
                <c:formatCode>General</c:formatCode>
                <c:ptCount val="5"/>
                <c:pt idx="0">
                  <c:v>5</c:v>
                </c:pt>
                <c:pt idx="1">
                  <c:v>4</c:v>
                </c:pt>
                <c:pt idx="2">
                  <c:v>4</c:v>
                </c:pt>
                <c:pt idx="3">
                  <c:v>5</c:v>
                </c:pt>
                <c:pt idx="4">
                  <c:v>5</c:v>
                </c:pt>
              </c:numCache>
            </c:numRef>
          </c:val>
        </c:ser>
        <c:dLbls>
          <c:showVal val="1"/>
        </c:dLbls>
        <c:axId val="787281792"/>
        <c:axId val="787489536"/>
      </c:radarChart>
      <c:catAx>
        <c:axId val="787281792"/>
        <c:scaling>
          <c:orientation val="minMax"/>
        </c:scaling>
        <c:axPos val="b"/>
        <c:majorGridlines>
          <c:spPr>
            <a:ln w="3175">
              <a:solidFill>
                <a:srgbClr val="000000"/>
              </a:solidFill>
              <a:prstDash val="solid"/>
            </a:ln>
          </c:spPr>
        </c:majorGridlines>
        <c:numFmt formatCode="General" sourceLinked="1"/>
        <c:tickLblPos val="nextTo"/>
        <c:txPr>
          <a:bodyPr rot="0" vert="horz"/>
          <a:lstStyle/>
          <a:p>
            <a:pPr>
              <a:defRPr sz="1200" b="1" i="0" u="none" strike="noStrike" baseline="0">
                <a:solidFill>
                  <a:srgbClr val="800000"/>
                </a:solidFill>
                <a:latin typeface="宋体"/>
                <a:ea typeface="宋体"/>
                <a:cs typeface="宋体"/>
              </a:defRPr>
            </a:pPr>
            <a:endParaRPr lang="zh-CN"/>
          </a:p>
        </c:txPr>
        <c:crossAx val="787489536"/>
        <c:crosses val="autoZero"/>
        <c:lblAlgn val="ctr"/>
        <c:lblOffset val="100"/>
      </c:catAx>
      <c:valAx>
        <c:axId val="787489536"/>
        <c:scaling>
          <c:orientation val="minMax"/>
          <c:max val="5"/>
        </c:scaling>
        <c:axPos val="l"/>
        <c:majorGridlines>
          <c:spPr>
            <a:ln w="3175">
              <a:solidFill>
                <a:srgbClr val="000000"/>
              </a:solidFill>
              <a:prstDash val="solid"/>
            </a:ln>
          </c:spPr>
        </c:majorGridlines>
        <c:numFmt formatCode="General" sourceLinked="1"/>
        <c:majorTickMark val="cross"/>
        <c:tickLblPos val="nextTo"/>
        <c:spPr>
          <a:ln w="3175">
            <a:solidFill>
              <a:srgbClr val="000000"/>
            </a:solidFill>
            <a:prstDash val="solid"/>
          </a:ln>
        </c:spPr>
        <c:txPr>
          <a:bodyPr rot="0" vert="horz"/>
          <a:lstStyle/>
          <a:p>
            <a:pPr>
              <a:defRPr sz="1200" b="0" i="0" u="none" strike="noStrike" baseline="0">
                <a:solidFill>
                  <a:srgbClr val="000000"/>
                </a:solidFill>
                <a:latin typeface="宋体"/>
                <a:ea typeface="宋体"/>
                <a:cs typeface="宋体"/>
              </a:defRPr>
            </a:pPr>
            <a:endParaRPr lang="zh-CN"/>
          </a:p>
        </c:txPr>
        <c:crossAx val="787281792"/>
        <c:crosses val="autoZero"/>
        <c:crossBetween val="between"/>
      </c:valAx>
      <c:spPr>
        <a:noFill/>
        <a:ln w="25400">
          <a:noFill/>
        </a:ln>
      </c:spPr>
    </c:plotArea>
    <c:plotVisOnly val="1"/>
    <c:dispBlanksAs val="gap"/>
  </c:chart>
  <c:spPr>
    <a:solidFill>
      <a:srgbClr val="FFFFFF"/>
    </a:solidFill>
    <a:ln w="9525">
      <a:noFill/>
    </a:ln>
  </c:spPr>
  <c:txPr>
    <a:bodyPr/>
    <a:lstStyle/>
    <a:p>
      <a:pPr>
        <a:defRPr sz="800" b="0" i="0" u="none" strike="noStrike" baseline="0">
          <a:solidFill>
            <a:srgbClr val="000000"/>
          </a:solidFill>
          <a:latin typeface="宋体"/>
          <a:ea typeface="宋体"/>
          <a:cs typeface="宋体"/>
        </a:defRPr>
      </a:pPr>
      <a:endParaRPr lang="zh-CN"/>
    </a:p>
  </c:txPr>
  <c:externalData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solidFill>
                  <a:schemeClr val="tx1"/>
                </a:solidFill>
                <a:latin typeface="Arial" charset="0"/>
              </a:defRPr>
            </a:lvl1pPr>
          </a:lstStyle>
          <a:p>
            <a:pPr>
              <a:defRPr/>
            </a:pPr>
            <a:endParaRPr lang="en-US" altLang="zh-CN"/>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solidFill>
                  <a:schemeClr val="tx1"/>
                </a:solidFill>
                <a:latin typeface="Arial" charset="0"/>
              </a:defRPr>
            </a:lvl1pPr>
          </a:lstStyle>
          <a:p>
            <a:pPr>
              <a:defRPr/>
            </a:pPr>
            <a:endParaRPr lang="en-US" altLang="zh-CN"/>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solidFill>
                  <a:schemeClr val="tx1"/>
                </a:solidFill>
                <a:latin typeface="Arial"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solidFill>
                  <a:schemeClr val="tx1"/>
                </a:solidFill>
                <a:latin typeface="Arial" charset="0"/>
              </a:defRPr>
            </a:lvl1pPr>
          </a:lstStyle>
          <a:p>
            <a:pPr>
              <a:defRPr/>
            </a:pPr>
            <a:fld id="{33C722C5-7A6A-4029-9758-430D8605F24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4E8F74CD-FC97-4310-B1A0-58C0331BCA98}" type="slidenum">
              <a:rPr lang="zh-CN" altLang="en-US" smtClean="0"/>
              <a:pPr/>
              <a:t>1</a:t>
            </a:fld>
            <a:endParaRPr lang="en-US" altLang="zh-CN"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zh-CN" altLang="en-US" b="1" dirty="0" smtClean="0">
                <a:ea typeface="宋体" charset="-122"/>
              </a:rPr>
              <a:t>版本号：</a:t>
            </a:r>
            <a:r>
              <a:rPr lang="en-US" altLang="zh-CN" dirty="0" smtClean="0">
                <a:ea typeface="宋体" charset="-122"/>
              </a:rPr>
              <a:t>V2.7</a:t>
            </a:r>
          </a:p>
          <a:p>
            <a:pPr eaLnBrk="1" hangingPunct="1"/>
            <a:r>
              <a:rPr lang="zh-CN" altLang="en-US" b="1" dirty="0" smtClean="0">
                <a:ea typeface="宋体" charset="-122"/>
              </a:rPr>
              <a:t>作者：</a:t>
            </a:r>
            <a:r>
              <a:rPr lang="zh-CN" altLang="en-US" dirty="0" smtClean="0">
                <a:ea typeface="宋体" charset="-122"/>
              </a:rPr>
              <a:t>全员改进部</a:t>
            </a:r>
          </a:p>
          <a:p>
            <a:pPr eaLnBrk="1" hangingPunct="1"/>
            <a:r>
              <a:rPr lang="zh-CN" altLang="en-US" b="1" dirty="0" smtClean="0">
                <a:ea typeface="宋体" charset="-122"/>
              </a:rPr>
              <a:t>使用说明：</a:t>
            </a:r>
            <a:r>
              <a:rPr lang="zh-CN" altLang="en-US" dirty="0" smtClean="0">
                <a:ea typeface="宋体" charset="-122"/>
              </a:rPr>
              <a:t>该模板适合问题解决型主题评审、对策评审和成果评审时使用，模板需要根据各个评审阶段的内容进行裁剪。</a:t>
            </a:r>
            <a:endParaRPr lang="en-US" altLang="zh-CN" dirty="0" smtClean="0">
              <a:ea typeface="宋体" charset="-122"/>
            </a:endParaRPr>
          </a:p>
          <a:p>
            <a:pPr eaLnBrk="1" hangingPunct="1"/>
            <a:r>
              <a:rPr lang="zh-CN" altLang="en-US" dirty="0" smtClean="0">
                <a:ea typeface="宋体" charset="-122"/>
              </a:rPr>
              <a:t>修订记录：</a:t>
            </a:r>
            <a:endParaRPr lang="en-US" altLang="zh-CN" dirty="0" smtClean="0">
              <a:ea typeface="宋体" charset="-122"/>
            </a:endParaRPr>
          </a:p>
          <a:p>
            <a:pPr eaLnBrk="1" hangingPunct="1"/>
            <a:r>
              <a:rPr lang="en-US" altLang="zh-CN" dirty="0" smtClean="0">
                <a:ea typeface="宋体" charset="-122"/>
              </a:rPr>
              <a:t>1</a:t>
            </a:r>
            <a:r>
              <a:rPr lang="zh-CN" altLang="en-US" dirty="0" smtClean="0">
                <a:ea typeface="宋体" charset="-122"/>
              </a:rPr>
              <a:t>、</a:t>
            </a:r>
            <a:r>
              <a:rPr lang="en-US" altLang="zh-CN" dirty="0" smtClean="0">
                <a:ea typeface="宋体" charset="-122"/>
              </a:rPr>
              <a:t>2012-4-10</a:t>
            </a:r>
            <a:r>
              <a:rPr lang="zh-CN" altLang="en-US" dirty="0" smtClean="0">
                <a:ea typeface="宋体" charset="-122"/>
              </a:rPr>
              <a:t>，徐罡：增加“聚焦业务短板”的内容。</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chemeClr val="tx1"/>
                </a:solidFill>
                <a:latin typeface="微软雅黑" pitchFamily="34" charset="-122"/>
                <a:ea typeface="微软雅黑" pitchFamily="34" charset="-122"/>
              </a:rPr>
              <a:t>据</a:t>
            </a:r>
            <a:r>
              <a:rPr lang="en-US" altLang="zh-CN" sz="1200" dirty="0" smtClean="0">
                <a:solidFill>
                  <a:schemeClr val="tx1"/>
                </a:solidFill>
                <a:latin typeface="微软雅黑" pitchFamily="34" charset="-122"/>
                <a:ea typeface="微软雅黑" pitchFamily="34" charset="-122"/>
              </a:rPr>
              <a:t>SD6182</a:t>
            </a:r>
            <a:r>
              <a:rPr lang="zh-CN" altLang="en-US" sz="1200" dirty="0" smtClean="0">
                <a:solidFill>
                  <a:schemeClr val="tx1"/>
                </a:solidFill>
                <a:latin typeface="微软雅黑" pitchFamily="34" charset="-122"/>
                <a:ea typeface="微软雅黑" pitchFamily="34" charset="-122"/>
              </a:rPr>
              <a:t>芯片（使用</a:t>
            </a:r>
            <a:r>
              <a:rPr lang="en-US" altLang="zh-CN" sz="1200" dirty="0" err="1" smtClean="0">
                <a:solidFill>
                  <a:schemeClr val="tx1"/>
                </a:solidFill>
                <a:latin typeface="微软雅黑" pitchFamily="34" charset="-122"/>
                <a:ea typeface="微软雅黑" pitchFamily="34" charset="-122"/>
              </a:rPr>
              <a:t>HiSDR</a:t>
            </a:r>
            <a:r>
              <a:rPr lang="zh-CN" altLang="en-US" sz="1200" dirty="0" smtClean="0">
                <a:solidFill>
                  <a:schemeClr val="tx1"/>
                </a:solidFill>
                <a:latin typeface="微软雅黑" pitchFamily="34" charset="-122"/>
                <a:ea typeface="微软雅黑" pitchFamily="34" charset="-122"/>
              </a:rPr>
              <a:t>自研核）验证问题单缺陷率分布统计：</a:t>
            </a:r>
            <a:endParaRPr lang="en-US" altLang="zh-CN" sz="1200" dirty="0" smtClean="0">
              <a:solidFill>
                <a:schemeClr val="tx1"/>
              </a:solidFill>
              <a:latin typeface="微软雅黑" pitchFamily="34" charset="-122"/>
              <a:ea typeface="微软雅黑" pitchFamily="34" charset="-122"/>
            </a:endParaRPr>
          </a:p>
          <a:p>
            <a:pPr marL="228600" indent="-228600">
              <a:buAutoNum type="arabicPeriod"/>
            </a:pPr>
            <a:r>
              <a:rPr lang="zh-CN" altLang="en-US" sz="1200" dirty="0" smtClean="0">
                <a:solidFill>
                  <a:schemeClr val="tx1"/>
                </a:solidFill>
                <a:latin typeface="微软雅黑" pitchFamily="34" charset="-122"/>
                <a:ea typeface="微软雅黑" pitchFamily="34" charset="-122"/>
              </a:rPr>
              <a:t>自研核本身：</a:t>
            </a:r>
            <a:r>
              <a:rPr lang="en-US" altLang="zh-CN" sz="1200" dirty="0" smtClean="0">
                <a:solidFill>
                  <a:schemeClr val="tx1"/>
                </a:solidFill>
                <a:latin typeface="微软雅黑" pitchFamily="34" charset="-122"/>
                <a:ea typeface="微软雅黑" pitchFamily="34" charset="-122"/>
              </a:rPr>
              <a:t>3</a:t>
            </a:r>
            <a:r>
              <a:rPr lang="zh-CN" altLang="en-US" sz="1200" dirty="0" smtClean="0">
                <a:solidFill>
                  <a:schemeClr val="tx1"/>
                </a:solidFill>
                <a:latin typeface="微软雅黑" pitchFamily="34" charset="-122"/>
                <a:ea typeface="微软雅黑" pitchFamily="34" charset="-122"/>
              </a:rPr>
              <a:t>个；</a:t>
            </a:r>
            <a:endParaRPr lang="en-US" altLang="zh-CN" sz="1200" dirty="0" smtClean="0">
              <a:solidFill>
                <a:schemeClr val="tx1"/>
              </a:solidFill>
              <a:latin typeface="微软雅黑" pitchFamily="34" charset="-122"/>
              <a:ea typeface="微软雅黑" pitchFamily="34" charset="-122"/>
            </a:endParaRPr>
          </a:p>
          <a:p>
            <a:pPr marL="228600" indent="-228600">
              <a:buAutoNum type="arabicPeriod"/>
            </a:pPr>
            <a:r>
              <a:rPr lang="en-US" altLang="zh-CN" sz="1200" dirty="0" smtClean="0">
                <a:solidFill>
                  <a:schemeClr val="tx1"/>
                </a:solidFill>
                <a:latin typeface="微软雅黑" pitchFamily="34" charset="-122"/>
                <a:ea typeface="微软雅黑" pitchFamily="34" charset="-122"/>
              </a:rPr>
              <a:t>MMS</a:t>
            </a:r>
            <a:r>
              <a:rPr lang="zh-CN" altLang="en-US" sz="1200" dirty="0" smtClean="0">
                <a:solidFill>
                  <a:schemeClr val="tx1"/>
                </a:solidFill>
                <a:latin typeface="微软雅黑" pitchFamily="34" charset="-122"/>
                <a:ea typeface="微软雅黑" pitchFamily="34" charset="-122"/>
              </a:rPr>
              <a:t>：</a:t>
            </a:r>
            <a:r>
              <a:rPr lang="en-US" altLang="zh-CN" sz="1200" dirty="0" smtClean="0">
                <a:solidFill>
                  <a:schemeClr val="tx1"/>
                </a:solidFill>
                <a:latin typeface="微软雅黑" pitchFamily="34" charset="-122"/>
                <a:ea typeface="微软雅黑" pitchFamily="34" charset="-122"/>
              </a:rPr>
              <a:t>4</a:t>
            </a:r>
            <a:r>
              <a:rPr lang="zh-CN" altLang="en-US" sz="1200" dirty="0" smtClean="0">
                <a:solidFill>
                  <a:schemeClr val="tx1"/>
                </a:solidFill>
                <a:latin typeface="微软雅黑" pitchFamily="34" charset="-122"/>
                <a:ea typeface="微软雅黑" pitchFamily="34" charset="-122"/>
              </a:rPr>
              <a:t>个；</a:t>
            </a:r>
            <a:endParaRPr lang="en-US" altLang="zh-CN" sz="1200" dirty="0" smtClean="0">
              <a:solidFill>
                <a:schemeClr val="tx1"/>
              </a:solidFill>
              <a:latin typeface="微软雅黑" pitchFamily="34" charset="-122"/>
              <a:ea typeface="微软雅黑" pitchFamily="34" charset="-122"/>
            </a:endParaRPr>
          </a:p>
          <a:p>
            <a:pPr marL="228600" indent="-228600">
              <a:buAutoNum type="arabicPeriod"/>
            </a:pPr>
            <a:r>
              <a:rPr lang="zh-CN" altLang="en-US" sz="1200" dirty="0" smtClean="0">
                <a:solidFill>
                  <a:schemeClr val="tx1"/>
                </a:solidFill>
                <a:latin typeface="微软雅黑" pitchFamily="34" charset="-122"/>
                <a:ea typeface="微软雅黑" pitchFamily="34" charset="-122"/>
              </a:rPr>
              <a:t>软件：</a:t>
            </a:r>
            <a:r>
              <a:rPr lang="en-US" altLang="zh-CN" sz="1200" dirty="0" smtClean="0">
                <a:solidFill>
                  <a:schemeClr val="tx1"/>
                </a:solidFill>
                <a:latin typeface="微软雅黑" pitchFamily="34" charset="-122"/>
                <a:ea typeface="微软雅黑" pitchFamily="34" charset="-122"/>
              </a:rPr>
              <a:t>8</a:t>
            </a:r>
            <a:r>
              <a:rPr lang="zh-CN" altLang="en-US" sz="1200" dirty="0" smtClean="0">
                <a:solidFill>
                  <a:schemeClr val="tx1"/>
                </a:solidFill>
                <a:latin typeface="微软雅黑" pitchFamily="34" charset="-122"/>
                <a:ea typeface="微软雅黑" pitchFamily="34" charset="-122"/>
              </a:rPr>
              <a:t>个；</a:t>
            </a:r>
            <a:endParaRPr lang="en-US" altLang="zh-CN" sz="1200" dirty="0" smtClean="0">
              <a:solidFill>
                <a:schemeClr val="tx1"/>
              </a:solidFill>
              <a:latin typeface="微软雅黑" pitchFamily="34" charset="-122"/>
              <a:ea typeface="微软雅黑" pitchFamily="34" charset="-122"/>
            </a:endParaRPr>
          </a:p>
          <a:p>
            <a:pPr marL="228600" indent="-228600">
              <a:buAutoNum type="arabicPeriod"/>
            </a:pPr>
            <a:r>
              <a:rPr lang="zh-CN" altLang="en-US" sz="1200" dirty="0" smtClean="0">
                <a:solidFill>
                  <a:schemeClr val="tx1"/>
                </a:solidFill>
                <a:latin typeface="微软雅黑" pitchFamily="34" charset="-122"/>
                <a:ea typeface="微软雅黑" pitchFamily="34" charset="-122"/>
              </a:rPr>
              <a:t>工具：</a:t>
            </a:r>
            <a:r>
              <a:rPr lang="en-US" altLang="zh-CN" sz="1200" dirty="0" smtClean="0">
                <a:solidFill>
                  <a:schemeClr val="tx1"/>
                </a:solidFill>
                <a:latin typeface="微软雅黑" pitchFamily="34" charset="-122"/>
                <a:ea typeface="微软雅黑" pitchFamily="34" charset="-122"/>
              </a:rPr>
              <a:t>8</a:t>
            </a:r>
            <a:r>
              <a:rPr lang="zh-CN" altLang="en-US" sz="1200" dirty="0" smtClean="0">
                <a:solidFill>
                  <a:schemeClr val="tx1"/>
                </a:solidFill>
                <a:latin typeface="微软雅黑" pitchFamily="34" charset="-122"/>
                <a:ea typeface="微软雅黑" pitchFamily="34" charset="-122"/>
              </a:rPr>
              <a:t>个；</a:t>
            </a:r>
            <a:endParaRPr lang="en-US" altLang="zh-CN" sz="1200" dirty="0" smtClean="0">
              <a:solidFill>
                <a:schemeClr val="tx1"/>
              </a:solidFill>
              <a:latin typeface="微软雅黑" pitchFamily="34" charset="-122"/>
              <a:ea typeface="微软雅黑" pitchFamily="34" charset="-122"/>
            </a:endParaRPr>
          </a:p>
          <a:p>
            <a:pPr marL="228600" indent="-228600">
              <a:buAutoNum type="arabicPeriod"/>
            </a:pPr>
            <a:r>
              <a:rPr lang="en-US" altLang="zh-CN" sz="1200" dirty="0" smtClean="0">
                <a:solidFill>
                  <a:schemeClr val="tx1"/>
                </a:solidFill>
                <a:latin typeface="微软雅黑" pitchFamily="34" charset="-122"/>
                <a:ea typeface="微软雅黑" pitchFamily="34" charset="-122"/>
              </a:rPr>
              <a:t>SOC</a:t>
            </a:r>
            <a:r>
              <a:rPr lang="zh-CN" altLang="en-US" sz="1200" dirty="0" smtClean="0">
                <a:solidFill>
                  <a:schemeClr val="tx1"/>
                </a:solidFill>
                <a:latin typeface="微软雅黑" pitchFamily="34" charset="-122"/>
                <a:ea typeface="微软雅黑" pitchFamily="34" charset="-122"/>
              </a:rPr>
              <a:t>：</a:t>
            </a:r>
            <a:r>
              <a:rPr lang="en-US" altLang="zh-CN" sz="1200" dirty="0" smtClean="0">
                <a:solidFill>
                  <a:schemeClr val="tx1"/>
                </a:solidFill>
                <a:latin typeface="微软雅黑" pitchFamily="34" charset="-122"/>
                <a:ea typeface="微软雅黑" pitchFamily="34" charset="-122"/>
              </a:rPr>
              <a:t>10</a:t>
            </a:r>
            <a:r>
              <a:rPr lang="zh-CN" altLang="en-US" sz="1200" dirty="0" smtClean="0">
                <a:solidFill>
                  <a:schemeClr val="tx1"/>
                </a:solidFill>
                <a:latin typeface="微软雅黑" pitchFamily="34" charset="-122"/>
                <a:ea typeface="微软雅黑" pitchFamily="34" charset="-122"/>
              </a:rPr>
              <a:t>个；</a:t>
            </a:r>
            <a:endParaRPr lang="en-US" altLang="zh-CN" sz="1200" dirty="0" smtClean="0">
              <a:solidFill>
                <a:schemeClr val="tx1"/>
              </a:solidFill>
              <a:latin typeface="微软雅黑" pitchFamily="34" charset="-122"/>
              <a:ea typeface="微软雅黑" pitchFamily="34" charset="-122"/>
            </a:endParaRPr>
          </a:p>
          <a:p>
            <a:pPr marL="228600" indent="-228600">
              <a:buAutoNum type="arabicPeriod"/>
            </a:pPr>
            <a:r>
              <a:rPr lang="en-US" altLang="zh-CN" sz="1200" dirty="0" smtClean="0">
                <a:solidFill>
                  <a:schemeClr val="tx1"/>
                </a:solidFill>
                <a:latin typeface="微软雅黑" pitchFamily="34" charset="-122"/>
                <a:ea typeface="微软雅黑" pitchFamily="34" charset="-122"/>
              </a:rPr>
              <a:t>FPGA</a:t>
            </a:r>
            <a:r>
              <a:rPr lang="zh-CN" altLang="en-US" sz="1200" dirty="0" smtClean="0">
                <a:solidFill>
                  <a:schemeClr val="tx1"/>
                </a:solidFill>
                <a:latin typeface="微软雅黑" pitchFamily="34" charset="-122"/>
                <a:ea typeface="微软雅黑" pitchFamily="34" charset="-122"/>
              </a:rPr>
              <a:t>版本平台：</a:t>
            </a:r>
            <a:r>
              <a:rPr lang="en-US" altLang="zh-CN" sz="1200" dirty="0" smtClean="0">
                <a:solidFill>
                  <a:schemeClr val="tx1"/>
                </a:solidFill>
                <a:latin typeface="微软雅黑" pitchFamily="34" charset="-122"/>
                <a:ea typeface="微软雅黑" pitchFamily="34" charset="-122"/>
              </a:rPr>
              <a:t>10</a:t>
            </a:r>
            <a:r>
              <a:rPr lang="zh-CN" altLang="en-US" sz="1200" dirty="0" smtClean="0">
                <a:solidFill>
                  <a:schemeClr val="tx1"/>
                </a:solidFill>
                <a:latin typeface="微软雅黑" pitchFamily="34" charset="-122"/>
                <a:ea typeface="微软雅黑" pitchFamily="34" charset="-122"/>
              </a:rPr>
              <a:t>个</a:t>
            </a:r>
            <a:endParaRPr lang="en-US" altLang="zh-CN" sz="1200" dirty="0" smtClean="0">
              <a:solidFill>
                <a:schemeClr val="tx1"/>
              </a:solidFill>
              <a:latin typeface="微软雅黑" pitchFamily="34" charset="-122"/>
              <a:ea typeface="微软雅黑" pitchFamily="34" charset="-122"/>
            </a:endParaRPr>
          </a:p>
          <a:p>
            <a:pPr marL="228600" indent="-228600">
              <a:buAutoNum type="arabicPeriod"/>
            </a:pPr>
            <a:endParaRPr lang="en-US" altLang="zh-CN" sz="1200" dirty="0" smtClean="0">
              <a:solidFill>
                <a:schemeClr val="tx1"/>
              </a:solidFill>
              <a:latin typeface="微软雅黑" pitchFamily="34" charset="-122"/>
              <a:ea typeface="微软雅黑" pitchFamily="34" charset="-122"/>
            </a:endParaRPr>
          </a:p>
          <a:p>
            <a:pPr marL="228600" indent="-228600">
              <a:buNone/>
            </a:pPr>
            <a:r>
              <a:rPr lang="zh-CN" altLang="en-US" sz="1200" dirty="0" smtClean="0">
                <a:solidFill>
                  <a:schemeClr val="tx1"/>
                </a:solidFill>
                <a:latin typeface="微软雅黑" pitchFamily="34" charset="-122"/>
                <a:ea typeface="微软雅黑" pitchFamily="34" charset="-122"/>
              </a:rPr>
              <a:t>根据“网络质量和成本管理部”的人力计算数据：人均</a:t>
            </a:r>
            <a:r>
              <a:rPr lang="en-US" altLang="zh-CN" sz="1200" dirty="0" smtClean="0">
                <a:solidFill>
                  <a:schemeClr val="tx1"/>
                </a:solidFill>
                <a:latin typeface="微软雅黑" pitchFamily="34" charset="-122"/>
                <a:ea typeface="微软雅黑" pitchFamily="34" charset="-122"/>
              </a:rPr>
              <a:t>1350</a:t>
            </a:r>
            <a:r>
              <a:rPr lang="zh-CN" altLang="en-US" sz="1200" dirty="0" smtClean="0">
                <a:solidFill>
                  <a:schemeClr val="tx1"/>
                </a:solidFill>
                <a:latin typeface="微软雅黑" pitchFamily="34" charset="-122"/>
                <a:ea typeface="微软雅黑" pitchFamily="34" charset="-122"/>
              </a:rPr>
              <a:t>元</a:t>
            </a:r>
            <a:r>
              <a:rPr lang="en-US" altLang="zh-CN" sz="1200" dirty="0" smtClean="0">
                <a:solidFill>
                  <a:schemeClr val="tx1"/>
                </a:solidFill>
                <a:latin typeface="微软雅黑" pitchFamily="34" charset="-122"/>
                <a:ea typeface="微软雅黑" pitchFamily="34" charset="-122"/>
              </a:rPr>
              <a:t>/</a:t>
            </a:r>
            <a:r>
              <a:rPr lang="zh-CN" altLang="en-US" sz="1200" dirty="0" smtClean="0">
                <a:solidFill>
                  <a:schemeClr val="tx1"/>
                </a:solidFill>
                <a:latin typeface="微软雅黑" pitchFamily="34" charset="-122"/>
                <a:ea typeface="微软雅黑" pitchFamily="34" charset="-122"/>
              </a:rPr>
              <a:t>人天，</a:t>
            </a:r>
            <a:r>
              <a:rPr lang="en-US" altLang="zh-CN" sz="1200" dirty="0" smtClean="0">
                <a:solidFill>
                  <a:schemeClr val="tx1"/>
                </a:solidFill>
                <a:latin typeface="微软雅黑" pitchFamily="34" charset="-122"/>
                <a:ea typeface="微软雅黑" pitchFamily="34" charset="-122"/>
              </a:rPr>
              <a:t>1350/8 = 168</a:t>
            </a:r>
            <a:r>
              <a:rPr lang="zh-CN" altLang="en-US" sz="1200" dirty="0" smtClean="0">
                <a:solidFill>
                  <a:schemeClr val="tx1"/>
                </a:solidFill>
                <a:latin typeface="微软雅黑" pitchFamily="34" charset="-122"/>
                <a:ea typeface="微软雅黑" pitchFamily="34" charset="-122"/>
              </a:rPr>
              <a:t>元</a:t>
            </a:r>
            <a:r>
              <a:rPr lang="en-US" altLang="zh-CN" sz="1200" dirty="0" smtClean="0">
                <a:solidFill>
                  <a:schemeClr val="tx1"/>
                </a:solidFill>
                <a:latin typeface="微软雅黑" pitchFamily="34" charset="-122"/>
                <a:ea typeface="微软雅黑" pitchFamily="34" charset="-122"/>
              </a:rPr>
              <a:t>/</a:t>
            </a:r>
            <a:r>
              <a:rPr lang="zh-CN" altLang="en-US" sz="1200" dirty="0" smtClean="0">
                <a:solidFill>
                  <a:schemeClr val="tx1"/>
                </a:solidFill>
                <a:latin typeface="微软雅黑" pitchFamily="34" charset="-122"/>
                <a:ea typeface="微软雅黑" pitchFamily="34" charset="-122"/>
              </a:rPr>
              <a:t>小时</a:t>
            </a:r>
            <a:endParaRPr lang="en-US" altLang="zh-CN" sz="1200" dirty="0" smtClean="0">
              <a:solidFill>
                <a:schemeClr val="tx1"/>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pPr>
              <a:defRPr/>
            </a:pPr>
            <a:fld id="{33C722C5-7A6A-4029-9758-430D8605F242}" type="slidenum">
              <a:rPr lang="zh-CN" altLang="en-US" smtClean="0"/>
              <a:pPr>
                <a:defRPr/>
              </a:pPr>
              <a:t>28</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0D536B57-370C-4656-AE38-67F7D6FB7301}" type="slidenum">
              <a:rPr lang="zh-CN" altLang="en-US" smtClean="0"/>
              <a:pPr/>
              <a:t>35</a:t>
            </a:fld>
            <a:endParaRPr lang="en-US" altLang="zh-CN" smtClean="0"/>
          </a:p>
        </p:txBody>
      </p:sp>
      <p:sp>
        <p:nvSpPr>
          <p:cNvPr id="30723" name="Rectangle 2"/>
          <p:cNvSpPr>
            <a:spLocks noGrp="1" noRot="1" noChangeAspect="1" noChangeArrowheads="1" noTextEdit="1"/>
          </p:cNvSpPr>
          <p:nvPr>
            <p:ph type="sldImg"/>
          </p:nvPr>
        </p:nvSpPr>
        <p:spPr>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29D66DD-F244-4F12-B1D2-7186203CFAFE}" type="slidenum">
              <a:rPr lang="zh-CN" altLang="en-US" smtClean="0"/>
              <a:pPr/>
              <a:t>3</a:t>
            </a:fld>
            <a:endParaRPr lang="en-US" altLang="zh-CN" smtClean="0"/>
          </a:p>
        </p:txBody>
      </p:sp>
      <p:sp>
        <p:nvSpPr>
          <p:cNvPr id="25603"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ln/>
        </p:spPr>
        <p:txBody>
          <a:bodyPr/>
          <a:lstStyle/>
          <a:p>
            <a:pPr eaLnBrk="1" hangingPunct="1">
              <a:defRPr/>
            </a:pPr>
            <a:r>
              <a:rPr lang="zh-CN" altLang="en-US" b="1" dirty="0" smtClean="0"/>
              <a:t>注意：</a:t>
            </a:r>
          </a:p>
          <a:p>
            <a:pPr marL="228600" indent="-228600" eaLnBrk="1" hangingPunct="1">
              <a:buFont typeface="+mj-lt"/>
              <a:buAutoNum type="arabicPeriod"/>
              <a:defRPr/>
            </a:pPr>
            <a:r>
              <a:rPr lang="zh-CN" altLang="en-US" dirty="0" smtClean="0"/>
              <a:t>以上是问题解决型</a:t>
            </a:r>
            <a:r>
              <a:rPr lang="en-US" altLang="zh-CN" dirty="0" smtClean="0"/>
              <a:t>QCC</a:t>
            </a:r>
            <a:r>
              <a:rPr lang="zh-CN" altLang="en-US" dirty="0" smtClean="0"/>
              <a:t>活动标准的活动程序，这</a:t>
            </a:r>
            <a:r>
              <a:rPr lang="en-US" altLang="zh-CN" dirty="0" smtClean="0"/>
              <a:t>5</a:t>
            </a:r>
            <a:r>
              <a:rPr lang="zh-CN" altLang="en-US" dirty="0" smtClean="0"/>
              <a:t>个步骤（</a:t>
            </a:r>
            <a:r>
              <a:rPr lang="en-US" altLang="zh-CN" dirty="0" smtClean="0"/>
              <a:t>Step</a:t>
            </a:r>
            <a:r>
              <a:rPr lang="zh-CN" altLang="en-US" dirty="0" smtClean="0"/>
              <a:t>）在</a:t>
            </a:r>
            <a:r>
              <a:rPr lang="en-US" altLang="zh-CN" dirty="0" smtClean="0"/>
              <a:t>QCC</a:t>
            </a:r>
            <a:r>
              <a:rPr lang="zh-CN" altLang="en-US" dirty="0" smtClean="0"/>
              <a:t>活动的过程中不能删减，进行</a:t>
            </a:r>
            <a:r>
              <a:rPr lang="en-US" altLang="zh-CN" dirty="0" smtClean="0"/>
              <a:t>QCC</a:t>
            </a:r>
            <a:r>
              <a:rPr lang="zh-CN" altLang="en-US" dirty="0" smtClean="0"/>
              <a:t>活动总结时也必须保证活动过程的完整性。每个步骤需写多少页胶片，完全处决于改进项目本身的需要，并不一定是一页。</a:t>
            </a:r>
          </a:p>
          <a:p>
            <a:pPr marL="228600" indent="-228600" eaLnBrk="1" hangingPunct="1">
              <a:buFont typeface="+mj-lt"/>
              <a:buAutoNum type="arabicPeriod"/>
              <a:defRPr/>
            </a:pPr>
            <a:r>
              <a:rPr lang="zh-CN" altLang="en-US" dirty="0" smtClean="0"/>
              <a:t>在拟制</a:t>
            </a:r>
            <a:r>
              <a:rPr lang="zh-CN" altLang="en-US" b="1" dirty="0" smtClean="0"/>
              <a:t>主题评审</a:t>
            </a:r>
            <a:r>
              <a:rPr lang="zh-CN" altLang="en-US" dirty="0" smtClean="0"/>
              <a:t>胶片时，要包括</a:t>
            </a:r>
            <a:r>
              <a:rPr lang="en-US" altLang="zh-CN" dirty="0" smtClean="0"/>
              <a:t>Step1</a:t>
            </a:r>
            <a:r>
              <a:rPr lang="zh-CN" altLang="en-US" dirty="0" smtClean="0"/>
              <a:t>的内容（</a:t>
            </a:r>
            <a:r>
              <a:rPr lang="zh-CN" altLang="en-US" sz="1500" dirty="0" smtClean="0"/>
              <a:t>选择课题和把握现状）</a:t>
            </a:r>
            <a:r>
              <a:rPr lang="zh-CN" altLang="en-US" dirty="0" smtClean="0"/>
              <a:t>；</a:t>
            </a:r>
          </a:p>
          <a:p>
            <a:pPr marL="228600" indent="-228600" eaLnBrk="1" hangingPunct="1">
              <a:buFont typeface="+mj-lt"/>
              <a:buAutoNum type="arabicPeriod"/>
              <a:defRPr/>
            </a:pPr>
            <a:r>
              <a:rPr lang="zh-CN" altLang="en-US" dirty="0" smtClean="0"/>
              <a:t>在拟制</a:t>
            </a:r>
            <a:r>
              <a:rPr lang="zh-CN" altLang="en-US" b="1" dirty="0" smtClean="0"/>
              <a:t>对策评审</a:t>
            </a:r>
            <a:r>
              <a:rPr lang="zh-CN" altLang="en-US" dirty="0" smtClean="0"/>
              <a:t>胶片时，要包括</a:t>
            </a:r>
            <a:r>
              <a:rPr lang="en-US" altLang="zh-CN" dirty="0" smtClean="0"/>
              <a:t>Step1</a:t>
            </a:r>
            <a:r>
              <a:rPr lang="zh-CN" altLang="en-US" dirty="0" smtClean="0"/>
              <a:t>、</a:t>
            </a:r>
            <a:r>
              <a:rPr lang="en-US" altLang="zh-CN" dirty="0" smtClean="0"/>
              <a:t>2</a:t>
            </a:r>
            <a:r>
              <a:rPr lang="zh-CN" altLang="en-US" dirty="0" smtClean="0"/>
              <a:t>、</a:t>
            </a:r>
            <a:r>
              <a:rPr lang="en-US" altLang="zh-CN" dirty="0" smtClean="0"/>
              <a:t>3</a:t>
            </a:r>
            <a:r>
              <a:rPr lang="zh-CN" altLang="en-US" dirty="0" smtClean="0"/>
              <a:t>的内容（</a:t>
            </a:r>
            <a:r>
              <a:rPr lang="zh-CN" altLang="en-US" sz="1500" dirty="0" smtClean="0"/>
              <a:t>选择课题和把握现状、分析根因、拟定对策）</a:t>
            </a:r>
            <a:r>
              <a:rPr lang="zh-CN" altLang="en-US" dirty="0" smtClean="0"/>
              <a:t>。</a:t>
            </a:r>
          </a:p>
          <a:p>
            <a:pPr marL="228600" indent="-228600" eaLnBrk="1" hangingPunct="1">
              <a:buFont typeface="+mj-lt"/>
              <a:buAutoNum type="arabicPeriod"/>
              <a:defRPr/>
            </a:pPr>
            <a:r>
              <a:rPr lang="zh-CN" altLang="en-US" dirty="0" smtClean="0"/>
              <a:t>在拟制</a:t>
            </a:r>
            <a:r>
              <a:rPr lang="zh-CN" altLang="en-US" b="1" dirty="0" smtClean="0"/>
              <a:t>成果评审</a:t>
            </a:r>
            <a:r>
              <a:rPr lang="zh-CN" altLang="en-US" dirty="0" smtClean="0"/>
              <a:t>胶片时，要包括所有的胶片内容。</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4BFB6FB4-0436-410E-832E-16DED24EB03D}" type="slidenum">
              <a:rPr lang="zh-CN" altLang="en-US" smtClean="0"/>
              <a:pPr/>
              <a:t>4</a:t>
            </a:fld>
            <a:endParaRPr lang="en-US" altLang="zh-CN"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zh-CN" altLang="en-US"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p:spPr>
        <p:txBody>
          <a:bodyPr/>
          <a:lstStyle/>
          <a:p>
            <a:endParaRPr lang="zh-CN" altLang="en-US" smtClean="0">
              <a:ea typeface="宋体" charset="-122"/>
            </a:endParaRPr>
          </a:p>
        </p:txBody>
      </p:sp>
      <p:sp>
        <p:nvSpPr>
          <p:cNvPr id="27652" name="灯片编号占位符 3"/>
          <p:cNvSpPr>
            <a:spLocks noGrp="1"/>
          </p:cNvSpPr>
          <p:nvPr>
            <p:ph type="sldNum" sz="quarter" idx="5"/>
          </p:nvPr>
        </p:nvSpPr>
        <p:spPr>
          <a:noFill/>
        </p:spPr>
        <p:txBody>
          <a:bodyPr/>
          <a:lstStyle/>
          <a:p>
            <a:fld id="{91F2E687-3838-419C-A6E7-6F10759D44D1}" type="slidenum">
              <a:rPr lang="zh-CN" altLang="en-US" smtClean="0"/>
              <a:pPr/>
              <a:t>6</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a:ln/>
        </p:spPr>
        <p:txBody>
          <a:bodyPr/>
          <a:lstStyle/>
          <a:p>
            <a:endParaRPr lang="zh-CN" altLang="en-US" smtClean="0">
              <a:ea typeface="宋体" charset="-122"/>
            </a:endParaRPr>
          </a:p>
        </p:txBody>
      </p:sp>
      <p:sp>
        <p:nvSpPr>
          <p:cNvPr id="28676" name="灯片编号占位符 3"/>
          <p:cNvSpPr>
            <a:spLocks noGrp="1"/>
          </p:cNvSpPr>
          <p:nvPr>
            <p:ph type="sldNum" sz="quarter" idx="5"/>
          </p:nvPr>
        </p:nvSpPr>
        <p:spPr>
          <a:noFill/>
        </p:spPr>
        <p:txBody>
          <a:bodyPr/>
          <a:lstStyle/>
          <a:p>
            <a:fld id="{04772CD6-5E83-440D-945C-6463A4102C07}" type="slidenum">
              <a:rPr lang="zh-CN" altLang="en-US" smtClean="0"/>
              <a:pPr/>
              <a:t>7</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Step1. </a:t>
            </a:r>
            <a:r>
              <a:rPr lang="zh-CN" altLang="en-US" dirty="0" smtClean="0"/>
              <a:t>核硬件设计：核定制硬件人员分析特性，并按特性需求对指令进行定制，同时对指令的</a:t>
            </a:r>
            <a:r>
              <a:rPr lang="en-US" altLang="zh-CN" dirty="0" smtClean="0"/>
              <a:t>issue</a:t>
            </a:r>
            <a:r>
              <a:rPr lang="zh-CN" altLang="en-US" dirty="0" smtClean="0"/>
              <a:t>发射、 </a:t>
            </a:r>
            <a:r>
              <a:rPr lang="en-US" altLang="zh-CN" dirty="0" smtClean="0"/>
              <a:t>slot</a:t>
            </a:r>
            <a:r>
              <a:rPr lang="zh-CN" altLang="en-US" dirty="0" smtClean="0"/>
              <a:t>分布等进行初步设计，生成核的一个备选版本。</a:t>
            </a:r>
          </a:p>
          <a:p>
            <a:r>
              <a:rPr lang="en-US" altLang="zh-CN" dirty="0" smtClean="0"/>
              <a:t>Step2. </a:t>
            </a:r>
            <a:r>
              <a:rPr lang="en-US" altLang="zh-CN" dirty="0" err="1" smtClean="0"/>
              <a:t>BenchMark</a:t>
            </a:r>
            <a:r>
              <a:rPr lang="zh-CN" altLang="en-US" dirty="0" smtClean="0"/>
              <a:t>软件代码修改：核软件人员按照备选核特性和指令格式，修改核的</a:t>
            </a:r>
            <a:r>
              <a:rPr lang="en-US" altLang="zh-CN" dirty="0" err="1" smtClean="0"/>
              <a:t>BenchMark</a:t>
            </a:r>
            <a:r>
              <a:rPr lang="zh-CN" altLang="en-US" dirty="0" smtClean="0"/>
              <a:t>库的链路代码，并数据比对通过。</a:t>
            </a:r>
          </a:p>
          <a:p>
            <a:r>
              <a:rPr lang="en-US" altLang="zh-CN" dirty="0" smtClean="0"/>
              <a:t>Step3. </a:t>
            </a:r>
            <a:r>
              <a:rPr lang="en-US" altLang="zh-CN" dirty="0" err="1" smtClean="0"/>
              <a:t>BenchMark</a:t>
            </a:r>
            <a:r>
              <a:rPr lang="zh-CN" altLang="en-US" dirty="0" smtClean="0"/>
              <a:t>软件</a:t>
            </a:r>
            <a:r>
              <a:rPr lang="en-US" altLang="zh-CN" dirty="0" smtClean="0"/>
              <a:t>Profiling</a:t>
            </a:r>
            <a:r>
              <a:rPr lang="zh-CN" altLang="en-US" dirty="0" smtClean="0"/>
              <a:t>：核软件人员将修改后的</a:t>
            </a:r>
            <a:r>
              <a:rPr lang="en-US" altLang="zh-CN" dirty="0" err="1" smtClean="0"/>
              <a:t>BenchMark</a:t>
            </a:r>
            <a:r>
              <a:rPr lang="zh-CN" altLang="en-US" dirty="0" smtClean="0"/>
              <a:t>库的链路代码进行</a:t>
            </a:r>
            <a:r>
              <a:rPr lang="en-US" altLang="zh-CN" dirty="0" smtClean="0"/>
              <a:t>Profiling</a:t>
            </a:r>
            <a:r>
              <a:rPr lang="zh-CN" altLang="en-US" dirty="0" smtClean="0"/>
              <a:t>性能仿真，手工汇总各条链路的性能结果，并生成相应的链路反汇编、</a:t>
            </a:r>
            <a:r>
              <a:rPr lang="en-US" altLang="zh-CN" dirty="0" err="1" smtClean="0"/>
              <a:t>TraceLog</a:t>
            </a:r>
            <a:r>
              <a:rPr lang="zh-CN" altLang="en-US" dirty="0" smtClean="0"/>
              <a:t>等信息文件。</a:t>
            </a:r>
          </a:p>
          <a:p>
            <a:r>
              <a:rPr lang="en-US" altLang="zh-CN" dirty="0" smtClean="0"/>
              <a:t>Step4. </a:t>
            </a:r>
            <a:r>
              <a:rPr lang="zh-CN" altLang="en-US" dirty="0" smtClean="0"/>
              <a:t>进行分析和确认：核软件人员、硬件人员一起对</a:t>
            </a:r>
            <a:r>
              <a:rPr lang="en-US" altLang="zh-CN" dirty="0" smtClean="0"/>
              <a:t>Profiling</a:t>
            </a:r>
            <a:r>
              <a:rPr lang="zh-CN" altLang="en-US" dirty="0" smtClean="0"/>
              <a:t>结果、链路反汇编文件和</a:t>
            </a:r>
            <a:r>
              <a:rPr lang="en-US" altLang="zh-CN" dirty="0" err="1" smtClean="0"/>
              <a:t>TraceLog</a:t>
            </a:r>
            <a:r>
              <a:rPr lang="zh-CN" altLang="en-US" dirty="0" smtClean="0"/>
              <a:t>等信息文件进行人工统计和分析，找出本特性核的优点和不足，如：指令</a:t>
            </a:r>
            <a:r>
              <a:rPr lang="en-US" altLang="zh-CN" dirty="0" smtClean="0"/>
              <a:t>issue</a:t>
            </a:r>
            <a:r>
              <a:rPr lang="zh-CN" altLang="en-US" dirty="0" smtClean="0"/>
              <a:t>发射是否分布合理，指令在每个</a:t>
            </a:r>
            <a:r>
              <a:rPr lang="en-US" altLang="zh-CN" dirty="0" smtClean="0"/>
              <a:t>slot</a:t>
            </a:r>
            <a:r>
              <a:rPr lang="zh-CN" altLang="en-US" dirty="0" smtClean="0"/>
              <a:t>中的使用频率，指令组合情况对链路软件性能影响等等。</a:t>
            </a:r>
          </a:p>
          <a:p>
            <a:r>
              <a:rPr lang="en-US" altLang="zh-CN" dirty="0" smtClean="0"/>
              <a:t>Step5. </a:t>
            </a:r>
            <a:r>
              <a:rPr lang="zh-CN" altLang="en-US" dirty="0" smtClean="0"/>
              <a:t>核硬件优化和重构：硬件人员按照分析结果对核定制进行优化和重设计，然后重复</a:t>
            </a:r>
            <a:r>
              <a:rPr lang="en-US" altLang="zh-CN" dirty="0" smtClean="0"/>
              <a:t>Step1~Step4</a:t>
            </a:r>
            <a:r>
              <a:rPr lang="zh-CN" altLang="en-US" dirty="0" smtClean="0"/>
              <a:t>，直至该特性核结果满足要求。</a:t>
            </a:r>
          </a:p>
        </p:txBody>
      </p:sp>
      <p:sp>
        <p:nvSpPr>
          <p:cNvPr id="4" name="灯片编号占位符 3"/>
          <p:cNvSpPr>
            <a:spLocks noGrp="1"/>
          </p:cNvSpPr>
          <p:nvPr>
            <p:ph type="sldNum" sz="quarter" idx="10"/>
          </p:nvPr>
        </p:nvSpPr>
        <p:spPr/>
        <p:txBody>
          <a:bodyPr/>
          <a:lstStyle/>
          <a:p>
            <a:pPr>
              <a:defRPr/>
            </a:pPr>
            <a:fld id="{33C722C5-7A6A-4029-9758-430D8605F242}" type="slidenum">
              <a:rPr lang="zh-CN" altLang="en-US" smtClean="0"/>
              <a:pPr>
                <a:defRPr/>
              </a:pPr>
              <a:t>11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Step1. </a:t>
            </a:r>
            <a:r>
              <a:rPr lang="zh-CN" altLang="en-US" dirty="0" smtClean="0"/>
              <a:t>核硬件设计：核定制硬件人员分析特性，并按特性需求对指令进行定制，同时对指令的</a:t>
            </a:r>
            <a:r>
              <a:rPr lang="en-US" altLang="zh-CN" dirty="0" smtClean="0"/>
              <a:t>issue</a:t>
            </a:r>
            <a:r>
              <a:rPr lang="zh-CN" altLang="en-US" dirty="0" smtClean="0"/>
              <a:t>发射、 </a:t>
            </a:r>
            <a:r>
              <a:rPr lang="en-US" altLang="zh-CN" dirty="0" smtClean="0"/>
              <a:t>slot</a:t>
            </a:r>
            <a:r>
              <a:rPr lang="zh-CN" altLang="en-US" dirty="0" smtClean="0"/>
              <a:t>分布等进行初步设计，生成核的一个备选版本。</a:t>
            </a:r>
          </a:p>
          <a:p>
            <a:r>
              <a:rPr lang="en-US" altLang="zh-CN" dirty="0" smtClean="0"/>
              <a:t>Step2. </a:t>
            </a:r>
            <a:r>
              <a:rPr lang="en-US" altLang="zh-CN" dirty="0" err="1" smtClean="0"/>
              <a:t>BenchMark</a:t>
            </a:r>
            <a:r>
              <a:rPr lang="zh-CN" altLang="en-US" dirty="0" smtClean="0"/>
              <a:t>软件代码修改：核软件人员按照备选核特性和指令格式，修改核的</a:t>
            </a:r>
            <a:r>
              <a:rPr lang="en-US" altLang="zh-CN" dirty="0" err="1" smtClean="0"/>
              <a:t>BenchMark</a:t>
            </a:r>
            <a:r>
              <a:rPr lang="zh-CN" altLang="en-US" dirty="0" smtClean="0"/>
              <a:t>库的链路代码，并数据比对通过。</a:t>
            </a:r>
          </a:p>
          <a:p>
            <a:r>
              <a:rPr lang="en-US" altLang="zh-CN" dirty="0" smtClean="0"/>
              <a:t>Step3. </a:t>
            </a:r>
            <a:r>
              <a:rPr lang="en-US" altLang="zh-CN" dirty="0" err="1" smtClean="0"/>
              <a:t>BenchMark</a:t>
            </a:r>
            <a:r>
              <a:rPr lang="zh-CN" altLang="en-US" dirty="0" smtClean="0"/>
              <a:t>软件</a:t>
            </a:r>
            <a:r>
              <a:rPr lang="en-US" altLang="zh-CN" dirty="0" smtClean="0"/>
              <a:t>Profiling</a:t>
            </a:r>
            <a:r>
              <a:rPr lang="zh-CN" altLang="en-US" dirty="0" smtClean="0"/>
              <a:t>：核软件人员将修改后的</a:t>
            </a:r>
            <a:r>
              <a:rPr lang="en-US" altLang="zh-CN" dirty="0" err="1" smtClean="0"/>
              <a:t>BenchMark</a:t>
            </a:r>
            <a:r>
              <a:rPr lang="zh-CN" altLang="en-US" dirty="0" smtClean="0"/>
              <a:t>库的链路代码进行</a:t>
            </a:r>
            <a:r>
              <a:rPr lang="en-US" altLang="zh-CN" dirty="0" smtClean="0"/>
              <a:t>Profiling</a:t>
            </a:r>
            <a:r>
              <a:rPr lang="zh-CN" altLang="en-US" dirty="0" smtClean="0"/>
              <a:t>性能仿真，手工汇总各条链路的性能结果，并生成相应的链路反汇编、</a:t>
            </a:r>
            <a:r>
              <a:rPr lang="en-US" altLang="zh-CN" dirty="0" err="1" smtClean="0"/>
              <a:t>TraceLog</a:t>
            </a:r>
            <a:r>
              <a:rPr lang="zh-CN" altLang="en-US" dirty="0" smtClean="0"/>
              <a:t>等信息文件。</a:t>
            </a:r>
          </a:p>
          <a:p>
            <a:r>
              <a:rPr lang="en-US" altLang="zh-CN" dirty="0" smtClean="0"/>
              <a:t>Step4. </a:t>
            </a:r>
            <a:r>
              <a:rPr lang="zh-CN" altLang="en-US" dirty="0" smtClean="0"/>
              <a:t>进行分析和确认：核软件人员、硬件人员一起对</a:t>
            </a:r>
            <a:r>
              <a:rPr lang="en-US" altLang="zh-CN" dirty="0" smtClean="0"/>
              <a:t>Profiling</a:t>
            </a:r>
            <a:r>
              <a:rPr lang="zh-CN" altLang="en-US" dirty="0" smtClean="0"/>
              <a:t>结果、链路反汇编文件和</a:t>
            </a:r>
            <a:r>
              <a:rPr lang="en-US" altLang="zh-CN" dirty="0" err="1" smtClean="0"/>
              <a:t>TraceLog</a:t>
            </a:r>
            <a:r>
              <a:rPr lang="zh-CN" altLang="en-US" dirty="0" smtClean="0"/>
              <a:t>等信息文件进行人工统计和分析，找出本特性核的优点和不足，如：指令</a:t>
            </a:r>
            <a:r>
              <a:rPr lang="en-US" altLang="zh-CN" dirty="0" smtClean="0"/>
              <a:t>issue</a:t>
            </a:r>
            <a:r>
              <a:rPr lang="zh-CN" altLang="en-US" dirty="0" smtClean="0"/>
              <a:t>发射是否分布合理，指令在每个</a:t>
            </a:r>
            <a:r>
              <a:rPr lang="en-US" altLang="zh-CN" dirty="0" smtClean="0"/>
              <a:t>slot</a:t>
            </a:r>
            <a:r>
              <a:rPr lang="zh-CN" altLang="en-US" dirty="0" smtClean="0"/>
              <a:t>中的使用频率，指令组合情况对链路软件性能影响等等。</a:t>
            </a:r>
          </a:p>
          <a:p>
            <a:r>
              <a:rPr lang="en-US" altLang="zh-CN" dirty="0" smtClean="0"/>
              <a:t>Step5. </a:t>
            </a:r>
            <a:r>
              <a:rPr lang="zh-CN" altLang="en-US" dirty="0" smtClean="0"/>
              <a:t>核硬件优化和重构：硬件人员按照分析结果对核定制进行优化和重设计，然后重复</a:t>
            </a:r>
            <a:r>
              <a:rPr lang="en-US" altLang="zh-CN" dirty="0" smtClean="0"/>
              <a:t>Step1~Step4</a:t>
            </a:r>
            <a:r>
              <a:rPr lang="zh-CN" altLang="en-US" dirty="0" smtClean="0"/>
              <a:t>，直至该特性核结果满足要求。</a:t>
            </a:r>
          </a:p>
        </p:txBody>
      </p:sp>
      <p:sp>
        <p:nvSpPr>
          <p:cNvPr id="4" name="灯片编号占位符 3"/>
          <p:cNvSpPr>
            <a:spLocks noGrp="1"/>
          </p:cNvSpPr>
          <p:nvPr>
            <p:ph type="sldNum" sz="quarter" idx="10"/>
          </p:nvPr>
        </p:nvSpPr>
        <p:spPr/>
        <p:txBody>
          <a:bodyPr/>
          <a:lstStyle/>
          <a:p>
            <a:pPr>
              <a:defRPr/>
            </a:pPr>
            <a:fld id="{33C722C5-7A6A-4029-9758-430D8605F242}" type="slidenum">
              <a:rPr lang="zh-CN" altLang="en-US" smtClean="0"/>
              <a:pPr>
                <a:defRPr/>
              </a:pPr>
              <a:t>12</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根据</a:t>
            </a:r>
            <a:r>
              <a:rPr kumimoji="0" lang="zh-CN" altLang="en-US"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部门</a:t>
            </a:r>
            <a:r>
              <a:rPr kumimoji="0" lang="en-US" altLang="zh-CN"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HiSDRV200</a:t>
            </a:r>
            <a:r>
              <a:rPr kumimoji="0" lang="zh-CN" altLang="en-US"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项目进度要求，</a:t>
            </a:r>
            <a:r>
              <a:rPr kumimoji="0" lang="en-US" altLang="zh-CN"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9</a:t>
            </a:r>
            <a:r>
              <a:rPr kumimoji="0" lang="zh-CN" altLang="en-US"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个月内需要完成</a:t>
            </a:r>
            <a:r>
              <a:rPr kumimoji="0" lang="en-US" altLang="zh-CN"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18</a:t>
            </a:r>
            <a:r>
              <a:rPr kumimoji="0" lang="zh-CN" altLang="en-US"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个自研核特性的方案分析决策、设计、验证和评估等全部流程，平均</a:t>
            </a:r>
            <a:r>
              <a:rPr kumimoji="0" lang="en-US" altLang="zh-CN"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2</a:t>
            </a:r>
            <a:r>
              <a:rPr kumimoji="0" lang="zh-CN" altLang="en-US"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周完成一个核特性。</a:t>
            </a:r>
            <a:r>
              <a:rPr kumimoji="0" lang="en-US" altLang="zh-CN"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2</a:t>
            </a:r>
            <a:r>
              <a:rPr kumimoji="0" lang="zh-CN" altLang="en-US"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周中，除去方案分析决策、验证和评估等环节需要占用的</a:t>
            </a:r>
            <a:r>
              <a:rPr kumimoji="0" lang="en-US" altLang="zh-CN"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0.85</a:t>
            </a:r>
            <a:r>
              <a:rPr kumimoji="0" lang="zh-CN" altLang="en-US"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周（即</a:t>
            </a:r>
            <a:r>
              <a:rPr kumimoji="0" lang="en-US" altLang="zh-CN"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34</a:t>
            </a:r>
            <a:r>
              <a:rPr kumimoji="0" lang="zh-CN" altLang="en-US"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个小时），剩下给自研核特性设计流程的平均周期为</a:t>
            </a:r>
            <a:r>
              <a:rPr kumimoji="0" lang="en-US" altLang="zh-CN"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1.15</a:t>
            </a:r>
            <a:r>
              <a:rPr kumimoji="0" lang="zh-CN" altLang="en-US"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周（即</a:t>
            </a:r>
            <a:r>
              <a:rPr kumimoji="0" lang="en-US" altLang="zh-CN"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46</a:t>
            </a:r>
            <a:r>
              <a:rPr kumimoji="0" lang="zh-CN" altLang="en-US"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小时）。</a:t>
            </a:r>
            <a:endParaRPr kumimoji="0" lang="en-US" altLang="zh-CN" sz="1200" b="0" i="0" u="none" strike="noStrike" kern="0" cap="none" spc="0" normalizeH="0" baseline="0" noProof="0" dirty="0" smtClean="0">
              <a:ln>
                <a:noFill/>
              </a:ln>
              <a:solidFill>
                <a:schemeClr val="tx1"/>
              </a:solidFill>
              <a:effectLst/>
              <a:uLnTx/>
              <a:uFillTx/>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33C722C5-7A6A-4029-9758-430D8605F242}" type="slidenum">
              <a:rPr lang="zh-CN" altLang="en-US" smtClean="0"/>
              <a:pPr>
                <a:defRPr/>
              </a:pPr>
              <a:t>13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43F58A3-3A7F-423D-AA20-ED37A6B9C1AE}" type="slidenum">
              <a:rPr lang="zh-CN" altLang="en-US" smtClean="0"/>
              <a:pPr/>
              <a:t>14</a:t>
            </a:fld>
            <a:endParaRPr lang="en-US" altLang="zh-CN"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0" lang="en-US" altLang="zh-CN"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HiSDRV100</a:t>
            </a:r>
            <a:r>
              <a:rPr kumimoji="0" lang="zh-CN" altLang="en-US"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类似自研芯片项目中，主要是因为核的数据类型由定点</a:t>
            </a:r>
            <a:r>
              <a:rPr kumimoji="0" lang="en-US" altLang="zh-CN"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-&gt;Panda</a:t>
            </a:r>
            <a:r>
              <a:rPr kumimoji="0" lang="zh-CN" altLang="en-US"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；业务仅</a:t>
            </a:r>
            <a:r>
              <a:rPr kumimoji="0" lang="en-US" altLang="zh-CN"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LTE</a:t>
            </a:r>
            <a:r>
              <a:rPr kumimoji="0" lang="zh-CN" altLang="en-US" sz="1200" b="0" i="0" u="none" strike="noStrike" kern="0" cap="none" spc="0" normalizeH="0" baseline="0" noProof="0" dirty="0" smtClean="0">
                <a:ln>
                  <a:noFill/>
                </a:ln>
                <a:solidFill>
                  <a:schemeClr val="tx1"/>
                </a:solidFill>
                <a:effectLst/>
                <a:uLnTx/>
                <a:uFillTx/>
                <a:latin typeface="Arial" charset="0"/>
                <a:ea typeface="宋体" pitchFamily="2" charset="-122"/>
                <a:cs typeface="+mn-cs"/>
              </a:rPr>
              <a:t>链路等方面因素差异，造成当时</a:t>
            </a:r>
            <a:r>
              <a:rPr lang="en-US" altLang="zh-CN" sz="1200" kern="0" dirty="0" smtClean="0">
                <a:solidFill>
                  <a:schemeClr val="tx1"/>
                </a:solidFill>
                <a:latin typeface="Arial" charset="0"/>
                <a:ea typeface="宋体" pitchFamily="2" charset="-122"/>
                <a:cs typeface="+mn-cs"/>
              </a:rPr>
              <a:t>Step3</a:t>
            </a:r>
            <a:r>
              <a:rPr lang="zh-CN" altLang="en-US" sz="1200" kern="0" dirty="0" smtClean="0">
                <a:solidFill>
                  <a:schemeClr val="tx1"/>
                </a:solidFill>
                <a:latin typeface="Arial" charset="0"/>
                <a:ea typeface="宋体" pitchFamily="2" charset="-122"/>
                <a:cs typeface="+mn-cs"/>
              </a:rPr>
              <a:t>和</a:t>
            </a:r>
            <a:r>
              <a:rPr lang="en-US" altLang="zh-CN" sz="1200" kern="0" dirty="0" smtClean="0">
                <a:solidFill>
                  <a:schemeClr val="tx1"/>
                </a:solidFill>
                <a:latin typeface="Arial" charset="0"/>
                <a:ea typeface="宋体" pitchFamily="2" charset="-122"/>
                <a:cs typeface="+mn-cs"/>
              </a:rPr>
              <a:t>Step4</a:t>
            </a:r>
            <a:r>
              <a:rPr lang="zh-CN" altLang="en-US" sz="1200" kern="0" dirty="0" smtClean="0">
                <a:solidFill>
                  <a:schemeClr val="tx1"/>
                </a:solidFill>
                <a:latin typeface="Arial" charset="0"/>
                <a:ea typeface="宋体" pitchFamily="2" charset="-122"/>
                <a:cs typeface="+mn-cs"/>
              </a:rPr>
              <a:t>的总耗时仅为</a:t>
            </a:r>
            <a:r>
              <a:rPr lang="en-US" altLang="zh-CN" sz="1200" kern="0" dirty="0" smtClean="0">
                <a:solidFill>
                  <a:srgbClr val="0000FF"/>
                </a:solidFill>
                <a:latin typeface="Arial" charset="0"/>
                <a:ea typeface="宋体" pitchFamily="2" charset="-122"/>
                <a:cs typeface="+mn-cs"/>
              </a:rPr>
              <a:t>18</a:t>
            </a:r>
            <a:r>
              <a:rPr lang="zh-CN" altLang="en-US" sz="1200" kern="0" dirty="0" smtClean="0">
                <a:solidFill>
                  <a:schemeClr val="tx1"/>
                </a:solidFill>
                <a:latin typeface="Arial" charset="0"/>
                <a:ea typeface="宋体" pitchFamily="2" charset="-122"/>
                <a:cs typeface="+mn-cs"/>
              </a:rPr>
              <a:t>小时。</a:t>
            </a:r>
            <a:endParaRPr lang="zh-CN"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7508875" y="5589588"/>
            <a:ext cx="763588"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6" name="Text Box 20"/>
          <p:cNvSpPr txBox="1">
            <a:spLocks noChangeArrowheads="1"/>
          </p:cNvSpPr>
          <p:nvPr/>
        </p:nvSpPr>
        <p:spPr bwMode="auto">
          <a:xfrm>
            <a:off x="652463" y="6207125"/>
            <a:ext cx="2619375" cy="261938"/>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sz="1200">
                <a:solidFill>
                  <a:schemeClr val="tx1"/>
                </a:solidFill>
                <a:latin typeface="FrutigerNext LT Bold" pitchFamily="1" charset="0"/>
              </a:rPr>
              <a:t>HUAWEI TECHNOLOGIES CO., LTD.</a:t>
            </a:r>
            <a:endParaRPr lang="en-US" altLang="zh-CN" sz="2200">
              <a:solidFill>
                <a:schemeClr val="tx1"/>
              </a:solidFill>
              <a:latin typeface="Arial" charset="0"/>
            </a:endParaRPr>
          </a:p>
        </p:txBody>
      </p:sp>
      <p:sp>
        <p:nvSpPr>
          <p:cNvPr id="7" name="Text Box 22"/>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sz="1200"/>
              <a:t>www.huawei.com</a:t>
            </a:r>
          </a:p>
        </p:txBody>
      </p:sp>
      <p:sp>
        <p:nvSpPr>
          <p:cNvPr id="8" name="Rectangle 23"/>
          <p:cNvSpPr>
            <a:spLocks noChangeArrowheads="1"/>
          </p:cNvSpPr>
          <p:nvPr/>
        </p:nvSpPr>
        <p:spPr bwMode="auto">
          <a:xfrm>
            <a:off x="3984625" y="6207125"/>
            <a:ext cx="1625600" cy="261938"/>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200">
                <a:solidFill>
                  <a:schemeClr val="tx1"/>
                </a:solidFill>
                <a:latin typeface="FrutigerNext LT Bold" pitchFamily="1" charset="0"/>
              </a:rPr>
              <a:t>Huawei Confidential </a:t>
            </a:r>
          </a:p>
        </p:txBody>
      </p:sp>
      <p:sp>
        <p:nvSpPr>
          <p:cNvPr id="9" name="Rectangle 25"/>
          <p:cNvSpPr>
            <a:spLocks noChangeArrowheads="1"/>
          </p:cNvSpPr>
          <p:nvPr/>
        </p:nvSpPr>
        <p:spPr bwMode="auto">
          <a:xfrm>
            <a:off x="6792913" y="247650"/>
            <a:ext cx="1468437" cy="292100"/>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b="1">
                <a:solidFill>
                  <a:srgbClr val="666666"/>
                </a:solidFill>
              </a:rPr>
              <a:t>Security Level:</a:t>
            </a:r>
            <a:r>
              <a:rPr lang="zh-CN" altLang="en-US" b="1">
                <a:solidFill>
                  <a:srgbClr val="666666"/>
                </a:solidFill>
              </a:rPr>
              <a:t> </a:t>
            </a:r>
          </a:p>
        </p:txBody>
      </p:sp>
      <p:sp>
        <p:nvSpPr>
          <p:cNvPr id="10" name="Text Box 66"/>
          <p:cNvSpPr txBox="1">
            <a:spLocks noChangeArrowheads="1"/>
          </p:cNvSpPr>
          <p:nvPr/>
        </p:nvSpPr>
        <p:spPr bwMode="auto">
          <a:xfrm>
            <a:off x="-1968500" y="1322388"/>
            <a:ext cx="1968500"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latin typeface="Arial" charset="0"/>
                <a:ea typeface="华文细黑" pitchFamily="2" charset="-122"/>
              </a:rPr>
              <a:t>英文标题</a:t>
            </a:r>
            <a:r>
              <a:rPr lang="en-US" altLang="zh-CN" sz="1100">
                <a:latin typeface="Arial" charset="0"/>
                <a:ea typeface="华文细黑" pitchFamily="2" charset="-122"/>
              </a:rPr>
              <a:t>:40-47pt  </a:t>
            </a:r>
          </a:p>
          <a:p>
            <a:pPr algn="r" defTabSz="801688" eaLnBrk="0" hangingPunct="0">
              <a:lnSpc>
                <a:spcPct val="125000"/>
              </a:lnSpc>
              <a:defRPr/>
            </a:pPr>
            <a:r>
              <a:rPr lang="zh-CN" altLang="en-US" sz="1100">
                <a:latin typeface="Arial" charset="0"/>
                <a:ea typeface="华文细黑" pitchFamily="2" charset="-122"/>
              </a:rPr>
              <a:t>副标题</a:t>
            </a:r>
            <a:r>
              <a:rPr lang="en-US" altLang="zh-CN" sz="1100">
                <a:latin typeface="Arial" charset="0"/>
                <a:ea typeface="华文细黑" pitchFamily="2" charset="-122"/>
              </a:rPr>
              <a:t>:26-30pt</a:t>
            </a:r>
          </a:p>
          <a:p>
            <a:pPr algn="r" defTabSz="801688" eaLnBrk="0" hangingPunct="0">
              <a:lnSpc>
                <a:spcPct val="125000"/>
              </a:lnSpc>
              <a:defRPr/>
            </a:pPr>
            <a:r>
              <a:rPr lang="zh-CN" altLang="en-US" sz="1100">
                <a:latin typeface="Arial" charset="0"/>
                <a:ea typeface="华文细黑" pitchFamily="2" charset="-122"/>
              </a:rPr>
              <a:t>字体颜色</a:t>
            </a:r>
            <a:r>
              <a:rPr lang="en-US" altLang="zh-CN" sz="1100">
                <a:latin typeface="Arial" charset="0"/>
                <a:ea typeface="华文细黑" pitchFamily="2" charset="-122"/>
              </a:rPr>
              <a:t>:</a:t>
            </a:r>
            <a:r>
              <a:rPr lang="zh-CN" altLang="en-US" sz="1100">
                <a:latin typeface="Arial" charset="0"/>
                <a:ea typeface="华文细黑" pitchFamily="2" charset="-122"/>
              </a:rPr>
              <a:t>反白</a:t>
            </a:r>
          </a:p>
          <a:p>
            <a:pPr algn="r" defTabSz="801688" eaLnBrk="0" hangingPunct="0">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algn="r" defTabSz="801688" eaLnBrk="0" hangingPunct="0">
              <a:lnSpc>
                <a:spcPct val="125000"/>
              </a:lnSpc>
              <a:defRPr/>
            </a:pPr>
            <a:r>
              <a:rPr lang="en-US" altLang="zh-CN" sz="1100">
                <a:latin typeface="Arial" charset="0"/>
                <a:ea typeface="华文细黑" pitchFamily="2" charset="-122"/>
              </a:rPr>
              <a:t>FrutigerNext LT Medium</a:t>
            </a:r>
          </a:p>
          <a:p>
            <a:pPr algn="r" defTabSz="801688" eaLnBrk="0" hangingPunct="0">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r>
              <a:rPr lang="zh-CN" altLang="en-US" sz="1100">
                <a:latin typeface="Arial" charset="0"/>
                <a:ea typeface="华文细黑" pitchFamily="2" charset="-122"/>
              </a:rPr>
              <a:t>中文标题</a:t>
            </a:r>
            <a:r>
              <a:rPr lang="en-US" altLang="zh-CN" sz="1100">
                <a:latin typeface="Arial" charset="0"/>
                <a:ea typeface="华文细黑" pitchFamily="2" charset="-122"/>
              </a:rPr>
              <a:t>:35-47pt</a:t>
            </a:r>
          </a:p>
          <a:p>
            <a:pPr algn="r" defTabSz="801688" eaLnBrk="0" hangingPunct="0">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algn="r" defTabSz="801688" eaLnBrk="0" hangingPunct="0">
              <a:lnSpc>
                <a:spcPct val="125000"/>
              </a:lnSpc>
              <a:defRPr/>
            </a:pPr>
            <a:r>
              <a:rPr lang="en-US" altLang="zh-CN" sz="1100">
                <a:latin typeface="Arial" charset="0"/>
                <a:ea typeface="华文细黑" pitchFamily="2" charset="-122"/>
              </a:rPr>
              <a:t>  </a:t>
            </a:r>
            <a:r>
              <a:rPr lang="zh-CN" altLang="en-US" sz="1100">
                <a:latin typeface="Arial" charset="0"/>
                <a:ea typeface="华文细黑" pitchFamily="2" charset="-122"/>
              </a:rPr>
              <a:t>副标题</a:t>
            </a:r>
            <a:r>
              <a:rPr lang="en-US" altLang="zh-CN" sz="1100">
                <a:latin typeface="Arial" charset="0"/>
                <a:ea typeface="华文细黑" pitchFamily="2" charset="-122"/>
              </a:rPr>
              <a:t>:24-28pt</a:t>
            </a:r>
            <a:endParaRPr lang="zh-CN" altLang="en-US" sz="1100">
              <a:latin typeface="Arial" charset="0"/>
              <a:ea typeface="华文细黑" pitchFamily="2" charset="-122"/>
            </a:endParaRPr>
          </a:p>
          <a:p>
            <a:pPr algn="r" defTabSz="801688" eaLnBrk="0" hangingPunct="0">
              <a:lnSpc>
                <a:spcPct val="125000"/>
              </a:lnSpc>
              <a:defRPr/>
            </a:pPr>
            <a:r>
              <a:rPr lang="zh-CN" altLang="en-US" sz="1100">
                <a:latin typeface="Arial" charset="0"/>
                <a:ea typeface="华文细黑" pitchFamily="2" charset="-122"/>
              </a:rPr>
              <a:t>字体颜色</a:t>
            </a:r>
            <a:r>
              <a:rPr lang="en-US" altLang="zh-CN" sz="1100">
                <a:latin typeface="Arial" charset="0"/>
                <a:ea typeface="华文细黑" pitchFamily="2" charset="-122"/>
              </a:rPr>
              <a:t>:</a:t>
            </a:r>
            <a:r>
              <a:rPr lang="zh-CN" altLang="en-US" sz="1100">
                <a:latin typeface="Arial" charset="0"/>
                <a:ea typeface="华文细黑" pitchFamily="2" charset="-122"/>
              </a:rPr>
              <a:t>反白</a:t>
            </a:r>
          </a:p>
          <a:p>
            <a:pPr algn="r" defTabSz="801688" eaLnBrk="0" hangingPunct="0">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a:t>
            </a: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spcBef>
                <a:spcPct val="50000"/>
              </a:spcBef>
              <a:defRPr/>
            </a:pPr>
            <a:endParaRPr lang="zh-CN" altLang="en-US" sz="1100">
              <a:solidFill>
                <a:schemeClr val="tx1"/>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636588" y="1392238"/>
            <a:ext cx="5303837"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684213" y="3182938"/>
            <a:ext cx="5305425"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684213" y="282575"/>
            <a:ext cx="2133600" cy="474663"/>
          </a:xfrm>
        </p:spPr>
        <p:txBody>
          <a:bodyPr lIns="80139" tIns="40069" rIns="80139" bIns="40069"/>
          <a:lstStyle>
            <a:lvl1pPr>
              <a:lnSpc>
                <a:spcPct val="100000"/>
              </a:lnSpc>
              <a:defRPr>
                <a:latin typeface="FrutigerNext LT Regular" pitchFamily="34" charset="0"/>
              </a:defRPr>
            </a:lvl1pPr>
          </a:lstStyle>
          <a:p>
            <a:pPr>
              <a:defRPr/>
            </a:pPr>
            <a:fld id="{4E74250D-89E1-475F-A28F-DBF9B58712F0}" type="datetime1">
              <a:rPr lang="zh-CN" altLang="en-US"/>
              <a:pPr>
                <a:defRPr/>
              </a:pPr>
              <a:t>2013/8/26</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46075A97-3610-4ECF-A890-CDF78BF3D6C0}" type="slidenum">
              <a:rPr lang="de-DE" altLang="zh-CN"/>
              <a:pPr>
                <a:defRPr/>
              </a:pPr>
              <a:t>‹#›</a:t>
            </a:fld>
            <a:endParaRPr lang="en-GB"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430213"/>
            <a:ext cx="1981200" cy="54054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2463" y="430213"/>
            <a:ext cx="5795962" cy="54054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06F280C4-FCC9-420B-A68E-77F3DFBCFDA6}" type="slidenum">
              <a:rPr lang="de-DE" altLang="zh-CN"/>
              <a:pPr>
                <a:defRPr/>
              </a:pPr>
              <a:t>‹#›</a:t>
            </a:fld>
            <a:endParaRPr lang="en-GB"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3" y="1641475"/>
            <a:ext cx="3887787"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50" y="1641475"/>
            <a:ext cx="38893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B9B806CF-3A69-413C-AF84-92700B7EBE1D}" type="slidenum">
              <a:rPr lang="de-DE" altLang="zh-CN"/>
              <a:pPr>
                <a:defRPr/>
              </a:pPr>
              <a:t>‹#›</a:t>
            </a:fld>
            <a:endParaRPr lang="en-GB"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0825" y="638175"/>
            <a:ext cx="1981200" cy="5197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2463" y="638175"/>
            <a:ext cx="5795962" cy="51974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B3E1E532-DD54-4BEA-A88A-6CC241874C59}" type="slidenum">
              <a:rPr lang="de-DE" altLang="zh-CN"/>
              <a:pPr>
                <a:defRPr/>
              </a:pPr>
              <a:t>‹#›</a:t>
            </a:fld>
            <a:endParaRPr lang="en-GB"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4041" name="Picture 9" descr="Logo"/>
          <p:cNvPicPr>
            <a:picLocks noChangeAspect="1" noChangeArrowheads="1"/>
          </p:cNvPicPr>
          <p:nvPr/>
        </p:nvPicPr>
        <p:blipFill>
          <a:blip r:embed="rId2" cstate="print"/>
          <a:srcRect/>
          <a:stretch>
            <a:fillRect/>
          </a:stretch>
        </p:blipFill>
        <p:spPr bwMode="auto">
          <a:xfrm>
            <a:off x="7508785" y="5578929"/>
            <a:ext cx="820417" cy="820965"/>
          </a:xfrm>
          <a:prstGeom prst="rect">
            <a:avLst/>
          </a:prstGeom>
          <a:noFill/>
        </p:spPr>
      </p:pic>
      <p:pic>
        <p:nvPicPr>
          <p:cNvPr id="44042" name="Picture 10" descr="2"/>
          <p:cNvPicPr>
            <a:picLocks noChangeAspect="1" noChangeArrowheads="1"/>
          </p:cNvPicPr>
          <p:nvPr/>
        </p:nvPicPr>
        <p:blipFill>
          <a:blip r:embed="rId3" cstate="print"/>
          <a:srcRect/>
          <a:stretch>
            <a:fillRect/>
          </a:stretch>
        </p:blipFill>
        <p:spPr bwMode="auto">
          <a:xfrm>
            <a:off x="0" y="783167"/>
            <a:ext cx="9144000" cy="3810000"/>
          </a:xfrm>
          <a:prstGeom prst="rect">
            <a:avLst/>
          </a:prstGeom>
          <a:noFill/>
        </p:spPr>
      </p:pic>
      <p:sp>
        <p:nvSpPr>
          <p:cNvPr id="44047" name="Rectangle 15"/>
          <p:cNvSpPr>
            <a:spLocks noGrp="1" noChangeArrowheads="1"/>
          </p:cNvSpPr>
          <p:nvPr>
            <p:ph type="ctrTitle" sz="quarter"/>
          </p:nvPr>
        </p:nvSpPr>
        <p:spPr>
          <a:xfrm>
            <a:off x="685554" y="1392465"/>
            <a:ext cx="5304616" cy="1666119"/>
          </a:xfrm>
        </p:spPr>
        <p:txBody>
          <a:bodyPr/>
          <a:lstStyle>
            <a:lvl1pPr algn="ctr">
              <a:defRPr sz="41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684150" y="3182560"/>
            <a:ext cx="5306020" cy="864810"/>
          </a:xfrm>
        </p:spPr>
        <p:txBody>
          <a:bodyPr lIns="80139" tIns="40069" rIns="80139" bIns="40069"/>
          <a:lstStyle>
            <a:lvl1pPr marL="0" indent="0" algn="ctr">
              <a:buFont typeface="Wingdings" pitchFamily="2" charset="2"/>
              <a:buNone/>
              <a:defRPr sz="2100" b="0">
                <a:solidFill>
                  <a:schemeClr val="bg1"/>
                </a:solidFill>
                <a:latin typeface="华文细黑" pitchFamily="2" charset="-122"/>
              </a:defRPr>
            </a:lvl1pPr>
          </a:lstStyle>
          <a:p>
            <a:r>
              <a:rPr lang="zh-CN" altLang="en-US"/>
              <a:t>单击此处编辑母版副标题样式</a:t>
            </a:r>
          </a:p>
        </p:txBody>
      </p:sp>
      <p:sp>
        <p:nvSpPr>
          <p:cNvPr id="44052" name="Text Box 20"/>
          <p:cNvSpPr txBox="1">
            <a:spLocks noChangeArrowheads="1"/>
          </p:cNvSpPr>
          <p:nvPr/>
        </p:nvSpPr>
        <p:spPr bwMode="auto">
          <a:xfrm>
            <a:off x="653244" y="6206370"/>
            <a:ext cx="2613253" cy="265574"/>
          </a:xfrm>
          <a:prstGeom prst="rect">
            <a:avLst/>
          </a:prstGeom>
          <a:noFill/>
          <a:ln w="9525">
            <a:noFill/>
            <a:miter lim="800000"/>
            <a:headEnd/>
            <a:tailEnd/>
          </a:ln>
        </p:spPr>
        <p:txBody>
          <a:bodyPr wrap="none" lIns="80124" tIns="40063" rIns="80124" bIns="40063">
            <a:spAutoFit/>
          </a:bodyPr>
          <a:lstStyle/>
          <a:p>
            <a:pPr defTabSz="801161" eaLnBrk="0" hangingPunct="0"/>
            <a:r>
              <a:rPr lang="en-US" altLang="zh-CN" sz="1200" smtClean="0">
                <a:solidFill>
                  <a:srgbClr val="000000"/>
                </a:solidFill>
                <a:latin typeface="FrutigerNext LT Bold" pitchFamily="1" charset="0"/>
              </a:rPr>
              <a:t>HUAWEI TECHNOLOGIES CO., LTD.</a:t>
            </a:r>
            <a:endParaRPr lang="en-US" altLang="zh-CN" sz="2200" smtClean="0">
              <a:solidFill>
                <a:srgbClr val="000000"/>
              </a:solidFill>
              <a:latin typeface="Arial" charset="0"/>
            </a:endParaRPr>
          </a:p>
        </p:txBody>
      </p:sp>
      <p:sp>
        <p:nvSpPr>
          <p:cNvPr id="44054" name="Text Box 22"/>
          <p:cNvSpPr txBox="1">
            <a:spLocks noChangeArrowheads="1"/>
          </p:cNvSpPr>
          <p:nvPr/>
        </p:nvSpPr>
        <p:spPr bwMode="auto">
          <a:xfrm>
            <a:off x="7225011" y="4094238"/>
            <a:ext cx="1338802" cy="265574"/>
          </a:xfrm>
          <a:prstGeom prst="rect">
            <a:avLst/>
          </a:prstGeom>
          <a:noFill/>
          <a:ln w="9525">
            <a:noFill/>
            <a:miter lim="800000"/>
            <a:headEnd/>
            <a:tailEnd/>
          </a:ln>
        </p:spPr>
        <p:txBody>
          <a:bodyPr wrap="none" lIns="80124" tIns="40063" rIns="80124" bIns="40063">
            <a:spAutoFit/>
          </a:bodyPr>
          <a:lstStyle/>
          <a:p>
            <a:pPr defTabSz="801161" eaLnBrk="0" hangingPunct="0"/>
            <a:r>
              <a:rPr lang="en-US" altLang="zh-CN" sz="1200" smtClean="0">
                <a:solidFill>
                  <a:srgbClr val="FFFFFF"/>
                </a:solidFill>
              </a:rPr>
              <a:t>www.huawei.com</a:t>
            </a:r>
          </a:p>
        </p:txBody>
      </p:sp>
      <p:sp>
        <p:nvSpPr>
          <p:cNvPr id="44055" name="Rectangle 23"/>
          <p:cNvSpPr>
            <a:spLocks noChangeArrowheads="1"/>
          </p:cNvSpPr>
          <p:nvPr/>
        </p:nvSpPr>
        <p:spPr bwMode="auto">
          <a:xfrm>
            <a:off x="3984081" y="6206370"/>
            <a:ext cx="1642923" cy="265536"/>
          </a:xfrm>
          <a:prstGeom prst="rect">
            <a:avLst/>
          </a:prstGeom>
          <a:noFill/>
          <a:ln w="9525" algn="ctr">
            <a:noFill/>
            <a:miter lim="800000"/>
            <a:headEnd/>
            <a:tailEnd/>
          </a:ln>
          <a:effectLst/>
        </p:spPr>
        <p:txBody>
          <a:bodyPr wrap="none" lIns="80092" tIns="40044" rIns="80092" bIns="40044">
            <a:spAutoFit/>
          </a:bodyPr>
          <a:lstStyle/>
          <a:p>
            <a:pPr defTabSz="801161" eaLnBrk="0" hangingPunct="0"/>
            <a:r>
              <a:rPr lang="en-US" altLang="zh-CN" sz="1200" smtClean="0">
                <a:solidFill>
                  <a:srgbClr val="000000"/>
                </a:solidFill>
                <a:latin typeface="FrutigerNext LT Bold" pitchFamily="1" charset="0"/>
              </a:rPr>
              <a:t>Huawei Confidential </a:t>
            </a:r>
          </a:p>
        </p:txBody>
      </p:sp>
      <p:sp>
        <p:nvSpPr>
          <p:cNvPr id="44057" name="Rectangle 25"/>
          <p:cNvSpPr>
            <a:spLocks noChangeArrowheads="1"/>
          </p:cNvSpPr>
          <p:nvPr/>
        </p:nvSpPr>
        <p:spPr bwMode="auto">
          <a:xfrm>
            <a:off x="6792325" y="247952"/>
            <a:ext cx="1402473" cy="296314"/>
          </a:xfrm>
          <a:prstGeom prst="rect">
            <a:avLst/>
          </a:prstGeom>
          <a:noFill/>
          <a:ln w="9525" algn="ctr">
            <a:noFill/>
            <a:miter lim="800000"/>
            <a:headEnd/>
            <a:tailEnd/>
          </a:ln>
          <a:effectLst/>
        </p:spPr>
        <p:txBody>
          <a:bodyPr wrap="none" lIns="80092" tIns="40044" rIns="80092" bIns="40044">
            <a:spAutoFit/>
          </a:bodyPr>
          <a:lstStyle/>
          <a:p>
            <a:pPr defTabSz="801161" eaLnBrk="0" hangingPunct="0"/>
            <a:r>
              <a:rPr lang="en-US" altLang="zh-CN" b="1" smtClean="0">
                <a:solidFill>
                  <a:srgbClr val="666666"/>
                </a:solidFill>
              </a:rPr>
              <a:t>Security Level: </a:t>
            </a:r>
          </a:p>
        </p:txBody>
      </p:sp>
      <p:sp>
        <p:nvSpPr>
          <p:cNvPr id="44058" name="Rectangle 26"/>
          <p:cNvSpPr>
            <a:spLocks noGrp="1" noChangeArrowheads="1"/>
          </p:cNvSpPr>
          <p:nvPr>
            <p:ph type="dt" sz="quarter" idx="2"/>
          </p:nvPr>
        </p:nvSpPr>
        <p:spPr>
          <a:xfrm>
            <a:off x="684150" y="282727"/>
            <a:ext cx="2133927" cy="474738"/>
          </a:xfrm>
        </p:spPr>
        <p:txBody>
          <a:bodyPr lIns="80139" tIns="40069" rIns="80139" bIns="40069"/>
          <a:lstStyle>
            <a:lvl1pPr>
              <a:lnSpc>
                <a:spcPct val="100000"/>
              </a:lnSpc>
              <a:defRPr>
                <a:latin typeface="+mn-lt"/>
              </a:defRPr>
            </a:lvl1pPr>
          </a:lstStyle>
          <a:p>
            <a:fld id="{ABBA1D3A-7E3D-4AE2-BFC3-247554D5E2E5}" type="datetime1">
              <a:rPr lang="zh-CN" altLang="en-US">
                <a:solidFill>
                  <a:srgbClr val="000000"/>
                </a:solidFill>
              </a:rPr>
              <a:pPr/>
              <a:t>2013/8/26</a:t>
            </a:fld>
            <a:endParaRPr lang="en-US" altLang="zh-CN">
              <a:solidFill>
                <a:srgbClr val="000000"/>
              </a:solidFill>
            </a:endParaRPr>
          </a:p>
        </p:txBody>
      </p:sp>
      <p:sp>
        <p:nvSpPr>
          <p:cNvPr id="44098" name="Text Box 66"/>
          <p:cNvSpPr txBox="1">
            <a:spLocks noChangeArrowheads="1"/>
          </p:cNvSpPr>
          <p:nvPr/>
        </p:nvSpPr>
        <p:spPr bwMode="auto">
          <a:xfrm>
            <a:off x="-1968159" y="1322918"/>
            <a:ext cx="1968159" cy="3762698"/>
          </a:xfrm>
          <a:prstGeom prst="rect">
            <a:avLst/>
          </a:prstGeom>
          <a:noFill/>
          <a:ln w="9525" algn="ctr">
            <a:noFill/>
            <a:miter lim="800000"/>
            <a:headEnd/>
            <a:tailEnd/>
          </a:ln>
          <a:effectLst/>
        </p:spPr>
        <p:txBody>
          <a:bodyPr lIns="80139" tIns="40069" rIns="80139" bIns="40069">
            <a:spAutoFit/>
          </a:bodyPr>
          <a:lstStyle/>
          <a:p>
            <a:pPr algn="r" defTabSz="801161" eaLnBrk="0" hangingPunct="0">
              <a:lnSpc>
                <a:spcPct val="125000"/>
              </a:lnSpc>
            </a:pPr>
            <a:r>
              <a:rPr lang="zh-CN" altLang="en-US" sz="1100" smtClean="0">
                <a:solidFill>
                  <a:srgbClr val="FFFFFF"/>
                </a:solidFill>
                <a:latin typeface="Arial" charset="0"/>
                <a:ea typeface="华文细黑" pitchFamily="2" charset="-122"/>
              </a:rPr>
              <a:t>英文标题</a:t>
            </a:r>
            <a:r>
              <a:rPr lang="en-US" altLang="zh-CN" sz="1100" smtClean="0">
                <a:solidFill>
                  <a:srgbClr val="FFFFFF"/>
                </a:solidFill>
                <a:latin typeface="Arial" charset="0"/>
                <a:ea typeface="华文细黑" pitchFamily="2" charset="-122"/>
              </a:rPr>
              <a:t>:40-47pt  </a:t>
            </a:r>
          </a:p>
          <a:p>
            <a:pPr algn="r" defTabSz="801161" eaLnBrk="0" hangingPunct="0">
              <a:lnSpc>
                <a:spcPct val="125000"/>
              </a:lnSpc>
            </a:pPr>
            <a:r>
              <a:rPr lang="zh-CN" altLang="en-US" sz="1100" smtClean="0">
                <a:solidFill>
                  <a:srgbClr val="FFFFFF"/>
                </a:solidFill>
                <a:latin typeface="Arial" charset="0"/>
                <a:ea typeface="华文细黑" pitchFamily="2" charset="-122"/>
              </a:rPr>
              <a:t>副标题</a:t>
            </a:r>
            <a:r>
              <a:rPr lang="en-US" altLang="zh-CN" sz="1100" smtClean="0">
                <a:solidFill>
                  <a:srgbClr val="FFFFFF"/>
                </a:solidFill>
                <a:latin typeface="Arial" charset="0"/>
                <a:ea typeface="华文细黑" pitchFamily="2" charset="-122"/>
              </a:rPr>
              <a:t>:26-30pt</a:t>
            </a:r>
          </a:p>
          <a:p>
            <a:pPr algn="r" defTabSz="801161" eaLnBrk="0" hangingPunct="0">
              <a:lnSpc>
                <a:spcPct val="125000"/>
              </a:lnSpc>
            </a:pPr>
            <a:r>
              <a:rPr lang="zh-CN" altLang="en-US" sz="1100" smtClean="0">
                <a:solidFill>
                  <a:srgbClr val="FFFFFF"/>
                </a:solidFill>
                <a:latin typeface="Arial" charset="0"/>
                <a:ea typeface="华文细黑" pitchFamily="2" charset="-122"/>
              </a:rPr>
              <a:t>字体颜色</a:t>
            </a:r>
            <a:r>
              <a:rPr lang="en-US" altLang="zh-CN" sz="1100" smtClean="0">
                <a:solidFill>
                  <a:srgbClr val="FFFFFF"/>
                </a:solidFill>
                <a:latin typeface="Arial" charset="0"/>
                <a:ea typeface="华文细黑" pitchFamily="2" charset="-122"/>
              </a:rPr>
              <a:t>:</a:t>
            </a:r>
            <a:r>
              <a:rPr lang="zh-CN" altLang="en-US" sz="1100" smtClean="0">
                <a:solidFill>
                  <a:srgbClr val="FFFFFF"/>
                </a:solidFill>
                <a:latin typeface="Arial" charset="0"/>
                <a:ea typeface="华文细黑" pitchFamily="2" charset="-122"/>
              </a:rPr>
              <a:t>反白</a:t>
            </a:r>
          </a:p>
          <a:p>
            <a:pPr algn="r" defTabSz="801161" eaLnBrk="0" hangingPunct="0">
              <a:lnSpc>
                <a:spcPct val="125000"/>
              </a:lnSpc>
            </a:pPr>
            <a:r>
              <a:rPr lang="zh-CN" altLang="en-US" sz="1100" smtClean="0">
                <a:solidFill>
                  <a:srgbClr val="FFFFFF"/>
                </a:solidFill>
                <a:latin typeface="Arial" charset="0"/>
                <a:ea typeface="华文细黑" pitchFamily="2" charset="-122"/>
              </a:rPr>
              <a:t>内部使用字体 </a:t>
            </a:r>
            <a:r>
              <a:rPr lang="en-US" altLang="zh-CN" sz="1100" smtClean="0">
                <a:solidFill>
                  <a:srgbClr val="FFFFFF"/>
                </a:solidFill>
                <a:latin typeface="Arial" charset="0"/>
                <a:ea typeface="华文细黑" pitchFamily="2" charset="-122"/>
              </a:rPr>
              <a:t>:</a:t>
            </a:r>
          </a:p>
          <a:p>
            <a:pPr algn="r" defTabSz="801161" eaLnBrk="0" hangingPunct="0">
              <a:lnSpc>
                <a:spcPct val="125000"/>
              </a:lnSpc>
            </a:pPr>
            <a:r>
              <a:rPr lang="en-US" altLang="zh-CN" sz="1100" smtClean="0">
                <a:solidFill>
                  <a:srgbClr val="FFFFFF"/>
                </a:solidFill>
                <a:latin typeface="Arial" charset="0"/>
                <a:ea typeface="华文细黑" pitchFamily="2" charset="-122"/>
              </a:rPr>
              <a:t>FrutigerNext LT Medium</a:t>
            </a:r>
          </a:p>
          <a:p>
            <a:pPr algn="r" defTabSz="801161" eaLnBrk="0" hangingPunct="0">
              <a:lnSpc>
                <a:spcPct val="125000"/>
              </a:lnSpc>
            </a:pPr>
            <a:r>
              <a:rPr lang="zh-CN" altLang="en-US" sz="1100" smtClean="0">
                <a:solidFill>
                  <a:srgbClr val="FFFFFF"/>
                </a:solidFill>
                <a:latin typeface="Arial" charset="0"/>
                <a:ea typeface="华文细黑" pitchFamily="2" charset="-122"/>
              </a:rPr>
              <a:t>外部使用字体 </a:t>
            </a:r>
            <a:r>
              <a:rPr lang="en-US" altLang="zh-CN" sz="1100" smtClean="0">
                <a:solidFill>
                  <a:srgbClr val="FFFFFF"/>
                </a:solidFill>
                <a:latin typeface="Arial" charset="0"/>
                <a:ea typeface="华文细黑" pitchFamily="2" charset="-122"/>
              </a:rPr>
              <a:t>: Arial</a:t>
            </a:r>
            <a:endParaRPr lang="zh-CN" altLang="en-US" sz="1100" smtClean="0">
              <a:solidFill>
                <a:srgbClr val="FFFFFF"/>
              </a:solidFill>
              <a:latin typeface="Arial" charset="0"/>
              <a:ea typeface="华文细黑" pitchFamily="2" charset="-122"/>
            </a:endParaRPr>
          </a:p>
          <a:p>
            <a:pPr algn="r" defTabSz="801161" eaLnBrk="0" hangingPunct="0">
              <a:lnSpc>
                <a:spcPct val="125000"/>
              </a:lnSpc>
            </a:pPr>
            <a:endParaRPr lang="zh-CN" altLang="en-US" sz="1100" smtClean="0">
              <a:solidFill>
                <a:srgbClr val="FFFFFF"/>
              </a:solidFill>
              <a:latin typeface="Arial" charset="0"/>
              <a:ea typeface="华文细黑" pitchFamily="2" charset="-122"/>
            </a:endParaRPr>
          </a:p>
          <a:p>
            <a:pPr algn="r" defTabSz="801161" eaLnBrk="0" hangingPunct="0">
              <a:lnSpc>
                <a:spcPct val="125000"/>
              </a:lnSpc>
            </a:pPr>
            <a:endParaRPr lang="zh-CN" altLang="en-US" sz="1100" smtClean="0">
              <a:solidFill>
                <a:srgbClr val="FFFFFF"/>
              </a:solidFill>
              <a:latin typeface="Arial" charset="0"/>
              <a:ea typeface="华文细黑" pitchFamily="2" charset="-122"/>
            </a:endParaRPr>
          </a:p>
          <a:p>
            <a:pPr algn="r" defTabSz="801161" eaLnBrk="0" hangingPunct="0">
              <a:lnSpc>
                <a:spcPct val="125000"/>
              </a:lnSpc>
            </a:pPr>
            <a:r>
              <a:rPr lang="zh-CN" altLang="en-US" sz="1100" smtClean="0">
                <a:solidFill>
                  <a:srgbClr val="FFFFFF"/>
                </a:solidFill>
                <a:latin typeface="Arial" charset="0"/>
                <a:ea typeface="华文细黑" pitchFamily="2" charset="-122"/>
              </a:rPr>
              <a:t>中文标题</a:t>
            </a:r>
            <a:r>
              <a:rPr lang="en-US" altLang="zh-CN" sz="1100" smtClean="0">
                <a:solidFill>
                  <a:srgbClr val="FFFFFF"/>
                </a:solidFill>
                <a:latin typeface="Arial" charset="0"/>
                <a:ea typeface="华文细黑" pitchFamily="2" charset="-122"/>
              </a:rPr>
              <a:t>:35-47pt</a:t>
            </a:r>
          </a:p>
          <a:p>
            <a:pPr algn="r" defTabSz="801161" eaLnBrk="0" hangingPunct="0">
              <a:lnSpc>
                <a:spcPct val="125000"/>
              </a:lnSpc>
            </a:pPr>
            <a:r>
              <a:rPr lang="zh-CN" altLang="en-US" sz="1100" smtClean="0">
                <a:solidFill>
                  <a:srgbClr val="FFFFFF"/>
                </a:solidFill>
                <a:latin typeface="Arial" charset="0"/>
                <a:ea typeface="华文细黑" pitchFamily="2" charset="-122"/>
              </a:rPr>
              <a:t>字体</a:t>
            </a:r>
            <a:r>
              <a:rPr lang="en-US" altLang="zh-CN" sz="1100" smtClean="0">
                <a:solidFill>
                  <a:srgbClr val="FFFFFF"/>
                </a:solidFill>
                <a:latin typeface="Arial" charset="0"/>
                <a:ea typeface="华文细黑" pitchFamily="2" charset="-122"/>
              </a:rPr>
              <a:t>:</a:t>
            </a:r>
            <a:r>
              <a:rPr lang="zh-CN" altLang="en-US" sz="1100" smtClean="0">
                <a:solidFill>
                  <a:srgbClr val="FFFFFF"/>
                </a:solidFill>
                <a:latin typeface="Arial" charset="0"/>
                <a:ea typeface="华文细黑" pitchFamily="2" charset="-122"/>
              </a:rPr>
              <a:t>黑体</a:t>
            </a:r>
          </a:p>
          <a:p>
            <a:pPr algn="r" defTabSz="801161" eaLnBrk="0" hangingPunct="0">
              <a:lnSpc>
                <a:spcPct val="125000"/>
              </a:lnSpc>
            </a:pPr>
            <a:r>
              <a:rPr lang="en-US" altLang="zh-CN" sz="1100" smtClean="0">
                <a:solidFill>
                  <a:srgbClr val="FFFFFF"/>
                </a:solidFill>
                <a:latin typeface="Arial" charset="0"/>
                <a:ea typeface="华文细黑" pitchFamily="2" charset="-122"/>
              </a:rPr>
              <a:t>  </a:t>
            </a:r>
            <a:r>
              <a:rPr lang="zh-CN" altLang="en-US" sz="1100" smtClean="0">
                <a:solidFill>
                  <a:srgbClr val="FFFFFF"/>
                </a:solidFill>
                <a:latin typeface="Arial" charset="0"/>
                <a:ea typeface="华文细黑" pitchFamily="2" charset="-122"/>
              </a:rPr>
              <a:t>副标题</a:t>
            </a:r>
            <a:r>
              <a:rPr lang="en-US" altLang="zh-CN" sz="1100" smtClean="0">
                <a:solidFill>
                  <a:srgbClr val="FFFFFF"/>
                </a:solidFill>
                <a:latin typeface="Arial" charset="0"/>
                <a:ea typeface="华文细黑" pitchFamily="2" charset="-122"/>
              </a:rPr>
              <a:t>:24-28pt</a:t>
            </a:r>
            <a:endParaRPr lang="zh-CN" altLang="en-US" sz="1100" smtClean="0">
              <a:solidFill>
                <a:srgbClr val="FFFFFF"/>
              </a:solidFill>
              <a:latin typeface="Arial" charset="0"/>
              <a:ea typeface="华文细黑" pitchFamily="2" charset="-122"/>
            </a:endParaRPr>
          </a:p>
          <a:p>
            <a:pPr algn="r" defTabSz="801161" eaLnBrk="0" hangingPunct="0">
              <a:lnSpc>
                <a:spcPct val="125000"/>
              </a:lnSpc>
            </a:pPr>
            <a:r>
              <a:rPr lang="zh-CN" altLang="en-US" sz="1100" smtClean="0">
                <a:solidFill>
                  <a:srgbClr val="FFFFFF"/>
                </a:solidFill>
                <a:latin typeface="Arial" charset="0"/>
                <a:ea typeface="华文细黑" pitchFamily="2" charset="-122"/>
              </a:rPr>
              <a:t>字体颜色</a:t>
            </a:r>
            <a:r>
              <a:rPr lang="en-US" altLang="zh-CN" sz="1100" smtClean="0">
                <a:solidFill>
                  <a:srgbClr val="FFFFFF"/>
                </a:solidFill>
                <a:latin typeface="Arial" charset="0"/>
                <a:ea typeface="华文细黑" pitchFamily="2" charset="-122"/>
              </a:rPr>
              <a:t>:</a:t>
            </a:r>
            <a:r>
              <a:rPr lang="zh-CN" altLang="en-US" sz="1100" smtClean="0">
                <a:solidFill>
                  <a:srgbClr val="FFFFFF"/>
                </a:solidFill>
                <a:latin typeface="Arial" charset="0"/>
                <a:ea typeface="华文细黑" pitchFamily="2" charset="-122"/>
              </a:rPr>
              <a:t>反白</a:t>
            </a:r>
          </a:p>
          <a:p>
            <a:pPr algn="r" defTabSz="801161" eaLnBrk="0" hangingPunct="0">
              <a:lnSpc>
                <a:spcPct val="125000"/>
              </a:lnSpc>
            </a:pPr>
            <a:r>
              <a:rPr lang="zh-CN" altLang="en-US" sz="1100" smtClean="0">
                <a:solidFill>
                  <a:srgbClr val="FFFFFF"/>
                </a:solidFill>
                <a:latin typeface="Arial" charset="0"/>
                <a:ea typeface="华文细黑" pitchFamily="2" charset="-122"/>
              </a:rPr>
              <a:t>字体</a:t>
            </a:r>
            <a:r>
              <a:rPr lang="en-US" altLang="zh-CN" sz="1100" smtClean="0">
                <a:solidFill>
                  <a:srgbClr val="FFFFFF"/>
                </a:solidFill>
                <a:latin typeface="Arial" charset="0"/>
                <a:ea typeface="华文细黑" pitchFamily="2" charset="-122"/>
              </a:rPr>
              <a:t>:</a:t>
            </a:r>
            <a:r>
              <a:rPr lang="zh-CN" altLang="en-US" sz="1100" smtClean="0">
                <a:solidFill>
                  <a:srgbClr val="FFFFFF"/>
                </a:solidFill>
                <a:latin typeface="Arial" charset="0"/>
                <a:ea typeface="华文细黑" pitchFamily="2" charset="-122"/>
              </a:rPr>
              <a:t>细黑体</a:t>
            </a:r>
          </a:p>
          <a:p>
            <a:pPr algn="r" defTabSz="801161" eaLnBrk="0" hangingPunct="0">
              <a:lnSpc>
                <a:spcPct val="125000"/>
              </a:lnSpc>
            </a:pPr>
            <a:endParaRPr lang="zh-CN" altLang="en-US" sz="1100" smtClean="0">
              <a:solidFill>
                <a:srgbClr val="FFFFFF"/>
              </a:solidFill>
              <a:latin typeface="Arial" charset="0"/>
              <a:ea typeface="华文细黑" pitchFamily="2" charset="-122"/>
            </a:endParaRPr>
          </a:p>
          <a:p>
            <a:pPr algn="r" defTabSz="801161" eaLnBrk="0" hangingPunct="0">
              <a:lnSpc>
                <a:spcPct val="125000"/>
              </a:lnSpc>
            </a:pPr>
            <a:endParaRPr lang="zh-CN" altLang="en-US" sz="1100" smtClean="0">
              <a:solidFill>
                <a:srgbClr val="FFFFFF"/>
              </a:solidFill>
              <a:latin typeface="Arial" charset="0"/>
              <a:ea typeface="华文细黑" pitchFamily="2" charset="-122"/>
            </a:endParaRPr>
          </a:p>
          <a:p>
            <a:pPr algn="r" defTabSz="801161" eaLnBrk="0" hangingPunct="0">
              <a:lnSpc>
                <a:spcPct val="125000"/>
              </a:lnSpc>
            </a:pPr>
            <a:endParaRPr lang="zh-CN" altLang="en-US" sz="1100" smtClean="0">
              <a:solidFill>
                <a:srgbClr val="FFFFFF"/>
              </a:solidFill>
              <a:latin typeface="Arial" charset="0"/>
              <a:ea typeface="华文细黑" pitchFamily="2" charset="-122"/>
            </a:endParaRPr>
          </a:p>
          <a:p>
            <a:pPr algn="r" defTabSz="801161" eaLnBrk="0" hangingPunct="0">
              <a:lnSpc>
                <a:spcPct val="125000"/>
              </a:lnSpc>
              <a:spcBef>
                <a:spcPct val="50000"/>
              </a:spcBef>
            </a:pPr>
            <a:endParaRPr lang="zh-CN" altLang="en-US" sz="1100" smtClean="0">
              <a:solidFill>
                <a:srgbClr val="000000"/>
              </a:solidFill>
              <a:latin typeface="Arial" charset="0"/>
              <a:ea typeface="华文细黑" pitchFamily="2" charset="-122"/>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de-DE">
                <a:solidFill>
                  <a:srgbClr val="000000"/>
                </a:solidFill>
              </a:rPr>
              <a:t>Page </a:t>
            </a:r>
            <a:fld id="{B28C18BA-7861-410D-957A-545544B6DAEF}"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079" y="4407203"/>
            <a:ext cx="7772892" cy="1362226"/>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079" y="2907393"/>
            <a:ext cx="7772892" cy="1499810"/>
          </a:xfrm>
        </p:spPr>
        <p:txBody>
          <a:bodyPr anchor="b"/>
          <a:lstStyle>
            <a:lvl1pPr marL="0" indent="0">
              <a:buNone/>
              <a:defRPr sz="1800"/>
            </a:lvl1pPr>
            <a:lvl2pPr marL="417241" indent="0">
              <a:buNone/>
              <a:defRPr sz="1600"/>
            </a:lvl2pPr>
            <a:lvl3pPr marL="834481" indent="0">
              <a:buNone/>
              <a:defRPr sz="1500"/>
            </a:lvl3pPr>
            <a:lvl4pPr marL="1251722" indent="0">
              <a:buNone/>
              <a:defRPr sz="1300"/>
            </a:lvl4pPr>
            <a:lvl5pPr marL="1668963" indent="0">
              <a:buNone/>
              <a:defRPr sz="1300"/>
            </a:lvl5pPr>
            <a:lvl6pPr marL="2086204" indent="0">
              <a:buNone/>
              <a:defRPr sz="1300"/>
            </a:lvl6pPr>
            <a:lvl7pPr marL="2503444" indent="0">
              <a:buNone/>
              <a:defRPr sz="1300"/>
            </a:lvl7pPr>
            <a:lvl8pPr marL="2920685" indent="0">
              <a:buNone/>
              <a:defRPr sz="1300"/>
            </a:lvl8pPr>
            <a:lvl9pPr marL="3337926" indent="0">
              <a:buNone/>
              <a:defRPr sz="13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r>
              <a:rPr lang="de-DE">
                <a:solidFill>
                  <a:srgbClr val="000000"/>
                </a:solidFill>
              </a:rPr>
              <a:t>Page </a:t>
            </a:r>
            <a:fld id="{88AB974B-C270-402D-9224-3D47CFD52CF7}"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3244" y="1641929"/>
            <a:ext cx="3896982" cy="4194024"/>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5089" y="1641929"/>
            <a:ext cx="3896982" cy="4194024"/>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r>
              <a:rPr lang="de-DE">
                <a:solidFill>
                  <a:srgbClr val="000000"/>
                </a:solidFill>
              </a:rPr>
              <a:t>Page </a:t>
            </a:r>
            <a:fld id="{C827776F-CF4F-4740-B6C0-9E0936CADB4C}"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6568" y="275167"/>
            <a:ext cx="8230864"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6568" y="1534584"/>
            <a:ext cx="4040274" cy="641048"/>
          </a:xfrm>
        </p:spPr>
        <p:txBody>
          <a:bodyPr anchor="b"/>
          <a:lstStyle>
            <a:lvl1pPr marL="0" indent="0">
              <a:buNone/>
              <a:defRPr sz="2200" b="1"/>
            </a:lvl1pPr>
            <a:lvl2pPr marL="417241" indent="0">
              <a:buNone/>
              <a:defRPr sz="1800" b="1"/>
            </a:lvl2pPr>
            <a:lvl3pPr marL="834481" indent="0">
              <a:buNone/>
              <a:defRPr sz="1600" b="1"/>
            </a:lvl3pPr>
            <a:lvl4pPr marL="1251722" indent="0">
              <a:buNone/>
              <a:defRPr sz="1500" b="1"/>
            </a:lvl4pPr>
            <a:lvl5pPr marL="1668963" indent="0">
              <a:buNone/>
              <a:defRPr sz="1500" b="1"/>
            </a:lvl5pPr>
            <a:lvl6pPr marL="2086204" indent="0">
              <a:buNone/>
              <a:defRPr sz="1500" b="1"/>
            </a:lvl6pPr>
            <a:lvl7pPr marL="2503444" indent="0">
              <a:buNone/>
              <a:defRPr sz="1500" b="1"/>
            </a:lvl7pPr>
            <a:lvl8pPr marL="2920685" indent="0">
              <a:buNone/>
              <a:defRPr sz="1500" b="1"/>
            </a:lvl8pPr>
            <a:lvl9pPr marL="3337926" indent="0">
              <a:buNone/>
              <a:defRPr sz="1500" b="1"/>
            </a:lvl9pPr>
          </a:lstStyle>
          <a:p>
            <a:pPr lvl="0"/>
            <a:r>
              <a:rPr lang="zh-CN" altLang="en-US" smtClean="0"/>
              <a:t>单击此处编辑母版文本样式</a:t>
            </a:r>
          </a:p>
        </p:txBody>
      </p:sp>
      <p:sp>
        <p:nvSpPr>
          <p:cNvPr id="4" name="内容占位符 3"/>
          <p:cNvSpPr>
            <a:spLocks noGrp="1"/>
          </p:cNvSpPr>
          <p:nvPr>
            <p:ph sz="half" idx="2"/>
          </p:nvPr>
        </p:nvSpPr>
        <p:spPr>
          <a:xfrm>
            <a:off x="456568" y="2175632"/>
            <a:ext cx="4040274" cy="3950607"/>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4348" y="1534584"/>
            <a:ext cx="4043084" cy="641048"/>
          </a:xfrm>
        </p:spPr>
        <p:txBody>
          <a:bodyPr anchor="b"/>
          <a:lstStyle>
            <a:lvl1pPr marL="0" indent="0">
              <a:buNone/>
              <a:defRPr sz="2200" b="1"/>
            </a:lvl1pPr>
            <a:lvl2pPr marL="417241" indent="0">
              <a:buNone/>
              <a:defRPr sz="1800" b="1"/>
            </a:lvl2pPr>
            <a:lvl3pPr marL="834481" indent="0">
              <a:buNone/>
              <a:defRPr sz="1600" b="1"/>
            </a:lvl3pPr>
            <a:lvl4pPr marL="1251722" indent="0">
              <a:buNone/>
              <a:defRPr sz="1500" b="1"/>
            </a:lvl4pPr>
            <a:lvl5pPr marL="1668963" indent="0">
              <a:buNone/>
              <a:defRPr sz="1500" b="1"/>
            </a:lvl5pPr>
            <a:lvl6pPr marL="2086204" indent="0">
              <a:buNone/>
              <a:defRPr sz="1500" b="1"/>
            </a:lvl6pPr>
            <a:lvl7pPr marL="2503444" indent="0">
              <a:buNone/>
              <a:defRPr sz="1500" b="1"/>
            </a:lvl7pPr>
            <a:lvl8pPr marL="2920685" indent="0">
              <a:buNone/>
              <a:defRPr sz="1500" b="1"/>
            </a:lvl8pPr>
            <a:lvl9pPr marL="3337926" indent="0">
              <a:buNone/>
              <a:defRPr sz="1500" b="1"/>
            </a:lvl9pPr>
          </a:lstStyle>
          <a:p>
            <a:pPr lvl="0"/>
            <a:r>
              <a:rPr lang="zh-CN" altLang="en-US" smtClean="0"/>
              <a:t>单击此处编辑母版文本样式</a:t>
            </a:r>
          </a:p>
        </p:txBody>
      </p:sp>
      <p:sp>
        <p:nvSpPr>
          <p:cNvPr id="6" name="内容占位符 5"/>
          <p:cNvSpPr>
            <a:spLocks noGrp="1"/>
          </p:cNvSpPr>
          <p:nvPr>
            <p:ph sz="quarter" idx="4"/>
          </p:nvPr>
        </p:nvSpPr>
        <p:spPr>
          <a:xfrm>
            <a:off x="4644348" y="2175632"/>
            <a:ext cx="4043084" cy="3950607"/>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r>
              <a:rPr lang="de-DE">
                <a:solidFill>
                  <a:srgbClr val="000000"/>
                </a:solidFill>
              </a:rPr>
              <a:t>Page </a:t>
            </a:r>
            <a:fld id="{39E62C50-4ECA-486B-8DF9-E2D92E568DC3}"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r>
              <a:rPr lang="de-DE">
                <a:solidFill>
                  <a:srgbClr val="000000"/>
                </a:solidFill>
              </a:rPr>
              <a:t>Page </a:t>
            </a:r>
            <a:fld id="{13912FA4-E15F-4529-91AE-E6A123371770}"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2463" y="1641475"/>
            <a:ext cx="3887787"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92650" y="1641475"/>
            <a:ext cx="38893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55AE79D9-64A2-47CF-A07F-A39AA8E7F4A7}" type="slidenum">
              <a:rPr lang="de-DE" altLang="zh-CN"/>
              <a:pPr>
                <a:defRPr/>
              </a:pPr>
              <a:t>‹#›</a:t>
            </a:fld>
            <a:endParaRPr lang="en-GB"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de-DE">
                <a:solidFill>
                  <a:srgbClr val="000000"/>
                </a:solidFill>
              </a:rPr>
              <a:t>Page </a:t>
            </a:r>
            <a:fld id="{9B136098-427F-4473-82D9-C86506F38CA2}"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6569" y="273655"/>
            <a:ext cx="3009133" cy="1161143"/>
          </a:xfrm>
        </p:spPr>
        <p:txBody>
          <a:bodyPr anchor="b"/>
          <a:lstStyle>
            <a:lvl1pPr algn="l">
              <a:defRPr sz="18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278" y="273655"/>
            <a:ext cx="5112154" cy="5852583"/>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6569" y="1434798"/>
            <a:ext cx="3009133" cy="4691440"/>
          </a:xfrm>
        </p:spPr>
        <p:txBody>
          <a:bodyPr/>
          <a:lstStyle>
            <a:lvl1pPr marL="0" indent="0">
              <a:buNone/>
              <a:defRPr sz="1300"/>
            </a:lvl1pPr>
            <a:lvl2pPr marL="417241" indent="0">
              <a:buNone/>
              <a:defRPr sz="1100"/>
            </a:lvl2pPr>
            <a:lvl3pPr marL="834481" indent="0">
              <a:buNone/>
              <a:defRPr sz="900"/>
            </a:lvl3pPr>
            <a:lvl4pPr marL="1251722" indent="0">
              <a:buNone/>
              <a:defRPr sz="800"/>
            </a:lvl4pPr>
            <a:lvl5pPr marL="1668963" indent="0">
              <a:buNone/>
              <a:defRPr sz="800"/>
            </a:lvl5pPr>
            <a:lvl6pPr marL="2086204" indent="0">
              <a:buNone/>
              <a:defRPr sz="800"/>
            </a:lvl6pPr>
            <a:lvl7pPr marL="2503444" indent="0">
              <a:buNone/>
              <a:defRPr sz="800"/>
            </a:lvl7pPr>
            <a:lvl8pPr marL="2920685" indent="0">
              <a:buNone/>
              <a:defRPr sz="800"/>
            </a:lvl8pPr>
            <a:lvl9pPr marL="3337926" indent="0">
              <a:buNone/>
              <a:defRPr sz="8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de-DE">
                <a:solidFill>
                  <a:srgbClr val="000000"/>
                </a:solidFill>
              </a:rPr>
              <a:t>Page </a:t>
            </a:r>
            <a:fld id="{B1E73B5D-F9AC-4FC8-A7DF-F8D90A371DE8}"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556" y="4800298"/>
            <a:ext cx="5485838" cy="566964"/>
          </a:xfrm>
        </p:spPr>
        <p:txBody>
          <a:bodyPr anchor="b"/>
          <a:lstStyle>
            <a:lvl1pPr algn="l">
              <a:defRPr sz="18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556" y="612322"/>
            <a:ext cx="5485838" cy="4115405"/>
          </a:xfrm>
        </p:spPr>
        <p:txBody>
          <a:bodyPr/>
          <a:lstStyle>
            <a:lvl1pPr marL="0" indent="0">
              <a:buNone/>
              <a:defRPr sz="2900"/>
            </a:lvl1pPr>
            <a:lvl2pPr marL="417241" indent="0">
              <a:buNone/>
              <a:defRPr sz="2600"/>
            </a:lvl2pPr>
            <a:lvl3pPr marL="834481" indent="0">
              <a:buNone/>
              <a:defRPr sz="2200"/>
            </a:lvl3pPr>
            <a:lvl4pPr marL="1251722" indent="0">
              <a:buNone/>
              <a:defRPr sz="1800"/>
            </a:lvl4pPr>
            <a:lvl5pPr marL="1668963" indent="0">
              <a:buNone/>
              <a:defRPr sz="1800"/>
            </a:lvl5pPr>
            <a:lvl6pPr marL="2086204" indent="0">
              <a:buNone/>
              <a:defRPr sz="1800"/>
            </a:lvl6pPr>
            <a:lvl7pPr marL="2503444" indent="0">
              <a:buNone/>
              <a:defRPr sz="1800"/>
            </a:lvl7pPr>
            <a:lvl8pPr marL="2920685" indent="0">
              <a:buNone/>
              <a:defRPr sz="1800"/>
            </a:lvl8pPr>
            <a:lvl9pPr marL="3337926" indent="0">
              <a:buNone/>
              <a:defRPr sz="1800"/>
            </a:lvl9pPr>
          </a:lstStyle>
          <a:p>
            <a:endParaRPr lang="zh-CN" altLang="en-US"/>
          </a:p>
        </p:txBody>
      </p:sp>
      <p:sp>
        <p:nvSpPr>
          <p:cNvPr id="4" name="文本占位符 3"/>
          <p:cNvSpPr>
            <a:spLocks noGrp="1"/>
          </p:cNvSpPr>
          <p:nvPr>
            <p:ph type="body" sz="half" idx="2"/>
          </p:nvPr>
        </p:nvSpPr>
        <p:spPr>
          <a:xfrm>
            <a:off x="1792556" y="5367262"/>
            <a:ext cx="5485838" cy="804333"/>
          </a:xfrm>
        </p:spPr>
        <p:txBody>
          <a:bodyPr/>
          <a:lstStyle>
            <a:lvl1pPr marL="0" indent="0">
              <a:buNone/>
              <a:defRPr sz="1300"/>
            </a:lvl1pPr>
            <a:lvl2pPr marL="417241" indent="0">
              <a:buNone/>
              <a:defRPr sz="1100"/>
            </a:lvl2pPr>
            <a:lvl3pPr marL="834481" indent="0">
              <a:buNone/>
              <a:defRPr sz="900"/>
            </a:lvl3pPr>
            <a:lvl4pPr marL="1251722" indent="0">
              <a:buNone/>
              <a:defRPr sz="800"/>
            </a:lvl4pPr>
            <a:lvl5pPr marL="1668963" indent="0">
              <a:buNone/>
              <a:defRPr sz="800"/>
            </a:lvl5pPr>
            <a:lvl6pPr marL="2086204" indent="0">
              <a:buNone/>
              <a:defRPr sz="800"/>
            </a:lvl6pPr>
            <a:lvl7pPr marL="2503444" indent="0">
              <a:buNone/>
              <a:defRPr sz="800"/>
            </a:lvl7pPr>
            <a:lvl8pPr marL="2920685" indent="0">
              <a:buNone/>
              <a:defRPr sz="800"/>
            </a:lvl8pPr>
            <a:lvl9pPr marL="3337926" indent="0">
              <a:buNone/>
              <a:defRPr sz="8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r>
              <a:rPr lang="de-DE">
                <a:solidFill>
                  <a:srgbClr val="000000"/>
                </a:solidFill>
              </a:rPr>
              <a:t>Page </a:t>
            </a:r>
            <a:fld id="{E6D4F105-407C-405E-8B74-39C618AD58D3}"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de-DE">
                <a:solidFill>
                  <a:srgbClr val="000000"/>
                </a:solidFill>
              </a:rPr>
              <a:t>Page </a:t>
            </a:r>
            <a:fld id="{F385E422-425F-44E4-9222-1562DFEF2464}"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9864" y="430893"/>
            <a:ext cx="1982207" cy="540505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3244" y="430893"/>
            <a:ext cx="5811757" cy="540505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r>
              <a:rPr lang="de-DE">
                <a:solidFill>
                  <a:srgbClr val="000000"/>
                </a:solidFill>
              </a:rPr>
              <a:t>Page </a:t>
            </a:r>
            <a:fld id="{9C477A6A-DC8A-4531-9BFC-8456787F8663}"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3244" y="430893"/>
            <a:ext cx="7744794" cy="87085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53244" y="1641929"/>
            <a:ext cx="7928827" cy="4194024"/>
          </a:xfrm>
        </p:spPr>
        <p:txBody>
          <a:bodyPr/>
          <a:lstStyle/>
          <a:p>
            <a:endParaRPr lang="zh-CN" altLang="en-US"/>
          </a:p>
        </p:txBody>
      </p:sp>
      <p:sp>
        <p:nvSpPr>
          <p:cNvPr id="4" name="日期占位符 3"/>
          <p:cNvSpPr>
            <a:spLocks noGrp="1"/>
          </p:cNvSpPr>
          <p:nvPr>
            <p:ph type="dt" sz="half" idx="10"/>
          </p:nvPr>
        </p:nvSpPr>
        <p:spPr>
          <a:xfrm>
            <a:off x="6361043" y="6489096"/>
            <a:ext cx="2097403" cy="456595"/>
          </a:xfrm>
        </p:spPr>
        <p:txBody>
          <a:bodyPr/>
          <a:lstStyle>
            <a:lvl1pPr>
              <a:defRPr/>
            </a:lvl1pPr>
          </a:lstStyle>
          <a:p>
            <a:r>
              <a:rPr lang="de-DE">
                <a:solidFill>
                  <a:srgbClr val="000000"/>
                </a:solidFill>
              </a:rPr>
              <a:t>Page </a:t>
            </a:r>
            <a:fld id="{D31ABEB0-503F-44B4-8321-9E6941B9A237}"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53244" y="430893"/>
            <a:ext cx="7744794" cy="87085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3244" y="1641929"/>
            <a:ext cx="3896982" cy="419402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5089" y="1641929"/>
            <a:ext cx="3896982" cy="419402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361043" y="6489096"/>
            <a:ext cx="2097403" cy="456595"/>
          </a:xfrm>
        </p:spPr>
        <p:txBody>
          <a:bodyPr/>
          <a:lstStyle>
            <a:lvl1pPr>
              <a:defRPr/>
            </a:lvl1pPr>
          </a:lstStyle>
          <a:p>
            <a:r>
              <a:rPr lang="de-DE">
                <a:solidFill>
                  <a:srgbClr val="000000"/>
                </a:solidFill>
              </a:rPr>
              <a:t>Page </a:t>
            </a:r>
            <a:fld id="{33E9A9B6-4EAC-46B9-8197-33867299895E}" type="slidenum">
              <a:rPr lang="de-DE">
                <a:solidFill>
                  <a:srgbClr val="000000"/>
                </a:solidFill>
              </a:rPr>
              <a:pPr/>
              <a:t>‹#›</a:t>
            </a:fld>
            <a:endParaRPr lang="en-GB">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098A9DA2-8B15-4B93-B24F-599E9007526B}" type="slidenum">
              <a:rPr lang="de-DE" altLang="zh-CN"/>
              <a:pPr>
                <a:defRPr/>
              </a:pPr>
              <a:t>‹#›</a:t>
            </a:fld>
            <a:endParaRPr lang="en-GB"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A8DD73CD-D253-437C-9133-4FC37239EBCC}" type="slidenum">
              <a:rPr lang="de-DE" altLang="zh-CN"/>
              <a:pPr>
                <a:defRPr/>
              </a:pPr>
              <a:t>‹#›</a:t>
            </a:fld>
            <a:endParaRPr lang="en-GB"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EBAB4087-A1D4-4ED5-873C-B16F73090294}" type="slidenum">
              <a:rPr lang="de-DE" altLang="zh-CN"/>
              <a:pPr>
                <a:defRPr/>
              </a:pPr>
              <a:t>‹#›</a:t>
            </a:fld>
            <a:endParaRPr lang="en-GB"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5438DFFC-4D9E-43DA-8C84-C020E398D328}" type="slidenum">
              <a:rPr lang="de-DE" altLang="zh-CN"/>
              <a:pPr>
                <a:defRPr/>
              </a:pPr>
              <a:t>‹#›</a:t>
            </a:fld>
            <a:endParaRPr lang="en-GB"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E701F18F-1184-4FD0-B69C-D7136FDEED82}" type="slidenum">
              <a:rPr lang="de-DE" altLang="zh-CN"/>
              <a:pPr>
                <a:defRPr/>
              </a:pPr>
              <a:t>‹#›</a:t>
            </a:fld>
            <a:endParaRPr lang="en-GB"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6" Type="http://schemas.openxmlformats.org/officeDocument/2006/relationships/image" Target="../media/image2.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6.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9" descr="dd"/>
          <p:cNvPicPr>
            <a:picLocks noChangeAspect="1" noChangeArrowheads="1"/>
          </p:cNvPicPr>
          <p:nvPr/>
        </p:nvPicPr>
        <p:blipFill>
          <a:blip r:embed="rId13" cstate="print"/>
          <a:srcRect/>
          <a:stretch>
            <a:fillRect/>
          </a:stretch>
        </p:blipFill>
        <p:spPr bwMode="auto">
          <a:xfrm>
            <a:off x="0" y="6224588"/>
            <a:ext cx="9150350" cy="636587"/>
          </a:xfrm>
          <a:prstGeom prst="rect">
            <a:avLst/>
          </a:prstGeom>
          <a:noFill/>
          <a:ln w="9525">
            <a:noFill/>
            <a:miter lim="800000"/>
            <a:headEnd/>
            <a:tailEnd/>
          </a:ln>
        </p:spPr>
      </p:pic>
      <p:sp>
        <p:nvSpPr>
          <p:cNvPr id="28680" name="Text Box 8"/>
          <p:cNvSpPr txBox="1">
            <a:spLocks noChangeArrowheads="1"/>
          </p:cNvSpPr>
          <p:nvPr/>
        </p:nvSpPr>
        <p:spPr bwMode="auto">
          <a:xfrm>
            <a:off x="652463" y="6438900"/>
            <a:ext cx="2619375" cy="261938"/>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sz="1200">
                <a:solidFill>
                  <a:schemeClr val="tx1"/>
                </a:solidFill>
                <a:latin typeface="FrutigerNext LT Bold" pitchFamily="1" charset="0"/>
              </a:rPr>
              <a:t>HUAWEI TECHNOLOGIES CO., LTD.</a:t>
            </a:r>
            <a:endParaRPr lang="en-US" altLang="zh-CN" sz="2200">
              <a:solidFill>
                <a:schemeClr val="tx1"/>
              </a:solidFill>
              <a:latin typeface="Arial" charset="0"/>
            </a:endParaRPr>
          </a:p>
        </p:txBody>
      </p:sp>
      <p:pic>
        <p:nvPicPr>
          <p:cNvPr id="1028" name="Picture 9" descr="8"/>
          <p:cNvPicPr>
            <a:picLocks noChangeAspect="1" noChangeArrowheads="1"/>
          </p:cNvPicPr>
          <p:nvPr/>
        </p:nvPicPr>
        <p:blipFill>
          <a:blip r:embed="rId14" cstate="print"/>
          <a:srcRect/>
          <a:stretch>
            <a:fillRect/>
          </a:stretch>
        </p:blipFill>
        <p:spPr bwMode="auto">
          <a:xfrm>
            <a:off x="7508875" y="6399213"/>
            <a:ext cx="1311275"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361113" y="6489700"/>
            <a:ext cx="2097087"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a:solidFill>
                  <a:schemeClr val="tx1"/>
                </a:solidFill>
                <a:latin typeface="FrutigerNext LT Bold" pitchFamily="1" charset="0"/>
              </a:defRPr>
            </a:lvl1pPr>
          </a:lstStyle>
          <a:p>
            <a:pPr>
              <a:defRPr/>
            </a:pPr>
            <a:r>
              <a:rPr lang="de-DE" altLang="zh-CN"/>
              <a:t>Page </a:t>
            </a:r>
            <a:fld id="{D5B1CF88-DC7E-4F5D-A777-66D617D7BDD8}" type="slidenum">
              <a:rPr lang="de-DE" altLang="zh-CN"/>
              <a:pPr>
                <a:defRPr/>
              </a:pPr>
              <a:t>‹#›</a:t>
            </a:fld>
            <a:endParaRPr lang="en-GB" altLang="zh-CN"/>
          </a:p>
        </p:txBody>
      </p:sp>
      <p:sp>
        <p:nvSpPr>
          <p:cNvPr id="1030" name="Rectangle 13"/>
          <p:cNvSpPr>
            <a:spLocks noGrp="1" noChangeArrowheads="1"/>
          </p:cNvSpPr>
          <p:nvPr>
            <p:ph type="title"/>
          </p:nvPr>
        </p:nvSpPr>
        <p:spPr bwMode="auto">
          <a:xfrm>
            <a:off x="652463" y="430213"/>
            <a:ext cx="7745412" cy="871537"/>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3892550" y="6438900"/>
            <a:ext cx="1625600" cy="261938"/>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200">
                <a:solidFill>
                  <a:schemeClr val="tx1"/>
                </a:solidFill>
                <a:latin typeface="FrutigerNext LT Bold" pitchFamily="1" charset="0"/>
              </a:rPr>
              <a:t>Huawei Confidential </a:t>
            </a:r>
          </a:p>
        </p:txBody>
      </p:sp>
      <p:sp>
        <p:nvSpPr>
          <p:cNvPr id="28694" name="Rectangle 22"/>
          <p:cNvSpPr>
            <a:spLocks noChangeArrowheads="1"/>
          </p:cNvSpPr>
          <p:nvPr/>
        </p:nvSpPr>
        <p:spPr bwMode="auto">
          <a:xfrm>
            <a:off x="-1908175" y="528638"/>
            <a:ext cx="1844675" cy="5307012"/>
          </a:xfrm>
          <a:prstGeom prst="rect">
            <a:avLst/>
          </a:prstGeom>
          <a:noFill/>
          <a:ln w="9525">
            <a:noFill/>
            <a:miter lim="800000"/>
            <a:headEnd/>
            <a:tailEnd/>
          </a:ln>
          <a:effectLst/>
        </p:spPr>
        <p:txBody>
          <a:bodyPr lIns="80124" tIns="40063" rIns="80124" bIns="40063"/>
          <a:lstStyle/>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英文标题</a:t>
            </a:r>
            <a:r>
              <a:rPr lang="en-US" altLang="zh-CN" sz="1100">
                <a:latin typeface="Arial" charset="0"/>
                <a:ea typeface="华文细黑" pitchFamily="2" charset="-122"/>
              </a:rPr>
              <a:t>:32-35pt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内部使用字体 </a:t>
            </a:r>
            <a:r>
              <a:rPr lang="en-US" altLang="zh-CN" sz="1100">
                <a:ea typeface="华文细黑" pitchFamily="2" charset="-122"/>
              </a:rPr>
              <a:t>:</a:t>
            </a:r>
          </a:p>
          <a:p>
            <a:pPr algn="r" defTabSz="801688">
              <a:lnSpc>
                <a:spcPct val="125000"/>
              </a:lnSpc>
              <a:buClr>
                <a:schemeClr val="bg2"/>
              </a:buClr>
              <a:buSzPct val="60000"/>
              <a:buFont typeface="Wingdings" pitchFamily="2" charset="2"/>
              <a:buNone/>
              <a:defRPr/>
            </a:pPr>
            <a:r>
              <a:rPr lang="en-US" altLang="zh-CN" sz="1100">
                <a:ea typeface="华文细黑" pitchFamily="2" charset="-122"/>
              </a:rPr>
              <a:t>FrutigerNext LT Medium</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外部使用字体 </a:t>
            </a:r>
            <a:r>
              <a:rPr lang="en-US" altLang="zh-CN" sz="1100">
                <a:ea typeface="华文细黑" pitchFamily="2" charset="-122"/>
              </a:rPr>
              <a:t>: Arial</a:t>
            </a:r>
          </a:p>
          <a:p>
            <a:pPr algn="r" defTabSz="801688">
              <a:lnSpc>
                <a:spcPct val="7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中文标题</a:t>
            </a:r>
            <a:r>
              <a:rPr lang="en-US" altLang="zh-CN" sz="1100">
                <a:latin typeface="Arial" charset="0"/>
                <a:ea typeface="华文细黑" pitchFamily="2" charset="-122"/>
              </a:rPr>
              <a:t>:30-32pt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英文正文</a:t>
            </a:r>
            <a:r>
              <a:rPr lang="en-US" altLang="zh-CN" sz="1100">
                <a:latin typeface="Arial" charset="0"/>
                <a:ea typeface="华文细黑" pitchFamily="2" charset="-122"/>
              </a:rPr>
              <a:t>:20-22pt</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子目录 </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 :18pt  </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内部使用字体 </a:t>
            </a:r>
            <a:r>
              <a:rPr lang="en-US" altLang="zh-CN" sz="1100">
                <a:ea typeface="华文细黑" pitchFamily="2" charset="-122"/>
              </a:rPr>
              <a:t>:</a:t>
            </a:r>
          </a:p>
          <a:p>
            <a:pPr algn="r" defTabSz="801688">
              <a:lnSpc>
                <a:spcPct val="125000"/>
              </a:lnSpc>
              <a:buClr>
                <a:schemeClr val="bg2"/>
              </a:buClr>
              <a:buSzPct val="60000"/>
              <a:buFont typeface="Wingdings" pitchFamily="2" charset="2"/>
              <a:buNone/>
              <a:defRPr/>
            </a:pPr>
            <a:r>
              <a:rPr lang="en-US" altLang="zh-CN" sz="1100">
                <a:ea typeface="华文细黑" pitchFamily="2" charset="-122"/>
              </a:rPr>
              <a:t>FrutigerNext LT Regular</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外部使用字体 </a:t>
            </a:r>
            <a:r>
              <a:rPr lang="en-US" altLang="zh-CN" sz="1100">
                <a:ea typeface="华文细黑" pitchFamily="2" charset="-122"/>
              </a:rPr>
              <a:t>: Arial</a:t>
            </a:r>
          </a:p>
          <a:p>
            <a:pPr algn="r" defTabSz="801688">
              <a:lnSpc>
                <a:spcPct val="7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中文正文</a:t>
            </a:r>
            <a:r>
              <a:rPr lang="en-US" altLang="zh-CN" sz="1100">
                <a:latin typeface="Arial" charset="0"/>
                <a:ea typeface="华文细黑" pitchFamily="2" charset="-122"/>
              </a:rPr>
              <a:t>:18-20pt</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子目录</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):18pt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 </a:t>
            </a: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solidFill>
                <a:schemeClr val="tx1"/>
              </a:solidFill>
              <a:latin typeface="Arial" charset="0"/>
              <a:ea typeface="华文细黑" pitchFamily="2" charset="-122"/>
            </a:endParaRPr>
          </a:p>
        </p:txBody>
      </p:sp>
      <p:sp>
        <p:nvSpPr>
          <p:cNvPr id="28734" name="Rectangle 62"/>
          <p:cNvSpPr>
            <a:spLocks noChangeArrowheads="1"/>
          </p:cNvSpPr>
          <p:nvPr/>
        </p:nvSpPr>
        <p:spPr bwMode="auto">
          <a:xfrm>
            <a:off x="9199563" y="1423988"/>
            <a:ext cx="1049337" cy="2005012"/>
          </a:xfrm>
          <a:prstGeom prst="rect">
            <a:avLst/>
          </a:prstGeom>
          <a:noFill/>
          <a:ln w="9525">
            <a:noFill/>
            <a:miter lim="800000"/>
            <a:headEnd/>
            <a:tailEnd/>
          </a:ln>
          <a:effectLst/>
        </p:spPr>
        <p:txBody>
          <a:bodyPr lIns="80124" tIns="40063" rIns="80124" bIns="40063"/>
          <a:lstStyle/>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配色参考方案：</a:t>
            </a:r>
          </a:p>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建议同一页面内不超过四种颜色，以下是</a:t>
            </a:r>
            <a:r>
              <a:rPr lang="en-US" altLang="zh-CN" sz="1100">
                <a:latin typeface="华文细黑" pitchFamily="2" charset="-122"/>
                <a:ea typeface="华文细黑" pitchFamily="2" charset="-122"/>
              </a:rPr>
              <a:t>13</a:t>
            </a:r>
            <a:r>
              <a:rPr lang="zh-CN" altLang="en-US" sz="1100">
                <a:latin typeface="华文细黑" pitchFamily="2" charset="-122"/>
                <a:ea typeface="华文细黑" pitchFamily="2" charset="-122"/>
              </a:rPr>
              <a:t>组配色方案，同一页面内只选择一组使用。（仅供参考）</a:t>
            </a:r>
          </a:p>
          <a:p>
            <a:pPr defTabSz="801688">
              <a:lnSpc>
                <a:spcPct val="125000"/>
              </a:lnSpc>
              <a:buClr>
                <a:schemeClr val="bg2"/>
              </a:buClr>
              <a:buSzPct val="60000"/>
              <a:buFont typeface="Wingdings" pitchFamily="2" charset="2"/>
              <a:buNone/>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zh-CN" altLang="en-US" sz="1100">
              <a:latin typeface="华文细黑" pitchFamily="2" charset="-122"/>
              <a:ea typeface="华文细黑" pitchFamily="2" charset="-122"/>
            </a:endParaRPr>
          </a:p>
        </p:txBody>
      </p:sp>
      <p:sp>
        <p:nvSpPr>
          <p:cNvPr id="28737" name="Rectangle 65"/>
          <p:cNvSpPr>
            <a:spLocks noChangeArrowheads="1"/>
          </p:cNvSpPr>
          <p:nvPr/>
        </p:nvSpPr>
        <p:spPr bwMode="auto">
          <a:xfrm>
            <a:off x="9199563" y="-61913"/>
            <a:ext cx="1049337" cy="838201"/>
          </a:xfrm>
          <a:prstGeom prst="rect">
            <a:avLst/>
          </a:prstGeom>
          <a:noFill/>
          <a:ln w="9525">
            <a:noFill/>
            <a:miter lim="800000"/>
            <a:headEnd/>
            <a:tailEnd/>
          </a:ln>
          <a:effectLst/>
        </p:spPr>
        <p:txBody>
          <a:bodyPr lIns="80124" tIns="40063" rIns="80124" bIns="40063"/>
          <a:lstStyle/>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客户或者合作伙伴的标志放在右上角</a:t>
            </a:r>
            <a:r>
              <a:rPr lang="en-US" altLang="zh-CN" sz="1100">
                <a:latin typeface="华文细黑" pitchFamily="2" charset="-122"/>
                <a:ea typeface="华文细黑" pitchFamily="2" charset="-122"/>
              </a:rPr>
              <a:t>.</a:t>
            </a:r>
          </a:p>
          <a:p>
            <a:pPr defTabSz="801688">
              <a:lnSpc>
                <a:spcPct val="125000"/>
              </a:lnSpc>
              <a:buClr>
                <a:schemeClr val="bg2"/>
              </a:buClr>
              <a:buSzPct val="60000"/>
              <a:buFont typeface="Wingdings" pitchFamily="2" charset="2"/>
              <a:buNone/>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zh-CN" altLang="en-US" sz="1100">
              <a:latin typeface="华文细黑" pitchFamily="2" charset="-122"/>
              <a:ea typeface="华文细黑" pitchFamily="2" charset="-122"/>
            </a:endParaRPr>
          </a:p>
        </p:txBody>
      </p:sp>
      <p:sp>
        <p:nvSpPr>
          <p:cNvPr id="1035" name="Rectangle 68"/>
          <p:cNvSpPr>
            <a:spLocks noGrp="1" noChangeArrowheads="1"/>
          </p:cNvSpPr>
          <p:nvPr>
            <p:ph type="body" idx="1"/>
          </p:nvPr>
        </p:nvSpPr>
        <p:spPr bwMode="auto">
          <a:xfrm>
            <a:off x="652463" y="1641475"/>
            <a:ext cx="7929562"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9269413" y="3429000"/>
            <a:ext cx="919162" cy="349091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1037" name="Group 81"/>
          <p:cNvGrpSpPr>
            <a:grpSpLocks/>
          </p:cNvGrpSpPr>
          <p:nvPr/>
        </p:nvGrpSpPr>
        <p:grpSpPr bwMode="auto">
          <a:xfrm>
            <a:off x="9355138" y="3789363"/>
            <a:ext cx="739775"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1038" name="Group 86"/>
          <p:cNvGrpSpPr>
            <a:grpSpLocks/>
          </p:cNvGrpSpPr>
          <p:nvPr/>
        </p:nvGrpSpPr>
        <p:grpSpPr bwMode="auto">
          <a:xfrm>
            <a:off x="9355138" y="4005263"/>
            <a:ext cx="739775"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1039" name="Group 91"/>
          <p:cNvGrpSpPr>
            <a:grpSpLocks/>
          </p:cNvGrpSpPr>
          <p:nvPr/>
        </p:nvGrpSpPr>
        <p:grpSpPr bwMode="auto">
          <a:xfrm>
            <a:off x="9355138" y="4221163"/>
            <a:ext cx="739775"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1040" name="Group 96"/>
          <p:cNvGrpSpPr>
            <a:grpSpLocks/>
          </p:cNvGrpSpPr>
          <p:nvPr/>
        </p:nvGrpSpPr>
        <p:grpSpPr bwMode="auto">
          <a:xfrm>
            <a:off x="9355138" y="3573463"/>
            <a:ext cx="739775"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1041" name="Group 101"/>
          <p:cNvGrpSpPr>
            <a:grpSpLocks/>
          </p:cNvGrpSpPr>
          <p:nvPr/>
        </p:nvGrpSpPr>
        <p:grpSpPr bwMode="auto">
          <a:xfrm>
            <a:off x="9355138" y="4581525"/>
            <a:ext cx="739775"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p>
          </p:txBody>
        </p:sp>
      </p:grpSp>
      <p:grpSp>
        <p:nvGrpSpPr>
          <p:cNvPr id="1042" name="Group 106"/>
          <p:cNvGrpSpPr>
            <a:grpSpLocks/>
          </p:cNvGrpSpPr>
          <p:nvPr/>
        </p:nvGrpSpPr>
        <p:grpSpPr bwMode="auto">
          <a:xfrm>
            <a:off x="9355138" y="4797425"/>
            <a:ext cx="739775"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1043" name="Group 111"/>
          <p:cNvGrpSpPr>
            <a:grpSpLocks/>
          </p:cNvGrpSpPr>
          <p:nvPr/>
        </p:nvGrpSpPr>
        <p:grpSpPr bwMode="auto">
          <a:xfrm>
            <a:off x="9355138" y="5013325"/>
            <a:ext cx="739775"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1044" name="Group 116"/>
          <p:cNvGrpSpPr>
            <a:grpSpLocks/>
          </p:cNvGrpSpPr>
          <p:nvPr/>
        </p:nvGrpSpPr>
        <p:grpSpPr bwMode="auto">
          <a:xfrm>
            <a:off x="9355138" y="5373688"/>
            <a:ext cx="739775"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1045" name="Group 121"/>
          <p:cNvGrpSpPr>
            <a:grpSpLocks/>
          </p:cNvGrpSpPr>
          <p:nvPr/>
        </p:nvGrpSpPr>
        <p:grpSpPr bwMode="auto">
          <a:xfrm>
            <a:off x="9355138" y="5589588"/>
            <a:ext cx="739775"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1046" name="Group 126"/>
          <p:cNvGrpSpPr>
            <a:grpSpLocks/>
          </p:cNvGrpSpPr>
          <p:nvPr/>
        </p:nvGrpSpPr>
        <p:grpSpPr bwMode="auto">
          <a:xfrm>
            <a:off x="9355138" y="5805488"/>
            <a:ext cx="739775"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1047" name="Group 131"/>
          <p:cNvGrpSpPr>
            <a:grpSpLocks/>
          </p:cNvGrpSpPr>
          <p:nvPr/>
        </p:nvGrpSpPr>
        <p:grpSpPr bwMode="auto">
          <a:xfrm>
            <a:off x="9355138" y="6165850"/>
            <a:ext cx="739775"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1048" name="Group 136"/>
          <p:cNvGrpSpPr>
            <a:grpSpLocks/>
          </p:cNvGrpSpPr>
          <p:nvPr/>
        </p:nvGrpSpPr>
        <p:grpSpPr bwMode="auto">
          <a:xfrm>
            <a:off x="9355138" y="6391275"/>
            <a:ext cx="739775"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1049" name="Group 141"/>
          <p:cNvGrpSpPr>
            <a:grpSpLocks/>
          </p:cNvGrpSpPr>
          <p:nvPr/>
        </p:nvGrpSpPr>
        <p:grpSpPr bwMode="auto">
          <a:xfrm>
            <a:off x="9355138" y="6615113"/>
            <a:ext cx="739775"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4230"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7288" name="Rectangle 8"/>
          <p:cNvSpPr>
            <a:spLocks noChangeArrowheads="1"/>
          </p:cNvSpPr>
          <p:nvPr/>
        </p:nvSpPr>
        <p:spPr bwMode="auto">
          <a:xfrm>
            <a:off x="0" y="0"/>
            <a:ext cx="9144000" cy="6858000"/>
          </a:xfrm>
          <a:prstGeom prst="rect">
            <a:avLst/>
          </a:prstGeom>
          <a:solidFill>
            <a:srgbClr val="DDDDDD"/>
          </a:solidFill>
          <a:ln w="9525" algn="ctr">
            <a:noFill/>
            <a:miter lim="800000"/>
            <a:headEnd/>
            <a:tailEnd/>
          </a:ln>
          <a:effectLst/>
        </p:spPr>
        <p:txBody>
          <a:bodyPr wrap="none" lIns="91425" tIns="45712" rIns="91425" bIns="45712" anchor="ctr">
            <a:spAutoFit/>
          </a:bodyPr>
          <a:lstStyle/>
          <a:p>
            <a:pPr>
              <a:defRPr/>
            </a:pPr>
            <a:endParaRPr lang="zh-CN" altLang="en-US"/>
          </a:p>
        </p:txBody>
      </p:sp>
      <p:sp>
        <p:nvSpPr>
          <p:cNvPr id="2051" name="Rectangle 2"/>
          <p:cNvSpPr>
            <a:spLocks noGrp="1" noChangeArrowheads="1"/>
          </p:cNvSpPr>
          <p:nvPr>
            <p:ph type="title"/>
          </p:nvPr>
        </p:nvSpPr>
        <p:spPr bwMode="auto">
          <a:xfrm>
            <a:off x="652463" y="638175"/>
            <a:ext cx="7929562" cy="869950"/>
          </a:xfrm>
          <a:prstGeom prst="rect">
            <a:avLst/>
          </a:prstGeom>
          <a:noFill/>
          <a:ln w="9525">
            <a:noFill/>
            <a:miter lim="800000"/>
            <a:headEnd/>
            <a:tailEnd/>
          </a:ln>
        </p:spPr>
        <p:txBody>
          <a:bodyPr vert="horz" wrap="square" lIns="80152" tIns="40076" rIns="80152" bIns="40076" numCol="1" anchor="ctr" anchorCtr="0" compatLnSpc="1">
            <a:prstTxWarp prst="textNoShape">
              <a:avLst/>
            </a:prstTxWarp>
          </a:bodyPr>
          <a:lstStyle/>
          <a:p>
            <a:pPr lvl="0"/>
            <a:r>
              <a:rPr lang="zh-CN" altLang="en-US" smtClean="0"/>
              <a:t>单击此处编辑母版标题样式</a:t>
            </a:r>
          </a:p>
        </p:txBody>
      </p:sp>
      <p:sp>
        <p:nvSpPr>
          <p:cNvPr id="2052" name="Rectangle 3"/>
          <p:cNvSpPr>
            <a:spLocks noGrp="1" noChangeArrowheads="1"/>
          </p:cNvSpPr>
          <p:nvPr>
            <p:ph type="body" idx="1"/>
          </p:nvPr>
        </p:nvSpPr>
        <p:spPr bwMode="auto">
          <a:xfrm>
            <a:off x="652463" y="1641475"/>
            <a:ext cx="7929562"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7287" name="Rectangle 7"/>
          <p:cNvSpPr>
            <a:spLocks noChangeArrowheads="1"/>
          </p:cNvSpPr>
          <p:nvPr/>
        </p:nvSpPr>
        <p:spPr bwMode="auto">
          <a:xfrm>
            <a:off x="-1844675" y="898525"/>
            <a:ext cx="1844675" cy="5308600"/>
          </a:xfrm>
          <a:prstGeom prst="rect">
            <a:avLst/>
          </a:prstGeom>
          <a:noFill/>
          <a:ln w="9525">
            <a:noFill/>
            <a:miter lim="800000"/>
            <a:headEnd/>
            <a:tailEnd/>
          </a:ln>
          <a:effectLst/>
        </p:spPr>
        <p:txBody>
          <a:bodyPr lIns="80124" tIns="40063" rIns="80124" bIns="40063"/>
          <a:lstStyle/>
          <a:p>
            <a:pPr marL="300038" indent="-300038" algn="r" defTabSz="801688">
              <a:lnSpc>
                <a:spcPct val="125000"/>
              </a:lnSpc>
              <a:defRPr/>
            </a:pPr>
            <a:r>
              <a:rPr lang="zh-CN" altLang="en-US" sz="1100">
                <a:latin typeface="Arial" charset="0"/>
                <a:ea typeface="华文细黑" pitchFamily="2" charset="-122"/>
              </a:rPr>
              <a:t>英文目录标题</a:t>
            </a:r>
            <a:r>
              <a:rPr lang="en-US" altLang="zh-CN" sz="1100">
                <a:latin typeface="Arial" charset="0"/>
                <a:ea typeface="华文细黑" pitchFamily="2" charset="-122"/>
              </a:rPr>
              <a:t>:35-40pt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marL="300038" indent="-300038" algn="r" defTabSz="801688">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marL="300038" indent="-300038" algn="r" defTabSz="801688">
              <a:lnSpc>
                <a:spcPct val="125000"/>
              </a:lnSpc>
              <a:defRPr/>
            </a:pPr>
            <a:r>
              <a:rPr lang="en-US" altLang="zh-CN" sz="1100">
                <a:latin typeface="Arial" charset="0"/>
                <a:ea typeface="华文细黑" pitchFamily="2" charset="-122"/>
              </a:rPr>
              <a:t>FrutigerNext LT Medium</a:t>
            </a:r>
          </a:p>
          <a:p>
            <a:pPr marL="300038" indent="-300038" algn="r" defTabSz="801688">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中文目录标题</a:t>
            </a:r>
            <a:r>
              <a:rPr lang="en-US" altLang="zh-CN" sz="1100">
                <a:latin typeface="Arial" charset="0"/>
                <a:ea typeface="华文细黑" pitchFamily="2" charset="-122"/>
              </a:rPr>
              <a:t>:35-40pt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marL="300038" indent="-300038" algn="r" defTabSz="801688">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英文目录正文</a:t>
            </a:r>
            <a:r>
              <a:rPr lang="en-US" altLang="zh-CN" sz="1100">
                <a:latin typeface="Arial" charset="0"/>
                <a:ea typeface="华文细黑" pitchFamily="2" charset="-122"/>
              </a:rPr>
              <a:t>:28-30pt</a:t>
            </a:r>
          </a:p>
          <a:p>
            <a:pPr marL="300038" indent="-300038" algn="r" defTabSz="801688">
              <a:lnSpc>
                <a:spcPct val="125000"/>
              </a:lnSpc>
              <a:defRPr/>
            </a:pPr>
            <a:r>
              <a:rPr lang="zh-CN" altLang="en-US" sz="1100">
                <a:latin typeface="Arial" charset="0"/>
                <a:ea typeface="华文细黑" pitchFamily="2" charset="-122"/>
              </a:rPr>
              <a:t>子目录 </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 :20-30pt  </a:t>
            </a: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marL="300038" indent="-300038" algn="r" defTabSz="801688">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marL="300038" indent="-300038" algn="r" defTabSz="801688">
              <a:lnSpc>
                <a:spcPct val="125000"/>
              </a:lnSpc>
              <a:defRPr/>
            </a:pPr>
            <a:r>
              <a:rPr lang="en-US" altLang="zh-CN" sz="1100">
                <a:latin typeface="Arial" charset="0"/>
                <a:ea typeface="华文细黑" pitchFamily="2" charset="-122"/>
              </a:rPr>
              <a:t>FrutigerNext LT Regular</a:t>
            </a:r>
          </a:p>
          <a:p>
            <a:pPr marL="300038" indent="-300038" algn="r" defTabSz="801688">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中文目录正文</a:t>
            </a:r>
            <a:r>
              <a:rPr lang="en-US" altLang="zh-CN" sz="1100">
                <a:latin typeface="Arial" charset="0"/>
                <a:ea typeface="华文细黑" pitchFamily="2" charset="-122"/>
              </a:rPr>
              <a:t>:28-30pt</a:t>
            </a:r>
          </a:p>
          <a:p>
            <a:pPr marL="300038" indent="-300038" algn="r" defTabSz="801688">
              <a:lnSpc>
                <a:spcPct val="125000"/>
              </a:lnSpc>
              <a:defRPr/>
            </a:pPr>
            <a:r>
              <a:rPr lang="zh-CN" altLang="en-US" sz="1100">
                <a:latin typeface="Arial" charset="0"/>
                <a:ea typeface="华文细黑" pitchFamily="2" charset="-122"/>
              </a:rPr>
              <a:t>子目录</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):20-30pt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marL="300038" indent="-300038" algn="r" defTabSz="801688">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 </a:t>
            </a: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endParaRPr lang="zh-CN" altLang="en-US" sz="1100">
              <a:solidFill>
                <a:schemeClr val="tx1"/>
              </a:solidFill>
              <a:latin typeface="Arial" charset="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13" r:id="rId6"/>
    <p:sldLayoutId id="2147484214" r:id="rId7"/>
    <p:sldLayoutId id="2147484215" r:id="rId8"/>
    <p:sldLayoutId id="2147484216" r:id="rId9"/>
    <p:sldLayoutId id="2147484217" r:id="rId10"/>
    <p:sldLayoutId id="2147484218" r:id="rId11"/>
  </p:sldLayoutIdLst>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Arial" charset="0"/>
          <a:ea typeface="黑体" pitchFamily="2" charset="-122"/>
        </a:defRPr>
      </a:lvl2pPr>
      <a:lvl3pPr algn="l" defTabSz="801688" rtl="0" eaLnBrk="0" fontAlgn="base" hangingPunct="0">
        <a:spcBef>
          <a:spcPct val="0"/>
        </a:spcBef>
        <a:spcAft>
          <a:spcPct val="0"/>
        </a:spcAft>
        <a:defRPr sz="3500">
          <a:solidFill>
            <a:srgbClr val="990000"/>
          </a:solidFill>
          <a:latin typeface="Arial" charset="0"/>
          <a:ea typeface="黑体" pitchFamily="2" charset="-122"/>
        </a:defRPr>
      </a:lvl3pPr>
      <a:lvl4pPr algn="l" defTabSz="801688" rtl="0" eaLnBrk="0" fontAlgn="base" hangingPunct="0">
        <a:spcBef>
          <a:spcPct val="0"/>
        </a:spcBef>
        <a:spcAft>
          <a:spcPct val="0"/>
        </a:spcAft>
        <a:defRPr sz="3500">
          <a:solidFill>
            <a:srgbClr val="990000"/>
          </a:solidFill>
          <a:latin typeface="Arial" charset="0"/>
          <a:ea typeface="黑体" pitchFamily="2" charset="-122"/>
        </a:defRPr>
      </a:lvl4pPr>
      <a:lvl5pPr algn="l" defTabSz="801688" rtl="0" eaLnBrk="0" fontAlgn="base" hangingPunct="0">
        <a:spcBef>
          <a:spcPct val="0"/>
        </a:spcBef>
        <a:spcAft>
          <a:spcPct val="0"/>
        </a:spcAft>
        <a:defRPr sz="3500">
          <a:solidFill>
            <a:srgbClr val="990000"/>
          </a:solidFill>
          <a:latin typeface="Arial" charset="0"/>
          <a:ea typeface="黑体" pitchFamily="2" charset="-122"/>
        </a:defRPr>
      </a:lvl5pPr>
      <a:lvl6pPr marL="457200" algn="l" defTabSz="801688" rtl="0" fontAlgn="base">
        <a:spcBef>
          <a:spcPct val="0"/>
        </a:spcBef>
        <a:spcAft>
          <a:spcPct val="0"/>
        </a:spcAft>
        <a:defRPr sz="3500">
          <a:solidFill>
            <a:srgbClr val="990000"/>
          </a:solidFill>
          <a:latin typeface="Arial" charset="0"/>
          <a:ea typeface="黑体" pitchFamily="2" charset="-122"/>
        </a:defRPr>
      </a:lvl6pPr>
      <a:lvl7pPr marL="914400" algn="l" defTabSz="801688" rtl="0" fontAlgn="base">
        <a:spcBef>
          <a:spcPct val="0"/>
        </a:spcBef>
        <a:spcAft>
          <a:spcPct val="0"/>
        </a:spcAft>
        <a:defRPr sz="3500">
          <a:solidFill>
            <a:srgbClr val="990000"/>
          </a:solidFill>
          <a:latin typeface="Arial" charset="0"/>
          <a:ea typeface="黑体" pitchFamily="2" charset="-122"/>
        </a:defRPr>
      </a:lvl7pPr>
      <a:lvl8pPr marL="1371600" algn="l" defTabSz="801688" rtl="0" fontAlgn="base">
        <a:spcBef>
          <a:spcPct val="0"/>
        </a:spcBef>
        <a:spcAft>
          <a:spcPct val="0"/>
        </a:spcAft>
        <a:defRPr sz="3500">
          <a:solidFill>
            <a:srgbClr val="990000"/>
          </a:solidFill>
          <a:latin typeface="Arial" charset="0"/>
          <a:ea typeface="黑体" pitchFamily="2" charset="-122"/>
        </a:defRPr>
      </a:lvl8pPr>
      <a:lvl9pPr marL="1828800" algn="l" defTabSz="801688" rtl="0" fontAlgn="base">
        <a:spcBef>
          <a:spcPct val="0"/>
        </a:spcBef>
        <a:spcAft>
          <a:spcPct val="0"/>
        </a:spcAft>
        <a:defRPr sz="3500">
          <a:solidFill>
            <a:srgbClr val="990000"/>
          </a:solidFill>
          <a:latin typeface="Arial"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har char="•"/>
        <a:defRPr sz="26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SzPct val="50000"/>
        <a:buFont typeface="Wingdings" pitchFamily="2" charset="2"/>
        <a:buChar char="p"/>
        <a:defRPr sz="2400">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2200">
          <a:solidFill>
            <a:schemeClr val="tx1"/>
          </a:solidFill>
          <a:latin typeface="+mn-lt"/>
          <a:ea typeface="+mn-ea"/>
        </a:defRPr>
      </a:lvl3pPr>
      <a:lvl4pPr marL="1401763" indent="-200025" algn="l" defTabSz="801688" rtl="0" eaLnBrk="0" fontAlgn="base" hangingPunct="0">
        <a:lnSpc>
          <a:spcPct val="140000"/>
        </a:lnSpc>
        <a:spcBef>
          <a:spcPct val="0"/>
        </a:spcBef>
        <a:spcAft>
          <a:spcPct val="0"/>
        </a:spcAft>
        <a:buFont typeface="Arial" charset="0"/>
        <a:buChar char="–"/>
        <a:defRPr sz="2000">
          <a:solidFill>
            <a:schemeClr val="tx1"/>
          </a:solidFill>
          <a:latin typeface="+mn-lt"/>
          <a:ea typeface="+mn-ea"/>
        </a:defRPr>
      </a:lvl4pPr>
      <a:lvl5pPr marL="1803400" indent="-201613" algn="l" defTabSz="801688" rtl="0" eaLnBrk="0" fontAlgn="base" hangingPunct="0">
        <a:lnSpc>
          <a:spcPct val="140000"/>
        </a:lnSpc>
        <a:spcBef>
          <a:spcPct val="0"/>
        </a:spcBef>
        <a:spcAft>
          <a:spcPct val="0"/>
        </a:spcAft>
        <a:buFont typeface="Arial" charset="0"/>
        <a:buChar char="~"/>
        <a:defRPr>
          <a:solidFill>
            <a:schemeClr val="tx1"/>
          </a:solidFill>
          <a:latin typeface="+mn-lt"/>
          <a:ea typeface="+mn-ea"/>
        </a:defRPr>
      </a:lvl5pPr>
      <a:lvl6pPr marL="22606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6pPr>
      <a:lvl7pPr marL="27178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7pPr>
      <a:lvl8pPr marL="31750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8pPr>
      <a:lvl9pPr marL="36322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6" descr="5"/>
          <p:cNvPicPr>
            <a:picLocks noChangeAspect="1" noChangeArrowheads="1"/>
          </p:cNvPicPr>
          <p:nvPr/>
        </p:nvPicPr>
        <p:blipFill>
          <a:blip r:embed="rId13" cstate="print"/>
          <a:srcRect/>
          <a:stretch>
            <a:fillRect/>
          </a:stretch>
        </p:blipFill>
        <p:spPr bwMode="auto">
          <a:xfrm>
            <a:off x="0" y="5897563"/>
            <a:ext cx="9144000" cy="1003300"/>
          </a:xfrm>
          <a:prstGeom prst="rect">
            <a:avLst/>
          </a:prstGeom>
          <a:noFill/>
          <a:ln w="9525">
            <a:noFill/>
            <a:miter lim="800000"/>
            <a:headEnd/>
            <a:tailEnd/>
          </a:ln>
        </p:spPr>
      </p:pic>
      <p:sp>
        <p:nvSpPr>
          <p:cNvPr id="63495" name="Text Box 7"/>
          <p:cNvSpPr txBox="1">
            <a:spLocks noChangeArrowheads="1"/>
          </p:cNvSpPr>
          <p:nvPr/>
        </p:nvSpPr>
        <p:spPr bwMode="auto">
          <a:xfrm>
            <a:off x="3233738" y="2674938"/>
            <a:ext cx="2779712" cy="752475"/>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4400">
                <a:solidFill>
                  <a:srgbClr val="990000"/>
                </a:solidFill>
                <a:latin typeface="Arial" charset="0"/>
              </a:rPr>
              <a:t>Thank you</a:t>
            </a:r>
          </a:p>
        </p:txBody>
      </p:sp>
      <p:sp>
        <p:nvSpPr>
          <p:cNvPr id="63496" name="Text Box 8"/>
          <p:cNvSpPr txBox="1">
            <a:spLocks noChangeArrowheads="1"/>
          </p:cNvSpPr>
          <p:nvPr/>
        </p:nvSpPr>
        <p:spPr bwMode="auto">
          <a:xfrm>
            <a:off x="3276600" y="3435350"/>
            <a:ext cx="2738438" cy="479425"/>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2600">
                <a:solidFill>
                  <a:srgbClr val="666666"/>
                </a:solidFill>
                <a:latin typeface="Arial" charset="0"/>
              </a:rPr>
              <a:t>www.huawei.com</a:t>
            </a:r>
            <a:endParaRPr lang="en-US" altLang="zh-CN" sz="2100">
              <a:solidFill>
                <a:srgbClr val="990000"/>
              </a:solidFill>
              <a:latin typeface="Arial" charset="0"/>
            </a:endParaRPr>
          </a:p>
        </p:txBody>
      </p:sp>
    </p:spTree>
  </p:cSld>
  <p:clrMap bg1="lt1" tx1="dk1" bg2="lt2" tx2="dk2" accent1="accent1" accent2="accent2" accent3="accent3" accent4="accent4" accent5="accent5" accent6="accent6" hlink="hlink" folHlink="folHlink"/>
  <p:sldLayoutIdLst>
    <p:sldLayoutId id="2147484219"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Lst>
  <p:txStyles>
    <p:titleStyle>
      <a:lvl1pPr algn="ctr" defTabSz="801688" rtl="0" eaLnBrk="0" fontAlgn="base" hangingPunct="0">
        <a:spcBef>
          <a:spcPct val="0"/>
        </a:spcBef>
        <a:spcAft>
          <a:spcPct val="0"/>
        </a:spcAft>
        <a:defRPr sz="3800">
          <a:solidFill>
            <a:schemeClr val="tx2"/>
          </a:solidFill>
          <a:latin typeface="+mj-lt"/>
          <a:ea typeface="+mj-ea"/>
          <a:cs typeface="+mj-cs"/>
        </a:defRPr>
      </a:lvl1pPr>
      <a:lvl2pPr algn="ctr" defTabSz="801688" rtl="0" eaLnBrk="0" fontAlgn="base" hangingPunct="0">
        <a:spcBef>
          <a:spcPct val="0"/>
        </a:spcBef>
        <a:spcAft>
          <a:spcPct val="0"/>
        </a:spcAft>
        <a:defRPr sz="3800">
          <a:solidFill>
            <a:schemeClr val="tx2"/>
          </a:solidFill>
          <a:latin typeface="Arial" charset="0"/>
          <a:ea typeface="宋体" pitchFamily="2" charset="-122"/>
        </a:defRPr>
      </a:lvl2pPr>
      <a:lvl3pPr algn="ctr" defTabSz="801688" rtl="0" eaLnBrk="0" fontAlgn="base" hangingPunct="0">
        <a:spcBef>
          <a:spcPct val="0"/>
        </a:spcBef>
        <a:spcAft>
          <a:spcPct val="0"/>
        </a:spcAft>
        <a:defRPr sz="3800">
          <a:solidFill>
            <a:schemeClr val="tx2"/>
          </a:solidFill>
          <a:latin typeface="Arial" charset="0"/>
          <a:ea typeface="宋体" pitchFamily="2" charset="-122"/>
        </a:defRPr>
      </a:lvl3pPr>
      <a:lvl4pPr algn="ctr" defTabSz="801688" rtl="0" eaLnBrk="0" fontAlgn="base" hangingPunct="0">
        <a:spcBef>
          <a:spcPct val="0"/>
        </a:spcBef>
        <a:spcAft>
          <a:spcPct val="0"/>
        </a:spcAft>
        <a:defRPr sz="3800">
          <a:solidFill>
            <a:schemeClr val="tx2"/>
          </a:solidFill>
          <a:latin typeface="Arial" charset="0"/>
          <a:ea typeface="宋体" pitchFamily="2" charset="-122"/>
        </a:defRPr>
      </a:lvl4pPr>
      <a:lvl5pPr algn="ctr" defTabSz="801688" rtl="0" eaLnBrk="0" fontAlgn="base" hangingPunct="0">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1763" indent="-200025" algn="l" defTabSz="801688" rtl="0" eaLnBrk="0" fontAlgn="base" hangingPunct="0">
        <a:spcBef>
          <a:spcPct val="20000"/>
        </a:spcBef>
        <a:spcAft>
          <a:spcPct val="0"/>
        </a:spcAft>
        <a:buChar char="–"/>
        <a:defRPr sz="1700">
          <a:solidFill>
            <a:schemeClr val="tx1"/>
          </a:solidFill>
          <a:latin typeface="+mn-lt"/>
          <a:ea typeface="+mn-ea"/>
        </a:defRPr>
      </a:lvl4pPr>
      <a:lvl5pPr marL="1803400" indent="-201613" algn="l" defTabSz="801688" rtl="0" eaLnBrk="0" fontAlgn="base" hangingPunct="0">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8679" name="Picture 7" descr="7"/>
          <p:cNvPicPr>
            <a:picLocks noChangeAspect="1" noChangeArrowheads="1"/>
          </p:cNvPicPr>
          <p:nvPr/>
        </p:nvPicPr>
        <p:blipFill>
          <a:blip r:embed="rId15" cstate="print"/>
          <a:srcRect/>
          <a:stretch>
            <a:fillRect/>
          </a:stretch>
        </p:blipFill>
        <p:spPr bwMode="auto">
          <a:xfrm>
            <a:off x="0" y="6221489"/>
            <a:ext cx="9142595" cy="636511"/>
          </a:xfrm>
          <a:prstGeom prst="rect">
            <a:avLst/>
          </a:prstGeom>
          <a:noFill/>
        </p:spPr>
      </p:pic>
      <p:sp>
        <p:nvSpPr>
          <p:cNvPr id="28680" name="Text Box 8"/>
          <p:cNvSpPr txBox="1">
            <a:spLocks noChangeArrowheads="1"/>
          </p:cNvSpPr>
          <p:nvPr/>
        </p:nvSpPr>
        <p:spPr bwMode="auto">
          <a:xfrm>
            <a:off x="653244" y="6439203"/>
            <a:ext cx="2613253" cy="265574"/>
          </a:xfrm>
          <a:prstGeom prst="rect">
            <a:avLst/>
          </a:prstGeom>
          <a:noFill/>
          <a:ln w="9525">
            <a:noFill/>
            <a:miter lim="800000"/>
            <a:headEnd/>
            <a:tailEnd/>
          </a:ln>
        </p:spPr>
        <p:txBody>
          <a:bodyPr wrap="none" lIns="80124" tIns="40063" rIns="80124" bIns="40063">
            <a:spAutoFit/>
          </a:bodyPr>
          <a:lstStyle/>
          <a:p>
            <a:pPr defTabSz="801161" eaLnBrk="0" hangingPunct="0"/>
            <a:r>
              <a:rPr lang="en-US" altLang="zh-CN" sz="1200" smtClean="0">
                <a:solidFill>
                  <a:srgbClr val="000000"/>
                </a:solidFill>
                <a:latin typeface="FrutigerNext LT Bold" pitchFamily="1" charset="0"/>
              </a:rPr>
              <a:t>HUAWEI TECHNOLOGIES CO., LTD.</a:t>
            </a:r>
            <a:endParaRPr lang="en-US" altLang="zh-CN" sz="2200" smtClean="0">
              <a:solidFill>
                <a:srgbClr val="000000"/>
              </a:solidFill>
              <a:latin typeface="Arial" charset="0"/>
            </a:endParaRPr>
          </a:p>
        </p:txBody>
      </p:sp>
      <p:pic>
        <p:nvPicPr>
          <p:cNvPr id="28681" name="Picture 9" descr="8"/>
          <p:cNvPicPr>
            <a:picLocks noChangeAspect="1" noChangeArrowheads="1"/>
          </p:cNvPicPr>
          <p:nvPr/>
        </p:nvPicPr>
        <p:blipFill>
          <a:blip r:embed="rId16" cstate="print"/>
          <a:srcRect/>
          <a:stretch>
            <a:fillRect/>
          </a:stretch>
        </p:blipFill>
        <p:spPr bwMode="auto">
          <a:xfrm>
            <a:off x="7508785" y="6399894"/>
            <a:ext cx="1310700" cy="311452"/>
          </a:xfrm>
          <a:prstGeom prst="rect">
            <a:avLst/>
          </a:prstGeom>
          <a:noFill/>
        </p:spPr>
      </p:pic>
      <p:sp>
        <p:nvSpPr>
          <p:cNvPr id="28682" name="Rectangle 10"/>
          <p:cNvSpPr>
            <a:spLocks noGrp="1" noChangeArrowheads="1"/>
          </p:cNvSpPr>
          <p:nvPr>
            <p:ph type="dt" sz="half" idx="2"/>
          </p:nvPr>
        </p:nvSpPr>
        <p:spPr bwMode="auto">
          <a:xfrm>
            <a:off x="6361043" y="6489096"/>
            <a:ext cx="2097403" cy="45659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801161" eaLnBrk="0" hangingPunct="0">
              <a:lnSpc>
                <a:spcPct val="85000"/>
              </a:lnSpc>
              <a:buFontTx/>
              <a:buNone/>
              <a:defRPr sz="1200" b="0" i="0">
                <a:solidFill>
                  <a:schemeClr val="tx1"/>
                </a:solidFill>
                <a:latin typeface="FrutigerNext LT Bold" pitchFamily="1" charset="0"/>
                <a:ea typeface="ＭＳ Ｐゴシック" pitchFamily="34" charset="-128"/>
              </a:defRPr>
            </a:lvl1pPr>
          </a:lstStyle>
          <a:p>
            <a:r>
              <a:rPr lang="de-DE" smtClean="0">
                <a:solidFill>
                  <a:srgbClr val="000000"/>
                </a:solidFill>
              </a:rPr>
              <a:t>Page </a:t>
            </a:r>
            <a:fld id="{EDCCFB96-DA37-4A0A-8D1B-A61315CAE782}" type="slidenum">
              <a:rPr lang="de-DE" smtClean="0">
                <a:solidFill>
                  <a:srgbClr val="000000"/>
                </a:solidFill>
              </a:rPr>
              <a:pPr/>
              <a:t>‹#›</a:t>
            </a:fld>
            <a:endParaRPr lang="en-GB" smtClean="0">
              <a:solidFill>
                <a:srgbClr val="000000"/>
              </a:solidFill>
            </a:endParaRPr>
          </a:p>
        </p:txBody>
      </p:sp>
      <p:sp>
        <p:nvSpPr>
          <p:cNvPr id="28685" name="Rectangle 13"/>
          <p:cNvSpPr>
            <a:spLocks noGrp="1" noChangeArrowheads="1"/>
          </p:cNvSpPr>
          <p:nvPr>
            <p:ph type="title"/>
          </p:nvPr>
        </p:nvSpPr>
        <p:spPr bwMode="auto">
          <a:xfrm>
            <a:off x="653244" y="430893"/>
            <a:ext cx="7744794" cy="870857"/>
          </a:xfrm>
          <a:prstGeom prst="rect">
            <a:avLst/>
          </a:prstGeom>
          <a:noFill/>
          <a:ln w="9525">
            <a:noFill/>
            <a:miter lim="800000"/>
            <a:headEnd/>
            <a:tailEnd/>
          </a:ln>
          <a:effectLst/>
        </p:spPr>
        <p:txBody>
          <a:bodyPr vert="horz" wrap="square" lIns="80139" tIns="40069" rIns="80139" bIns="40069"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3892768" y="6439203"/>
            <a:ext cx="1642923" cy="265536"/>
          </a:xfrm>
          <a:prstGeom prst="rect">
            <a:avLst/>
          </a:prstGeom>
          <a:noFill/>
          <a:ln w="9525" algn="ctr">
            <a:noFill/>
            <a:miter lim="800000"/>
            <a:headEnd/>
            <a:tailEnd/>
          </a:ln>
          <a:effectLst/>
        </p:spPr>
        <p:txBody>
          <a:bodyPr wrap="none" lIns="80092" tIns="40044" rIns="80092" bIns="40044">
            <a:spAutoFit/>
          </a:bodyPr>
          <a:lstStyle/>
          <a:p>
            <a:pPr defTabSz="801161" eaLnBrk="0" hangingPunct="0"/>
            <a:r>
              <a:rPr lang="en-US" altLang="zh-CN" sz="1200" smtClean="0">
                <a:solidFill>
                  <a:srgbClr val="000000"/>
                </a:solidFill>
                <a:latin typeface="FrutigerNext LT Bold" pitchFamily="1" charset="0"/>
              </a:rPr>
              <a:t>Huawei Confidential </a:t>
            </a:r>
          </a:p>
        </p:txBody>
      </p:sp>
      <p:sp>
        <p:nvSpPr>
          <p:cNvPr id="28694" name="Rectangle 22"/>
          <p:cNvSpPr>
            <a:spLocks noChangeArrowheads="1"/>
          </p:cNvSpPr>
          <p:nvPr/>
        </p:nvSpPr>
        <p:spPr bwMode="auto">
          <a:xfrm>
            <a:off x="-1844534" y="529167"/>
            <a:ext cx="1844534" cy="5306786"/>
          </a:xfrm>
          <a:prstGeom prst="rect">
            <a:avLst/>
          </a:prstGeom>
          <a:noFill/>
          <a:ln w="9525">
            <a:noFill/>
            <a:miter lim="800000"/>
            <a:headEnd/>
            <a:tailEnd/>
          </a:ln>
          <a:effectLst/>
        </p:spPr>
        <p:txBody>
          <a:bodyPr lIns="80124" tIns="40063" rIns="80124" bIns="40063"/>
          <a:lstStyle/>
          <a:p>
            <a:pPr algn="r" defTabSz="801161">
              <a:lnSpc>
                <a:spcPct val="125000"/>
              </a:lnSpc>
              <a:buClr>
                <a:srgbClr val="808080"/>
              </a:buClr>
              <a:buSzPct val="60000"/>
              <a:buFont typeface="Wingdings" pitchFamily="2" charset="2"/>
              <a:buNone/>
            </a:pPr>
            <a:r>
              <a:rPr lang="zh-CN" altLang="en-US" sz="1100" smtClean="0">
                <a:solidFill>
                  <a:srgbClr val="FFFFFF"/>
                </a:solidFill>
                <a:latin typeface="Arial" charset="0"/>
                <a:ea typeface="华文细黑" pitchFamily="2" charset="-122"/>
              </a:rPr>
              <a:t>英文标题</a:t>
            </a:r>
            <a:r>
              <a:rPr lang="en-US" altLang="zh-CN" sz="1100" smtClean="0">
                <a:solidFill>
                  <a:srgbClr val="FFFFFF"/>
                </a:solidFill>
                <a:latin typeface="Arial" charset="0"/>
                <a:ea typeface="华文细黑" pitchFamily="2" charset="-122"/>
              </a:rPr>
              <a:t>:32-35pt  </a:t>
            </a:r>
            <a:endParaRPr lang="zh-CN" altLang="en-US" sz="1100" smtClean="0">
              <a:solidFill>
                <a:srgbClr val="FFFFFF"/>
              </a:solidFill>
              <a:latin typeface="Arial" charset="0"/>
              <a:ea typeface="华文细黑" pitchFamily="2" charset="-122"/>
            </a:endParaRPr>
          </a:p>
          <a:p>
            <a:pPr algn="r" defTabSz="801161">
              <a:lnSpc>
                <a:spcPct val="125000"/>
              </a:lnSpc>
              <a:buClr>
                <a:srgbClr val="808080"/>
              </a:buClr>
              <a:buSzPct val="60000"/>
              <a:buFont typeface="Wingdings" pitchFamily="2" charset="2"/>
              <a:buNone/>
            </a:pPr>
            <a:r>
              <a:rPr lang="zh-CN" altLang="en-US" sz="1100" smtClean="0">
                <a:solidFill>
                  <a:srgbClr val="FFFFFF"/>
                </a:solidFill>
                <a:latin typeface="Arial" charset="0"/>
                <a:ea typeface="华文细黑" pitchFamily="2" charset="-122"/>
              </a:rPr>
              <a:t>颜色</a:t>
            </a:r>
            <a:r>
              <a:rPr lang="en-US" altLang="zh-CN" sz="1100" smtClean="0">
                <a:solidFill>
                  <a:srgbClr val="FFFFFF"/>
                </a:solidFill>
                <a:latin typeface="Arial" charset="0"/>
                <a:ea typeface="华文细黑" pitchFamily="2" charset="-122"/>
              </a:rPr>
              <a:t>: R153 G0 B0</a:t>
            </a:r>
          </a:p>
          <a:p>
            <a:pPr algn="r" defTabSz="801161">
              <a:lnSpc>
                <a:spcPct val="125000"/>
              </a:lnSpc>
              <a:buClr>
                <a:srgbClr val="808080"/>
              </a:buClr>
              <a:buSzPct val="60000"/>
              <a:buFont typeface="Wingdings" pitchFamily="2" charset="2"/>
              <a:buNone/>
            </a:pPr>
            <a:r>
              <a:rPr lang="zh-CN" altLang="en-US" sz="1100" smtClean="0">
                <a:solidFill>
                  <a:srgbClr val="FFFFFF"/>
                </a:solidFill>
                <a:ea typeface="华文细黑" pitchFamily="2" charset="-122"/>
              </a:rPr>
              <a:t>内部使用字体 </a:t>
            </a:r>
            <a:r>
              <a:rPr lang="en-US" altLang="zh-CN" sz="1100" smtClean="0">
                <a:solidFill>
                  <a:srgbClr val="FFFFFF"/>
                </a:solidFill>
                <a:ea typeface="华文细黑" pitchFamily="2" charset="-122"/>
              </a:rPr>
              <a:t>:</a:t>
            </a:r>
          </a:p>
          <a:p>
            <a:pPr algn="r" defTabSz="801161">
              <a:lnSpc>
                <a:spcPct val="125000"/>
              </a:lnSpc>
              <a:buClr>
                <a:srgbClr val="808080"/>
              </a:buClr>
              <a:buSzPct val="60000"/>
              <a:buFont typeface="Wingdings" pitchFamily="2" charset="2"/>
              <a:buNone/>
            </a:pPr>
            <a:r>
              <a:rPr lang="en-US" altLang="zh-CN" sz="1100" smtClean="0">
                <a:solidFill>
                  <a:srgbClr val="FFFFFF"/>
                </a:solidFill>
                <a:ea typeface="华文细黑" pitchFamily="2" charset="-122"/>
              </a:rPr>
              <a:t>FrutigerNext LT Medium</a:t>
            </a:r>
          </a:p>
          <a:p>
            <a:pPr algn="r" defTabSz="801161">
              <a:lnSpc>
                <a:spcPct val="125000"/>
              </a:lnSpc>
              <a:buClr>
                <a:srgbClr val="808080"/>
              </a:buClr>
              <a:buSzPct val="60000"/>
              <a:buFont typeface="Wingdings" pitchFamily="2" charset="2"/>
              <a:buNone/>
            </a:pPr>
            <a:r>
              <a:rPr lang="zh-CN" altLang="en-US" sz="1100" smtClean="0">
                <a:solidFill>
                  <a:srgbClr val="FFFFFF"/>
                </a:solidFill>
                <a:ea typeface="华文细黑" pitchFamily="2" charset="-122"/>
              </a:rPr>
              <a:t>外部使用字体 </a:t>
            </a:r>
            <a:r>
              <a:rPr lang="en-US" altLang="zh-CN" sz="1100" smtClean="0">
                <a:solidFill>
                  <a:srgbClr val="FFFFFF"/>
                </a:solidFill>
                <a:ea typeface="华文细黑" pitchFamily="2" charset="-122"/>
              </a:rPr>
              <a:t>: Arial</a:t>
            </a:r>
          </a:p>
          <a:p>
            <a:pPr algn="r" defTabSz="801161">
              <a:lnSpc>
                <a:spcPct val="75000"/>
              </a:lnSpc>
              <a:buClr>
                <a:srgbClr val="808080"/>
              </a:buClr>
              <a:buSzPct val="60000"/>
              <a:buFont typeface="Wingdings" pitchFamily="2" charset="2"/>
              <a:buNone/>
            </a:pPr>
            <a:endParaRPr lang="en-US" altLang="zh-CN" sz="1100" smtClean="0">
              <a:solidFill>
                <a:srgbClr val="FFFFFF"/>
              </a:solidFill>
              <a:latin typeface="Arial" charset="0"/>
              <a:ea typeface="华文细黑" pitchFamily="2" charset="-122"/>
            </a:endParaRPr>
          </a:p>
          <a:p>
            <a:pPr algn="r" defTabSz="801161">
              <a:lnSpc>
                <a:spcPct val="125000"/>
              </a:lnSpc>
              <a:buClr>
                <a:srgbClr val="808080"/>
              </a:buClr>
              <a:buSzPct val="60000"/>
              <a:buFont typeface="Wingdings" pitchFamily="2" charset="2"/>
              <a:buNone/>
            </a:pPr>
            <a:r>
              <a:rPr lang="zh-CN" altLang="en-US" sz="1100" smtClean="0">
                <a:solidFill>
                  <a:srgbClr val="FFFFFF"/>
                </a:solidFill>
                <a:latin typeface="Arial" charset="0"/>
                <a:ea typeface="华文细黑" pitchFamily="2" charset="-122"/>
              </a:rPr>
              <a:t>中文标题</a:t>
            </a:r>
            <a:r>
              <a:rPr lang="en-US" altLang="zh-CN" sz="1100" smtClean="0">
                <a:solidFill>
                  <a:srgbClr val="FFFFFF"/>
                </a:solidFill>
                <a:latin typeface="Arial" charset="0"/>
                <a:ea typeface="华文细黑" pitchFamily="2" charset="-122"/>
              </a:rPr>
              <a:t>:30-32pt  </a:t>
            </a:r>
            <a:endParaRPr lang="zh-CN" altLang="en-US" sz="1100" smtClean="0">
              <a:solidFill>
                <a:srgbClr val="FFFFFF"/>
              </a:solidFill>
              <a:latin typeface="Arial" charset="0"/>
              <a:ea typeface="华文细黑" pitchFamily="2" charset="-122"/>
            </a:endParaRPr>
          </a:p>
          <a:p>
            <a:pPr algn="r" defTabSz="801161">
              <a:lnSpc>
                <a:spcPct val="125000"/>
              </a:lnSpc>
              <a:buClr>
                <a:srgbClr val="808080"/>
              </a:buClr>
              <a:buSzPct val="60000"/>
              <a:buFont typeface="Wingdings" pitchFamily="2" charset="2"/>
              <a:buNone/>
            </a:pPr>
            <a:r>
              <a:rPr lang="zh-CN" altLang="en-US" sz="1100" smtClean="0">
                <a:solidFill>
                  <a:srgbClr val="FFFFFF"/>
                </a:solidFill>
                <a:latin typeface="Arial" charset="0"/>
                <a:ea typeface="华文细黑" pitchFamily="2" charset="-122"/>
              </a:rPr>
              <a:t>颜色</a:t>
            </a:r>
            <a:r>
              <a:rPr lang="en-US" altLang="zh-CN" sz="1100" smtClean="0">
                <a:solidFill>
                  <a:srgbClr val="FFFFFF"/>
                </a:solidFill>
                <a:latin typeface="Arial" charset="0"/>
                <a:ea typeface="华文细黑" pitchFamily="2" charset="-122"/>
              </a:rPr>
              <a:t>: R153 G0 B0</a:t>
            </a:r>
          </a:p>
          <a:p>
            <a:pPr algn="r" defTabSz="801161">
              <a:lnSpc>
                <a:spcPct val="125000"/>
              </a:lnSpc>
              <a:buClr>
                <a:srgbClr val="808080"/>
              </a:buClr>
              <a:buSzPct val="60000"/>
              <a:buFont typeface="Wingdings" pitchFamily="2" charset="2"/>
              <a:buNone/>
            </a:pPr>
            <a:r>
              <a:rPr lang="zh-CN" altLang="en-US" sz="1100" smtClean="0">
                <a:solidFill>
                  <a:srgbClr val="FFFFFF"/>
                </a:solidFill>
                <a:latin typeface="Arial" charset="0"/>
                <a:ea typeface="华文细黑" pitchFamily="2" charset="-122"/>
              </a:rPr>
              <a:t>字体</a:t>
            </a:r>
            <a:r>
              <a:rPr lang="en-US" altLang="zh-CN" sz="1100" smtClean="0">
                <a:solidFill>
                  <a:srgbClr val="FFFFFF"/>
                </a:solidFill>
                <a:latin typeface="Arial" charset="0"/>
                <a:ea typeface="华文细黑" pitchFamily="2" charset="-122"/>
              </a:rPr>
              <a:t>:</a:t>
            </a:r>
            <a:r>
              <a:rPr lang="zh-CN" altLang="en-US" sz="1100" smtClean="0">
                <a:solidFill>
                  <a:srgbClr val="FFFFFF"/>
                </a:solidFill>
                <a:latin typeface="Arial" charset="0"/>
                <a:ea typeface="华文细黑" pitchFamily="2" charset="-122"/>
              </a:rPr>
              <a:t>黑体</a:t>
            </a:r>
          </a:p>
          <a:p>
            <a:pPr algn="r" defTabSz="801161">
              <a:lnSpc>
                <a:spcPct val="125000"/>
              </a:lnSpc>
              <a:buClr>
                <a:srgbClr val="808080"/>
              </a:buClr>
              <a:buSzPct val="60000"/>
              <a:buFont typeface="Wingdings" pitchFamily="2" charset="2"/>
              <a:buNone/>
            </a:pPr>
            <a:endParaRPr lang="zh-CN" altLang="en-US" sz="1100" smtClean="0">
              <a:solidFill>
                <a:srgbClr val="FFFFFF"/>
              </a:solidFill>
              <a:latin typeface="Arial" charset="0"/>
              <a:ea typeface="华文细黑" pitchFamily="2" charset="-122"/>
            </a:endParaRPr>
          </a:p>
          <a:p>
            <a:pPr algn="r" defTabSz="801161">
              <a:lnSpc>
                <a:spcPct val="125000"/>
              </a:lnSpc>
              <a:buClr>
                <a:srgbClr val="808080"/>
              </a:buClr>
              <a:buSzPct val="60000"/>
              <a:buFont typeface="Wingdings" pitchFamily="2" charset="2"/>
              <a:buNone/>
            </a:pPr>
            <a:endParaRPr lang="zh-CN" altLang="en-US" sz="1100" smtClean="0">
              <a:solidFill>
                <a:srgbClr val="FFFFFF"/>
              </a:solidFill>
              <a:latin typeface="Arial" charset="0"/>
              <a:ea typeface="华文细黑" pitchFamily="2" charset="-122"/>
            </a:endParaRPr>
          </a:p>
          <a:p>
            <a:pPr algn="r" defTabSz="801161">
              <a:lnSpc>
                <a:spcPct val="125000"/>
              </a:lnSpc>
              <a:buClr>
                <a:srgbClr val="808080"/>
              </a:buClr>
              <a:buSzPct val="60000"/>
              <a:buFont typeface="Wingdings" pitchFamily="2" charset="2"/>
              <a:buNone/>
            </a:pPr>
            <a:endParaRPr lang="zh-CN" altLang="en-US" sz="1100" smtClean="0">
              <a:solidFill>
                <a:srgbClr val="FFFFFF"/>
              </a:solidFill>
              <a:latin typeface="Arial" charset="0"/>
              <a:ea typeface="华文细黑" pitchFamily="2" charset="-122"/>
            </a:endParaRPr>
          </a:p>
          <a:p>
            <a:pPr algn="r" defTabSz="801161">
              <a:lnSpc>
                <a:spcPct val="125000"/>
              </a:lnSpc>
              <a:buClr>
                <a:srgbClr val="808080"/>
              </a:buClr>
              <a:buSzPct val="60000"/>
              <a:buFont typeface="Wingdings" pitchFamily="2" charset="2"/>
              <a:buNone/>
            </a:pPr>
            <a:r>
              <a:rPr lang="zh-CN" altLang="en-US" sz="1100" smtClean="0">
                <a:solidFill>
                  <a:srgbClr val="FFFFFF"/>
                </a:solidFill>
                <a:latin typeface="Arial" charset="0"/>
                <a:ea typeface="华文细黑" pitchFamily="2" charset="-122"/>
              </a:rPr>
              <a:t>英文正文</a:t>
            </a:r>
            <a:r>
              <a:rPr lang="en-US" altLang="zh-CN" sz="1100" smtClean="0">
                <a:solidFill>
                  <a:srgbClr val="FFFFFF"/>
                </a:solidFill>
                <a:latin typeface="Arial" charset="0"/>
                <a:ea typeface="华文细黑" pitchFamily="2" charset="-122"/>
              </a:rPr>
              <a:t>:20-22pt</a:t>
            </a:r>
          </a:p>
          <a:p>
            <a:pPr algn="r" defTabSz="801161">
              <a:lnSpc>
                <a:spcPct val="125000"/>
              </a:lnSpc>
              <a:buClr>
                <a:srgbClr val="808080"/>
              </a:buClr>
              <a:buSzPct val="60000"/>
              <a:buFont typeface="Wingdings" pitchFamily="2" charset="2"/>
              <a:buNone/>
            </a:pPr>
            <a:r>
              <a:rPr lang="zh-CN" altLang="en-US" sz="1100" smtClean="0">
                <a:solidFill>
                  <a:srgbClr val="FFFFFF"/>
                </a:solidFill>
                <a:latin typeface="Arial" charset="0"/>
                <a:ea typeface="华文细黑" pitchFamily="2" charset="-122"/>
              </a:rPr>
              <a:t>子目录 </a:t>
            </a:r>
            <a:r>
              <a:rPr lang="en-US" altLang="zh-CN" sz="1100" smtClean="0">
                <a:solidFill>
                  <a:srgbClr val="FFFFFF"/>
                </a:solidFill>
                <a:latin typeface="Arial" charset="0"/>
                <a:ea typeface="华文细黑" pitchFamily="2" charset="-122"/>
              </a:rPr>
              <a:t>(2-5</a:t>
            </a:r>
            <a:r>
              <a:rPr lang="zh-CN" altLang="en-US" sz="1100" smtClean="0">
                <a:solidFill>
                  <a:srgbClr val="FFFFFF"/>
                </a:solidFill>
                <a:latin typeface="Arial" charset="0"/>
                <a:ea typeface="华文细黑" pitchFamily="2" charset="-122"/>
              </a:rPr>
              <a:t>级</a:t>
            </a:r>
            <a:r>
              <a:rPr lang="en-US" altLang="zh-CN" sz="1100" smtClean="0">
                <a:solidFill>
                  <a:srgbClr val="FFFFFF"/>
                </a:solidFill>
                <a:latin typeface="Arial" charset="0"/>
                <a:ea typeface="华文细黑" pitchFamily="2" charset="-122"/>
              </a:rPr>
              <a:t>) :18pt  </a:t>
            </a:r>
          </a:p>
          <a:p>
            <a:pPr algn="r" defTabSz="801161">
              <a:lnSpc>
                <a:spcPct val="125000"/>
              </a:lnSpc>
              <a:buClr>
                <a:srgbClr val="808080"/>
              </a:buClr>
              <a:buSzPct val="60000"/>
              <a:buFont typeface="Wingdings" pitchFamily="2" charset="2"/>
              <a:buNone/>
            </a:pPr>
            <a:r>
              <a:rPr lang="zh-CN" altLang="en-US" sz="1100" smtClean="0">
                <a:solidFill>
                  <a:srgbClr val="FFFFFF"/>
                </a:solidFill>
                <a:latin typeface="Arial" charset="0"/>
                <a:ea typeface="华文细黑" pitchFamily="2" charset="-122"/>
              </a:rPr>
              <a:t>颜色</a:t>
            </a:r>
            <a:r>
              <a:rPr lang="en-US" altLang="zh-CN" sz="1100" smtClean="0">
                <a:solidFill>
                  <a:srgbClr val="FFFFFF"/>
                </a:solidFill>
                <a:latin typeface="Arial" charset="0"/>
                <a:ea typeface="华文细黑" pitchFamily="2" charset="-122"/>
              </a:rPr>
              <a:t>:</a:t>
            </a:r>
            <a:r>
              <a:rPr lang="zh-CN" altLang="en-US" sz="1100" smtClean="0">
                <a:solidFill>
                  <a:srgbClr val="FFFFFF"/>
                </a:solidFill>
                <a:latin typeface="Arial" charset="0"/>
                <a:ea typeface="华文细黑" pitchFamily="2" charset="-122"/>
              </a:rPr>
              <a:t>黑色</a:t>
            </a:r>
          </a:p>
          <a:p>
            <a:pPr algn="r" defTabSz="801161">
              <a:lnSpc>
                <a:spcPct val="125000"/>
              </a:lnSpc>
              <a:buClr>
                <a:srgbClr val="808080"/>
              </a:buClr>
              <a:buSzPct val="60000"/>
              <a:buFont typeface="Wingdings" pitchFamily="2" charset="2"/>
              <a:buNone/>
            </a:pPr>
            <a:r>
              <a:rPr lang="zh-CN" altLang="en-US" sz="1100" smtClean="0">
                <a:solidFill>
                  <a:srgbClr val="FFFFFF"/>
                </a:solidFill>
                <a:ea typeface="华文细黑" pitchFamily="2" charset="-122"/>
              </a:rPr>
              <a:t>内部使用字体 </a:t>
            </a:r>
            <a:r>
              <a:rPr lang="en-US" altLang="zh-CN" sz="1100" smtClean="0">
                <a:solidFill>
                  <a:srgbClr val="FFFFFF"/>
                </a:solidFill>
                <a:ea typeface="华文细黑" pitchFamily="2" charset="-122"/>
              </a:rPr>
              <a:t>:</a:t>
            </a:r>
          </a:p>
          <a:p>
            <a:pPr algn="r" defTabSz="801161">
              <a:lnSpc>
                <a:spcPct val="125000"/>
              </a:lnSpc>
              <a:buClr>
                <a:srgbClr val="808080"/>
              </a:buClr>
              <a:buSzPct val="60000"/>
              <a:buFont typeface="Wingdings" pitchFamily="2" charset="2"/>
              <a:buNone/>
            </a:pPr>
            <a:r>
              <a:rPr lang="en-US" altLang="zh-CN" sz="1100" smtClean="0">
                <a:solidFill>
                  <a:srgbClr val="FFFFFF"/>
                </a:solidFill>
                <a:ea typeface="华文细黑" pitchFamily="2" charset="-122"/>
              </a:rPr>
              <a:t>FrutigerNext LT Regular</a:t>
            </a:r>
          </a:p>
          <a:p>
            <a:pPr algn="r" defTabSz="801161">
              <a:lnSpc>
                <a:spcPct val="125000"/>
              </a:lnSpc>
              <a:buClr>
                <a:srgbClr val="808080"/>
              </a:buClr>
              <a:buSzPct val="60000"/>
              <a:buFont typeface="Wingdings" pitchFamily="2" charset="2"/>
              <a:buNone/>
            </a:pPr>
            <a:r>
              <a:rPr lang="zh-CN" altLang="en-US" sz="1100" smtClean="0">
                <a:solidFill>
                  <a:srgbClr val="FFFFFF"/>
                </a:solidFill>
                <a:ea typeface="华文细黑" pitchFamily="2" charset="-122"/>
              </a:rPr>
              <a:t>外部使用字体 </a:t>
            </a:r>
            <a:r>
              <a:rPr lang="en-US" altLang="zh-CN" sz="1100" smtClean="0">
                <a:solidFill>
                  <a:srgbClr val="FFFFFF"/>
                </a:solidFill>
                <a:ea typeface="华文细黑" pitchFamily="2" charset="-122"/>
              </a:rPr>
              <a:t>: Arial</a:t>
            </a:r>
          </a:p>
          <a:p>
            <a:pPr algn="r" defTabSz="801161">
              <a:lnSpc>
                <a:spcPct val="75000"/>
              </a:lnSpc>
              <a:buClr>
                <a:srgbClr val="808080"/>
              </a:buClr>
              <a:buSzPct val="60000"/>
              <a:buFont typeface="Wingdings" pitchFamily="2" charset="2"/>
              <a:buNone/>
            </a:pPr>
            <a:endParaRPr lang="en-US" altLang="zh-CN" sz="1100" smtClean="0">
              <a:solidFill>
                <a:srgbClr val="FFFFFF"/>
              </a:solidFill>
              <a:latin typeface="Arial" charset="0"/>
              <a:ea typeface="华文细黑" pitchFamily="2" charset="-122"/>
            </a:endParaRPr>
          </a:p>
          <a:p>
            <a:pPr algn="r" defTabSz="801161">
              <a:lnSpc>
                <a:spcPct val="125000"/>
              </a:lnSpc>
              <a:buClr>
                <a:srgbClr val="808080"/>
              </a:buClr>
              <a:buSzPct val="60000"/>
              <a:buFont typeface="Wingdings" pitchFamily="2" charset="2"/>
              <a:buNone/>
            </a:pPr>
            <a:r>
              <a:rPr lang="zh-CN" altLang="en-US" sz="1100" smtClean="0">
                <a:solidFill>
                  <a:srgbClr val="FFFFFF"/>
                </a:solidFill>
                <a:latin typeface="Arial" charset="0"/>
                <a:ea typeface="华文细黑" pitchFamily="2" charset="-122"/>
              </a:rPr>
              <a:t>中文正文</a:t>
            </a:r>
            <a:r>
              <a:rPr lang="en-US" altLang="zh-CN" sz="1100" smtClean="0">
                <a:solidFill>
                  <a:srgbClr val="FFFFFF"/>
                </a:solidFill>
                <a:latin typeface="Arial" charset="0"/>
                <a:ea typeface="华文细黑" pitchFamily="2" charset="-122"/>
              </a:rPr>
              <a:t>:18-20pt</a:t>
            </a:r>
          </a:p>
          <a:p>
            <a:pPr algn="r" defTabSz="801161">
              <a:lnSpc>
                <a:spcPct val="125000"/>
              </a:lnSpc>
              <a:buClr>
                <a:srgbClr val="808080"/>
              </a:buClr>
              <a:buSzPct val="60000"/>
              <a:buFont typeface="Wingdings" pitchFamily="2" charset="2"/>
              <a:buNone/>
            </a:pPr>
            <a:r>
              <a:rPr lang="zh-CN" altLang="en-US" sz="1100" smtClean="0">
                <a:solidFill>
                  <a:srgbClr val="FFFFFF"/>
                </a:solidFill>
                <a:latin typeface="Arial" charset="0"/>
                <a:ea typeface="华文细黑" pitchFamily="2" charset="-122"/>
              </a:rPr>
              <a:t>子目录</a:t>
            </a:r>
            <a:r>
              <a:rPr lang="en-US" altLang="zh-CN" sz="1100" smtClean="0">
                <a:solidFill>
                  <a:srgbClr val="FFFFFF"/>
                </a:solidFill>
                <a:latin typeface="Arial" charset="0"/>
                <a:ea typeface="华文细黑" pitchFamily="2" charset="-122"/>
              </a:rPr>
              <a:t>(2-5</a:t>
            </a:r>
            <a:r>
              <a:rPr lang="zh-CN" altLang="en-US" sz="1100" smtClean="0">
                <a:solidFill>
                  <a:srgbClr val="FFFFFF"/>
                </a:solidFill>
                <a:latin typeface="Arial" charset="0"/>
                <a:ea typeface="华文细黑" pitchFamily="2" charset="-122"/>
              </a:rPr>
              <a:t>级</a:t>
            </a:r>
            <a:r>
              <a:rPr lang="en-US" altLang="zh-CN" sz="1100" smtClean="0">
                <a:solidFill>
                  <a:srgbClr val="FFFFFF"/>
                </a:solidFill>
                <a:latin typeface="Arial" charset="0"/>
                <a:ea typeface="华文细黑" pitchFamily="2" charset="-122"/>
              </a:rPr>
              <a:t>):18pt </a:t>
            </a:r>
            <a:endParaRPr lang="zh-CN" altLang="en-US" sz="1100" smtClean="0">
              <a:solidFill>
                <a:srgbClr val="FFFFFF"/>
              </a:solidFill>
              <a:latin typeface="Arial" charset="0"/>
              <a:ea typeface="华文细黑" pitchFamily="2" charset="-122"/>
            </a:endParaRPr>
          </a:p>
          <a:p>
            <a:pPr algn="r" defTabSz="801161">
              <a:lnSpc>
                <a:spcPct val="125000"/>
              </a:lnSpc>
              <a:buClr>
                <a:srgbClr val="808080"/>
              </a:buClr>
              <a:buSzPct val="60000"/>
              <a:buFont typeface="Wingdings" pitchFamily="2" charset="2"/>
              <a:buNone/>
            </a:pPr>
            <a:r>
              <a:rPr lang="zh-CN" altLang="en-US" sz="1100" smtClean="0">
                <a:solidFill>
                  <a:srgbClr val="FFFFFF"/>
                </a:solidFill>
                <a:latin typeface="Arial" charset="0"/>
                <a:ea typeface="华文细黑" pitchFamily="2" charset="-122"/>
              </a:rPr>
              <a:t>颜色</a:t>
            </a:r>
            <a:r>
              <a:rPr lang="en-US" altLang="zh-CN" sz="1100" smtClean="0">
                <a:solidFill>
                  <a:srgbClr val="FFFFFF"/>
                </a:solidFill>
                <a:latin typeface="Arial" charset="0"/>
                <a:ea typeface="华文细黑" pitchFamily="2" charset="-122"/>
              </a:rPr>
              <a:t>:</a:t>
            </a:r>
            <a:r>
              <a:rPr lang="zh-CN" altLang="en-US" sz="1100" smtClean="0">
                <a:solidFill>
                  <a:srgbClr val="FFFFFF"/>
                </a:solidFill>
                <a:latin typeface="Arial" charset="0"/>
                <a:ea typeface="华文细黑" pitchFamily="2" charset="-122"/>
              </a:rPr>
              <a:t>黑色</a:t>
            </a:r>
          </a:p>
          <a:p>
            <a:pPr algn="r" defTabSz="801161">
              <a:lnSpc>
                <a:spcPct val="125000"/>
              </a:lnSpc>
              <a:buClr>
                <a:srgbClr val="808080"/>
              </a:buClr>
              <a:buSzPct val="60000"/>
              <a:buFont typeface="Wingdings" pitchFamily="2" charset="2"/>
              <a:buNone/>
            </a:pPr>
            <a:r>
              <a:rPr lang="zh-CN" altLang="en-US" sz="1100" smtClean="0">
                <a:solidFill>
                  <a:srgbClr val="FFFFFF"/>
                </a:solidFill>
                <a:latin typeface="Arial" charset="0"/>
                <a:ea typeface="华文细黑" pitchFamily="2" charset="-122"/>
              </a:rPr>
              <a:t>字体</a:t>
            </a:r>
            <a:r>
              <a:rPr lang="en-US" altLang="zh-CN" sz="1100" smtClean="0">
                <a:solidFill>
                  <a:srgbClr val="FFFFFF"/>
                </a:solidFill>
                <a:latin typeface="Arial" charset="0"/>
                <a:ea typeface="华文细黑" pitchFamily="2" charset="-122"/>
              </a:rPr>
              <a:t>:</a:t>
            </a:r>
            <a:r>
              <a:rPr lang="zh-CN" altLang="en-US" sz="1100" smtClean="0">
                <a:solidFill>
                  <a:srgbClr val="FFFFFF"/>
                </a:solidFill>
                <a:latin typeface="Arial" charset="0"/>
                <a:ea typeface="华文细黑" pitchFamily="2" charset="-122"/>
              </a:rPr>
              <a:t>细黑体 </a:t>
            </a:r>
          </a:p>
          <a:p>
            <a:pPr algn="r" defTabSz="801161">
              <a:lnSpc>
                <a:spcPct val="125000"/>
              </a:lnSpc>
              <a:buClr>
                <a:srgbClr val="808080"/>
              </a:buClr>
              <a:buSzPct val="60000"/>
              <a:buFont typeface="Wingdings" pitchFamily="2" charset="2"/>
              <a:buNone/>
            </a:pPr>
            <a:endParaRPr lang="zh-CN" altLang="en-US" sz="1100" smtClean="0">
              <a:solidFill>
                <a:srgbClr val="FFFFFF"/>
              </a:solidFill>
              <a:latin typeface="Arial" charset="0"/>
              <a:ea typeface="华文细黑" pitchFamily="2" charset="-122"/>
            </a:endParaRPr>
          </a:p>
          <a:p>
            <a:pPr algn="r" defTabSz="801161">
              <a:lnSpc>
                <a:spcPct val="125000"/>
              </a:lnSpc>
              <a:buClr>
                <a:srgbClr val="808080"/>
              </a:buClr>
              <a:buSzPct val="60000"/>
              <a:buFont typeface="Wingdings" pitchFamily="2" charset="2"/>
              <a:buNone/>
            </a:pPr>
            <a:endParaRPr lang="zh-CN" altLang="en-US" sz="1100" smtClean="0">
              <a:solidFill>
                <a:srgbClr val="FFFFFF"/>
              </a:solidFill>
              <a:latin typeface="Arial" charset="0"/>
              <a:ea typeface="华文细黑" pitchFamily="2" charset="-122"/>
            </a:endParaRPr>
          </a:p>
          <a:p>
            <a:pPr algn="r" defTabSz="801161">
              <a:lnSpc>
                <a:spcPct val="125000"/>
              </a:lnSpc>
              <a:buClr>
                <a:srgbClr val="808080"/>
              </a:buClr>
              <a:buSzPct val="60000"/>
              <a:buFont typeface="Wingdings" pitchFamily="2" charset="2"/>
              <a:buNone/>
            </a:pPr>
            <a:endParaRPr lang="en-US" altLang="zh-CN" sz="1100" smtClean="0">
              <a:solidFill>
                <a:srgbClr val="FFFFFF"/>
              </a:solidFill>
              <a:latin typeface="Arial" charset="0"/>
              <a:ea typeface="华文细黑" pitchFamily="2" charset="-122"/>
            </a:endParaRPr>
          </a:p>
          <a:p>
            <a:pPr algn="r" defTabSz="801161">
              <a:lnSpc>
                <a:spcPct val="125000"/>
              </a:lnSpc>
              <a:buClr>
                <a:srgbClr val="808080"/>
              </a:buClr>
              <a:buSzPct val="60000"/>
              <a:buFont typeface="Wingdings" pitchFamily="2" charset="2"/>
              <a:buNone/>
            </a:pPr>
            <a:endParaRPr lang="en-US" altLang="zh-CN" sz="1100" smtClean="0">
              <a:solidFill>
                <a:srgbClr val="FFFFFF"/>
              </a:solidFill>
              <a:latin typeface="Arial" charset="0"/>
              <a:ea typeface="华文细黑" pitchFamily="2" charset="-122"/>
            </a:endParaRPr>
          </a:p>
          <a:p>
            <a:pPr algn="r" defTabSz="801161">
              <a:lnSpc>
                <a:spcPct val="125000"/>
              </a:lnSpc>
              <a:buClr>
                <a:srgbClr val="808080"/>
              </a:buClr>
              <a:buSzPct val="60000"/>
              <a:buFont typeface="Wingdings" pitchFamily="2" charset="2"/>
              <a:buNone/>
            </a:pPr>
            <a:endParaRPr lang="zh-CN" altLang="en-US" sz="1100" smtClean="0">
              <a:solidFill>
                <a:srgbClr val="000000"/>
              </a:solidFill>
              <a:latin typeface="Arial" charset="0"/>
              <a:ea typeface="华文细黑" pitchFamily="2" charset="-122"/>
            </a:endParaRPr>
          </a:p>
        </p:txBody>
      </p:sp>
      <p:sp>
        <p:nvSpPr>
          <p:cNvPr id="28732" name="Rectangle 60"/>
          <p:cNvSpPr>
            <a:spLocks noChangeArrowheads="1"/>
          </p:cNvSpPr>
          <p:nvPr/>
        </p:nvSpPr>
        <p:spPr bwMode="auto">
          <a:xfrm>
            <a:off x="9269029" y="5441664"/>
            <a:ext cx="918755" cy="330470"/>
          </a:xfrm>
          <a:prstGeom prst="rect">
            <a:avLst/>
          </a:prstGeom>
          <a:solidFill>
            <a:schemeClr val="bg1"/>
          </a:solidFill>
          <a:ln w="9525" algn="ctr">
            <a:noFill/>
            <a:miter lim="800000"/>
            <a:headEnd/>
            <a:tailEnd/>
          </a:ln>
          <a:effectLst/>
        </p:spPr>
        <p:txBody>
          <a:bodyPr lIns="83434" tIns="41717" rIns="83434" bIns="41717" anchor="ctr">
            <a:spAutoFit/>
          </a:bodyP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grpSp>
        <p:nvGrpSpPr>
          <p:cNvPr id="2" name="Group 75"/>
          <p:cNvGrpSpPr>
            <a:grpSpLocks/>
          </p:cNvGrpSpPr>
          <p:nvPr/>
        </p:nvGrpSpPr>
        <p:grpSpPr bwMode="auto">
          <a:xfrm>
            <a:off x="9351914" y="5279571"/>
            <a:ext cx="740342" cy="182941"/>
            <a:chOff x="6657" y="3492"/>
            <a:chExt cx="527" cy="121"/>
          </a:xfrm>
        </p:grpSpPr>
        <p:sp>
          <p:nvSpPr>
            <p:cNvPr id="28696" name="Rectangle 24"/>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697" name="Rectangle 25"/>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698" name="Rectangle 26"/>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699" name="Rectangle 27"/>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grpSp>
      <p:grpSp>
        <p:nvGrpSpPr>
          <p:cNvPr id="3" name="Group 72"/>
          <p:cNvGrpSpPr>
            <a:grpSpLocks/>
          </p:cNvGrpSpPr>
          <p:nvPr/>
        </p:nvGrpSpPr>
        <p:grpSpPr bwMode="auto">
          <a:xfrm>
            <a:off x="9351914" y="6203346"/>
            <a:ext cx="740342" cy="182940"/>
            <a:chOff x="6657" y="4103"/>
            <a:chExt cx="527" cy="121"/>
          </a:xfrm>
        </p:grpSpPr>
        <p:sp>
          <p:nvSpPr>
            <p:cNvPr id="28700" name="Rectangle 28"/>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01" name="Rectangle 29"/>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02" name="Rectangle 30"/>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03" name="Rectangle 31"/>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grpSp>
      <p:grpSp>
        <p:nvGrpSpPr>
          <p:cNvPr id="4" name="Group 71"/>
          <p:cNvGrpSpPr>
            <a:grpSpLocks/>
          </p:cNvGrpSpPr>
          <p:nvPr/>
        </p:nvGrpSpPr>
        <p:grpSpPr bwMode="auto">
          <a:xfrm>
            <a:off x="9351914" y="6449786"/>
            <a:ext cx="740342" cy="182941"/>
            <a:chOff x="6657" y="4266"/>
            <a:chExt cx="527" cy="121"/>
          </a:xfrm>
        </p:grpSpPr>
        <p:sp>
          <p:nvSpPr>
            <p:cNvPr id="28704" name="Rectangle 32"/>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05" name="Rectangle 33"/>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06" name="Rectangle 34"/>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07" name="Rectangle 35"/>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grpSp>
      <p:grpSp>
        <p:nvGrpSpPr>
          <p:cNvPr id="5" name="Group 74"/>
          <p:cNvGrpSpPr>
            <a:grpSpLocks/>
          </p:cNvGrpSpPr>
          <p:nvPr/>
        </p:nvGrpSpPr>
        <p:grpSpPr bwMode="auto">
          <a:xfrm>
            <a:off x="9351914" y="5527524"/>
            <a:ext cx="740342" cy="182941"/>
            <a:chOff x="6657" y="3656"/>
            <a:chExt cx="527" cy="121"/>
          </a:xfrm>
        </p:grpSpPr>
        <p:sp>
          <p:nvSpPr>
            <p:cNvPr id="28708" name="Rectangle 3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09" name="Rectangle 3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10" name="Rectangle 3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11" name="Rectangle 39"/>
            <p:cNvSpPr>
              <a:spLocks noChangeArrowheads="1"/>
            </p:cNvSpPr>
            <p:nvPr/>
          </p:nvSpPr>
          <p:spPr bwMode="auto">
            <a:xfrm flipV="1">
              <a:off x="7052" y="3656"/>
              <a:ext cx="132" cy="121"/>
            </a:xfrm>
            <a:prstGeom prst="rect">
              <a:avLst/>
            </a:prstGeom>
            <a:solidFill>
              <a:schemeClr val="tx1"/>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grpSp>
      <p:grpSp>
        <p:nvGrpSpPr>
          <p:cNvPr id="6" name="Group 73"/>
          <p:cNvGrpSpPr>
            <a:grpSpLocks/>
          </p:cNvGrpSpPr>
          <p:nvPr/>
        </p:nvGrpSpPr>
        <p:grpSpPr bwMode="auto">
          <a:xfrm>
            <a:off x="9351914" y="5958418"/>
            <a:ext cx="740342" cy="182940"/>
            <a:chOff x="6657" y="3941"/>
            <a:chExt cx="527" cy="121"/>
          </a:xfrm>
        </p:grpSpPr>
        <p:sp>
          <p:nvSpPr>
            <p:cNvPr id="28712" name="Rectangle 40"/>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13" name="Rectangle 41"/>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14" name="Rectangle 42"/>
            <p:cNvSpPr>
              <a:spLocks noChangeArrowheads="1"/>
            </p:cNvSpPr>
            <p:nvPr/>
          </p:nvSpPr>
          <p:spPr bwMode="auto">
            <a:xfrm flipV="1">
              <a:off x="7052" y="3941"/>
              <a:ext cx="132" cy="121"/>
            </a:xfrm>
            <a:prstGeom prst="rect">
              <a:avLst/>
            </a:prstGeom>
            <a:solidFill>
              <a:schemeClr val="tx1"/>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15" name="Rectangle 43"/>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grpSp>
      <p:grpSp>
        <p:nvGrpSpPr>
          <p:cNvPr id="7" name="Group 70"/>
          <p:cNvGrpSpPr>
            <a:grpSpLocks/>
          </p:cNvGrpSpPr>
          <p:nvPr/>
        </p:nvGrpSpPr>
        <p:grpSpPr bwMode="auto">
          <a:xfrm>
            <a:off x="9351914" y="6697738"/>
            <a:ext cx="740342" cy="182941"/>
            <a:chOff x="6657" y="4430"/>
            <a:chExt cx="527" cy="121"/>
          </a:xfrm>
        </p:grpSpPr>
        <p:sp>
          <p:nvSpPr>
            <p:cNvPr id="28716" name="Rectangle 44"/>
            <p:cNvSpPr>
              <a:spLocks noChangeArrowheads="1"/>
            </p:cNvSpPr>
            <p:nvPr/>
          </p:nvSpPr>
          <p:spPr bwMode="auto">
            <a:xfrm flipV="1">
              <a:off x="6789" y="4430"/>
              <a:ext cx="132" cy="121"/>
            </a:xfrm>
            <a:prstGeom prst="rect">
              <a:avLst/>
            </a:prstGeom>
            <a:solidFill>
              <a:schemeClr val="hlink"/>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17" name="Rectangle 45"/>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18" name="Rectangle 46"/>
            <p:cNvSpPr>
              <a:spLocks noChangeArrowheads="1"/>
            </p:cNvSpPr>
            <p:nvPr/>
          </p:nvSpPr>
          <p:spPr bwMode="auto">
            <a:xfrm flipV="1">
              <a:off x="7052" y="4430"/>
              <a:ext cx="132" cy="121"/>
            </a:xfrm>
            <a:prstGeom prst="rect">
              <a:avLst/>
            </a:prstGeom>
            <a:solidFill>
              <a:schemeClr val="tx1"/>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19" name="Rectangle 47"/>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grpSp>
      <p:grpSp>
        <p:nvGrpSpPr>
          <p:cNvPr id="8" name="Group 76"/>
          <p:cNvGrpSpPr>
            <a:grpSpLocks/>
          </p:cNvGrpSpPr>
          <p:nvPr/>
        </p:nvGrpSpPr>
        <p:grpSpPr bwMode="auto">
          <a:xfrm>
            <a:off x="9351914" y="5033132"/>
            <a:ext cx="740342" cy="184452"/>
            <a:chOff x="6657" y="3329"/>
            <a:chExt cx="527" cy="122"/>
          </a:xfrm>
        </p:grpSpPr>
        <p:sp>
          <p:nvSpPr>
            <p:cNvPr id="28720" name="Rectangle 48"/>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21" name="Rectangle 49"/>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22" name="Rectangle 50"/>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23" name="Rectangle 51"/>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grpSp>
      <p:grpSp>
        <p:nvGrpSpPr>
          <p:cNvPr id="9" name="Group 78"/>
          <p:cNvGrpSpPr>
            <a:grpSpLocks/>
          </p:cNvGrpSpPr>
          <p:nvPr/>
        </p:nvGrpSpPr>
        <p:grpSpPr bwMode="auto">
          <a:xfrm>
            <a:off x="9351914" y="4600727"/>
            <a:ext cx="740342" cy="182940"/>
            <a:chOff x="6657" y="3043"/>
            <a:chExt cx="527" cy="121"/>
          </a:xfrm>
        </p:grpSpPr>
        <p:sp>
          <p:nvSpPr>
            <p:cNvPr id="28724"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25"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26"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27"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grpSp>
      <p:grpSp>
        <p:nvGrpSpPr>
          <p:cNvPr id="10" name="Group 77"/>
          <p:cNvGrpSpPr>
            <a:grpSpLocks/>
          </p:cNvGrpSpPr>
          <p:nvPr/>
        </p:nvGrpSpPr>
        <p:grpSpPr bwMode="auto">
          <a:xfrm>
            <a:off x="9351914" y="4355799"/>
            <a:ext cx="740342" cy="182940"/>
            <a:chOff x="6657" y="2881"/>
            <a:chExt cx="527" cy="121"/>
          </a:xfrm>
        </p:grpSpPr>
        <p:sp>
          <p:nvSpPr>
            <p:cNvPr id="28728" name="Rectangle 56"/>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29" name="Rectangle 57"/>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30" name="Rectangle 58"/>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sp>
          <p:nvSpPr>
            <p:cNvPr id="28731" name="Rectangle 59"/>
            <p:cNvSpPr>
              <a:spLocks noChangeArrowheads="1"/>
            </p:cNvSpPr>
            <p:nvPr/>
          </p:nvSpPr>
          <p:spPr bwMode="auto">
            <a:xfrm flipV="1">
              <a:off x="6789" y="2881"/>
              <a:ext cx="132" cy="121"/>
            </a:xfrm>
            <a:prstGeom prst="rect">
              <a:avLst/>
            </a:prstGeom>
            <a:solidFill>
              <a:schemeClr val="tx1"/>
            </a:solidFill>
            <a:ln w="9525">
              <a:noFill/>
              <a:miter lim="800000"/>
              <a:headEnd/>
              <a:tailEnd/>
            </a:ln>
            <a:effectLst/>
          </p:spPr>
          <p:txBody>
            <a:bodyPr wrap="none" anchor="ctr"/>
            <a:lstStyle/>
            <a:p>
              <a:pPr algn="ctr">
                <a:buFont typeface="Wingdings" pitchFamily="2" charset="2"/>
                <a:buNone/>
              </a:pPr>
              <a:endParaRPr lang="zh-CN" altLang="en-US" sz="1600" b="1" i="1" smtClean="0">
                <a:solidFill>
                  <a:srgbClr val="FF0000"/>
                </a:solidFill>
                <a:latin typeface="Arial" charset="0"/>
                <a:ea typeface="华文细黑" pitchFamily="2" charset="-122"/>
              </a:endParaRPr>
            </a:p>
          </p:txBody>
        </p:sp>
      </p:grpSp>
      <p:sp>
        <p:nvSpPr>
          <p:cNvPr id="28734" name="Rectangle 62"/>
          <p:cNvSpPr>
            <a:spLocks noChangeArrowheads="1"/>
          </p:cNvSpPr>
          <p:nvPr/>
        </p:nvSpPr>
        <p:spPr bwMode="auto">
          <a:xfrm>
            <a:off x="9200193" y="2263322"/>
            <a:ext cx="1049403" cy="2654905"/>
          </a:xfrm>
          <a:prstGeom prst="rect">
            <a:avLst/>
          </a:prstGeom>
          <a:noFill/>
          <a:ln w="9525">
            <a:noFill/>
            <a:miter lim="800000"/>
            <a:headEnd/>
            <a:tailEnd/>
          </a:ln>
          <a:effectLst/>
        </p:spPr>
        <p:txBody>
          <a:bodyPr lIns="80124" tIns="40063" rIns="80124" bIns="40063"/>
          <a:lstStyle/>
          <a:p>
            <a:pPr defTabSz="801161">
              <a:lnSpc>
                <a:spcPct val="120000"/>
              </a:lnSpc>
              <a:buClr>
                <a:srgbClr val="808080"/>
              </a:buClr>
              <a:buSzPct val="60000"/>
              <a:buFont typeface="Wingdings" pitchFamily="2" charset="2"/>
              <a:buNone/>
            </a:pPr>
            <a:r>
              <a:rPr lang="zh-CN" altLang="en-US" sz="1100" smtClean="0">
                <a:solidFill>
                  <a:srgbClr val="FFFFFF"/>
                </a:solidFill>
                <a:latin typeface="华文细黑" pitchFamily="2" charset="-122"/>
                <a:ea typeface="华文细黑" pitchFamily="2" charset="-122"/>
              </a:rPr>
              <a:t>配色参考方案：</a:t>
            </a:r>
          </a:p>
          <a:p>
            <a:pPr defTabSz="801161">
              <a:lnSpc>
                <a:spcPct val="120000"/>
              </a:lnSpc>
              <a:buClr>
                <a:srgbClr val="808080"/>
              </a:buClr>
              <a:buSzPct val="60000"/>
              <a:buFont typeface="Wingdings" pitchFamily="2" charset="2"/>
              <a:buNone/>
            </a:pPr>
            <a:r>
              <a:rPr lang="zh-CN" altLang="en-US" sz="1100" smtClean="0">
                <a:solidFill>
                  <a:srgbClr val="FFFFFF"/>
                </a:solidFill>
                <a:latin typeface="华文细黑" pitchFamily="2" charset="-122"/>
                <a:ea typeface="华文细黑" pitchFamily="2" charset="-122"/>
              </a:rPr>
              <a:t>建议同一页面内不超过四种颜色，以下是９组配色方案，同一页面内只选择一组使用。</a:t>
            </a:r>
            <a:endParaRPr lang="en-US" altLang="zh-CN" sz="1100" smtClean="0">
              <a:solidFill>
                <a:srgbClr val="FFFFFF"/>
              </a:solidFill>
              <a:latin typeface="华文细黑" pitchFamily="2" charset="-122"/>
              <a:ea typeface="华文细黑" pitchFamily="2" charset="-122"/>
            </a:endParaRPr>
          </a:p>
          <a:p>
            <a:pPr defTabSz="801161">
              <a:lnSpc>
                <a:spcPct val="120000"/>
              </a:lnSpc>
              <a:buClr>
                <a:srgbClr val="808080"/>
              </a:buClr>
              <a:buSzPct val="60000"/>
              <a:buFont typeface="Wingdings" pitchFamily="2" charset="2"/>
              <a:buNone/>
            </a:pPr>
            <a:r>
              <a:rPr lang="zh-CN" altLang="en-US" sz="1100" smtClean="0">
                <a:solidFill>
                  <a:srgbClr val="FFFFFF"/>
                </a:solidFill>
                <a:latin typeface="华文细黑" pitchFamily="2" charset="-122"/>
                <a:ea typeface="华文细黑" pitchFamily="2" charset="-122"/>
              </a:rPr>
              <a:t>（仅供参考）</a:t>
            </a:r>
          </a:p>
          <a:p>
            <a:pPr defTabSz="801161">
              <a:lnSpc>
                <a:spcPct val="125000"/>
              </a:lnSpc>
              <a:buClr>
                <a:srgbClr val="808080"/>
              </a:buClr>
              <a:buSzPct val="60000"/>
              <a:buFont typeface="Wingdings" pitchFamily="2" charset="2"/>
              <a:buNone/>
            </a:pPr>
            <a:endParaRPr lang="en-US" altLang="zh-CN" sz="1100" smtClean="0">
              <a:solidFill>
                <a:srgbClr val="FFFFFF"/>
              </a:solidFill>
              <a:latin typeface="华文细黑" pitchFamily="2" charset="-122"/>
              <a:ea typeface="华文细黑" pitchFamily="2" charset="-122"/>
            </a:endParaRPr>
          </a:p>
          <a:p>
            <a:pPr defTabSz="801161">
              <a:lnSpc>
                <a:spcPct val="125000"/>
              </a:lnSpc>
              <a:buClr>
                <a:srgbClr val="808080"/>
              </a:buClr>
              <a:buSzPct val="60000"/>
              <a:buFont typeface="Wingdings" pitchFamily="2" charset="2"/>
              <a:buChar char="l"/>
            </a:pPr>
            <a:endParaRPr lang="en-US" altLang="zh-CN" sz="1100" smtClean="0">
              <a:solidFill>
                <a:srgbClr val="FFFFFF"/>
              </a:solidFill>
              <a:latin typeface="华文细黑" pitchFamily="2" charset="-122"/>
              <a:ea typeface="华文细黑" pitchFamily="2" charset="-122"/>
            </a:endParaRPr>
          </a:p>
          <a:p>
            <a:pPr defTabSz="801161">
              <a:lnSpc>
                <a:spcPct val="125000"/>
              </a:lnSpc>
              <a:buClr>
                <a:srgbClr val="808080"/>
              </a:buClr>
              <a:buSzPct val="60000"/>
              <a:buFont typeface="Wingdings" pitchFamily="2" charset="2"/>
              <a:buChar char="l"/>
            </a:pPr>
            <a:endParaRPr lang="zh-CN" altLang="en-US" sz="1100" smtClean="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9200193" y="-61988"/>
            <a:ext cx="1049403" cy="837596"/>
          </a:xfrm>
          <a:prstGeom prst="rect">
            <a:avLst/>
          </a:prstGeom>
          <a:noFill/>
          <a:ln w="9525">
            <a:noFill/>
            <a:miter lim="800000"/>
            <a:headEnd/>
            <a:tailEnd/>
          </a:ln>
          <a:effectLst/>
        </p:spPr>
        <p:txBody>
          <a:bodyPr lIns="80124" tIns="40063" rIns="80124" bIns="40063"/>
          <a:lstStyle/>
          <a:p>
            <a:pPr defTabSz="801161">
              <a:lnSpc>
                <a:spcPct val="120000"/>
              </a:lnSpc>
              <a:buClr>
                <a:srgbClr val="808080"/>
              </a:buClr>
              <a:buSzPct val="60000"/>
              <a:buFont typeface="Wingdings" pitchFamily="2" charset="2"/>
              <a:buNone/>
            </a:pPr>
            <a:r>
              <a:rPr lang="zh-CN" altLang="en-US" sz="1100" smtClean="0">
                <a:solidFill>
                  <a:srgbClr val="FFFFFF"/>
                </a:solidFill>
                <a:latin typeface="华文细黑" pitchFamily="2" charset="-122"/>
                <a:ea typeface="华文细黑" pitchFamily="2" charset="-122"/>
              </a:rPr>
              <a:t>客户或者合作伙伴的标志放在右上角</a:t>
            </a:r>
            <a:r>
              <a:rPr lang="en-US" altLang="zh-CN" sz="1100" smtClean="0">
                <a:solidFill>
                  <a:srgbClr val="FFFFFF"/>
                </a:solidFill>
                <a:latin typeface="华文细黑" pitchFamily="2" charset="-122"/>
                <a:ea typeface="华文细黑" pitchFamily="2" charset="-122"/>
              </a:rPr>
              <a:t>.</a:t>
            </a:r>
          </a:p>
          <a:p>
            <a:pPr defTabSz="801161">
              <a:lnSpc>
                <a:spcPct val="125000"/>
              </a:lnSpc>
              <a:buClr>
                <a:srgbClr val="808080"/>
              </a:buClr>
              <a:buSzPct val="60000"/>
              <a:buFont typeface="Wingdings" pitchFamily="2" charset="2"/>
              <a:buNone/>
            </a:pPr>
            <a:endParaRPr lang="en-US" altLang="zh-CN" sz="1100" smtClean="0">
              <a:solidFill>
                <a:srgbClr val="FFFFFF"/>
              </a:solidFill>
              <a:latin typeface="华文细黑" pitchFamily="2" charset="-122"/>
              <a:ea typeface="华文细黑" pitchFamily="2" charset="-122"/>
            </a:endParaRPr>
          </a:p>
          <a:p>
            <a:pPr defTabSz="801161">
              <a:lnSpc>
                <a:spcPct val="125000"/>
              </a:lnSpc>
              <a:buClr>
                <a:srgbClr val="808080"/>
              </a:buClr>
              <a:buSzPct val="60000"/>
              <a:buFont typeface="Wingdings" pitchFamily="2" charset="2"/>
              <a:buChar char="l"/>
            </a:pPr>
            <a:endParaRPr lang="en-US" altLang="zh-CN" sz="1100" smtClean="0">
              <a:solidFill>
                <a:srgbClr val="FFFFFF"/>
              </a:solidFill>
              <a:latin typeface="华文细黑" pitchFamily="2" charset="-122"/>
              <a:ea typeface="华文细黑" pitchFamily="2" charset="-122"/>
            </a:endParaRPr>
          </a:p>
          <a:p>
            <a:pPr defTabSz="801161">
              <a:lnSpc>
                <a:spcPct val="125000"/>
              </a:lnSpc>
              <a:buClr>
                <a:srgbClr val="808080"/>
              </a:buClr>
              <a:buSzPct val="60000"/>
              <a:buFont typeface="Wingdings" pitchFamily="2" charset="2"/>
              <a:buChar char="l"/>
            </a:pPr>
            <a:endParaRPr lang="zh-CN" altLang="en-US" sz="1100" smtClean="0">
              <a:solidFill>
                <a:srgbClr val="FFFFFF"/>
              </a:solidFill>
              <a:latin typeface="华文细黑" pitchFamily="2" charset="-122"/>
              <a:ea typeface="华文细黑" pitchFamily="2" charset="-122"/>
            </a:endParaRPr>
          </a:p>
        </p:txBody>
      </p:sp>
      <p:sp>
        <p:nvSpPr>
          <p:cNvPr id="28740" name="Rectangle 68"/>
          <p:cNvSpPr>
            <a:spLocks noGrp="1" noChangeArrowheads="1"/>
          </p:cNvSpPr>
          <p:nvPr>
            <p:ph type="body" idx="1"/>
          </p:nvPr>
        </p:nvSpPr>
        <p:spPr bwMode="auto">
          <a:xfrm>
            <a:off x="653244" y="1641929"/>
            <a:ext cx="7928827" cy="4194024"/>
          </a:xfrm>
          <a:prstGeom prst="rect">
            <a:avLst/>
          </a:prstGeom>
          <a:noFill/>
          <a:ln w="9525">
            <a:noFill/>
            <a:miter lim="800000"/>
            <a:headEnd/>
            <a:tailEnd/>
          </a:ln>
          <a:effectLst/>
        </p:spPr>
        <p:txBody>
          <a:bodyPr vert="horz" wrap="square" lIns="80152" tIns="40076" rIns="80152" bIns="400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4232"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 id="2147484243" r:id="rId12"/>
    <p:sldLayoutId id="2147484244" r:id="rId13"/>
  </p:sldLayoutIdLst>
  <p:hf sldNum="0" hdr="0" ftr="0"/>
  <p:txStyles>
    <p:titleStyle>
      <a:lvl1pPr algn="l" defTabSz="801161" rtl="0" fontAlgn="base">
        <a:spcBef>
          <a:spcPct val="0"/>
        </a:spcBef>
        <a:spcAft>
          <a:spcPct val="0"/>
        </a:spcAft>
        <a:defRPr sz="3100">
          <a:solidFill>
            <a:srgbClr val="990000"/>
          </a:solidFill>
          <a:latin typeface="+mj-lt"/>
          <a:ea typeface="+mj-ea"/>
          <a:cs typeface="+mj-cs"/>
        </a:defRPr>
      </a:lvl1pPr>
      <a:lvl2pPr algn="l" defTabSz="801161" rtl="0" fontAlgn="base">
        <a:spcBef>
          <a:spcPct val="0"/>
        </a:spcBef>
        <a:spcAft>
          <a:spcPct val="0"/>
        </a:spcAft>
        <a:defRPr sz="3100">
          <a:solidFill>
            <a:srgbClr val="990000"/>
          </a:solidFill>
          <a:latin typeface="FrutigerNext LT Medium" pitchFamily="34" charset="0"/>
          <a:ea typeface="黑体" pitchFamily="2" charset="-122"/>
        </a:defRPr>
      </a:lvl2pPr>
      <a:lvl3pPr algn="l" defTabSz="801161" rtl="0" fontAlgn="base">
        <a:spcBef>
          <a:spcPct val="0"/>
        </a:spcBef>
        <a:spcAft>
          <a:spcPct val="0"/>
        </a:spcAft>
        <a:defRPr sz="3100">
          <a:solidFill>
            <a:srgbClr val="990000"/>
          </a:solidFill>
          <a:latin typeface="FrutigerNext LT Medium" pitchFamily="34" charset="0"/>
          <a:ea typeface="黑体" pitchFamily="2" charset="-122"/>
        </a:defRPr>
      </a:lvl3pPr>
      <a:lvl4pPr algn="l" defTabSz="801161" rtl="0" fontAlgn="base">
        <a:spcBef>
          <a:spcPct val="0"/>
        </a:spcBef>
        <a:spcAft>
          <a:spcPct val="0"/>
        </a:spcAft>
        <a:defRPr sz="3100">
          <a:solidFill>
            <a:srgbClr val="990000"/>
          </a:solidFill>
          <a:latin typeface="FrutigerNext LT Medium" pitchFamily="34" charset="0"/>
          <a:ea typeface="黑体" pitchFamily="2" charset="-122"/>
        </a:defRPr>
      </a:lvl4pPr>
      <a:lvl5pPr algn="l" defTabSz="801161" rtl="0" fontAlgn="base">
        <a:spcBef>
          <a:spcPct val="0"/>
        </a:spcBef>
        <a:spcAft>
          <a:spcPct val="0"/>
        </a:spcAft>
        <a:defRPr sz="3100">
          <a:solidFill>
            <a:srgbClr val="990000"/>
          </a:solidFill>
          <a:latin typeface="FrutigerNext LT Medium" pitchFamily="34" charset="0"/>
          <a:ea typeface="黑体" pitchFamily="2" charset="-122"/>
        </a:defRPr>
      </a:lvl5pPr>
      <a:lvl6pPr marL="417241" algn="l" defTabSz="801161" rtl="0" fontAlgn="base">
        <a:spcBef>
          <a:spcPct val="0"/>
        </a:spcBef>
        <a:spcAft>
          <a:spcPct val="0"/>
        </a:spcAft>
        <a:defRPr sz="3100">
          <a:solidFill>
            <a:srgbClr val="990000"/>
          </a:solidFill>
          <a:latin typeface="FrutigerNext LT Medium" pitchFamily="34" charset="0"/>
          <a:ea typeface="黑体" pitchFamily="2" charset="-122"/>
        </a:defRPr>
      </a:lvl6pPr>
      <a:lvl7pPr marL="834481" algn="l" defTabSz="801161" rtl="0" fontAlgn="base">
        <a:spcBef>
          <a:spcPct val="0"/>
        </a:spcBef>
        <a:spcAft>
          <a:spcPct val="0"/>
        </a:spcAft>
        <a:defRPr sz="3100">
          <a:solidFill>
            <a:srgbClr val="990000"/>
          </a:solidFill>
          <a:latin typeface="FrutigerNext LT Medium" pitchFamily="34" charset="0"/>
          <a:ea typeface="黑体" pitchFamily="2" charset="-122"/>
        </a:defRPr>
      </a:lvl7pPr>
      <a:lvl8pPr marL="1251722" algn="l" defTabSz="801161" rtl="0" fontAlgn="base">
        <a:spcBef>
          <a:spcPct val="0"/>
        </a:spcBef>
        <a:spcAft>
          <a:spcPct val="0"/>
        </a:spcAft>
        <a:defRPr sz="3100">
          <a:solidFill>
            <a:srgbClr val="990000"/>
          </a:solidFill>
          <a:latin typeface="FrutigerNext LT Medium" pitchFamily="34" charset="0"/>
          <a:ea typeface="黑体" pitchFamily="2" charset="-122"/>
        </a:defRPr>
      </a:lvl8pPr>
      <a:lvl9pPr marL="1668963" algn="l" defTabSz="801161" rtl="0" fontAlgn="base">
        <a:spcBef>
          <a:spcPct val="0"/>
        </a:spcBef>
        <a:spcAft>
          <a:spcPct val="0"/>
        </a:spcAft>
        <a:defRPr sz="3100">
          <a:solidFill>
            <a:srgbClr val="990000"/>
          </a:solidFill>
          <a:latin typeface="FrutigerNext LT Medium" pitchFamily="34" charset="0"/>
          <a:ea typeface="黑体" pitchFamily="2" charset="-122"/>
        </a:defRPr>
      </a:lvl9pPr>
    </p:titleStyle>
    <p:bodyStyle>
      <a:lvl1pPr marL="299892" indent="-299892" algn="l" defTabSz="801161" rtl="0" fontAlgn="base">
        <a:lnSpc>
          <a:spcPct val="140000"/>
        </a:lnSpc>
        <a:spcBef>
          <a:spcPct val="0"/>
        </a:spcBef>
        <a:spcAft>
          <a:spcPct val="0"/>
        </a:spcAft>
        <a:buClr>
          <a:schemeClr val="bg2"/>
        </a:buClr>
        <a:buSzPct val="60000"/>
        <a:buFont typeface="Wingdings" pitchFamily="2" charset="2"/>
        <a:buChar char="l"/>
        <a:defRPr sz="1900" b="1">
          <a:solidFill>
            <a:schemeClr val="tx1"/>
          </a:solidFill>
          <a:latin typeface="+mn-lt"/>
          <a:ea typeface="+mn-ea"/>
          <a:cs typeface="+mn-cs"/>
        </a:defRPr>
      </a:lvl1pPr>
      <a:lvl2pPr marL="651939" indent="-250635" algn="l" defTabSz="801161" rtl="0" fontAlgn="base">
        <a:lnSpc>
          <a:spcPct val="140000"/>
        </a:lnSpc>
        <a:spcBef>
          <a:spcPct val="0"/>
        </a:spcBef>
        <a:spcAft>
          <a:spcPct val="0"/>
        </a:spcAft>
        <a:buClr>
          <a:schemeClr val="tx1"/>
        </a:buClr>
        <a:buSzPct val="50000"/>
        <a:buFont typeface="Wingdings" pitchFamily="2" charset="2"/>
        <a:buChar char="p"/>
        <a:defRPr sz="1700">
          <a:solidFill>
            <a:schemeClr val="tx1"/>
          </a:solidFill>
          <a:latin typeface="+mn-lt"/>
          <a:ea typeface="+mn-ea"/>
        </a:defRPr>
      </a:lvl2pPr>
      <a:lvl3pPr marL="1002537" indent="-201377" algn="l" defTabSz="801161" rtl="0" fontAlgn="base">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2392" indent="-201377" algn="l" defTabSz="801161" rtl="0" fontAlgn="base">
        <a:lnSpc>
          <a:spcPct val="140000"/>
        </a:lnSpc>
        <a:spcBef>
          <a:spcPct val="0"/>
        </a:spcBef>
        <a:spcAft>
          <a:spcPct val="0"/>
        </a:spcAft>
        <a:buChar char="–"/>
        <a:defRPr sz="1400">
          <a:solidFill>
            <a:schemeClr val="tx1"/>
          </a:solidFill>
          <a:latin typeface="+mj-lt"/>
          <a:ea typeface="+mn-ea"/>
        </a:defRPr>
      </a:lvl4pPr>
      <a:lvl5pPr marL="1803697" indent="-201377" algn="l" defTabSz="801161"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5pPr>
      <a:lvl6pPr marL="2220938" indent="-201377" algn="l" defTabSz="801161"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638179" indent="-201377" algn="l" defTabSz="801161"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055419" indent="-201377" algn="l" defTabSz="801161"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472660" indent="-201377" algn="l" defTabSz="801161"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834481" rtl="0" eaLnBrk="1" latinLnBrk="0" hangingPunct="1">
        <a:defRPr sz="1600" kern="1200">
          <a:solidFill>
            <a:schemeClr val="tx1"/>
          </a:solidFill>
          <a:latin typeface="+mn-lt"/>
          <a:ea typeface="+mn-ea"/>
          <a:cs typeface="+mn-cs"/>
        </a:defRPr>
      </a:lvl1pPr>
      <a:lvl2pPr marL="417241" algn="l" defTabSz="834481" rtl="0" eaLnBrk="1" latinLnBrk="0" hangingPunct="1">
        <a:defRPr sz="1600" kern="1200">
          <a:solidFill>
            <a:schemeClr val="tx1"/>
          </a:solidFill>
          <a:latin typeface="+mn-lt"/>
          <a:ea typeface="+mn-ea"/>
          <a:cs typeface="+mn-cs"/>
        </a:defRPr>
      </a:lvl2pPr>
      <a:lvl3pPr marL="834481" algn="l" defTabSz="834481" rtl="0" eaLnBrk="1" latinLnBrk="0" hangingPunct="1">
        <a:defRPr sz="1600" kern="1200">
          <a:solidFill>
            <a:schemeClr val="tx1"/>
          </a:solidFill>
          <a:latin typeface="+mn-lt"/>
          <a:ea typeface="+mn-ea"/>
          <a:cs typeface="+mn-cs"/>
        </a:defRPr>
      </a:lvl3pPr>
      <a:lvl4pPr marL="1251722" algn="l" defTabSz="834481" rtl="0" eaLnBrk="1" latinLnBrk="0" hangingPunct="1">
        <a:defRPr sz="1600" kern="1200">
          <a:solidFill>
            <a:schemeClr val="tx1"/>
          </a:solidFill>
          <a:latin typeface="+mn-lt"/>
          <a:ea typeface="+mn-ea"/>
          <a:cs typeface="+mn-cs"/>
        </a:defRPr>
      </a:lvl4pPr>
      <a:lvl5pPr marL="1668963" algn="l" defTabSz="834481" rtl="0" eaLnBrk="1" latinLnBrk="0" hangingPunct="1">
        <a:defRPr sz="1600" kern="1200">
          <a:solidFill>
            <a:schemeClr val="tx1"/>
          </a:solidFill>
          <a:latin typeface="+mn-lt"/>
          <a:ea typeface="+mn-ea"/>
          <a:cs typeface="+mn-cs"/>
        </a:defRPr>
      </a:lvl5pPr>
      <a:lvl6pPr marL="2086204" algn="l" defTabSz="834481" rtl="0" eaLnBrk="1" latinLnBrk="0" hangingPunct="1">
        <a:defRPr sz="1600" kern="1200">
          <a:solidFill>
            <a:schemeClr val="tx1"/>
          </a:solidFill>
          <a:latin typeface="+mn-lt"/>
          <a:ea typeface="+mn-ea"/>
          <a:cs typeface="+mn-cs"/>
        </a:defRPr>
      </a:lvl6pPr>
      <a:lvl7pPr marL="2503444" algn="l" defTabSz="834481" rtl="0" eaLnBrk="1" latinLnBrk="0" hangingPunct="1">
        <a:defRPr sz="1600" kern="1200">
          <a:solidFill>
            <a:schemeClr val="tx1"/>
          </a:solidFill>
          <a:latin typeface="+mn-lt"/>
          <a:ea typeface="+mn-ea"/>
          <a:cs typeface="+mn-cs"/>
        </a:defRPr>
      </a:lvl7pPr>
      <a:lvl8pPr marL="2920685" algn="l" defTabSz="834481" rtl="0" eaLnBrk="1" latinLnBrk="0" hangingPunct="1">
        <a:defRPr sz="1600" kern="1200">
          <a:solidFill>
            <a:schemeClr val="tx1"/>
          </a:solidFill>
          <a:latin typeface="+mn-lt"/>
          <a:ea typeface="+mn-ea"/>
          <a:cs typeface="+mn-cs"/>
        </a:defRPr>
      </a:lvl8pPr>
      <a:lvl9pPr marL="3337926" algn="l" defTabSz="834481"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oleObject" Target="../embeddings/oleObject1.bin"/><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png"/><Relationship Id="rId5" Type="http://schemas.openxmlformats.org/officeDocument/2006/relationships/oleObject" Target="../embeddings/oleObject2.bin"/><Relationship Id="rId4" Type="http://schemas.openxmlformats.org/officeDocument/2006/relationships/image" Target="../media/image18.png"/><Relationship Id="rId9"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6"/>
          <p:cNvSpPr>
            <a:spLocks noGrp="1" noChangeArrowheads="1"/>
          </p:cNvSpPr>
          <p:nvPr>
            <p:ph type="dt" sz="quarter" idx="10"/>
          </p:nvPr>
        </p:nvSpPr>
        <p:spPr>
          <a:noFill/>
        </p:spPr>
        <p:txBody>
          <a:bodyPr/>
          <a:lstStyle/>
          <a:p>
            <a:pPr defTabSz="801688"/>
            <a:fld id="{4FE99900-0342-4351-818D-FD3ABBD989EE}" type="datetime1">
              <a:rPr lang="zh-CN" altLang="en-US" smtClean="0"/>
              <a:pPr defTabSz="801688"/>
              <a:t>2013/8/26</a:t>
            </a:fld>
            <a:endParaRPr lang="en-US" altLang="zh-CN" smtClean="0"/>
          </a:p>
        </p:txBody>
      </p:sp>
      <p:sp>
        <p:nvSpPr>
          <p:cNvPr id="5123" name="Rectangle 32"/>
          <p:cNvSpPr>
            <a:spLocks noGrp="1" noChangeArrowheads="1"/>
          </p:cNvSpPr>
          <p:nvPr>
            <p:ph type="subTitle" idx="1"/>
          </p:nvPr>
        </p:nvSpPr>
        <p:spPr>
          <a:xfrm>
            <a:off x="684213" y="3182938"/>
            <a:ext cx="5305425" cy="1325562"/>
          </a:xfrm>
        </p:spPr>
        <p:txBody>
          <a:bodyPr/>
          <a:lstStyle/>
          <a:p>
            <a:pPr eaLnBrk="1" hangingPunct="1">
              <a:lnSpc>
                <a:spcPct val="120000"/>
              </a:lnSpc>
            </a:pPr>
            <a:r>
              <a:rPr lang="en-US" altLang="zh-CN" sz="2000" dirty="0" smtClean="0"/>
              <a:t>QCC</a:t>
            </a:r>
            <a:r>
              <a:rPr lang="zh-CN" altLang="en-US" sz="2000" dirty="0" smtClean="0"/>
              <a:t>类型：问题解决型</a:t>
            </a:r>
            <a:endParaRPr lang="en-US" altLang="zh-CN" sz="2000" dirty="0" smtClean="0"/>
          </a:p>
          <a:p>
            <a:pPr eaLnBrk="1" hangingPunct="1">
              <a:lnSpc>
                <a:spcPct val="120000"/>
              </a:lnSpc>
            </a:pPr>
            <a:r>
              <a:rPr lang="zh-CN" altLang="en-US" sz="2000" dirty="0" smtClean="0"/>
              <a:t>圈名： 核芯动力圈</a:t>
            </a:r>
            <a:endParaRPr lang="en-US" altLang="zh-CN" sz="2000" dirty="0" smtClean="0"/>
          </a:p>
          <a:p>
            <a:pPr eaLnBrk="1" hangingPunct="1">
              <a:lnSpc>
                <a:spcPct val="120000"/>
              </a:lnSpc>
            </a:pPr>
            <a:r>
              <a:rPr lang="zh-CN" altLang="en-US" sz="2000" dirty="0" smtClean="0"/>
              <a:t>部门： 基带开发与芯片验证部</a:t>
            </a:r>
            <a:endParaRPr lang="en-US" altLang="zh-CN" sz="2000" dirty="0" smtClean="0"/>
          </a:p>
        </p:txBody>
      </p:sp>
      <p:sp>
        <p:nvSpPr>
          <p:cNvPr id="5124" name="Rectangle 33"/>
          <p:cNvSpPr>
            <a:spLocks noGrp="1" noChangeArrowheads="1"/>
          </p:cNvSpPr>
          <p:nvPr>
            <p:ph type="ctrTitle"/>
          </p:nvPr>
        </p:nvSpPr>
        <p:spPr>
          <a:xfrm>
            <a:off x="636588" y="1392238"/>
            <a:ext cx="5880100" cy="1666875"/>
          </a:xfrm>
        </p:spPr>
        <p:txBody>
          <a:bodyPr/>
          <a:lstStyle/>
          <a:p>
            <a:pPr eaLnBrk="1" hangingPunct="1"/>
            <a:r>
              <a:rPr lang="zh-CN" altLang="en-US" sz="3900" dirty="0" smtClean="0"/>
              <a:t>提高自研核设计的效率</a:t>
            </a:r>
          </a:p>
        </p:txBody>
      </p:sp>
      <p:sp>
        <p:nvSpPr>
          <p:cNvPr id="5125" name="DtsShapeName" descr="28D6DCDE66BG52C@8DC11BEBB98@6E98096D@7996@2Y09953!!!!!!BIHO@]y11031549!!!!!!!111D15B66024@11D15B66024@!!!!!!!!!!!!!!!!!!!!!!!!!!!!!!!!!!!!!!!!!!!!!!!!!!!!9:@C:9:BBSY11031549!!!BIHO@]y11031549!!!!!!!111D15B66024@11D15B66024@!!!!!!!!!!!!!!!!!!!!!!!!!!!!!!!!!!!!!!!!!!!!!!!!!!!!87K?W86H?`Y11031549!!!BIHO@]y110315491@44E637110018G578C4泞变,PBB猴樊踩跟叮辰橇闰泞变ⅸ纤豌笺亏烟ⅷW3/3/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noFill/>
          <a:ln w="9525" algn="ctr">
            <a:solidFill>
              <a:schemeClr val="tx1"/>
            </a:solidFill>
            <a:miter lim="800000"/>
            <a:headEnd/>
            <a:tailEnd/>
          </a:ln>
        </p:spPr>
        <p:txBody>
          <a:bodyPr wrap="none" lIns="79200" tIns="39600" rIns="79200" bIns="39600" anchor="ctr">
            <a:spAutoFit/>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p>
            <a:pPr defTabSz="801688"/>
            <a:r>
              <a:rPr lang="de-DE" altLang="zh-CN" smtClean="0"/>
              <a:t>Page </a:t>
            </a:r>
            <a:fld id="{3AD71B55-447A-49CB-999F-557F61007AC6}" type="slidenum">
              <a:rPr lang="de-DE" altLang="zh-CN" smtClean="0"/>
              <a:pPr defTabSz="801688"/>
              <a:t>10</a:t>
            </a:fld>
            <a:endParaRPr lang="en-GB" altLang="zh-CN" smtClean="0"/>
          </a:p>
        </p:txBody>
      </p:sp>
      <p:sp>
        <p:nvSpPr>
          <p:cNvPr id="11268" name="Rectangle 21"/>
          <p:cNvSpPr>
            <a:spLocks noGrp="1" noChangeArrowheads="1"/>
          </p:cNvSpPr>
          <p:nvPr>
            <p:ph type="title"/>
          </p:nvPr>
        </p:nvSpPr>
        <p:spPr/>
        <p:txBody>
          <a:bodyPr/>
          <a:lstStyle/>
          <a:p>
            <a:pPr eaLnBrk="1" hangingPunct="1"/>
            <a:r>
              <a:rPr lang="en-US" altLang="zh-CN" smtClean="0"/>
              <a:t>Step 1.1</a:t>
            </a:r>
            <a:r>
              <a:rPr lang="zh-CN" altLang="en-US" smtClean="0"/>
              <a:t>：选择课题</a:t>
            </a:r>
          </a:p>
        </p:txBody>
      </p:sp>
      <p:grpSp>
        <p:nvGrpSpPr>
          <p:cNvPr id="2" name="组合 28"/>
          <p:cNvGrpSpPr>
            <a:grpSpLocks/>
          </p:cNvGrpSpPr>
          <p:nvPr/>
        </p:nvGrpSpPr>
        <p:grpSpPr bwMode="auto">
          <a:xfrm>
            <a:off x="5413375" y="106363"/>
            <a:ext cx="3633788" cy="769937"/>
            <a:chOff x="5233327" y="265436"/>
            <a:chExt cx="3633789" cy="769938"/>
          </a:xfrm>
        </p:grpSpPr>
        <p:grpSp>
          <p:nvGrpSpPr>
            <p:cNvPr id="3" name="Group 1570"/>
            <p:cNvGrpSpPr>
              <a:grpSpLocks/>
            </p:cNvGrpSpPr>
            <p:nvPr/>
          </p:nvGrpSpPr>
          <p:grpSpPr bwMode="auto">
            <a:xfrm>
              <a:off x="5339691" y="365449"/>
              <a:ext cx="3527425" cy="669925"/>
              <a:chOff x="3310" y="287"/>
              <a:chExt cx="2222" cy="422"/>
            </a:xfrm>
          </p:grpSpPr>
          <p:sp>
            <p:nvSpPr>
              <p:cNvPr id="11276" name="Freeform 1571"/>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1277" name="Freeform 1572"/>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1278" name="Freeform 1573"/>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1279" name="Freeform 1574"/>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1280" name="Text Box 1576"/>
              <p:cNvSpPr txBox="1">
                <a:spLocks noChangeArrowheads="1"/>
              </p:cNvSpPr>
              <p:nvPr/>
            </p:nvSpPr>
            <p:spPr bwMode="auto">
              <a:xfrm>
                <a:off x="3810" y="388"/>
                <a:ext cx="317"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分析根因</a:t>
                </a:r>
              </a:p>
            </p:txBody>
          </p:sp>
          <p:sp>
            <p:nvSpPr>
              <p:cNvPr id="11281" name="Text Box 1577"/>
              <p:cNvSpPr txBox="1">
                <a:spLocks noChangeArrowheads="1"/>
              </p:cNvSpPr>
              <p:nvPr/>
            </p:nvSpPr>
            <p:spPr bwMode="auto">
              <a:xfrm>
                <a:off x="4126" y="388"/>
                <a:ext cx="316"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拟定对策</a:t>
                </a:r>
              </a:p>
            </p:txBody>
          </p:sp>
          <p:sp>
            <p:nvSpPr>
              <p:cNvPr id="11282" name="Text Box 1578"/>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1283" name="Text Box 1579"/>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对策实施</a:t>
                </a:r>
              </a:p>
              <a:p>
                <a:pPr algn="ctr">
                  <a:lnSpc>
                    <a:spcPct val="110000"/>
                  </a:lnSpc>
                </a:pPr>
                <a:r>
                  <a:rPr lang="zh-CN" altLang="en-US" sz="1200" b="1">
                    <a:solidFill>
                      <a:srgbClr val="777777"/>
                    </a:solidFill>
                    <a:latin typeface="Arial" charset="0"/>
                    <a:ea typeface="华文细黑" pitchFamily="2" charset="-122"/>
                    <a:cs typeface="Arial" charset="0"/>
                  </a:rPr>
                  <a:t>效果确认</a:t>
                </a:r>
              </a:p>
            </p:txBody>
          </p:sp>
          <p:sp>
            <p:nvSpPr>
              <p:cNvPr id="11284" name="AutoShape 1580"/>
              <p:cNvSpPr>
                <a:spLocks noChangeArrowheads="1"/>
              </p:cNvSpPr>
              <p:nvPr/>
            </p:nvSpPr>
            <p:spPr bwMode="auto">
              <a:xfrm>
                <a:off x="3310" y="380"/>
                <a:ext cx="543" cy="329"/>
              </a:xfrm>
              <a:prstGeom prst="homePlate">
                <a:avLst>
                  <a:gd name="adj" fmla="val 24069"/>
                </a:avLst>
              </a:prstGeom>
              <a:gradFill rotWithShape="1">
                <a:gsLst>
                  <a:gs pos="0">
                    <a:srgbClr val="BE0202"/>
                  </a:gs>
                  <a:gs pos="100000">
                    <a:srgbClr val="CE9E9E"/>
                  </a:gs>
                </a:gsLst>
                <a:lin ang="2700000" scaled="1"/>
              </a:gradFill>
              <a:ln w="6350" algn="ctr">
                <a:solidFill>
                  <a:srgbClr val="000000"/>
                </a:solidFill>
                <a:miter lim="800000"/>
                <a:headEnd/>
                <a:tailEnd/>
              </a:ln>
            </p:spPr>
            <p:txBody>
              <a:bodyPr/>
              <a:lstStyle/>
              <a:p>
                <a:endParaRPr lang="zh-CN" altLang="en-US"/>
              </a:p>
            </p:txBody>
          </p:sp>
          <p:sp>
            <p:nvSpPr>
              <p:cNvPr id="11285" name="Text Box 1581"/>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latin typeface="Arial" charset="0"/>
                    <a:ea typeface="华文细黑" pitchFamily="2" charset="-122"/>
                    <a:cs typeface="Arial" charset="0"/>
                  </a:rPr>
                  <a:t>选择课题</a:t>
                </a:r>
              </a:p>
              <a:p>
                <a:pPr algn="ctr">
                  <a:lnSpc>
                    <a:spcPct val="110000"/>
                  </a:lnSpc>
                </a:pPr>
                <a:r>
                  <a:rPr lang="zh-CN" altLang="en-US" sz="1200" b="1">
                    <a:latin typeface="Arial" charset="0"/>
                    <a:ea typeface="华文细黑" pitchFamily="2" charset="-122"/>
                    <a:cs typeface="Arial" charset="0"/>
                  </a:rPr>
                  <a:t>把握现状</a:t>
                </a:r>
              </a:p>
            </p:txBody>
          </p:sp>
          <p:sp>
            <p:nvSpPr>
              <p:cNvPr id="11286" name="AutoShape 1582"/>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1287" name="AutoShape 1584"/>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1288" name="AutoShape 1586"/>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1271" name="Text Box 1587"/>
            <p:cNvSpPr txBox="1">
              <a:spLocks noChangeArrowheads="1"/>
            </p:cNvSpPr>
            <p:nvPr/>
          </p:nvSpPr>
          <p:spPr bwMode="auto">
            <a:xfrm>
              <a:off x="5233327" y="265436"/>
              <a:ext cx="503238"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S1</a:t>
              </a:r>
            </a:p>
          </p:txBody>
        </p:sp>
        <p:sp>
          <p:nvSpPr>
            <p:cNvPr id="11272" name="Text Box 1588"/>
            <p:cNvSpPr txBox="1">
              <a:spLocks noChangeArrowheads="1"/>
            </p:cNvSpPr>
            <p:nvPr/>
          </p:nvSpPr>
          <p:spPr bwMode="auto">
            <a:xfrm>
              <a:off x="61699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S2</a:t>
              </a:r>
            </a:p>
          </p:txBody>
        </p:sp>
        <p:sp>
          <p:nvSpPr>
            <p:cNvPr id="11273" name="Text Box 1589"/>
            <p:cNvSpPr txBox="1">
              <a:spLocks noChangeArrowheads="1"/>
            </p:cNvSpPr>
            <p:nvPr/>
          </p:nvSpPr>
          <p:spPr bwMode="auto">
            <a:xfrm>
              <a:off x="66017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1274" name="Text Box 1590"/>
            <p:cNvSpPr txBox="1">
              <a:spLocks noChangeArrowheads="1"/>
            </p:cNvSpPr>
            <p:nvPr/>
          </p:nvSpPr>
          <p:spPr bwMode="auto">
            <a:xfrm>
              <a:off x="7178015"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S4</a:t>
              </a:r>
            </a:p>
          </p:txBody>
        </p:sp>
        <p:sp>
          <p:nvSpPr>
            <p:cNvPr id="11275" name="Text Box 1591"/>
            <p:cNvSpPr txBox="1">
              <a:spLocks noChangeArrowheads="1"/>
            </p:cNvSpPr>
            <p:nvPr/>
          </p:nvSpPr>
          <p:spPr bwMode="auto">
            <a:xfrm>
              <a:off x="78971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grpSp>
        <p:nvGrpSpPr>
          <p:cNvPr id="26" name="组合 34"/>
          <p:cNvGrpSpPr>
            <a:grpSpLocks/>
          </p:cNvGrpSpPr>
          <p:nvPr/>
        </p:nvGrpSpPr>
        <p:grpSpPr bwMode="auto">
          <a:xfrm>
            <a:off x="755576" y="1387601"/>
            <a:ext cx="8064574" cy="3985615"/>
            <a:chOff x="2050988" y="1387220"/>
            <a:chExt cx="6769484" cy="4199547"/>
          </a:xfrm>
        </p:grpSpPr>
        <p:sp>
          <p:nvSpPr>
            <p:cNvPr id="27" name="矩形 26"/>
            <p:cNvSpPr/>
            <p:nvPr/>
          </p:nvSpPr>
          <p:spPr bwMode="auto">
            <a:xfrm>
              <a:off x="2051050" y="1412500"/>
              <a:ext cx="6769422" cy="4174267"/>
            </a:xfrm>
            <a:prstGeom prst="rect">
              <a:avLst/>
            </a:prstGeom>
            <a:solidFill>
              <a:schemeClr val="bg1">
                <a:lumMod val="85000"/>
              </a:schemeClr>
            </a:solidFill>
            <a:ln w="9525" cap="flat" cmpd="sng" algn="ctr">
              <a:noFill/>
              <a:prstDash val="solid"/>
              <a:round/>
              <a:headEnd type="none" w="med" len="med"/>
              <a:tailEnd type="none" w="med" len="med"/>
            </a:ln>
            <a:effectLst/>
          </p:spPr>
          <p:txBody>
            <a:bodyPr wrap="square" lIns="79200" tIns="39600" rIns="79200" bIns="39600">
              <a:spAutoFit/>
            </a:bodyPr>
            <a:lstStyle/>
            <a:p>
              <a:pPr defTabSz="801688">
                <a:defRPr/>
              </a:pPr>
              <a:endParaRPr lang="en-US" altLang="zh-CN" dirty="0">
                <a:ea typeface="ＭＳ Ｐゴシック" pitchFamily="34" charset="-128"/>
              </a:endParaRPr>
            </a:p>
            <a:p>
              <a:pPr defTabSz="801688">
                <a:defRPr/>
              </a:pPr>
              <a:endParaRPr lang="en-US" altLang="zh-CN" dirty="0"/>
            </a:p>
            <a:p>
              <a:pPr defTabSz="801688">
                <a:defRPr/>
              </a:pPr>
              <a:endParaRPr lang="en-US" altLang="zh-CN" dirty="0">
                <a:ea typeface="ＭＳ Ｐゴシック" pitchFamily="34" charset="-128"/>
              </a:endParaRPr>
            </a:p>
            <a:p>
              <a:pPr defTabSz="801688">
                <a:defRPr/>
              </a:pPr>
              <a:endParaRPr lang="en-US" altLang="zh-CN" dirty="0"/>
            </a:p>
            <a:p>
              <a:pPr defTabSz="801688">
                <a:defRPr/>
              </a:pPr>
              <a:endParaRPr lang="en-US" altLang="zh-CN" dirty="0">
                <a:ea typeface="ＭＳ Ｐゴシック" pitchFamily="34" charset="-128"/>
              </a:endParaRPr>
            </a:p>
            <a:p>
              <a:pPr defTabSz="801688">
                <a:defRPr/>
              </a:pPr>
              <a:endParaRPr lang="en-US" altLang="zh-CN" dirty="0"/>
            </a:p>
            <a:p>
              <a:pPr defTabSz="801688">
                <a:defRPr/>
              </a:pPr>
              <a:endParaRPr lang="en-US" altLang="zh-CN" dirty="0">
                <a:ea typeface="ＭＳ Ｐゴシック" pitchFamily="34" charset="-128"/>
              </a:endParaRPr>
            </a:p>
            <a:p>
              <a:pPr defTabSz="801688">
                <a:defRPr/>
              </a:pPr>
              <a:endParaRPr lang="en-US" altLang="zh-CN" dirty="0"/>
            </a:p>
            <a:p>
              <a:pPr defTabSz="801688">
                <a:defRPr/>
              </a:pPr>
              <a:endParaRPr lang="en-US" altLang="zh-CN" dirty="0">
                <a:ea typeface="ＭＳ Ｐゴシック" pitchFamily="34" charset="-128"/>
              </a:endParaRPr>
            </a:p>
            <a:p>
              <a:pPr defTabSz="801688">
                <a:defRPr/>
              </a:pPr>
              <a:endParaRPr lang="en-US" altLang="zh-CN" dirty="0"/>
            </a:p>
            <a:p>
              <a:pPr defTabSz="801688">
                <a:defRPr/>
              </a:pPr>
              <a:endParaRPr lang="en-US" altLang="zh-CN" dirty="0">
                <a:ea typeface="ＭＳ Ｐゴシック" pitchFamily="34" charset="-128"/>
              </a:endParaRPr>
            </a:p>
            <a:p>
              <a:pPr defTabSz="801688">
                <a:defRPr/>
              </a:pPr>
              <a:endParaRPr lang="en-US" altLang="zh-CN" dirty="0"/>
            </a:p>
            <a:p>
              <a:pPr defTabSz="801688">
                <a:defRPr/>
              </a:pPr>
              <a:endParaRPr lang="en-US" altLang="zh-CN" dirty="0">
                <a:ea typeface="ＭＳ Ｐゴシック" pitchFamily="34" charset="-128"/>
              </a:endParaRPr>
            </a:p>
            <a:p>
              <a:pPr defTabSz="801688">
                <a:defRPr/>
              </a:pPr>
              <a:endParaRPr lang="en-US" altLang="zh-CN" dirty="0"/>
            </a:p>
            <a:p>
              <a:pPr defTabSz="801688">
                <a:defRPr/>
              </a:pPr>
              <a:endParaRPr lang="en-US" altLang="zh-CN" dirty="0">
                <a:ea typeface="ＭＳ Ｐゴシック" pitchFamily="34" charset="-128"/>
              </a:endParaRPr>
            </a:p>
            <a:p>
              <a:pPr defTabSz="801688">
                <a:defRPr/>
              </a:pPr>
              <a:endParaRPr lang="en-US" altLang="zh-CN" dirty="0"/>
            </a:p>
            <a:p>
              <a:pPr defTabSz="801688">
                <a:defRPr/>
              </a:pPr>
              <a:endParaRPr lang="en-US" altLang="zh-CN" dirty="0"/>
            </a:p>
            <a:p>
              <a:pPr defTabSz="801688">
                <a:defRPr/>
              </a:pPr>
              <a:endParaRPr lang="en-US" altLang="zh-CN" dirty="0"/>
            </a:p>
            <a:p>
              <a:pPr defTabSz="801688">
                <a:defRPr/>
              </a:pPr>
              <a:endParaRPr lang="en-US" altLang="zh-CN" dirty="0"/>
            </a:p>
          </p:txBody>
        </p:sp>
        <p:sp>
          <p:nvSpPr>
            <p:cNvPr id="28" name="Rectangle 22"/>
            <p:cNvSpPr>
              <a:spLocks noChangeArrowheads="1"/>
            </p:cNvSpPr>
            <p:nvPr/>
          </p:nvSpPr>
          <p:spPr bwMode="auto">
            <a:xfrm>
              <a:off x="2267216" y="1856754"/>
              <a:ext cx="6493082" cy="3331660"/>
            </a:xfrm>
            <a:prstGeom prst="rect">
              <a:avLst/>
            </a:prstGeom>
            <a:noFill/>
            <a:ln w="9525">
              <a:noFill/>
              <a:miter lim="800000"/>
              <a:headEnd/>
              <a:tailEnd/>
            </a:ln>
          </p:spPr>
          <p:txBody>
            <a:bodyPr lIns="83356" tIns="41680" rIns="83356" bIns="41680" anchor="ctr">
              <a:spAutoFit/>
            </a:bodyPr>
            <a:lstStyle/>
            <a:p>
              <a:pPr eaLnBrk="0" hangingPunct="0">
                <a:lnSpc>
                  <a:spcPct val="200000"/>
                </a:lnSpc>
                <a:buClr>
                  <a:srgbClr val="990000"/>
                </a:buClr>
                <a:buSzPct val="60000"/>
                <a:buFont typeface="Wingdings" pitchFamily="2" charset="2"/>
                <a:buChar char="u"/>
              </a:pPr>
              <a:r>
                <a:rPr lang="zh-CN" altLang="en-US" sz="2000" dirty="0">
                  <a:solidFill>
                    <a:schemeClr val="tx1"/>
                  </a:solidFill>
                  <a:latin typeface="+mn-ea"/>
                  <a:ea typeface="+mn-ea"/>
                </a:rPr>
                <a:t> </a:t>
              </a:r>
              <a:r>
                <a:rPr lang="zh-CN" altLang="en-US" sz="2000" dirty="0" smtClean="0">
                  <a:solidFill>
                    <a:schemeClr val="tx1"/>
                  </a:solidFill>
                  <a:latin typeface="+mn-ea"/>
                  <a:ea typeface="+mn-ea"/>
                </a:rPr>
                <a:t>产品线和部门都号</a:t>
              </a:r>
              <a:r>
                <a:rPr lang="zh-CN" altLang="en-US" sz="2000" dirty="0">
                  <a:solidFill>
                    <a:schemeClr val="tx1"/>
                  </a:solidFill>
                  <a:latin typeface="+mn-ea"/>
                  <a:ea typeface="+mn-ea"/>
                </a:rPr>
                <a:t>召开展效率和质量提升活动</a:t>
              </a:r>
              <a:r>
                <a:rPr lang="zh-CN" altLang="en-US" sz="2000" dirty="0" smtClean="0">
                  <a:solidFill>
                    <a:schemeClr val="tx1"/>
                  </a:solidFill>
                  <a:latin typeface="+mn-ea"/>
                  <a:ea typeface="+mn-ea"/>
                </a:rPr>
                <a:t>。</a:t>
              </a:r>
              <a:endParaRPr lang="en-US" altLang="zh-CN" sz="2000" dirty="0">
                <a:solidFill>
                  <a:schemeClr val="tx1"/>
                </a:solidFill>
                <a:latin typeface="+mn-ea"/>
                <a:ea typeface="+mn-ea"/>
              </a:endParaRPr>
            </a:p>
            <a:p>
              <a:pPr eaLnBrk="0" hangingPunct="0">
                <a:lnSpc>
                  <a:spcPct val="200000"/>
                </a:lnSpc>
                <a:buClr>
                  <a:srgbClr val="990000"/>
                </a:buClr>
                <a:buSzPct val="60000"/>
                <a:buFont typeface="Wingdings" pitchFamily="2" charset="2"/>
                <a:buChar char="u"/>
              </a:pPr>
              <a:r>
                <a:rPr lang="zh-CN" altLang="en-US" sz="2000" dirty="0">
                  <a:solidFill>
                    <a:schemeClr val="tx1"/>
                  </a:solidFill>
                  <a:latin typeface="+mn-ea"/>
                  <a:ea typeface="+mn-ea"/>
                </a:rPr>
                <a:t> 自</a:t>
              </a:r>
              <a:r>
                <a:rPr lang="zh-CN" altLang="en-US" sz="2000" dirty="0" smtClean="0">
                  <a:solidFill>
                    <a:schemeClr val="tx1"/>
                  </a:solidFill>
                  <a:latin typeface="+mn-ea"/>
                  <a:ea typeface="+mn-ea"/>
                </a:rPr>
                <a:t>研基</a:t>
              </a:r>
              <a:r>
                <a:rPr lang="zh-CN" altLang="en-US" sz="2000" dirty="0">
                  <a:solidFill>
                    <a:schemeClr val="tx1"/>
                  </a:solidFill>
                  <a:latin typeface="+mn-ea"/>
                  <a:ea typeface="+mn-ea"/>
                </a:rPr>
                <a:t>带芯片的核能力，直接关系到无线基带产品未来的核心竞争</a:t>
              </a:r>
              <a:r>
                <a:rPr lang="zh-CN" altLang="en-US" sz="2000" dirty="0" smtClean="0">
                  <a:solidFill>
                    <a:schemeClr val="tx1"/>
                  </a:solidFill>
                  <a:latin typeface="+mn-ea"/>
                  <a:ea typeface="+mn-ea"/>
                </a:rPr>
                <a:t>力。</a:t>
              </a:r>
              <a:endParaRPr lang="en-US" altLang="zh-CN" sz="2000" dirty="0">
                <a:solidFill>
                  <a:schemeClr val="tx1"/>
                </a:solidFill>
                <a:latin typeface="+mn-ea"/>
                <a:ea typeface="+mn-ea"/>
              </a:endParaRPr>
            </a:p>
            <a:p>
              <a:pPr eaLnBrk="0" hangingPunct="0">
                <a:lnSpc>
                  <a:spcPct val="200000"/>
                </a:lnSpc>
                <a:buClr>
                  <a:srgbClr val="990000"/>
                </a:buClr>
                <a:buSzPct val="60000"/>
                <a:buFont typeface="Wingdings" pitchFamily="2" charset="2"/>
                <a:buChar char="u"/>
              </a:pPr>
              <a:r>
                <a:rPr lang="en-US" altLang="zh-CN" sz="2000" dirty="0">
                  <a:solidFill>
                    <a:schemeClr val="tx1"/>
                  </a:solidFill>
                  <a:latin typeface="+mn-ea"/>
                  <a:ea typeface="+mn-ea"/>
                </a:rPr>
                <a:t> </a:t>
              </a:r>
              <a:r>
                <a:rPr lang="zh-CN" altLang="en-US" sz="2000" dirty="0">
                  <a:solidFill>
                    <a:schemeClr val="tx1"/>
                  </a:solidFill>
                  <a:latin typeface="+mn-ea"/>
                  <a:ea typeface="+mn-ea"/>
                </a:rPr>
                <a:t>目前部</a:t>
              </a:r>
              <a:r>
                <a:rPr lang="zh-CN" altLang="en-US" sz="2000" dirty="0" smtClean="0">
                  <a:solidFill>
                    <a:schemeClr val="tx1"/>
                  </a:solidFill>
                  <a:latin typeface="+mn-ea"/>
                  <a:ea typeface="+mn-ea"/>
                </a:rPr>
                <a:t>门还</a:t>
              </a:r>
              <a:r>
                <a:rPr lang="zh-CN" altLang="en-US" sz="2000" dirty="0">
                  <a:solidFill>
                    <a:schemeClr val="tx1"/>
                  </a:solidFill>
                  <a:latin typeface="+mn-ea"/>
                  <a:ea typeface="+mn-ea"/>
                </a:rPr>
                <a:t>没有针对“</a:t>
              </a:r>
              <a:r>
                <a:rPr lang="zh-CN" altLang="en-US" sz="2000" dirty="0" smtClean="0">
                  <a:solidFill>
                    <a:schemeClr val="tx1"/>
                  </a:solidFill>
                  <a:latin typeface="+mn-ea"/>
                  <a:ea typeface="+mn-ea"/>
                </a:rPr>
                <a:t>提高自</a:t>
              </a:r>
              <a:r>
                <a:rPr lang="zh-CN" altLang="en-US" sz="2000" dirty="0">
                  <a:solidFill>
                    <a:schemeClr val="tx1"/>
                  </a:solidFill>
                  <a:latin typeface="+mn-ea"/>
                  <a:ea typeface="+mn-ea"/>
                </a:rPr>
                <a:t>研核设计的效率”的相关</a:t>
              </a:r>
              <a:r>
                <a:rPr lang="en-US" altLang="zh-CN" sz="2000" dirty="0">
                  <a:solidFill>
                    <a:schemeClr val="tx1"/>
                  </a:solidFill>
                  <a:latin typeface="+mn-ea"/>
                  <a:ea typeface="+mn-ea"/>
                </a:rPr>
                <a:t>QCC</a:t>
              </a:r>
              <a:r>
                <a:rPr lang="zh-CN" altLang="en-US" sz="2000" dirty="0">
                  <a:solidFill>
                    <a:schemeClr val="tx1"/>
                  </a:solidFill>
                  <a:latin typeface="+mn-ea"/>
                  <a:ea typeface="+mn-ea"/>
                </a:rPr>
                <a:t>活动或工具，本课题能够填</a:t>
              </a:r>
              <a:r>
                <a:rPr lang="zh-CN" altLang="en-US" sz="2000" dirty="0" smtClean="0">
                  <a:solidFill>
                    <a:schemeClr val="tx1"/>
                  </a:solidFill>
                  <a:latin typeface="+mn-ea"/>
                  <a:ea typeface="+mn-ea"/>
                </a:rPr>
                <a:t>补部门甚至整个无线领</a:t>
              </a:r>
              <a:r>
                <a:rPr lang="zh-CN" altLang="en-US" sz="2000" dirty="0">
                  <a:solidFill>
                    <a:schemeClr val="tx1"/>
                  </a:solidFill>
                  <a:latin typeface="+mn-ea"/>
                  <a:ea typeface="+mn-ea"/>
                </a:rPr>
                <a:t>域空白，意义重大。</a:t>
              </a:r>
              <a:endParaRPr lang="en-US" altLang="zh-CN" sz="2000" dirty="0">
                <a:solidFill>
                  <a:schemeClr val="tx1"/>
                </a:solidFill>
                <a:latin typeface="+mn-ea"/>
                <a:ea typeface="+mn-ea"/>
              </a:endParaRPr>
            </a:p>
          </p:txBody>
        </p:sp>
        <p:sp>
          <p:nvSpPr>
            <p:cNvPr id="29" name="Rectangle 22"/>
            <p:cNvSpPr>
              <a:spLocks noChangeArrowheads="1"/>
            </p:cNvSpPr>
            <p:nvPr/>
          </p:nvSpPr>
          <p:spPr bwMode="auto">
            <a:xfrm>
              <a:off x="2050988" y="1387220"/>
              <a:ext cx="5330287" cy="601364"/>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buFont typeface="Wingdings" pitchFamily="2" charset="2"/>
                <a:buNone/>
              </a:pPr>
              <a:r>
                <a:rPr lang="zh-CN" altLang="en-US" sz="2400" b="1" dirty="0">
                  <a:solidFill>
                    <a:schemeClr val="tx1"/>
                  </a:solidFill>
                  <a:latin typeface="+mn-ea"/>
                  <a:ea typeface="+mn-ea"/>
                </a:rPr>
                <a:t>选题理由：</a:t>
              </a:r>
              <a:endParaRPr lang="en-US" altLang="zh-CN" sz="2400" b="1" dirty="0">
                <a:solidFill>
                  <a:schemeClr val="tx1"/>
                </a:solidFill>
                <a:latin typeface="+mn-ea"/>
                <a:ea typeface="+mn-ea"/>
              </a:endParaRPr>
            </a:p>
          </p:txBody>
        </p:sp>
      </p:grpSp>
      <p:grpSp>
        <p:nvGrpSpPr>
          <p:cNvPr id="30" name="组合 36"/>
          <p:cNvGrpSpPr>
            <a:grpSpLocks/>
          </p:cNvGrpSpPr>
          <p:nvPr/>
        </p:nvGrpSpPr>
        <p:grpSpPr bwMode="auto">
          <a:xfrm>
            <a:off x="1476375" y="5517232"/>
            <a:ext cx="6048375" cy="515937"/>
            <a:chOff x="1475656" y="5733235"/>
            <a:chExt cx="6048672" cy="514745"/>
          </a:xfrm>
        </p:grpSpPr>
        <p:sp>
          <p:nvSpPr>
            <p:cNvPr id="31" name="矩形 30"/>
            <p:cNvSpPr/>
            <p:nvPr/>
          </p:nvSpPr>
          <p:spPr bwMode="auto">
            <a:xfrm>
              <a:off x="1475656" y="5805264"/>
              <a:ext cx="6048672" cy="432048"/>
            </a:xfrm>
            <a:prstGeom prst="rect">
              <a:avLst/>
            </a:prstGeom>
            <a:solidFill>
              <a:srgbClr val="FFC000"/>
            </a:solidFill>
            <a:ln w="9525" cap="flat" cmpd="sng" algn="ctr">
              <a:noFill/>
              <a:prstDash val="solid"/>
              <a:round/>
              <a:headEnd type="none" w="med" len="med"/>
              <a:tailEnd type="none" w="med" len="med"/>
            </a:ln>
            <a:effectLst/>
            <a:scene3d>
              <a:camera prst="orthographicFront"/>
              <a:lightRig rig="threePt" dir="t"/>
            </a:scene3d>
            <a:sp3d>
              <a:bevelT w="114300" prst="hardEdge"/>
            </a:sp3d>
          </p:spPr>
          <p:txBody>
            <a:bodyPr lIns="79200" tIns="39600" rIns="79200" bIns="39600">
              <a:spAutoFit/>
            </a:bodyPr>
            <a:lstStyle/>
            <a:p>
              <a:pPr defTabSz="801688">
                <a:defRPr/>
              </a:pPr>
              <a:endParaRPr lang="zh-CN" altLang="en-US">
                <a:ea typeface="ＭＳ Ｐゴシック" pitchFamily="34" charset="-128"/>
              </a:endParaRPr>
            </a:p>
          </p:txBody>
        </p:sp>
        <p:sp>
          <p:nvSpPr>
            <p:cNvPr id="32" name="Rectangle 22"/>
            <p:cNvSpPr>
              <a:spLocks noChangeArrowheads="1"/>
            </p:cNvSpPr>
            <p:nvPr/>
          </p:nvSpPr>
          <p:spPr bwMode="auto">
            <a:xfrm>
              <a:off x="1475656" y="5733235"/>
              <a:ext cx="6021684" cy="514745"/>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buFont typeface="Wingdings" pitchFamily="2" charset="2"/>
                <a:buNone/>
                <a:defRPr/>
              </a:pPr>
              <a:r>
                <a:rPr lang="zh-CN" altLang="en-US" sz="20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主   题：提高自研核设计的效率</a:t>
              </a:r>
              <a:endParaRPr lang="en-US" altLang="zh-CN" sz="20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strVal val="(6*min(max(#ppt_w*#ppt_h,.3),1)-7.4)/-.7*#ppt_w"/>
                                          </p:val>
                                        </p:tav>
                                        <p:tav tm="100000">
                                          <p:val>
                                            <p:strVal val="#ppt_w"/>
                                          </p:val>
                                        </p:tav>
                                      </p:tavLst>
                                    </p:anim>
                                    <p:anim calcmode="lin" valueType="num">
                                      <p:cBhvr>
                                        <p:cTn id="8" dur="500" fill="hold"/>
                                        <p:tgtEl>
                                          <p:spTgt spid="30"/>
                                        </p:tgtEl>
                                        <p:attrNameLst>
                                          <p:attrName>ppt_h</p:attrName>
                                        </p:attrNameLst>
                                      </p:cBhvr>
                                      <p:tavLst>
                                        <p:tav tm="0">
                                          <p:val>
                                            <p:strVal val="(6*min(max(#ppt_w*#ppt_h,.3),1)-7.4)/-.7*#ppt_h"/>
                                          </p:val>
                                        </p:tav>
                                        <p:tav tm="100000">
                                          <p:val>
                                            <p:strVal val="#ppt_h"/>
                                          </p:val>
                                        </p:tav>
                                      </p:tavLst>
                                    </p:anim>
                                    <p:anim calcmode="lin" valueType="num">
                                      <p:cBhvr>
                                        <p:cTn id="9" dur="500" fill="hold"/>
                                        <p:tgtEl>
                                          <p:spTgt spid="30"/>
                                        </p:tgtEl>
                                        <p:attrNameLst>
                                          <p:attrName>ppt_x</p:attrName>
                                        </p:attrNameLst>
                                      </p:cBhvr>
                                      <p:tavLst>
                                        <p:tav tm="0">
                                          <p:val>
                                            <p:fltVal val="0.5"/>
                                          </p:val>
                                        </p:tav>
                                        <p:tav tm="100000">
                                          <p:val>
                                            <p:strVal val="#ppt_x"/>
                                          </p:val>
                                        </p:tav>
                                      </p:tavLst>
                                    </p:anim>
                                    <p:anim calcmode="lin" valueType="num">
                                      <p:cBhvr>
                                        <p:cTn id="10" dur="500" fill="hold"/>
                                        <p:tgtEl>
                                          <p:spTgt spid="30"/>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p:spPr>
        <p:txBody>
          <a:bodyPr/>
          <a:lstStyle/>
          <a:p>
            <a:pPr defTabSz="801688"/>
            <a:r>
              <a:rPr lang="de-DE" altLang="zh-CN" smtClean="0"/>
              <a:t>Page </a:t>
            </a:r>
            <a:fld id="{A7441278-2745-49F6-A141-746714BAEC15}" type="slidenum">
              <a:rPr lang="de-DE" altLang="zh-CN" smtClean="0"/>
              <a:pPr defTabSz="801688"/>
              <a:t>11</a:t>
            </a:fld>
            <a:endParaRPr lang="en-GB" altLang="zh-CN" smtClean="0"/>
          </a:p>
        </p:txBody>
      </p:sp>
      <p:sp>
        <p:nvSpPr>
          <p:cNvPr id="12292" name="Rectangle 38"/>
          <p:cNvSpPr>
            <a:spLocks noGrp="1" noChangeArrowheads="1"/>
          </p:cNvSpPr>
          <p:nvPr>
            <p:ph type="title"/>
          </p:nvPr>
        </p:nvSpPr>
        <p:spPr/>
        <p:txBody>
          <a:bodyPr/>
          <a:lstStyle/>
          <a:p>
            <a:pPr eaLnBrk="1" hangingPunct="1"/>
            <a:r>
              <a:rPr lang="en-US" altLang="zh-CN" smtClean="0"/>
              <a:t>Step 1.2</a:t>
            </a:r>
            <a:r>
              <a:rPr lang="zh-CN" altLang="en-US" smtClean="0"/>
              <a:t>：把握现状</a:t>
            </a:r>
          </a:p>
        </p:txBody>
      </p:sp>
      <p:grpSp>
        <p:nvGrpSpPr>
          <p:cNvPr id="12293" name="组合 50"/>
          <p:cNvGrpSpPr>
            <a:grpSpLocks/>
          </p:cNvGrpSpPr>
          <p:nvPr/>
        </p:nvGrpSpPr>
        <p:grpSpPr bwMode="auto">
          <a:xfrm>
            <a:off x="5413375" y="106363"/>
            <a:ext cx="3633788" cy="769937"/>
            <a:chOff x="5233327" y="265436"/>
            <a:chExt cx="3633789" cy="769938"/>
          </a:xfrm>
        </p:grpSpPr>
        <p:grpSp>
          <p:nvGrpSpPr>
            <p:cNvPr id="12294" name="Group 1570"/>
            <p:cNvGrpSpPr>
              <a:grpSpLocks/>
            </p:cNvGrpSpPr>
            <p:nvPr/>
          </p:nvGrpSpPr>
          <p:grpSpPr bwMode="auto">
            <a:xfrm>
              <a:off x="5339691" y="365449"/>
              <a:ext cx="3527425" cy="669925"/>
              <a:chOff x="3310" y="287"/>
              <a:chExt cx="2222" cy="422"/>
            </a:xfrm>
          </p:grpSpPr>
          <p:sp>
            <p:nvSpPr>
              <p:cNvPr id="12300" name="Freeform 1571"/>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2301" name="Freeform 1572"/>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2302" name="Freeform 1573"/>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2303" name="Freeform 1574"/>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2304" name="Text Box 1576"/>
              <p:cNvSpPr txBox="1">
                <a:spLocks noChangeArrowheads="1"/>
              </p:cNvSpPr>
              <p:nvPr/>
            </p:nvSpPr>
            <p:spPr bwMode="auto">
              <a:xfrm>
                <a:off x="3810" y="388"/>
                <a:ext cx="317"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分析根因</a:t>
                </a:r>
              </a:p>
            </p:txBody>
          </p:sp>
          <p:sp>
            <p:nvSpPr>
              <p:cNvPr id="12305" name="Text Box 1577"/>
              <p:cNvSpPr txBox="1">
                <a:spLocks noChangeArrowheads="1"/>
              </p:cNvSpPr>
              <p:nvPr/>
            </p:nvSpPr>
            <p:spPr bwMode="auto">
              <a:xfrm>
                <a:off x="4126" y="388"/>
                <a:ext cx="316"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拟定对策</a:t>
                </a:r>
              </a:p>
            </p:txBody>
          </p:sp>
          <p:sp>
            <p:nvSpPr>
              <p:cNvPr id="12306" name="Text Box 1578"/>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2307" name="Text Box 1579"/>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对策实施</a:t>
                </a:r>
              </a:p>
              <a:p>
                <a:pPr algn="ctr">
                  <a:lnSpc>
                    <a:spcPct val="110000"/>
                  </a:lnSpc>
                </a:pPr>
                <a:r>
                  <a:rPr lang="zh-CN" altLang="en-US" sz="1200" b="1">
                    <a:solidFill>
                      <a:srgbClr val="777777"/>
                    </a:solidFill>
                    <a:latin typeface="Arial" charset="0"/>
                    <a:ea typeface="华文细黑" pitchFamily="2" charset="-122"/>
                    <a:cs typeface="Arial" charset="0"/>
                  </a:rPr>
                  <a:t>效果确认</a:t>
                </a:r>
              </a:p>
            </p:txBody>
          </p:sp>
          <p:sp>
            <p:nvSpPr>
              <p:cNvPr id="12308" name="AutoShape 1580"/>
              <p:cNvSpPr>
                <a:spLocks noChangeArrowheads="1"/>
              </p:cNvSpPr>
              <p:nvPr/>
            </p:nvSpPr>
            <p:spPr bwMode="auto">
              <a:xfrm>
                <a:off x="3310" y="380"/>
                <a:ext cx="543" cy="329"/>
              </a:xfrm>
              <a:prstGeom prst="homePlate">
                <a:avLst>
                  <a:gd name="adj" fmla="val 24069"/>
                </a:avLst>
              </a:prstGeom>
              <a:gradFill rotWithShape="1">
                <a:gsLst>
                  <a:gs pos="0">
                    <a:srgbClr val="BE0202"/>
                  </a:gs>
                  <a:gs pos="100000">
                    <a:srgbClr val="CE9E9E"/>
                  </a:gs>
                </a:gsLst>
                <a:lin ang="2700000" scaled="1"/>
              </a:gradFill>
              <a:ln w="6350" algn="ctr">
                <a:solidFill>
                  <a:srgbClr val="000000"/>
                </a:solidFill>
                <a:miter lim="800000"/>
                <a:headEnd/>
                <a:tailEnd/>
              </a:ln>
            </p:spPr>
            <p:txBody>
              <a:bodyPr/>
              <a:lstStyle/>
              <a:p>
                <a:endParaRPr lang="zh-CN" altLang="en-US"/>
              </a:p>
            </p:txBody>
          </p:sp>
          <p:sp>
            <p:nvSpPr>
              <p:cNvPr id="12309" name="Text Box 1581"/>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latin typeface="Arial" charset="0"/>
                    <a:ea typeface="华文细黑" pitchFamily="2" charset="-122"/>
                    <a:cs typeface="Arial" charset="0"/>
                  </a:rPr>
                  <a:t>选择课题</a:t>
                </a:r>
              </a:p>
              <a:p>
                <a:pPr algn="ctr">
                  <a:lnSpc>
                    <a:spcPct val="110000"/>
                  </a:lnSpc>
                </a:pPr>
                <a:r>
                  <a:rPr lang="zh-CN" altLang="en-US" sz="1200" b="1">
                    <a:latin typeface="Arial" charset="0"/>
                    <a:ea typeface="华文细黑" pitchFamily="2" charset="-122"/>
                    <a:cs typeface="Arial" charset="0"/>
                  </a:rPr>
                  <a:t>把握现状</a:t>
                </a:r>
              </a:p>
            </p:txBody>
          </p:sp>
          <p:sp>
            <p:nvSpPr>
              <p:cNvPr id="12310" name="AutoShape 1582"/>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2311" name="AutoShape 1584"/>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2312" name="AutoShape 1586"/>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2295" name="Text Box 1587"/>
            <p:cNvSpPr txBox="1">
              <a:spLocks noChangeArrowheads="1"/>
            </p:cNvSpPr>
            <p:nvPr/>
          </p:nvSpPr>
          <p:spPr bwMode="auto">
            <a:xfrm>
              <a:off x="5233327" y="265436"/>
              <a:ext cx="503238"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S1</a:t>
              </a:r>
            </a:p>
          </p:txBody>
        </p:sp>
        <p:sp>
          <p:nvSpPr>
            <p:cNvPr id="12296" name="Text Box 1588"/>
            <p:cNvSpPr txBox="1">
              <a:spLocks noChangeArrowheads="1"/>
            </p:cNvSpPr>
            <p:nvPr/>
          </p:nvSpPr>
          <p:spPr bwMode="auto">
            <a:xfrm>
              <a:off x="61699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S2</a:t>
              </a:r>
            </a:p>
          </p:txBody>
        </p:sp>
        <p:sp>
          <p:nvSpPr>
            <p:cNvPr id="12297" name="Text Box 1589"/>
            <p:cNvSpPr txBox="1">
              <a:spLocks noChangeArrowheads="1"/>
            </p:cNvSpPr>
            <p:nvPr/>
          </p:nvSpPr>
          <p:spPr bwMode="auto">
            <a:xfrm>
              <a:off x="66017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2298" name="Text Box 1590"/>
            <p:cNvSpPr txBox="1">
              <a:spLocks noChangeArrowheads="1"/>
            </p:cNvSpPr>
            <p:nvPr/>
          </p:nvSpPr>
          <p:spPr bwMode="auto">
            <a:xfrm>
              <a:off x="7178015"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S4</a:t>
              </a:r>
            </a:p>
          </p:txBody>
        </p:sp>
        <p:sp>
          <p:nvSpPr>
            <p:cNvPr id="12299" name="Text Box 1591"/>
            <p:cNvSpPr txBox="1">
              <a:spLocks noChangeArrowheads="1"/>
            </p:cNvSpPr>
            <p:nvPr/>
          </p:nvSpPr>
          <p:spPr bwMode="auto">
            <a:xfrm>
              <a:off x="78971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grpSp>
        <p:nvGrpSpPr>
          <p:cNvPr id="26" name="组合 143"/>
          <p:cNvGrpSpPr>
            <a:grpSpLocks/>
          </p:cNvGrpSpPr>
          <p:nvPr/>
        </p:nvGrpSpPr>
        <p:grpSpPr bwMode="auto">
          <a:xfrm>
            <a:off x="323850" y="1196975"/>
            <a:ext cx="3024188" cy="446088"/>
            <a:chOff x="5076056" y="4365104"/>
            <a:chExt cx="3024336" cy="446088"/>
          </a:xfrm>
        </p:grpSpPr>
        <p:sp>
          <p:nvSpPr>
            <p:cNvPr id="27" name="Rectangle 130"/>
            <p:cNvSpPr>
              <a:spLocks noChangeArrowheads="1"/>
            </p:cNvSpPr>
            <p:nvPr/>
          </p:nvSpPr>
          <p:spPr bwMode="auto">
            <a:xfrm>
              <a:off x="5076350" y="4365104"/>
              <a:ext cx="3024042" cy="446088"/>
            </a:xfrm>
            <a:prstGeom prst="rect">
              <a:avLst/>
            </a:prstGeom>
            <a:gradFill rotWithShape="1">
              <a:gsLst>
                <a:gs pos="0">
                  <a:srgbClr val="DDE3ED">
                    <a:alpha val="62000"/>
                  </a:srgbClr>
                </a:gs>
                <a:gs pos="100000">
                  <a:srgbClr val="89A9C1">
                    <a:alpha val="60001"/>
                  </a:srgbClr>
                </a:gs>
              </a:gsLst>
              <a:path path="shape">
                <a:fillToRect l="50000" t="50000" r="50000" b="50000"/>
              </a:path>
            </a:gradFill>
            <a:ln w="19050" algn="ctr">
              <a:solidFill>
                <a:srgbClr val="003366"/>
              </a:solidFill>
              <a:miter lim="800000"/>
              <a:headEnd/>
              <a:tailEnd/>
            </a:ln>
          </p:spPr>
          <p:txBody>
            <a:bodyPr/>
            <a:lstStyle/>
            <a:p>
              <a:endParaRPr lang="zh-CN" altLang="en-US"/>
            </a:p>
          </p:txBody>
        </p:sp>
        <p:sp>
          <p:nvSpPr>
            <p:cNvPr id="28" name="Rectangle 131"/>
            <p:cNvSpPr>
              <a:spLocks noChangeArrowheads="1"/>
            </p:cNvSpPr>
            <p:nvPr/>
          </p:nvSpPr>
          <p:spPr bwMode="auto">
            <a:xfrm>
              <a:off x="5076056" y="4365104"/>
              <a:ext cx="3024336" cy="382588"/>
            </a:xfrm>
            <a:prstGeom prst="rect">
              <a:avLst/>
            </a:prstGeom>
            <a:noFill/>
            <a:ln w="9525" algn="ctr">
              <a:noFill/>
              <a:miter lim="800000"/>
              <a:headEnd/>
              <a:tailEnd/>
            </a:ln>
          </p:spPr>
          <p:txBody>
            <a:bodyPr lIns="78296" tIns="39147" rIns="78296" bIns="39147" anchor="ctr"/>
            <a:lstStyle/>
            <a:p>
              <a:pPr defTabSz="784225">
                <a:lnSpc>
                  <a:spcPct val="140000"/>
                </a:lnSpc>
                <a:defRPr/>
              </a:pPr>
              <a:r>
                <a:rPr lang="zh-CN" altLang="en-US" sz="1600" b="1" dirty="0">
                  <a:solidFill>
                    <a:schemeClr val="tx1"/>
                  </a:solidFill>
                  <a:latin typeface="+mn-ea"/>
                  <a:ea typeface="+mn-ea"/>
                </a:rPr>
                <a:t>自研核定制一个特性的设计流程</a:t>
              </a:r>
            </a:p>
          </p:txBody>
        </p:sp>
      </p:grpSp>
      <p:pic>
        <p:nvPicPr>
          <p:cNvPr id="29" name="Picture 2"/>
          <p:cNvPicPr>
            <a:picLocks noChangeAspect="1" noChangeArrowheads="1"/>
          </p:cNvPicPr>
          <p:nvPr/>
        </p:nvPicPr>
        <p:blipFill>
          <a:blip r:embed="rId3" cstate="print"/>
          <a:srcRect/>
          <a:stretch>
            <a:fillRect/>
          </a:stretch>
        </p:blipFill>
        <p:spPr bwMode="auto">
          <a:xfrm>
            <a:off x="4283075" y="1220788"/>
            <a:ext cx="4752975" cy="3000375"/>
          </a:xfrm>
          <a:prstGeom prst="rect">
            <a:avLst/>
          </a:prstGeom>
          <a:noFill/>
          <a:ln w="9525" algn="ctr">
            <a:noFill/>
            <a:miter lim="800000"/>
            <a:headEnd/>
            <a:tailEnd/>
          </a:ln>
        </p:spPr>
      </p:pic>
      <p:sp>
        <p:nvSpPr>
          <p:cNvPr id="30" name="Freeform 110"/>
          <p:cNvSpPr>
            <a:spLocks/>
          </p:cNvSpPr>
          <p:nvPr/>
        </p:nvSpPr>
        <p:spPr bwMode="auto">
          <a:xfrm rot="10800000" flipH="1" flipV="1">
            <a:off x="3059113" y="1408113"/>
            <a:ext cx="1525587" cy="1373187"/>
          </a:xfrm>
          <a:custGeom>
            <a:avLst/>
            <a:gdLst>
              <a:gd name="T0" fmla="*/ 2147483647 w 671"/>
              <a:gd name="T1" fmla="*/ 2147483647 h 395"/>
              <a:gd name="T2" fmla="*/ 2147483647 w 671"/>
              <a:gd name="T3" fmla="*/ 2147483647 h 395"/>
              <a:gd name="T4" fmla="*/ 2147483647 w 671"/>
              <a:gd name="T5" fmla="*/ 2147483647 h 395"/>
              <a:gd name="T6" fmla="*/ 2147483647 w 671"/>
              <a:gd name="T7" fmla="*/ 2147483647 h 395"/>
              <a:gd name="T8" fmla="*/ 2147483647 w 671"/>
              <a:gd name="T9" fmla="*/ 2147483647 h 395"/>
              <a:gd name="T10" fmla="*/ 2147483647 w 671"/>
              <a:gd name="T11" fmla="*/ 0 h 395"/>
              <a:gd name="T12" fmla="*/ 2147483647 w 671"/>
              <a:gd name="T13" fmla="*/ 2147483647 h 395"/>
              <a:gd name="T14" fmla="*/ 2147483647 w 671"/>
              <a:gd name="T15" fmla="*/ 2147483647 h 395"/>
              <a:gd name="T16" fmla="*/ 2147483647 w 671"/>
              <a:gd name="T17" fmla="*/ 2147483647 h 395"/>
              <a:gd name="T18" fmla="*/ 2147483647 w 671"/>
              <a:gd name="T19" fmla="*/ 2147483647 h 395"/>
              <a:gd name="T20" fmla="*/ 2147483647 w 671"/>
              <a:gd name="T21" fmla="*/ 2147483647 h 395"/>
              <a:gd name="T22" fmla="*/ 2147483647 w 671"/>
              <a:gd name="T23" fmla="*/ 2147483647 h 395"/>
              <a:gd name="T24" fmla="*/ 2147483647 w 671"/>
              <a:gd name="T25" fmla="*/ 2147483647 h 395"/>
              <a:gd name="T26" fmla="*/ 2147483647 w 671"/>
              <a:gd name="T27" fmla="*/ 2147483647 h 395"/>
              <a:gd name="T28" fmla="*/ 2147483647 w 671"/>
              <a:gd name="T29" fmla="*/ 2147483647 h 395"/>
              <a:gd name="T30" fmla="*/ 2147483647 w 671"/>
              <a:gd name="T31" fmla="*/ 2147483647 h 395"/>
              <a:gd name="T32" fmla="*/ 2147483647 w 671"/>
              <a:gd name="T33" fmla="*/ 2147483647 h 395"/>
              <a:gd name="T34" fmla="*/ 2147483647 w 671"/>
              <a:gd name="T35" fmla="*/ 2147483647 h 395"/>
              <a:gd name="T36" fmla="*/ 2147483647 w 671"/>
              <a:gd name="T37" fmla="*/ 2147483647 h 395"/>
              <a:gd name="T38" fmla="*/ 2147483647 w 671"/>
              <a:gd name="T39" fmla="*/ 2147483647 h 395"/>
              <a:gd name="T40" fmla="*/ 2147483647 w 671"/>
              <a:gd name="T41" fmla="*/ 2147483647 h 395"/>
              <a:gd name="T42" fmla="*/ 2147483647 w 671"/>
              <a:gd name="T43" fmla="*/ 2147483647 h 395"/>
              <a:gd name="T44" fmla="*/ 2147483647 w 671"/>
              <a:gd name="T45" fmla="*/ 2147483647 h 395"/>
              <a:gd name="T46" fmla="*/ 2147483647 w 671"/>
              <a:gd name="T47" fmla="*/ 2147483647 h 395"/>
              <a:gd name="T48" fmla="*/ 2147483647 w 671"/>
              <a:gd name="T49" fmla="*/ 2147483647 h 395"/>
              <a:gd name="T50" fmla="*/ 2147483647 w 671"/>
              <a:gd name="T51" fmla="*/ 2147483647 h 395"/>
              <a:gd name="T52" fmla="*/ 2147483647 w 671"/>
              <a:gd name="T53" fmla="*/ 2147483647 h 395"/>
              <a:gd name="T54" fmla="*/ 2147483647 w 671"/>
              <a:gd name="T55" fmla="*/ 2147483647 h 395"/>
              <a:gd name="T56" fmla="*/ 2147483647 w 671"/>
              <a:gd name="T57" fmla="*/ 2147483647 h 395"/>
              <a:gd name="T58" fmla="*/ 2147483647 w 671"/>
              <a:gd name="T59" fmla="*/ 2147483647 h 395"/>
              <a:gd name="T60" fmla="*/ 2147483647 w 671"/>
              <a:gd name="T61" fmla="*/ 2147483647 h 395"/>
              <a:gd name="T62" fmla="*/ 2147483647 w 671"/>
              <a:gd name="T63" fmla="*/ 2147483647 h 395"/>
              <a:gd name="T64" fmla="*/ 2147483647 w 671"/>
              <a:gd name="T65" fmla="*/ 2147483647 h 395"/>
              <a:gd name="T66" fmla="*/ 2147483647 w 671"/>
              <a:gd name="T67" fmla="*/ 2147483647 h 395"/>
              <a:gd name="T68" fmla="*/ 0 w 671"/>
              <a:gd name="T69" fmla="*/ 2147483647 h 395"/>
              <a:gd name="T70" fmla="*/ 2147483647 w 671"/>
              <a:gd name="T71" fmla="*/ 2147483647 h 395"/>
              <a:gd name="T72" fmla="*/ 2147483647 w 671"/>
              <a:gd name="T73" fmla="*/ 2147483647 h 395"/>
              <a:gd name="T74" fmla="*/ 2147483647 w 671"/>
              <a:gd name="T75" fmla="*/ 2147483647 h 395"/>
              <a:gd name="T76" fmla="*/ 2147483647 w 671"/>
              <a:gd name="T77" fmla="*/ 2147483647 h 395"/>
              <a:gd name="T78" fmla="*/ 2147483647 w 671"/>
              <a:gd name="T79" fmla="*/ 2147483647 h 395"/>
              <a:gd name="T80" fmla="*/ 2147483647 w 671"/>
              <a:gd name="T81" fmla="*/ 2147483647 h 395"/>
              <a:gd name="T82" fmla="*/ 2147483647 w 671"/>
              <a:gd name="T83" fmla="*/ 2147483647 h 395"/>
              <a:gd name="T84" fmla="*/ 2147483647 w 671"/>
              <a:gd name="T85" fmla="*/ 2147483647 h 395"/>
              <a:gd name="T86" fmla="*/ 2147483647 w 671"/>
              <a:gd name="T87" fmla="*/ 2147483647 h 395"/>
              <a:gd name="T88" fmla="*/ 2147483647 w 671"/>
              <a:gd name="T89" fmla="*/ 2147483647 h 395"/>
              <a:gd name="T90" fmla="*/ 2147483647 w 671"/>
              <a:gd name="T91" fmla="*/ 2147483647 h 395"/>
              <a:gd name="T92" fmla="*/ 2147483647 w 671"/>
              <a:gd name="T93" fmla="*/ 2147483647 h 395"/>
              <a:gd name="T94" fmla="*/ 2147483647 w 671"/>
              <a:gd name="T95" fmla="*/ 2147483647 h 395"/>
              <a:gd name="T96" fmla="*/ 2147483647 w 671"/>
              <a:gd name="T97" fmla="*/ 2147483647 h 395"/>
              <a:gd name="T98" fmla="*/ 2147483647 w 671"/>
              <a:gd name="T99" fmla="*/ 2147483647 h 395"/>
              <a:gd name="T100" fmla="*/ 2147483647 w 671"/>
              <a:gd name="T101" fmla="*/ 2147483647 h 395"/>
              <a:gd name="T102" fmla="*/ 2147483647 w 671"/>
              <a:gd name="T103" fmla="*/ 2147483647 h 395"/>
              <a:gd name="T104" fmla="*/ 2147483647 w 671"/>
              <a:gd name="T105" fmla="*/ 2147483647 h 395"/>
              <a:gd name="T106" fmla="*/ 2147483647 w 671"/>
              <a:gd name="T107" fmla="*/ 2147483647 h 395"/>
              <a:gd name="T108" fmla="*/ 2147483647 w 671"/>
              <a:gd name="T109" fmla="*/ 2147483647 h 395"/>
              <a:gd name="T110" fmla="*/ 2147483647 w 671"/>
              <a:gd name="T111" fmla="*/ 2147483647 h 395"/>
              <a:gd name="T112" fmla="*/ 2147483647 w 671"/>
              <a:gd name="T113" fmla="*/ 2147483647 h 395"/>
              <a:gd name="T114" fmla="*/ 2147483647 w 671"/>
              <a:gd name="T115" fmla="*/ 2147483647 h 395"/>
              <a:gd name="T116" fmla="*/ 2147483647 w 671"/>
              <a:gd name="T117" fmla="*/ 2147483647 h 395"/>
              <a:gd name="T118" fmla="*/ 2147483647 w 671"/>
              <a:gd name="T119" fmla="*/ 2147483647 h 395"/>
              <a:gd name="T120" fmla="*/ 2147483647 w 671"/>
              <a:gd name="T121" fmla="*/ 2147483647 h 3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71"/>
              <a:gd name="T184" fmla="*/ 0 h 395"/>
              <a:gd name="T185" fmla="*/ 671 w 671"/>
              <a:gd name="T186" fmla="*/ 395 h 3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71" h="395">
                <a:moveTo>
                  <a:pt x="430" y="149"/>
                </a:moveTo>
                <a:lnTo>
                  <a:pt x="427" y="165"/>
                </a:lnTo>
                <a:lnTo>
                  <a:pt x="425" y="182"/>
                </a:lnTo>
                <a:lnTo>
                  <a:pt x="422" y="204"/>
                </a:lnTo>
                <a:lnTo>
                  <a:pt x="671" y="98"/>
                </a:lnTo>
                <a:lnTo>
                  <a:pt x="422" y="0"/>
                </a:lnTo>
                <a:lnTo>
                  <a:pt x="425" y="20"/>
                </a:lnTo>
                <a:lnTo>
                  <a:pt x="427" y="37"/>
                </a:lnTo>
                <a:lnTo>
                  <a:pt x="430" y="53"/>
                </a:lnTo>
                <a:lnTo>
                  <a:pt x="414" y="55"/>
                </a:lnTo>
                <a:lnTo>
                  <a:pt x="396" y="58"/>
                </a:lnTo>
                <a:lnTo>
                  <a:pt x="372" y="62"/>
                </a:lnTo>
                <a:lnTo>
                  <a:pt x="343" y="69"/>
                </a:lnTo>
                <a:lnTo>
                  <a:pt x="311" y="78"/>
                </a:lnTo>
                <a:lnTo>
                  <a:pt x="275" y="90"/>
                </a:lnTo>
                <a:lnTo>
                  <a:pt x="258" y="97"/>
                </a:lnTo>
                <a:lnTo>
                  <a:pt x="239" y="105"/>
                </a:lnTo>
                <a:lnTo>
                  <a:pt x="220" y="114"/>
                </a:lnTo>
                <a:lnTo>
                  <a:pt x="201" y="124"/>
                </a:lnTo>
                <a:lnTo>
                  <a:pt x="182" y="136"/>
                </a:lnTo>
                <a:lnTo>
                  <a:pt x="164" y="147"/>
                </a:lnTo>
                <a:lnTo>
                  <a:pt x="146" y="161"/>
                </a:lnTo>
                <a:lnTo>
                  <a:pt x="127" y="175"/>
                </a:lnTo>
                <a:lnTo>
                  <a:pt x="111" y="191"/>
                </a:lnTo>
                <a:lnTo>
                  <a:pt x="94" y="208"/>
                </a:lnTo>
                <a:lnTo>
                  <a:pt x="78" y="226"/>
                </a:lnTo>
                <a:lnTo>
                  <a:pt x="64" y="246"/>
                </a:lnTo>
                <a:lnTo>
                  <a:pt x="49" y="268"/>
                </a:lnTo>
                <a:lnTo>
                  <a:pt x="38" y="290"/>
                </a:lnTo>
                <a:lnTo>
                  <a:pt x="32" y="301"/>
                </a:lnTo>
                <a:lnTo>
                  <a:pt x="26" y="314"/>
                </a:lnTo>
                <a:lnTo>
                  <a:pt x="20" y="326"/>
                </a:lnTo>
                <a:lnTo>
                  <a:pt x="16" y="339"/>
                </a:lnTo>
                <a:lnTo>
                  <a:pt x="7" y="366"/>
                </a:lnTo>
                <a:lnTo>
                  <a:pt x="0" y="395"/>
                </a:lnTo>
                <a:lnTo>
                  <a:pt x="7" y="382"/>
                </a:lnTo>
                <a:lnTo>
                  <a:pt x="13" y="369"/>
                </a:lnTo>
                <a:lnTo>
                  <a:pt x="27" y="345"/>
                </a:lnTo>
                <a:lnTo>
                  <a:pt x="42" y="323"/>
                </a:lnTo>
                <a:lnTo>
                  <a:pt x="56" y="301"/>
                </a:lnTo>
                <a:lnTo>
                  <a:pt x="72" y="282"/>
                </a:lnTo>
                <a:lnTo>
                  <a:pt x="90" y="265"/>
                </a:lnTo>
                <a:lnTo>
                  <a:pt x="106" y="249"/>
                </a:lnTo>
                <a:lnTo>
                  <a:pt x="123" y="234"/>
                </a:lnTo>
                <a:lnTo>
                  <a:pt x="140" y="221"/>
                </a:lnTo>
                <a:lnTo>
                  <a:pt x="159" y="210"/>
                </a:lnTo>
                <a:lnTo>
                  <a:pt x="177" y="200"/>
                </a:lnTo>
                <a:lnTo>
                  <a:pt x="194" y="190"/>
                </a:lnTo>
                <a:lnTo>
                  <a:pt x="213" y="182"/>
                </a:lnTo>
                <a:lnTo>
                  <a:pt x="230" y="175"/>
                </a:lnTo>
                <a:lnTo>
                  <a:pt x="248" y="168"/>
                </a:lnTo>
                <a:lnTo>
                  <a:pt x="265" y="163"/>
                </a:lnTo>
                <a:lnTo>
                  <a:pt x="281" y="159"/>
                </a:lnTo>
                <a:lnTo>
                  <a:pt x="298" y="156"/>
                </a:lnTo>
                <a:lnTo>
                  <a:pt x="329" y="150"/>
                </a:lnTo>
                <a:lnTo>
                  <a:pt x="343" y="149"/>
                </a:lnTo>
                <a:lnTo>
                  <a:pt x="356" y="147"/>
                </a:lnTo>
                <a:lnTo>
                  <a:pt x="381" y="147"/>
                </a:lnTo>
                <a:lnTo>
                  <a:pt x="401" y="147"/>
                </a:lnTo>
                <a:lnTo>
                  <a:pt x="417" y="147"/>
                </a:lnTo>
                <a:lnTo>
                  <a:pt x="430" y="149"/>
                </a:lnTo>
                <a:close/>
              </a:path>
            </a:pathLst>
          </a:custGeom>
          <a:solidFill>
            <a:srgbClr val="FF9900">
              <a:alpha val="79999"/>
            </a:srgbClr>
          </a:solidFill>
          <a:ln w="9525">
            <a:noFill/>
            <a:round/>
            <a:headEnd/>
            <a:tailEnd/>
          </a:ln>
        </p:spPr>
        <p:txBody>
          <a:bodyPr/>
          <a:lstStyle/>
          <a:p>
            <a:endParaRPr lang="zh-CN" altLang="en-US"/>
          </a:p>
        </p:txBody>
      </p:sp>
      <p:sp>
        <p:nvSpPr>
          <p:cNvPr id="31" name="椭圆 30"/>
          <p:cNvSpPr>
            <a:spLocks noChangeArrowheads="1"/>
          </p:cNvSpPr>
          <p:nvPr/>
        </p:nvSpPr>
        <p:spPr bwMode="auto">
          <a:xfrm>
            <a:off x="6084168" y="1916832"/>
            <a:ext cx="2304256" cy="2312987"/>
          </a:xfrm>
          <a:prstGeom prst="ellipse">
            <a:avLst/>
          </a:prstGeom>
          <a:noFill/>
          <a:ln w="28575" algn="ctr">
            <a:solidFill>
              <a:srgbClr val="FF0000"/>
            </a:solidFill>
            <a:round/>
            <a:headEnd/>
            <a:tailEnd/>
          </a:ln>
        </p:spPr>
        <p:txBody>
          <a:bodyPr lIns="79200" tIns="39600" rIns="79200" bIns="39600"/>
          <a:lstStyle/>
          <a:p>
            <a:pPr defTabSz="801688"/>
            <a:endParaRPr lang="zh-CN" altLang="en-US" sz="1800">
              <a:solidFill>
                <a:srgbClr val="000000"/>
              </a:solidFill>
            </a:endParaRPr>
          </a:p>
        </p:txBody>
      </p:sp>
      <p:grpSp>
        <p:nvGrpSpPr>
          <p:cNvPr id="32" name="组合 103"/>
          <p:cNvGrpSpPr>
            <a:grpSpLocks/>
          </p:cNvGrpSpPr>
          <p:nvPr/>
        </p:nvGrpSpPr>
        <p:grpSpPr bwMode="auto">
          <a:xfrm>
            <a:off x="-36513" y="1744663"/>
            <a:ext cx="4608513" cy="4421187"/>
            <a:chOff x="-36512" y="1744663"/>
            <a:chExt cx="4608512" cy="4421187"/>
          </a:xfrm>
        </p:grpSpPr>
        <p:sp>
          <p:nvSpPr>
            <p:cNvPr id="33" name="Rectangle 565"/>
            <p:cNvSpPr>
              <a:spLocks noChangeArrowheads="1"/>
            </p:cNvSpPr>
            <p:nvPr/>
          </p:nvSpPr>
          <p:spPr bwMode="auto">
            <a:xfrm>
              <a:off x="773114" y="2344738"/>
              <a:ext cx="1698625" cy="311150"/>
            </a:xfrm>
            <a:prstGeom prst="rect">
              <a:avLst/>
            </a:prstGeom>
            <a:solidFill>
              <a:srgbClr val="CCECFF"/>
            </a:solidFill>
            <a:ln w="9525" algn="ctr">
              <a:solidFill>
                <a:schemeClr val="tx1"/>
              </a:solidFill>
              <a:miter lim="800000"/>
              <a:headEnd/>
              <a:tailEnd/>
            </a:ln>
          </p:spPr>
          <p:txBody>
            <a:bodyPr wrap="none" lIns="79200" tIns="39600" rIns="79200" bIns="39600" anchor="ctr">
              <a:spAutoFit/>
            </a:bodyPr>
            <a:lstStyle/>
            <a:p>
              <a:pPr algn="ctr" defTabSz="801688">
                <a:spcBef>
                  <a:spcPct val="50000"/>
                </a:spcBef>
                <a:defRPr/>
              </a:pPr>
              <a:r>
                <a:rPr lang="en-US" altLang="zh-CN" sz="1500" dirty="0">
                  <a:solidFill>
                    <a:schemeClr val="tx1"/>
                  </a:solidFill>
                  <a:latin typeface="+mn-ea"/>
                  <a:ea typeface="+mn-ea"/>
                </a:rPr>
                <a:t>Step1.</a:t>
              </a:r>
              <a:r>
                <a:rPr lang="zh-CN" altLang="en-US" sz="1500" dirty="0">
                  <a:solidFill>
                    <a:schemeClr val="tx1"/>
                  </a:solidFill>
                  <a:latin typeface="+mn-ea"/>
                  <a:ea typeface="+mn-ea"/>
                </a:rPr>
                <a:t>核硬件设计</a:t>
              </a:r>
            </a:p>
          </p:txBody>
        </p:sp>
        <p:sp>
          <p:nvSpPr>
            <p:cNvPr id="34" name="Rectangle 566"/>
            <p:cNvSpPr>
              <a:spLocks noChangeArrowheads="1"/>
            </p:cNvSpPr>
            <p:nvPr/>
          </p:nvSpPr>
          <p:spPr bwMode="auto">
            <a:xfrm>
              <a:off x="327026" y="2921000"/>
              <a:ext cx="2947987" cy="311150"/>
            </a:xfrm>
            <a:prstGeom prst="rect">
              <a:avLst/>
            </a:prstGeom>
            <a:solidFill>
              <a:srgbClr val="CCECFF"/>
            </a:solidFill>
            <a:ln w="9525" algn="ctr">
              <a:solidFill>
                <a:schemeClr val="tx1"/>
              </a:solidFill>
              <a:miter lim="800000"/>
              <a:headEnd/>
              <a:tailEnd/>
            </a:ln>
          </p:spPr>
          <p:txBody>
            <a:bodyPr wrap="none" lIns="79200" tIns="39600" rIns="79200" bIns="39600" anchor="ctr">
              <a:spAutoFit/>
            </a:bodyPr>
            <a:lstStyle/>
            <a:p>
              <a:pPr defTabSz="801688">
                <a:spcBef>
                  <a:spcPct val="50000"/>
                </a:spcBef>
                <a:defRPr/>
              </a:pPr>
              <a:r>
                <a:rPr lang="en-US" altLang="zh-CN" sz="1500" dirty="0">
                  <a:solidFill>
                    <a:schemeClr val="tx1"/>
                  </a:solidFill>
                  <a:latin typeface="+mn-ea"/>
                  <a:ea typeface="+mn-ea"/>
                </a:rPr>
                <a:t>Step2.BenchMark</a:t>
              </a:r>
              <a:r>
                <a:rPr lang="zh-CN" altLang="en-US" sz="1500" dirty="0">
                  <a:solidFill>
                    <a:schemeClr val="tx1"/>
                  </a:solidFill>
                  <a:latin typeface="+mn-ea"/>
                  <a:ea typeface="+mn-ea"/>
                </a:rPr>
                <a:t>软件代码修改</a:t>
              </a:r>
            </a:p>
          </p:txBody>
        </p:sp>
        <p:sp>
          <p:nvSpPr>
            <p:cNvPr id="35" name="Rectangle 568"/>
            <p:cNvSpPr>
              <a:spLocks noChangeArrowheads="1"/>
            </p:cNvSpPr>
            <p:nvPr/>
          </p:nvSpPr>
          <p:spPr bwMode="auto">
            <a:xfrm>
              <a:off x="544514" y="3929063"/>
              <a:ext cx="2157412" cy="311150"/>
            </a:xfrm>
            <a:prstGeom prst="rect">
              <a:avLst/>
            </a:prstGeom>
            <a:solidFill>
              <a:srgbClr val="CCECFF"/>
            </a:solidFill>
            <a:ln w="9525" algn="ctr">
              <a:solidFill>
                <a:schemeClr val="tx1"/>
              </a:solidFill>
              <a:miter lim="800000"/>
              <a:headEnd/>
              <a:tailEnd/>
            </a:ln>
          </p:spPr>
          <p:txBody>
            <a:bodyPr lIns="79200" tIns="39600" rIns="79200" bIns="39600" anchor="ctr">
              <a:spAutoFit/>
            </a:bodyPr>
            <a:lstStyle/>
            <a:p>
              <a:pPr algn="ctr" defTabSz="801688">
                <a:spcBef>
                  <a:spcPct val="50000"/>
                </a:spcBef>
                <a:defRPr/>
              </a:pPr>
              <a:r>
                <a:rPr lang="en-US" altLang="zh-CN" sz="1500" dirty="0">
                  <a:solidFill>
                    <a:schemeClr val="tx1"/>
                  </a:solidFill>
                  <a:latin typeface="+mn-ea"/>
                  <a:ea typeface="+mn-ea"/>
                </a:rPr>
                <a:t>Step4.</a:t>
              </a:r>
              <a:r>
                <a:rPr lang="zh-CN" altLang="en-US" sz="1500" dirty="0">
                  <a:solidFill>
                    <a:schemeClr val="tx1"/>
                  </a:solidFill>
                  <a:latin typeface="+mn-ea"/>
                  <a:ea typeface="+mn-ea"/>
                </a:rPr>
                <a:t>进行分析和确认</a:t>
              </a:r>
            </a:p>
          </p:txBody>
        </p:sp>
        <p:sp>
          <p:nvSpPr>
            <p:cNvPr id="36" name="AutoShape 570"/>
            <p:cNvSpPr>
              <a:spLocks noChangeArrowheads="1"/>
            </p:cNvSpPr>
            <p:nvPr/>
          </p:nvSpPr>
          <p:spPr bwMode="auto">
            <a:xfrm>
              <a:off x="290514" y="4432300"/>
              <a:ext cx="2663824" cy="1076325"/>
            </a:xfrm>
            <a:prstGeom prst="diamond">
              <a:avLst/>
            </a:prstGeom>
            <a:solidFill>
              <a:srgbClr val="CCECFF"/>
            </a:solidFill>
            <a:ln w="9525" algn="ctr">
              <a:solidFill>
                <a:schemeClr val="tx1"/>
              </a:solidFill>
              <a:miter lim="800000"/>
              <a:headEnd/>
              <a:tailEnd/>
            </a:ln>
          </p:spPr>
          <p:txBody>
            <a:bodyPr lIns="79200" tIns="39600" rIns="79200" bIns="39600" anchor="ctr">
              <a:spAutoFit/>
            </a:bodyPr>
            <a:lstStyle/>
            <a:p>
              <a:pPr algn="ctr" defTabSz="801688">
                <a:spcBef>
                  <a:spcPct val="50000"/>
                </a:spcBef>
                <a:defRPr/>
              </a:pPr>
              <a:r>
                <a:rPr lang="zh-CN" altLang="en-US" sz="1500" dirty="0">
                  <a:solidFill>
                    <a:schemeClr val="tx1"/>
                  </a:solidFill>
                  <a:latin typeface="+mn-ea"/>
                  <a:ea typeface="+mn-ea"/>
                </a:rPr>
                <a:t>自研核特性是否满足要求？</a:t>
              </a:r>
            </a:p>
          </p:txBody>
        </p:sp>
        <p:cxnSp>
          <p:nvCxnSpPr>
            <p:cNvPr id="37" name="AutoShape 571"/>
            <p:cNvCxnSpPr>
              <a:cxnSpLocks noChangeShapeType="1"/>
              <a:stCxn id="33" idx="2"/>
            </p:cNvCxnSpPr>
            <p:nvPr/>
          </p:nvCxnSpPr>
          <p:spPr bwMode="auto">
            <a:xfrm flipH="1">
              <a:off x="1619101" y="2655888"/>
              <a:ext cx="3324" cy="269056"/>
            </a:xfrm>
            <a:prstGeom prst="straightConnector1">
              <a:avLst/>
            </a:prstGeom>
            <a:noFill/>
            <a:ln w="9525">
              <a:solidFill>
                <a:schemeClr val="tx1"/>
              </a:solidFill>
              <a:round/>
              <a:headEnd/>
              <a:tailEnd type="triangle" w="med" len="med"/>
            </a:ln>
          </p:spPr>
        </p:cxnSp>
        <p:cxnSp>
          <p:nvCxnSpPr>
            <p:cNvPr id="38" name="AutoShape 572"/>
            <p:cNvCxnSpPr>
              <a:cxnSpLocks noChangeShapeType="1"/>
              <a:endCxn id="43" idx="0"/>
            </p:cNvCxnSpPr>
            <p:nvPr/>
          </p:nvCxnSpPr>
          <p:spPr bwMode="auto">
            <a:xfrm>
              <a:off x="1619101" y="3212976"/>
              <a:ext cx="4118" cy="211262"/>
            </a:xfrm>
            <a:prstGeom prst="straightConnector1">
              <a:avLst/>
            </a:prstGeom>
            <a:noFill/>
            <a:ln w="9525">
              <a:solidFill>
                <a:schemeClr val="tx1"/>
              </a:solidFill>
              <a:round/>
              <a:headEnd/>
              <a:tailEnd type="triangle" w="med" len="med"/>
            </a:ln>
          </p:spPr>
        </p:cxnSp>
        <p:sp>
          <p:nvSpPr>
            <p:cNvPr id="39" name="Oval 577"/>
            <p:cNvSpPr>
              <a:spLocks noChangeArrowheads="1"/>
            </p:cNvSpPr>
            <p:nvPr/>
          </p:nvSpPr>
          <p:spPr bwMode="auto">
            <a:xfrm>
              <a:off x="969964" y="1744663"/>
              <a:ext cx="1306512" cy="436562"/>
            </a:xfrm>
            <a:prstGeom prst="ellipse">
              <a:avLst/>
            </a:prstGeom>
            <a:solidFill>
              <a:srgbClr val="CCECFF"/>
            </a:solidFill>
            <a:ln w="9525" algn="ctr">
              <a:solidFill>
                <a:schemeClr val="tx1"/>
              </a:solidFill>
              <a:round/>
              <a:headEnd/>
              <a:tailEnd/>
            </a:ln>
          </p:spPr>
          <p:txBody>
            <a:bodyPr wrap="none" lIns="79200" tIns="39600" rIns="79200" bIns="39600" anchor="ctr">
              <a:spAutoFit/>
            </a:bodyPr>
            <a:lstStyle/>
            <a:p>
              <a:pPr algn="ctr" defTabSz="801688">
                <a:spcBef>
                  <a:spcPct val="50000"/>
                </a:spcBef>
                <a:defRPr/>
              </a:pPr>
              <a:r>
                <a:rPr lang="zh-CN" altLang="en-US" sz="1500" dirty="0">
                  <a:solidFill>
                    <a:schemeClr val="tx1"/>
                  </a:solidFill>
                  <a:latin typeface="+mn-ea"/>
                  <a:ea typeface="+mn-ea"/>
                </a:rPr>
                <a:t>设计开始</a:t>
              </a:r>
            </a:p>
          </p:txBody>
        </p:sp>
        <p:sp>
          <p:nvSpPr>
            <p:cNvPr id="40" name="Oval 578"/>
            <p:cNvSpPr>
              <a:spLocks noChangeArrowheads="1"/>
            </p:cNvSpPr>
            <p:nvPr/>
          </p:nvSpPr>
          <p:spPr bwMode="auto">
            <a:xfrm>
              <a:off x="969964" y="5729288"/>
              <a:ext cx="1306512" cy="436562"/>
            </a:xfrm>
            <a:prstGeom prst="ellipse">
              <a:avLst/>
            </a:prstGeom>
            <a:solidFill>
              <a:srgbClr val="CCECFF"/>
            </a:solidFill>
            <a:ln w="9525" algn="ctr">
              <a:solidFill>
                <a:schemeClr val="tx1"/>
              </a:solidFill>
              <a:round/>
              <a:headEnd/>
              <a:tailEnd/>
            </a:ln>
          </p:spPr>
          <p:txBody>
            <a:bodyPr wrap="none" lIns="79200" tIns="39600" rIns="79200" bIns="39600" anchor="ctr">
              <a:spAutoFit/>
            </a:bodyPr>
            <a:lstStyle/>
            <a:p>
              <a:pPr algn="ctr" defTabSz="801688">
                <a:spcBef>
                  <a:spcPct val="50000"/>
                </a:spcBef>
                <a:defRPr/>
              </a:pPr>
              <a:r>
                <a:rPr lang="zh-CN" altLang="en-US" sz="1500" dirty="0">
                  <a:solidFill>
                    <a:schemeClr val="tx1"/>
                  </a:solidFill>
                  <a:latin typeface="+mn-ea"/>
                  <a:ea typeface="+mn-ea"/>
                </a:rPr>
                <a:t>设计结束</a:t>
              </a:r>
            </a:p>
          </p:txBody>
        </p:sp>
        <p:sp>
          <p:nvSpPr>
            <p:cNvPr id="41" name="Rectangle 581"/>
            <p:cNvSpPr>
              <a:spLocks noChangeArrowheads="1"/>
            </p:cNvSpPr>
            <p:nvPr/>
          </p:nvSpPr>
          <p:spPr bwMode="auto">
            <a:xfrm>
              <a:off x="1173164" y="5368925"/>
              <a:ext cx="303212" cy="327025"/>
            </a:xfrm>
            <a:prstGeom prst="rect">
              <a:avLst/>
            </a:prstGeom>
            <a:noFill/>
            <a:ln w="9525">
              <a:noFill/>
              <a:miter lim="800000"/>
              <a:headEnd/>
              <a:tailEnd/>
            </a:ln>
          </p:spPr>
          <p:txBody>
            <a:bodyPr lIns="80152" tIns="40076" rIns="80152" bIns="40076"/>
            <a:lstStyle/>
            <a:p>
              <a:pPr marL="252413" indent="-252413" defTabSz="801688">
                <a:lnSpc>
                  <a:spcPct val="140000"/>
                </a:lnSpc>
                <a:spcBef>
                  <a:spcPct val="50000"/>
                </a:spcBef>
                <a:defRPr/>
              </a:pPr>
              <a:r>
                <a:rPr lang="zh-CN" altLang="en-US" sz="1500" dirty="0">
                  <a:solidFill>
                    <a:schemeClr val="tx1"/>
                  </a:solidFill>
                  <a:latin typeface="+mn-ea"/>
                  <a:ea typeface="+mn-ea"/>
                </a:rPr>
                <a:t>是</a:t>
              </a:r>
            </a:p>
          </p:txBody>
        </p:sp>
        <p:cxnSp>
          <p:nvCxnSpPr>
            <p:cNvPr id="42" name="AutoShape 584"/>
            <p:cNvCxnSpPr>
              <a:cxnSpLocks noChangeShapeType="1"/>
              <a:stCxn id="39" idx="4"/>
              <a:endCxn id="33" idx="0"/>
            </p:cNvCxnSpPr>
            <p:nvPr/>
          </p:nvCxnSpPr>
          <p:spPr bwMode="auto">
            <a:xfrm>
              <a:off x="1622993" y="2181699"/>
              <a:ext cx="0" cy="162864"/>
            </a:xfrm>
            <a:prstGeom prst="straightConnector1">
              <a:avLst/>
            </a:prstGeom>
            <a:noFill/>
            <a:ln w="9525">
              <a:solidFill>
                <a:schemeClr val="tx1"/>
              </a:solidFill>
              <a:round/>
              <a:headEnd/>
              <a:tailEnd type="triangle" w="med" len="med"/>
            </a:ln>
          </p:spPr>
        </p:cxnSp>
        <p:sp>
          <p:nvSpPr>
            <p:cNvPr id="43" name="Rectangle 586"/>
            <p:cNvSpPr>
              <a:spLocks noChangeArrowheads="1"/>
            </p:cNvSpPr>
            <p:nvPr/>
          </p:nvSpPr>
          <p:spPr bwMode="auto">
            <a:xfrm>
              <a:off x="173039" y="3424238"/>
              <a:ext cx="2900361" cy="311150"/>
            </a:xfrm>
            <a:prstGeom prst="rect">
              <a:avLst/>
            </a:prstGeom>
            <a:solidFill>
              <a:srgbClr val="CCECFF"/>
            </a:solidFill>
            <a:ln w="9525" algn="ctr">
              <a:solidFill>
                <a:schemeClr val="tx1"/>
              </a:solidFill>
              <a:miter lim="800000"/>
              <a:headEnd/>
              <a:tailEnd/>
            </a:ln>
          </p:spPr>
          <p:txBody>
            <a:bodyPr wrap="none" lIns="79200" tIns="39600" rIns="79200" bIns="39600" anchor="ctr">
              <a:spAutoFit/>
            </a:bodyPr>
            <a:lstStyle/>
            <a:p>
              <a:pPr algn="ctr" defTabSz="801688">
                <a:spcBef>
                  <a:spcPct val="50000"/>
                </a:spcBef>
                <a:defRPr/>
              </a:pPr>
              <a:r>
                <a:rPr lang="en-US" altLang="zh-CN" sz="1500" dirty="0">
                  <a:solidFill>
                    <a:schemeClr val="tx1"/>
                  </a:solidFill>
                  <a:latin typeface="+mn-ea"/>
                  <a:ea typeface="+mn-ea"/>
                </a:rPr>
                <a:t>Step3.BenchMark</a:t>
              </a:r>
              <a:r>
                <a:rPr lang="zh-CN" altLang="en-US" sz="1500" dirty="0">
                  <a:solidFill>
                    <a:schemeClr val="tx1"/>
                  </a:solidFill>
                  <a:latin typeface="+mn-ea"/>
                  <a:ea typeface="+mn-ea"/>
                </a:rPr>
                <a:t>软件</a:t>
              </a:r>
              <a:r>
                <a:rPr lang="en-US" altLang="zh-CN" sz="1500" dirty="0">
                  <a:solidFill>
                    <a:schemeClr val="tx1"/>
                  </a:solidFill>
                  <a:latin typeface="+mn-ea"/>
                  <a:ea typeface="+mn-ea"/>
                </a:rPr>
                <a:t>Profiling</a:t>
              </a:r>
              <a:endParaRPr lang="zh-CN" altLang="en-US" sz="1500" dirty="0">
                <a:solidFill>
                  <a:schemeClr val="tx1"/>
                </a:solidFill>
                <a:latin typeface="+mn-ea"/>
                <a:ea typeface="+mn-ea"/>
              </a:endParaRPr>
            </a:p>
          </p:txBody>
        </p:sp>
        <p:sp>
          <p:nvSpPr>
            <p:cNvPr id="44" name="Rectangle 589"/>
            <p:cNvSpPr>
              <a:spLocks noChangeArrowheads="1"/>
            </p:cNvSpPr>
            <p:nvPr/>
          </p:nvSpPr>
          <p:spPr bwMode="auto">
            <a:xfrm>
              <a:off x="3132138" y="4897438"/>
              <a:ext cx="303212" cy="327025"/>
            </a:xfrm>
            <a:prstGeom prst="rect">
              <a:avLst/>
            </a:prstGeom>
            <a:noFill/>
            <a:ln w="9525">
              <a:noFill/>
              <a:miter lim="800000"/>
              <a:headEnd/>
              <a:tailEnd/>
            </a:ln>
          </p:spPr>
          <p:txBody>
            <a:bodyPr lIns="80152" tIns="40076" rIns="80152" bIns="40076"/>
            <a:lstStyle/>
            <a:p>
              <a:pPr marL="252413" indent="-252413" defTabSz="801688">
                <a:lnSpc>
                  <a:spcPct val="140000"/>
                </a:lnSpc>
                <a:spcBef>
                  <a:spcPct val="50000"/>
                </a:spcBef>
                <a:defRPr/>
              </a:pPr>
              <a:r>
                <a:rPr lang="zh-CN" altLang="en-US" sz="1500" dirty="0">
                  <a:solidFill>
                    <a:schemeClr val="tx1"/>
                  </a:solidFill>
                  <a:latin typeface="+mn-ea"/>
                  <a:ea typeface="+mn-ea"/>
                </a:rPr>
                <a:t>否</a:t>
              </a:r>
            </a:p>
          </p:txBody>
        </p:sp>
        <p:cxnSp>
          <p:nvCxnSpPr>
            <p:cNvPr id="45" name="AutoShape 591"/>
            <p:cNvCxnSpPr>
              <a:cxnSpLocks noChangeShapeType="1"/>
              <a:stCxn id="43" idx="2"/>
              <a:endCxn id="35" idx="0"/>
            </p:cNvCxnSpPr>
            <p:nvPr/>
          </p:nvCxnSpPr>
          <p:spPr bwMode="auto">
            <a:xfrm flipH="1">
              <a:off x="1622993" y="3735438"/>
              <a:ext cx="1" cy="193243"/>
            </a:xfrm>
            <a:prstGeom prst="straightConnector1">
              <a:avLst/>
            </a:prstGeom>
            <a:noFill/>
            <a:ln w="6350">
              <a:solidFill>
                <a:schemeClr val="tx1"/>
              </a:solidFill>
              <a:round/>
              <a:headEnd/>
              <a:tailEnd type="triangle" w="med" len="med"/>
            </a:ln>
          </p:spPr>
        </p:cxnSp>
        <p:cxnSp>
          <p:nvCxnSpPr>
            <p:cNvPr id="46" name="AutoShape 592"/>
            <p:cNvCxnSpPr>
              <a:cxnSpLocks noChangeShapeType="1"/>
              <a:stCxn id="35" idx="2"/>
              <a:endCxn id="36" idx="0"/>
            </p:cNvCxnSpPr>
            <p:nvPr/>
          </p:nvCxnSpPr>
          <p:spPr bwMode="auto">
            <a:xfrm>
              <a:off x="1622993" y="4239475"/>
              <a:ext cx="0" cy="193243"/>
            </a:xfrm>
            <a:prstGeom prst="straightConnector1">
              <a:avLst/>
            </a:prstGeom>
            <a:noFill/>
            <a:ln w="6350">
              <a:solidFill>
                <a:schemeClr val="tx1"/>
              </a:solidFill>
              <a:round/>
              <a:headEnd/>
              <a:tailEnd type="triangle" w="med" len="med"/>
            </a:ln>
          </p:spPr>
        </p:cxnSp>
        <p:sp>
          <p:nvSpPr>
            <p:cNvPr id="47" name="Rectangle 593"/>
            <p:cNvSpPr>
              <a:spLocks noChangeArrowheads="1"/>
            </p:cNvSpPr>
            <p:nvPr/>
          </p:nvSpPr>
          <p:spPr bwMode="auto">
            <a:xfrm>
              <a:off x="2268538" y="4343400"/>
              <a:ext cx="2303462" cy="309563"/>
            </a:xfrm>
            <a:prstGeom prst="rect">
              <a:avLst/>
            </a:prstGeom>
            <a:solidFill>
              <a:srgbClr val="CCECFF"/>
            </a:solidFill>
            <a:ln w="9525" algn="ctr">
              <a:solidFill>
                <a:schemeClr val="tx1"/>
              </a:solidFill>
              <a:miter lim="800000"/>
              <a:headEnd/>
              <a:tailEnd/>
            </a:ln>
          </p:spPr>
          <p:txBody>
            <a:bodyPr lIns="79200" tIns="39600" rIns="79200" bIns="39600" anchor="ctr">
              <a:spAutoFit/>
            </a:bodyPr>
            <a:lstStyle/>
            <a:p>
              <a:pPr algn="ctr" defTabSz="801688">
                <a:spcBef>
                  <a:spcPct val="50000"/>
                </a:spcBef>
                <a:defRPr/>
              </a:pPr>
              <a:r>
                <a:rPr lang="en-US" altLang="zh-CN" sz="1500" dirty="0">
                  <a:solidFill>
                    <a:schemeClr val="tx1"/>
                  </a:solidFill>
                  <a:latin typeface="+mn-ea"/>
                  <a:ea typeface="+mn-ea"/>
                </a:rPr>
                <a:t>Step5.</a:t>
              </a:r>
              <a:r>
                <a:rPr lang="zh-CN" altLang="en-US" sz="1500" dirty="0">
                  <a:solidFill>
                    <a:schemeClr val="tx1"/>
                  </a:solidFill>
                  <a:latin typeface="+mn-ea"/>
                  <a:ea typeface="+mn-ea"/>
                </a:rPr>
                <a:t>核硬件优化和重构</a:t>
              </a:r>
            </a:p>
          </p:txBody>
        </p:sp>
        <p:cxnSp>
          <p:nvCxnSpPr>
            <p:cNvPr id="48" name="AutoShape 595"/>
            <p:cNvCxnSpPr>
              <a:cxnSpLocks noChangeShapeType="1"/>
              <a:stCxn id="36" idx="2"/>
              <a:endCxn id="40" idx="0"/>
            </p:cNvCxnSpPr>
            <p:nvPr/>
          </p:nvCxnSpPr>
          <p:spPr bwMode="auto">
            <a:xfrm>
              <a:off x="1622993" y="5508621"/>
              <a:ext cx="0" cy="220193"/>
            </a:xfrm>
            <a:prstGeom prst="straightConnector1">
              <a:avLst/>
            </a:prstGeom>
            <a:noFill/>
            <a:ln w="6350">
              <a:solidFill>
                <a:schemeClr val="tx1"/>
              </a:solidFill>
              <a:round/>
              <a:headEnd/>
              <a:tailEnd type="triangle" w="med" len="med"/>
            </a:ln>
          </p:spPr>
        </p:cxnSp>
        <p:cxnSp>
          <p:nvCxnSpPr>
            <p:cNvPr id="49" name="AutoShape 596"/>
            <p:cNvCxnSpPr>
              <a:cxnSpLocks noChangeShapeType="1"/>
              <a:stCxn id="47" idx="0"/>
            </p:cNvCxnSpPr>
            <p:nvPr/>
          </p:nvCxnSpPr>
          <p:spPr bwMode="auto">
            <a:xfrm rot="16200000" flipV="1">
              <a:off x="1739122" y="2662354"/>
              <a:ext cx="1561344" cy="1800180"/>
            </a:xfrm>
            <a:prstGeom prst="bentConnector2">
              <a:avLst/>
            </a:prstGeom>
            <a:noFill/>
            <a:ln w="6350">
              <a:solidFill>
                <a:schemeClr val="tx1"/>
              </a:solidFill>
              <a:miter lim="800000"/>
              <a:headEnd/>
              <a:tailEnd type="triangle" w="med" len="med"/>
            </a:ln>
          </p:spPr>
        </p:cxnSp>
        <p:cxnSp>
          <p:nvCxnSpPr>
            <p:cNvPr id="50" name="AutoShape 596"/>
            <p:cNvCxnSpPr>
              <a:cxnSpLocks noChangeShapeType="1"/>
              <a:stCxn id="36" idx="3"/>
              <a:endCxn id="47" idx="2"/>
            </p:cNvCxnSpPr>
            <p:nvPr/>
          </p:nvCxnSpPr>
          <p:spPr bwMode="auto">
            <a:xfrm flipV="1">
              <a:off x="2954337" y="4653136"/>
              <a:ext cx="465932" cy="317327"/>
            </a:xfrm>
            <a:prstGeom prst="bentConnector2">
              <a:avLst/>
            </a:prstGeom>
            <a:noFill/>
            <a:ln w="6350">
              <a:solidFill>
                <a:schemeClr val="tx1"/>
              </a:solidFill>
              <a:miter lim="800000"/>
              <a:headEnd/>
              <a:tailEnd type="triangle" w="med" len="med"/>
            </a:ln>
          </p:spPr>
        </p:cxnSp>
        <p:cxnSp>
          <p:nvCxnSpPr>
            <p:cNvPr id="51" name="肘形连接符 92"/>
            <p:cNvCxnSpPr>
              <a:cxnSpLocks noChangeShapeType="1"/>
              <a:stCxn id="34" idx="1"/>
            </p:cNvCxnSpPr>
            <p:nvPr/>
          </p:nvCxnSpPr>
          <p:spPr bwMode="auto">
            <a:xfrm rot="10800000" flipH="1">
              <a:off x="327297" y="2780929"/>
              <a:ext cx="1291803" cy="295647"/>
            </a:xfrm>
            <a:prstGeom prst="bentConnector3">
              <a:avLst>
                <a:gd name="adj1" fmla="val -12181"/>
              </a:avLst>
            </a:prstGeom>
            <a:noFill/>
            <a:ln w="6350">
              <a:solidFill>
                <a:schemeClr val="tx1"/>
              </a:solidFill>
              <a:miter lim="800000"/>
              <a:headEnd/>
              <a:tailEnd type="triangle" w="med" len="med"/>
            </a:ln>
          </p:spPr>
        </p:cxnSp>
        <p:sp>
          <p:nvSpPr>
            <p:cNvPr id="52" name="TextBox 51"/>
            <p:cNvSpPr txBox="1"/>
            <p:nvPr/>
          </p:nvSpPr>
          <p:spPr>
            <a:xfrm>
              <a:off x="-36512" y="2420938"/>
              <a:ext cx="792163" cy="415925"/>
            </a:xfrm>
            <a:prstGeom prst="rect">
              <a:avLst/>
            </a:prstGeom>
            <a:noFill/>
          </p:spPr>
          <p:txBody>
            <a:bodyPr>
              <a:spAutoFit/>
            </a:bodyPr>
            <a:lstStyle/>
            <a:p>
              <a:pPr marL="252413" indent="-252413" defTabSz="801688">
                <a:lnSpc>
                  <a:spcPct val="140000"/>
                </a:lnSpc>
                <a:spcBef>
                  <a:spcPct val="50000"/>
                </a:spcBef>
                <a:defRPr/>
              </a:pPr>
              <a:r>
                <a:rPr lang="zh-CN" altLang="en-US" sz="1500" dirty="0">
                  <a:solidFill>
                    <a:schemeClr val="tx1"/>
                  </a:solidFill>
                  <a:latin typeface="+mn-ea"/>
                  <a:ea typeface="+mn-ea"/>
                </a:rPr>
                <a:t>不合格</a:t>
              </a:r>
            </a:p>
          </p:txBody>
        </p:sp>
      </p:grpSp>
      <p:sp>
        <p:nvSpPr>
          <p:cNvPr id="53" name="AutoShape 14"/>
          <p:cNvSpPr>
            <a:spLocks noChangeArrowheads="1"/>
          </p:cNvSpPr>
          <p:nvPr/>
        </p:nvSpPr>
        <p:spPr bwMode="auto">
          <a:xfrm>
            <a:off x="4644008" y="4869160"/>
            <a:ext cx="4320480" cy="864096"/>
          </a:xfrm>
          <a:prstGeom prst="cloudCallout">
            <a:avLst>
              <a:gd name="adj1" fmla="val 16329"/>
              <a:gd name="adj2" fmla="val -119765"/>
            </a:avLst>
          </a:prstGeom>
          <a:solidFill>
            <a:srgbClr val="FFFFCC"/>
          </a:solidFill>
          <a:ln w="12700">
            <a:solidFill>
              <a:srgbClr val="FF0000"/>
            </a:solidFill>
            <a:round/>
            <a:headEnd/>
            <a:tailEnd/>
          </a:ln>
          <a:effectLst/>
        </p:spPr>
        <p:txBody>
          <a:bodyPr lIns="79200" tIns="39600" rIns="79200" bIns="39600" anchor="ctr"/>
          <a:lstStyle/>
          <a:p>
            <a:pPr defTabSz="801688">
              <a:defRPr/>
            </a:pPr>
            <a:r>
              <a:rPr lang="en-US" altLang="zh-CN" sz="1500" dirty="0" smtClean="0">
                <a:solidFill>
                  <a:srgbClr val="C00000"/>
                </a:solidFill>
                <a:latin typeface="+mn-lt"/>
                <a:ea typeface="+mn-ea"/>
              </a:rPr>
              <a:t>Step2</a:t>
            </a:r>
            <a:r>
              <a:rPr lang="zh-CN" altLang="en-US" sz="1500" dirty="0" smtClean="0">
                <a:solidFill>
                  <a:srgbClr val="C00000"/>
                </a:solidFill>
                <a:latin typeface="+mn-lt"/>
                <a:ea typeface="+mn-ea"/>
              </a:rPr>
              <a:t>、</a:t>
            </a:r>
            <a:r>
              <a:rPr lang="en-US" altLang="zh-CN" sz="1500" dirty="0" smtClean="0">
                <a:solidFill>
                  <a:srgbClr val="C00000"/>
                </a:solidFill>
                <a:latin typeface="+mn-lt"/>
                <a:ea typeface="+mn-ea"/>
              </a:rPr>
              <a:t>Step3</a:t>
            </a:r>
            <a:r>
              <a:rPr lang="zh-CN" altLang="en-US" sz="1500" dirty="0">
                <a:solidFill>
                  <a:srgbClr val="C00000"/>
                </a:solidFill>
                <a:latin typeface="+mn-lt"/>
                <a:ea typeface="+mn-ea"/>
              </a:rPr>
              <a:t>和</a:t>
            </a:r>
            <a:r>
              <a:rPr lang="en-US" altLang="zh-CN" sz="1500" dirty="0" smtClean="0">
                <a:solidFill>
                  <a:srgbClr val="C00000"/>
                </a:solidFill>
                <a:latin typeface="+mn-lt"/>
                <a:ea typeface="+mn-ea"/>
              </a:rPr>
              <a:t>Step4</a:t>
            </a:r>
            <a:r>
              <a:rPr lang="zh-CN" altLang="en-US" sz="1500" dirty="0" smtClean="0">
                <a:solidFill>
                  <a:srgbClr val="C00000"/>
                </a:solidFill>
                <a:latin typeface="+mn-ea"/>
                <a:ea typeface="+mn-ea"/>
              </a:rPr>
              <a:t>这</a:t>
            </a:r>
            <a:r>
              <a:rPr lang="en-US" altLang="zh-CN" sz="1500" dirty="0" smtClean="0">
                <a:solidFill>
                  <a:srgbClr val="C00000"/>
                </a:solidFill>
                <a:latin typeface="+mn-ea"/>
                <a:ea typeface="+mn-ea"/>
              </a:rPr>
              <a:t>3</a:t>
            </a:r>
            <a:r>
              <a:rPr lang="zh-CN" altLang="en-US" sz="1500" dirty="0" smtClean="0">
                <a:solidFill>
                  <a:srgbClr val="C00000"/>
                </a:solidFill>
                <a:latin typeface="+mn-ea"/>
                <a:ea typeface="+mn-ea"/>
              </a:rPr>
              <a:t>个步骤占了总</a:t>
            </a:r>
            <a:r>
              <a:rPr lang="zh-CN" altLang="en-US" sz="1500" dirty="0">
                <a:solidFill>
                  <a:srgbClr val="C00000"/>
                </a:solidFill>
                <a:latin typeface="+mn-ea"/>
                <a:ea typeface="+mn-ea"/>
              </a:rPr>
              <a:t>流程耗时</a:t>
            </a:r>
            <a:r>
              <a:rPr lang="zh-CN" altLang="en-US" sz="1500" dirty="0" smtClean="0">
                <a:solidFill>
                  <a:srgbClr val="C00000"/>
                </a:solidFill>
                <a:latin typeface="+mn-ea"/>
                <a:ea typeface="+mn-ea"/>
              </a:rPr>
              <a:t>的</a:t>
            </a:r>
            <a:r>
              <a:rPr lang="en-US" altLang="zh-CN" sz="1500" dirty="0" smtClean="0">
                <a:solidFill>
                  <a:srgbClr val="C00000"/>
                </a:solidFill>
                <a:latin typeface="+mn-ea"/>
                <a:ea typeface="+mn-ea"/>
              </a:rPr>
              <a:t>74.2%</a:t>
            </a:r>
            <a:r>
              <a:rPr lang="zh-CN" altLang="en-US" sz="1500" dirty="0" smtClean="0">
                <a:solidFill>
                  <a:srgbClr val="C00000"/>
                </a:solidFill>
                <a:latin typeface="+mn-ea"/>
                <a:ea typeface="+mn-ea"/>
              </a:rPr>
              <a:t>，是效率改进的重要关注点。</a:t>
            </a:r>
            <a:endParaRPr lang="en-US" altLang="zh-CN" sz="1500" dirty="0" smtClean="0">
              <a:solidFill>
                <a:srgbClr val="C00000"/>
              </a:solidFill>
              <a:latin typeface="+mn-ea"/>
              <a:ea typeface="+mn-ea"/>
            </a:endParaRPr>
          </a:p>
        </p:txBody>
      </p:sp>
      <p:sp>
        <p:nvSpPr>
          <p:cNvPr id="54" name="椭圆 53"/>
          <p:cNvSpPr>
            <a:spLocks noChangeArrowheads="1"/>
          </p:cNvSpPr>
          <p:nvPr/>
        </p:nvSpPr>
        <p:spPr bwMode="auto">
          <a:xfrm>
            <a:off x="34925" y="2636912"/>
            <a:ext cx="3276600" cy="1800151"/>
          </a:xfrm>
          <a:prstGeom prst="ellipse">
            <a:avLst/>
          </a:prstGeom>
          <a:noFill/>
          <a:ln w="28575" algn="ctr">
            <a:solidFill>
              <a:srgbClr val="FF0000"/>
            </a:solidFill>
            <a:round/>
            <a:headEnd/>
            <a:tailEnd/>
          </a:ln>
        </p:spPr>
        <p:txBody>
          <a:bodyPr lIns="79200" tIns="39600" rIns="79200" bIns="39600"/>
          <a:lstStyle/>
          <a:p>
            <a:pPr defTabSz="801688"/>
            <a:endParaRPr lang="zh-CN" altLang="en-US" sz="1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53" presetClass="entr" presetSubtype="0"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1000" fill="hold"/>
                                        <p:tgtEl>
                                          <p:spTgt spid="29"/>
                                        </p:tgtEl>
                                        <p:attrNameLst>
                                          <p:attrName>ppt_w</p:attrName>
                                        </p:attrNameLst>
                                      </p:cBhvr>
                                      <p:tavLst>
                                        <p:tav tm="0">
                                          <p:val>
                                            <p:fltVal val="0"/>
                                          </p:val>
                                        </p:tav>
                                        <p:tav tm="100000">
                                          <p:val>
                                            <p:strVal val="#ppt_w"/>
                                          </p:val>
                                        </p:tav>
                                      </p:tavLst>
                                    </p:anim>
                                    <p:anim calcmode="lin" valueType="num">
                                      <p:cBhvr>
                                        <p:cTn id="13" dur="1000" fill="hold"/>
                                        <p:tgtEl>
                                          <p:spTgt spid="29"/>
                                        </p:tgtEl>
                                        <p:attrNameLst>
                                          <p:attrName>ppt_h</p:attrName>
                                        </p:attrNameLst>
                                      </p:cBhvr>
                                      <p:tavLst>
                                        <p:tav tm="0">
                                          <p:val>
                                            <p:fltVal val="0"/>
                                          </p:val>
                                        </p:tav>
                                        <p:tav tm="100000">
                                          <p:val>
                                            <p:strVal val="#ppt_h"/>
                                          </p:val>
                                        </p:tav>
                                      </p:tavLst>
                                    </p:anim>
                                    <p:animEffect transition="in" filter="fade">
                                      <p:cBhvr>
                                        <p:cTn id="14" dur="10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1000" fill="hold"/>
                                        <p:tgtEl>
                                          <p:spTgt spid="31"/>
                                        </p:tgtEl>
                                        <p:attrNameLst>
                                          <p:attrName>ppt_w</p:attrName>
                                        </p:attrNameLst>
                                      </p:cBhvr>
                                      <p:tavLst>
                                        <p:tav tm="0">
                                          <p:val>
                                            <p:fltVal val="0"/>
                                          </p:val>
                                        </p:tav>
                                        <p:tav tm="100000">
                                          <p:val>
                                            <p:strVal val="#ppt_w"/>
                                          </p:val>
                                        </p:tav>
                                      </p:tavLst>
                                    </p:anim>
                                    <p:anim calcmode="lin" valueType="num">
                                      <p:cBhvr>
                                        <p:cTn id="20" dur="1000" fill="hold"/>
                                        <p:tgtEl>
                                          <p:spTgt spid="31"/>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anim calcmode="lin" valueType="num">
                                      <p:cBhvr>
                                        <p:cTn id="23" dur="1000" fill="hold"/>
                                        <p:tgtEl>
                                          <p:spTgt spid="54"/>
                                        </p:tgtEl>
                                        <p:attrNameLst>
                                          <p:attrName>ppt_w</p:attrName>
                                        </p:attrNameLst>
                                      </p:cBhvr>
                                      <p:tavLst>
                                        <p:tav tm="0">
                                          <p:val>
                                            <p:fltVal val="0"/>
                                          </p:val>
                                        </p:tav>
                                        <p:tav tm="100000">
                                          <p:val>
                                            <p:strVal val="#ppt_w"/>
                                          </p:val>
                                        </p:tav>
                                      </p:tavLst>
                                    </p:anim>
                                    <p:anim calcmode="lin" valueType="num">
                                      <p:cBhvr>
                                        <p:cTn id="24" dur="1000" fill="hold"/>
                                        <p:tgtEl>
                                          <p:spTgt spid="54"/>
                                        </p:tgtEl>
                                        <p:attrNameLst>
                                          <p:attrName>ppt_h</p:attrName>
                                        </p:attrNameLst>
                                      </p:cBhvr>
                                      <p:tavLst>
                                        <p:tav tm="0">
                                          <p:val>
                                            <p:fltVal val="0"/>
                                          </p:val>
                                        </p:tav>
                                        <p:tav tm="100000">
                                          <p:val>
                                            <p:strVal val="#ppt_h"/>
                                          </p:val>
                                        </p:tav>
                                      </p:tavLst>
                                    </p:anim>
                                  </p:childTnLst>
                                </p:cTn>
                              </p:par>
                            </p:childTnLst>
                          </p:cTn>
                        </p:par>
                        <p:par>
                          <p:cTn id="25" fill="hold">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53"/>
                                        </p:tgtEl>
                                        <p:attrNameLst>
                                          <p:attrName>style.visibility</p:attrName>
                                        </p:attrNameLst>
                                      </p:cBhvr>
                                      <p:to>
                                        <p:strVal val="visible"/>
                                      </p:to>
                                    </p:set>
                                    <p:anim calcmode="lin" valueType="num">
                                      <p:cBhvr additive="base">
                                        <p:cTn id="28" dur="500" fill="hold"/>
                                        <p:tgtEl>
                                          <p:spTgt spid="53"/>
                                        </p:tgtEl>
                                        <p:attrNameLst>
                                          <p:attrName>ppt_x</p:attrName>
                                        </p:attrNameLst>
                                      </p:cBhvr>
                                      <p:tavLst>
                                        <p:tav tm="0">
                                          <p:val>
                                            <p:strVal val="#ppt_x"/>
                                          </p:val>
                                        </p:tav>
                                        <p:tav tm="100000">
                                          <p:val>
                                            <p:strVal val="#ppt_x"/>
                                          </p:val>
                                        </p:tav>
                                      </p:tavLst>
                                    </p:anim>
                                    <p:anim calcmode="lin" valueType="num">
                                      <p:cBhvr additive="base">
                                        <p:cTn id="29"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53" grpId="0" animBg="1"/>
      <p:bldP spid="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p:spPr>
        <p:txBody>
          <a:bodyPr/>
          <a:lstStyle/>
          <a:p>
            <a:pPr defTabSz="801688"/>
            <a:r>
              <a:rPr lang="de-DE" altLang="zh-CN" smtClean="0"/>
              <a:t>Page </a:t>
            </a:r>
            <a:fld id="{A7441278-2745-49F6-A141-746714BAEC15}" type="slidenum">
              <a:rPr lang="de-DE" altLang="zh-CN" smtClean="0"/>
              <a:pPr defTabSz="801688"/>
              <a:t>12</a:t>
            </a:fld>
            <a:endParaRPr lang="en-GB" altLang="zh-CN" smtClean="0"/>
          </a:p>
        </p:txBody>
      </p:sp>
      <p:sp>
        <p:nvSpPr>
          <p:cNvPr id="12292" name="Rectangle 38"/>
          <p:cNvSpPr>
            <a:spLocks noGrp="1" noChangeArrowheads="1"/>
          </p:cNvSpPr>
          <p:nvPr>
            <p:ph type="title"/>
          </p:nvPr>
        </p:nvSpPr>
        <p:spPr/>
        <p:txBody>
          <a:bodyPr/>
          <a:lstStyle/>
          <a:p>
            <a:pPr eaLnBrk="1" hangingPunct="1"/>
            <a:r>
              <a:rPr lang="en-US" altLang="zh-CN" smtClean="0"/>
              <a:t>Step 1.2</a:t>
            </a:r>
            <a:r>
              <a:rPr lang="zh-CN" altLang="en-US" smtClean="0"/>
              <a:t>：把握现状</a:t>
            </a:r>
          </a:p>
        </p:txBody>
      </p:sp>
      <p:grpSp>
        <p:nvGrpSpPr>
          <p:cNvPr id="2" name="组合 50"/>
          <p:cNvGrpSpPr>
            <a:grpSpLocks/>
          </p:cNvGrpSpPr>
          <p:nvPr/>
        </p:nvGrpSpPr>
        <p:grpSpPr bwMode="auto">
          <a:xfrm>
            <a:off x="5413375" y="106363"/>
            <a:ext cx="3633788" cy="769937"/>
            <a:chOff x="5233327" y="265436"/>
            <a:chExt cx="3633789" cy="769938"/>
          </a:xfrm>
        </p:grpSpPr>
        <p:grpSp>
          <p:nvGrpSpPr>
            <p:cNvPr id="3" name="Group 1570"/>
            <p:cNvGrpSpPr>
              <a:grpSpLocks/>
            </p:cNvGrpSpPr>
            <p:nvPr/>
          </p:nvGrpSpPr>
          <p:grpSpPr bwMode="auto">
            <a:xfrm>
              <a:off x="5339691" y="365449"/>
              <a:ext cx="3527425" cy="669925"/>
              <a:chOff x="3310" y="287"/>
              <a:chExt cx="2222" cy="422"/>
            </a:xfrm>
          </p:grpSpPr>
          <p:sp>
            <p:nvSpPr>
              <p:cNvPr id="12300" name="Freeform 1571"/>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2301" name="Freeform 1572"/>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2302" name="Freeform 1573"/>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2303" name="Freeform 1574"/>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2304" name="Text Box 1576"/>
              <p:cNvSpPr txBox="1">
                <a:spLocks noChangeArrowheads="1"/>
              </p:cNvSpPr>
              <p:nvPr/>
            </p:nvSpPr>
            <p:spPr bwMode="auto">
              <a:xfrm>
                <a:off x="3810" y="388"/>
                <a:ext cx="317"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分析根因</a:t>
                </a:r>
              </a:p>
            </p:txBody>
          </p:sp>
          <p:sp>
            <p:nvSpPr>
              <p:cNvPr id="12305" name="Text Box 1577"/>
              <p:cNvSpPr txBox="1">
                <a:spLocks noChangeArrowheads="1"/>
              </p:cNvSpPr>
              <p:nvPr/>
            </p:nvSpPr>
            <p:spPr bwMode="auto">
              <a:xfrm>
                <a:off x="4126" y="388"/>
                <a:ext cx="316"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拟定对策</a:t>
                </a:r>
              </a:p>
            </p:txBody>
          </p:sp>
          <p:sp>
            <p:nvSpPr>
              <p:cNvPr id="12306" name="Text Box 1578"/>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2307" name="Text Box 1579"/>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对策实施</a:t>
                </a:r>
              </a:p>
              <a:p>
                <a:pPr algn="ctr">
                  <a:lnSpc>
                    <a:spcPct val="110000"/>
                  </a:lnSpc>
                </a:pPr>
                <a:r>
                  <a:rPr lang="zh-CN" altLang="en-US" sz="1200" b="1">
                    <a:solidFill>
                      <a:srgbClr val="777777"/>
                    </a:solidFill>
                    <a:latin typeface="Arial" charset="0"/>
                    <a:ea typeface="华文细黑" pitchFamily="2" charset="-122"/>
                    <a:cs typeface="Arial" charset="0"/>
                  </a:rPr>
                  <a:t>效果确认</a:t>
                </a:r>
              </a:p>
            </p:txBody>
          </p:sp>
          <p:sp>
            <p:nvSpPr>
              <p:cNvPr id="12308" name="AutoShape 1580"/>
              <p:cNvSpPr>
                <a:spLocks noChangeArrowheads="1"/>
              </p:cNvSpPr>
              <p:nvPr/>
            </p:nvSpPr>
            <p:spPr bwMode="auto">
              <a:xfrm>
                <a:off x="3310" y="380"/>
                <a:ext cx="543" cy="329"/>
              </a:xfrm>
              <a:prstGeom prst="homePlate">
                <a:avLst>
                  <a:gd name="adj" fmla="val 24069"/>
                </a:avLst>
              </a:prstGeom>
              <a:gradFill rotWithShape="1">
                <a:gsLst>
                  <a:gs pos="0">
                    <a:srgbClr val="BE0202"/>
                  </a:gs>
                  <a:gs pos="100000">
                    <a:srgbClr val="CE9E9E"/>
                  </a:gs>
                </a:gsLst>
                <a:lin ang="2700000" scaled="1"/>
              </a:gradFill>
              <a:ln w="6350" algn="ctr">
                <a:solidFill>
                  <a:srgbClr val="000000"/>
                </a:solidFill>
                <a:miter lim="800000"/>
                <a:headEnd/>
                <a:tailEnd/>
              </a:ln>
            </p:spPr>
            <p:txBody>
              <a:bodyPr/>
              <a:lstStyle/>
              <a:p>
                <a:endParaRPr lang="zh-CN" altLang="en-US"/>
              </a:p>
            </p:txBody>
          </p:sp>
          <p:sp>
            <p:nvSpPr>
              <p:cNvPr id="12309" name="Text Box 1581"/>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latin typeface="Arial" charset="0"/>
                    <a:ea typeface="华文细黑" pitchFamily="2" charset="-122"/>
                    <a:cs typeface="Arial" charset="0"/>
                  </a:rPr>
                  <a:t>选择课题</a:t>
                </a:r>
              </a:p>
              <a:p>
                <a:pPr algn="ctr">
                  <a:lnSpc>
                    <a:spcPct val="110000"/>
                  </a:lnSpc>
                </a:pPr>
                <a:r>
                  <a:rPr lang="zh-CN" altLang="en-US" sz="1200" b="1">
                    <a:latin typeface="Arial" charset="0"/>
                    <a:ea typeface="华文细黑" pitchFamily="2" charset="-122"/>
                    <a:cs typeface="Arial" charset="0"/>
                  </a:rPr>
                  <a:t>把握现状</a:t>
                </a:r>
              </a:p>
            </p:txBody>
          </p:sp>
          <p:sp>
            <p:nvSpPr>
              <p:cNvPr id="12310" name="AutoShape 1582"/>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2311" name="AutoShape 1584"/>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2312" name="AutoShape 1586"/>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2295" name="Text Box 1587"/>
            <p:cNvSpPr txBox="1">
              <a:spLocks noChangeArrowheads="1"/>
            </p:cNvSpPr>
            <p:nvPr/>
          </p:nvSpPr>
          <p:spPr bwMode="auto">
            <a:xfrm>
              <a:off x="5233327" y="265436"/>
              <a:ext cx="503238"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S1</a:t>
              </a:r>
            </a:p>
          </p:txBody>
        </p:sp>
        <p:sp>
          <p:nvSpPr>
            <p:cNvPr id="12296" name="Text Box 1588"/>
            <p:cNvSpPr txBox="1">
              <a:spLocks noChangeArrowheads="1"/>
            </p:cNvSpPr>
            <p:nvPr/>
          </p:nvSpPr>
          <p:spPr bwMode="auto">
            <a:xfrm>
              <a:off x="61699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S2</a:t>
              </a:r>
            </a:p>
          </p:txBody>
        </p:sp>
        <p:sp>
          <p:nvSpPr>
            <p:cNvPr id="12297" name="Text Box 1589"/>
            <p:cNvSpPr txBox="1">
              <a:spLocks noChangeArrowheads="1"/>
            </p:cNvSpPr>
            <p:nvPr/>
          </p:nvSpPr>
          <p:spPr bwMode="auto">
            <a:xfrm>
              <a:off x="66017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2298" name="Text Box 1590"/>
            <p:cNvSpPr txBox="1">
              <a:spLocks noChangeArrowheads="1"/>
            </p:cNvSpPr>
            <p:nvPr/>
          </p:nvSpPr>
          <p:spPr bwMode="auto">
            <a:xfrm>
              <a:off x="7178015"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S4</a:t>
              </a:r>
            </a:p>
          </p:txBody>
        </p:sp>
        <p:sp>
          <p:nvSpPr>
            <p:cNvPr id="12299" name="Text Box 1591"/>
            <p:cNvSpPr txBox="1">
              <a:spLocks noChangeArrowheads="1"/>
            </p:cNvSpPr>
            <p:nvPr/>
          </p:nvSpPr>
          <p:spPr bwMode="auto">
            <a:xfrm>
              <a:off x="78971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graphicFrame>
        <p:nvGraphicFramePr>
          <p:cNvPr id="56" name="表格 55"/>
          <p:cNvGraphicFramePr>
            <a:graphicFrameLocks noGrp="1"/>
          </p:cNvGraphicFramePr>
          <p:nvPr/>
        </p:nvGraphicFramePr>
        <p:xfrm>
          <a:off x="611560" y="1295008"/>
          <a:ext cx="8064896" cy="3413760"/>
        </p:xfrm>
        <a:graphic>
          <a:graphicData uri="http://schemas.openxmlformats.org/drawingml/2006/table">
            <a:tbl>
              <a:tblPr/>
              <a:tblGrid>
                <a:gridCol w="1368152"/>
                <a:gridCol w="3312368"/>
                <a:gridCol w="734592"/>
                <a:gridCol w="777576"/>
                <a:gridCol w="1872208"/>
              </a:tblGrid>
              <a:tr h="35937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i="0" u="none" strike="noStrike" dirty="0" smtClean="0">
                          <a:solidFill>
                            <a:srgbClr val="FFFFFF"/>
                          </a:solidFill>
                          <a:latin typeface="+mn-ea"/>
                          <a:ea typeface="+mn-ea"/>
                        </a:rPr>
                        <a:t>自研核定制一个特性的设计流程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ctr"/>
                      <a:r>
                        <a:rPr lang="zh-CN" altLang="en-US" sz="1400" b="1" i="0" u="none" strike="noStrike" dirty="0" smtClean="0">
                          <a:solidFill>
                            <a:srgbClr val="FFFFFF"/>
                          </a:solidFill>
                          <a:latin typeface="+mn-ea"/>
                          <a:ea typeface="+mn-ea"/>
                        </a:rPr>
                        <a:t>分解子步骤</a:t>
                      </a:r>
                      <a:endParaRPr lang="zh-CN" altLang="en-US" sz="1400" b="1" i="0" u="none" strike="noStrike" dirty="0">
                        <a:solidFill>
                          <a:srgbClr val="FFFFFF"/>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ctr"/>
                      <a:r>
                        <a:rPr lang="zh-CN" altLang="en-US" sz="1400" b="1" i="0" u="none" strike="noStrike" dirty="0" smtClean="0">
                          <a:solidFill>
                            <a:srgbClr val="FFFFFF"/>
                          </a:solidFill>
                          <a:latin typeface="+mn-ea"/>
                          <a:ea typeface="+mn-ea"/>
                        </a:rPr>
                        <a:t>耗时</a:t>
                      </a:r>
                      <a:endParaRPr lang="en-US" altLang="zh-CN" sz="1400" b="1" i="0" u="none" strike="noStrike" dirty="0" smtClean="0">
                        <a:solidFill>
                          <a:srgbClr val="FFFFFF"/>
                        </a:solidFill>
                        <a:latin typeface="+mn-ea"/>
                        <a:ea typeface="+mn-ea"/>
                      </a:endParaRPr>
                    </a:p>
                    <a:p>
                      <a:pPr algn="ctr" fontAlgn="ctr"/>
                      <a:r>
                        <a:rPr lang="zh-CN" altLang="en-US" sz="1400" b="1" i="0" u="none" strike="noStrike" dirty="0" smtClean="0">
                          <a:solidFill>
                            <a:srgbClr val="FFFFFF"/>
                          </a:solidFill>
                          <a:latin typeface="+mn-ea"/>
                          <a:ea typeface="+mn-ea"/>
                        </a:rPr>
                        <a:t>（</a:t>
                      </a:r>
                      <a:r>
                        <a:rPr lang="zh-CN" altLang="en-US" sz="1400" b="1" i="0" u="none" strike="noStrike" dirty="0">
                          <a:solidFill>
                            <a:srgbClr val="FFFFFF"/>
                          </a:solidFill>
                          <a:latin typeface="+mn-ea"/>
                          <a:ea typeface="+mn-ea"/>
                        </a:rPr>
                        <a:t>小时）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i="0" u="none" strike="noStrike" dirty="0" smtClean="0">
                          <a:solidFill>
                            <a:srgbClr val="FFFFFF"/>
                          </a:solidFill>
                          <a:latin typeface="+mn-ea"/>
                          <a:ea typeface="+mn-ea"/>
                        </a:rPr>
                        <a:t>总耗时</a:t>
                      </a:r>
                      <a:endParaRPr lang="en-US" altLang="zh-CN" sz="1400" b="1" i="0" u="none" strike="noStrike" dirty="0" smtClean="0">
                        <a:solidFill>
                          <a:srgbClr val="FFFFFF"/>
                        </a:solidFill>
                        <a:latin typeface="+mn-ea"/>
                        <a:ea typeface="+mn-ea"/>
                      </a:endParaRPr>
                    </a:p>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i="0" u="none" strike="noStrike" dirty="0" smtClean="0">
                          <a:solidFill>
                            <a:srgbClr val="FFFFFF"/>
                          </a:solidFill>
                          <a:latin typeface="+mn-ea"/>
                          <a:ea typeface="+mn-ea"/>
                        </a:rPr>
                        <a:t>（小时）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b="1" i="0" u="none" strike="noStrike" dirty="0" smtClean="0">
                          <a:solidFill>
                            <a:srgbClr val="FFFFFF"/>
                          </a:solidFill>
                          <a:latin typeface="+mn-ea"/>
                          <a:ea typeface="+mn-ea"/>
                        </a:rPr>
                        <a:t>流程特点分析</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r>
              <a:tr h="171019">
                <a:tc rowSpan="4">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dirty="0" smtClean="0">
                          <a:solidFill>
                            <a:srgbClr val="000000"/>
                          </a:solidFill>
                          <a:latin typeface="+mn-ea"/>
                          <a:ea typeface="+mn-ea"/>
                        </a:rPr>
                        <a:t>Step2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marL="0" algn="l" defTabSz="914400" rtl="0" eaLnBrk="1" fontAlgn="ctr" latinLnBrk="0" hangingPunct="1"/>
                      <a:r>
                        <a:rPr lang="en-US" altLang="zh-CN" sz="1400" b="0" i="0" u="none" strike="noStrike" kern="1200" dirty="0" smtClean="0">
                          <a:solidFill>
                            <a:srgbClr val="000000"/>
                          </a:solidFill>
                          <a:latin typeface="+mn-ea"/>
                          <a:ea typeface="+mn-ea"/>
                          <a:cs typeface="+mn-cs"/>
                        </a:rPr>
                        <a:t> 2.1 </a:t>
                      </a:r>
                      <a:r>
                        <a:rPr lang="zh-CN" altLang="en-US" sz="1400" b="0" i="0" u="none" strike="noStrike" kern="1200" dirty="0" smtClean="0">
                          <a:solidFill>
                            <a:srgbClr val="000000"/>
                          </a:solidFill>
                          <a:latin typeface="+mn-ea"/>
                          <a:ea typeface="+mn-ea"/>
                          <a:cs typeface="+mn-cs"/>
                        </a:rPr>
                        <a:t>开发人员学习核特性</a:t>
                      </a:r>
                      <a:endParaRPr lang="en-US" altLang="zh-CN" sz="1400" b="0" i="0" u="none" strike="noStrike" kern="1200" dirty="0">
                        <a:solidFill>
                          <a:srgbClr val="000000"/>
                        </a:solidFill>
                        <a:latin typeface="+mn-ea"/>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marL="0" algn="ctr" defTabSz="914400" rtl="0" eaLnBrk="1" fontAlgn="ctr" latinLnBrk="0" hangingPunct="1"/>
                      <a:r>
                        <a:rPr lang="en-US" altLang="zh-CN" sz="1400" b="0" i="0" u="none" strike="noStrike" kern="1200" dirty="0" smtClean="0">
                          <a:solidFill>
                            <a:srgbClr val="000000"/>
                          </a:solidFill>
                          <a:latin typeface="+mn-ea"/>
                          <a:ea typeface="+mn-ea"/>
                          <a:cs typeface="+mn-cs"/>
                        </a:rPr>
                        <a:t>2</a:t>
                      </a:r>
                      <a:endParaRPr lang="en-US" altLang="zh-CN" sz="1400" b="0" i="0" u="none" strike="noStrike" kern="1200" dirty="0">
                        <a:solidFill>
                          <a:srgbClr val="000000"/>
                        </a:solidFill>
                        <a:latin typeface="+mn-ea"/>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rowSpan="4">
                  <a:txBody>
                    <a:bodyPr/>
                    <a:lstStyle/>
                    <a:p>
                      <a:pPr marL="0" algn="ctr" defTabSz="914400" rtl="0" eaLnBrk="1" fontAlgn="ctr" latinLnBrk="0" hangingPunct="1"/>
                      <a:r>
                        <a:rPr lang="en-US" altLang="zh-CN" sz="1400" b="0" i="0" u="none" strike="noStrike" kern="1200" dirty="0" smtClean="0">
                          <a:solidFill>
                            <a:srgbClr val="000000"/>
                          </a:solidFill>
                          <a:latin typeface="+mn-ea"/>
                          <a:ea typeface="+mn-ea"/>
                          <a:cs typeface="+mn-cs"/>
                        </a:rPr>
                        <a:t>16</a:t>
                      </a:r>
                      <a:endParaRPr lang="en-US" altLang="zh-CN" sz="1400" b="0" i="0" u="none" strike="noStrike" kern="1200" dirty="0">
                        <a:solidFill>
                          <a:srgbClr val="000000"/>
                        </a:solidFill>
                        <a:latin typeface="+mn-ea"/>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rowSpan="4">
                  <a:txBody>
                    <a:bodyPr/>
                    <a:lstStyle/>
                    <a:p>
                      <a:pPr marL="0" algn="l" defTabSz="914400" rtl="0" eaLnBrk="1" fontAlgn="ctr" latinLnBrk="0" hangingPunct="1"/>
                      <a:r>
                        <a:rPr lang="zh-CN" altLang="en-US" sz="1400" b="0" i="0" u="none" strike="noStrike" kern="1200" dirty="0" smtClean="0">
                          <a:solidFill>
                            <a:srgbClr val="000000"/>
                          </a:solidFill>
                          <a:latin typeface="+mn-ea"/>
                          <a:ea typeface="+mn-ea"/>
                          <a:cs typeface="+mn-cs"/>
                        </a:rPr>
                        <a:t>过程属于正常的研发活动耗时，作为</a:t>
                      </a:r>
                      <a:r>
                        <a:rPr lang="en-US" altLang="zh-CN" sz="1400" b="0" i="0" u="none" strike="noStrike" kern="1200" dirty="0" smtClean="0">
                          <a:solidFill>
                            <a:srgbClr val="000000"/>
                          </a:solidFill>
                          <a:latin typeface="+mn-ea"/>
                          <a:ea typeface="+mn-ea"/>
                          <a:cs typeface="+mn-cs"/>
                        </a:rPr>
                        <a:t>QCC</a:t>
                      </a:r>
                      <a:r>
                        <a:rPr lang="zh-CN" altLang="en-US" sz="1400" b="0" i="0" u="none" strike="noStrike" kern="1200" dirty="0" smtClean="0">
                          <a:solidFill>
                            <a:srgbClr val="000000"/>
                          </a:solidFill>
                          <a:latin typeface="+mn-ea"/>
                          <a:ea typeface="+mn-ea"/>
                          <a:cs typeface="+mn-cs"/>
                        </a:rPr>
                        <a:t>改进方向投入产出比不高。</a:t>
                      </a:r>
                      <a:endParaRPr lang="en-US" altLang="zh-CN" sz="1400" b="0" i="0" u="none" strike="noStrike" kern="1200" dirty="0">
                        <a:solidFill>
                          <a:srgbClr val="000000"/>
                        </a:solidFill>
                        <a:latin typeface="+mn-ea"/>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r>
              <a:tr h="171019">
                <a:tc v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altLang="zh-CN" sz="1100" b="0" i="0" u="none" strike="noStrike" dirty="0" smtClean="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l" fontAlgn="ctr"/>
                      <a:r>
                        <a:rPr lang="en-US" sz="1400" b="0" i="0" u="none" strike="noStrike" dirty="0" smtClean="0">
                          <a:solidFill>
                            <a:srgbClr val="000000"/>
                          </a:solidFill>
                          <a:latin typeface="+mn-ea"/>
                          <a:ea typeface="+mn-ea"/>
                        </a:rPr>
                        <a:t> 2.2 </a:t>
                      </a:r>
                      <a:r>
                        <a:rPr lang="zh-CN" altLang="en-US" sz="1400" b="0" i="0" u="none" strike="noStrike" dirty="0" smtClean="0">
                          <a:solidFill>
                            <a:srgbClr val="000000"/>
                          </a:solidFill>
                          <a:latin typeface="+mn-ea"/>
                          <a:ea typeface="+mn-ea"/>
                        </a:rPr>
                        <a:t>根据核特性进行软件代码修改</a:t>
                      </a:r>
                      <a:endParaRPr lang="en-US" sz="1400" b="0" i="0" u="none" strike="noStrike" dirty="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altLang="zh-CN" sz="1400" b="0" i="0" u="none" strike="noStrike" dirty="0" smtClean="0">
                          <a:solidFill>
                            <a:srgbClr val="000000"/>
                          </a:solidFill>
                          <a:latin typeface="+mn-ea"/>
                          <a:ea typeface="+mn-ea"/>
                        </a:rPr>
                        <a:t>6</a:t>
                      </a:r>
                      <a:endParaRPr lang="en-US" altLang="zh-CN" sz="1400" b="0" i="0" u="none" strike="noStrike" dirty="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vMerge="1">
                  <a:txBody>
                    <a:bodyPr/>
                    <a:lstStyle/>
                    <a:p>
                      <a:pPr algn="ctr" fontAlgn="ctr"/>
                      <a:endParaRPr lang="en-US" altLang="zh-CN" sz="1200" b="0" i="0" u="none" strike="noStrike" dirty="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vMerge="1">
                  <a:txBody>
                    <a:bodyPr/>
                    <a:lstStyle/>
                    <a:p>
                      <a:endParaRPr lang="zh-CN" altLang="en-US"/>
                    </a:p>
                  </a:txBody>
                  <a:tcPr/>
                </a:tc>
              </a:tr>
              <a:tr h="171019">
                <a:tc v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altLang="zh-CN" sz="1100" b="0" i="0" u="none" strike="noStrike" dirty="0" smtClean="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400" b="0" i="0" u="none" strike="noStrike" dirty="0" smtClean="0">
                          <a:solidFill>
                            <a:srgbClr val="000000"/>
                          </a:solidFill>
                          <a:latin typeface="+mn-ea"/>
                          <a:ea typeface="+mn-ea"/>
                        </a:rPr>
                        <a:t> 2.3 </a:t>
                      </a:r>
                      <a:r>
                        <a:rPr lang="zh-CN" altLang="en-US" sz="1400" b="0" i="0" u="none" strike="noStrike" dirty="0" smtClean="0">
                          <a:solidFill>
                            <a:srgbClr val="000000"/>
                          </a:solidFill>
                          <a:latin typeface="+mn-ea"/>
                          <a:ea typeface="+mn-ea"/>
                        </a:rPr>
                        <a:t>代码调试</a:t>
                      </a:r>
                      <a:endParaRPr lang="en-US" altLang="zh-CN" sz="1400" b="0" i="0" u="none" strike="noStrike" dirty="0" smtClean="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n-US" altLang="zh-CN" sz="1400" b="0" i="0" u="none" strike="noStrike" dirty="0" smtClean="0">
                          <a:solidFill>
                            <a:srgbClr val="000000"/>
                          </a:solidFill>
                          <a:latin typeface="+mn-ea"/>
                          <a:ea typeface="+mn-ea"/>
                        </a:rPr>
                        <a:t>3</a:t>
                      </a:r>
                      <a:endParaRPr lang="en-US" altLang="zh-CN" sz="1400" b="0" i="0" u="none" strike="noStrike" dirty="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vMerge="1">
                  <a:txBody>
                    <a:bodyPr/>
                    <a:lstStyle/>
                    <a:p>
                      <a:pPr algn="ctr" fontAlgn="ctr"/>
                      <a:endParaRPr lang="en-US" altLang="zh-CN" sz="1200" b="0" i="0" u="none" strike="noStrike" dirty="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vMerge="1">
                  <a:txBody>
                    <a:bodyPr/>
                    <a:lstStyle/>
                    <a:p>
                      <a:endParaRPr lang="zh-CN" altLang="en-US"/>
                    </a:p>
                  </a:txBody>
                  <a:tcPr/>
                </a:tc>
              </a:tr>
              <a:tr h="171019">
                <a:tc v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altLang="zh-CN" sz="1100" b="0" i="0" u="none" strike="noStrike" dirty="0" smtClean="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400" b="0" i="0" u="none" strike="noStrike" dirty="0" smtClean="0">
                          <a:solidFill>
                            <a:srgbClr val="000000"/>
                          </a:solidFill>
                          <a:latin typeface="+mn-ea"/>
                          <a:ea typeface="+mn-ea"/>
                        </a:rPr>
                        <a:t> 2.4 </a:t>
                      </a:r>
                      <a:r>
                        <a:rPr lang="zh-CN" altLang="en-US" sz="1400" b="0" i="0" u="none" strike="noStrike" dirty="0" smtClean="0">
                          <a:solidFill>
                            <a:srgbClr val="000000"/>
                          </a:solidFill>
                          <a:latin typeface="+mn-ea"/>
                          <a:ea typeface="+mn-ea"/>
                        </a:rPr>
                        <a:t>代码检视和优化</a:t>
                      </a:r>
                      <a:endParaRPr lang="en-US" altLang="zh-CN" sz="1400" b="0" i="0" u="none" strike="noStrike" dirty="0" smtClean="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altLang="zh-CN" sz="1400" b="0" i="0" u="none" strike="noStrike" dirty="0" smtClean="0">
                          <a:solidFill>
                            <a:srgbClr val="000000"/>
                          </a:solidFill>
                          <a:latin typeface="+mn-ea"/>
                          <a:ea typeface="+mn-ea"/>
                        </a:rPr>
                        <a:t>5</a:t>
                      </a:r>
                      <a:endParaRPr lang="en-US" altLang="zh-CN" sz="1400" b="0" i="0" u="none" strike="noStrike" dirty="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vMerge="1">
                  <a:txBody>
                    <a:bodyPr/>
                    <a:lstStyle/>
                    <a:p>
                      <a:pPr algn="ctr" fontAlgn="ctr"/>
                      <a:endParaRPr lang="en-US" altLang="zh-CN" sz="1200" b="0" i="0" u="none" strike="noStrike" dirty="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vMerge="1">
                  <a:txBody>
                    <a:bodyPr/>
                    <a:lstStyle/>
                    <a:p>
                      <a:pPr algn="ctr" fontAlgn="ctr"/>
                      <a:endParaRPr lang="en-US" altLang="zh-CN" sz="1200" b="0" i="0" u="none" strike="noStrike" dirty="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71019">
                <a:tc rowSpan="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dirty="0" smtClean="0">
                          <a:solidFill>
                            <a:srgbClr val="000000"/>
                          </a:solidFill>
                          <a:latin typeface="+mn-ea"/>
                          <a:ea typeface="+mn-ea"/>
                        </a:rPr>
                        <a:t>Step3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en-US" sz="1400" b="0" i="0" u="none" strike="noStrike" dirty="0" smtClean="0">
                          <a:solidFill>
                            <a:srgbClr val="000000"/>
                          </a:solidFill>
                          <a:latin typeface="+mn-ea"/>
                          <a:ea typeface="+mn-ea"/>
                        </a:rPr>
                        <a:t> 3.1 </a:t>
                      </a:r>
                      <a:r>
                        <a:rPr lang="en-US" sz="1400" b="0" i="0" u="none" strike="noStrike" dirty="0" err="1">
                          <a:solidFill>
                            <a:srgbClr val="000000"/>
                          </a:solidFill>
                          <a:latin typeface="+mn-ea"/>
                          <a:ea typeface="+mn-ea"/>
                        </a:rPr>
                        <a:t>BenchMark</a:t>
                      </a:r>
                      <a:r>
                        <a:rPr lang="zh-CN" altLang="en-US" sz="1400" b="0" i="0" u="none" strike="noStrike" dirty="0">
                          <a:solidFill>
                            <a:srgbClr val="000000"/>
                          </a:solidFill>
                          <a:latin typeface="+mn-ea"/>
                          <a:ea typeface="+mn-ea"/>
                        </a:rPr>
                        <a:t>库链路代码</a:t>
                      </a:r>
                      <a:r>
                        <a:rPr lang="en-US" sz="1400" b="0" i="0" u="none" strike="noStrike" dirty="0">
                          <a:solidFill>
                            <a:srgbClr val="000000"/>
                          </a:solidFill>
                          <a:latin typeface="+mn-ea"/>
                          <a:ea typeface="+mn-ea"/>
                        </a:rPr>
                        <a:t>Profiling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n-US" altLang="zh-CN" sz="1400" b="0" i="0" u="none" strike="noStrike" dirty="0">
                          <a:solidFill>
                            <a:srgbClr val="000000"/>
                          </a:solidFill>
                          <a:latin typeface="+mn-ea"/>
                          <a:ea typeface="+mn-ea"/>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rowSpan="3">
                  <a:txBody>
                    <a:bodyPr/>
                    <a:lstStyle/>
                    <a:p>
                      <a:pPr algn="ctr" fontAlgn="ctr"/>
                      <a:r>
                        <a:rPr lang="en-US" altLang="zh-CN" sz="1400" b="0" i="0" u="none" strike="noStrike" dirty="0" smtClean="0">
                          <a:solidFill>
                            <a:srgbClr val="000000"/>
                          </a:solidFill>
                          <a:latin typeface="+mn-ea"/>
                          <a:ea typeface="+mn-ea"/>
                        </a:rPr>
                        <a:t>10</a:t>
                      </a:r>
                      <a:endParaRPr lang="en-US" altLang="zh-CN" sz="1400" b="0" i="0" u="none" strike="noStrike" dirty="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rowSpan="3">
                  <a:txBody>
                    <a:bodyPr/>
                    <a:lstStyle/>
                    <a:p>
                      <a:pPr algn="l" fontAlgn="ctr"/>
                      <a:r>
                        <a:rPr lang="zh-CN" altLang="en-US" sz="1400" b="0" i="0" u="none" strike="noStrike" dirty="0" smtClean="0">
                          <a:solidFill>
                            <a:srgbClr val="000000"/>
                          </a:solidFill>
                          <a:latin typeface="+mn-ea"/>
                          <a:ea typeface="+mn-ea"/>
                        </a:rPr>
                        <a:t>过程繁琐但重复度较高，完全可以通过几个月的</a:t>
                      </a:r>
                      <a:r>
                        <a:rPr lang="en-US" altLang="zh-CN" sz="1400" b="0" i="0" u="none" strike="noStrike" dirty="0" smtClean="0">
                          <a:solidFill>
                            <a:srgbClr val="000000"/>
                          </a:solidFill>
                          <a:latin typeface="+mn-ea"/>
                          <a:ea typeface="+mn-ea"/>
                        </a:rPr>
                        <a:t>QCC</a:t>
                      </a:r>
                      <a:r>
                        <a:rPr lang="zh-CN" altLang="en-US" sz="1400" b="0" i="0" u="none" strike="noStrike" dirty="0" smtClean="0">
                          <a:solidFill>
                            <a:srgbClr val="000000"/>
                          </a:solidFill>
                          <a:latin typeface="+mn-ea"/>
                          <a:ea typeface="+mn-ea"/>
                        </a:rPr>
                        <a:t>活动来大幅改进效率。</a:t>
                      </a:r>
                      <a:endParaRPr lang="en-US" altLang="zh-CN" sz="1400" b="0" i="0" u="none" strike="noStrike" dirty="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71019">
                <a:tc vMerge="1">
                  <a:txBody>
                    <a:bodyPr/>
                    <a:lstStyle/>
                    <a:p>
                      <a:pPr algn="l" fontAlgn="ctr"/>
                      <a:endParaRPr lang="zh-CN" altLang="en-US" sz="1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en-US" sz="1400" b="0" i="0" u="none" strike="noStrike" dirty="0" smtClean="0">
                          <a:solidFill>
                            <a:srgbClr val="000000"/>
                          </a:solidFill>
                          <a:latin typeface="+mn-ea"/>
                          <a:ea typeface="+mn-ea"/>
                        </a:rPr>
                        <a:t> 3.2 </a:t>
                      </a:r>
                      <a:r>
                        <a:rPr lang="en-US" sz="1400" b="0" i="0" u="none" strike="noStrike" dirty="0">
                          <a:solidFill>
                            <a:srgbClr val="000000"/>
                          </a:solidFill>
                          <a:latin typeface="+mn-ea"/>
                          <a:ea typeface="+mn-ea"/>
                        </a:rPr>
                        <a:t>Profiling</a:t>
                      </a:r>
                      <a:r>
                        <a:rPr lang="zh-CN" altLang="en-US" sz="1400" b="0" i="0" u="none" strike="noStrike" dirty="0">
                          <a:solidFill>
                            <a:srgbClr val="000000"/>
                          </a:solidFill>
                          <a:latin typeface="+mn-ea"/>
                          <a:ea typeface="+mn-ea"/>
                        </a:rPr>
                        <a:t>性能结果保存和汇总</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altLang="zh-CN" sz="1400" b="0" i="0" u="none" strike="noStrike" dirty="0">
                          <a:solidFill>
                            <a:srgbClr val="000000"/>
                          </a:solidFill>
                          <a:latin typeface="+mn-ea"/>
                          <a:ea typeface="+mn-ea"/>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vMerge="1">
                  <a:txBody>
                    <a:bodyPr/>
                    <a:lstStyle/>
                    <a:p>
                      <a:pPr algn="ctr" fontAlgn="ctr"/>
                      <a:endParaRPr lang="en-US" altLang="zh-CN" sz="1200" b="0" i="0" u="none" strike="noStrike" dirty="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vMerge="1">
                  <a:txBody>
                    <a:bodyPr/>
                    <a:lstStyle/>
                    <a:p>
                      <a:pPr algn="ctr" fontAlgn="ctr"/>
                      <a:endParaRPr lang="en-US" altLang="zh-CN" sz="1200" b="0" i="0" u="none" strike="noStrike" dirty="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71019">
                <a:tc vMerge="1">
                  <a:txBody>
                    <a:bodyPr/>
                    <a:lstStyle/>
                    <a:p>
                      <a:pPr algn="l" fontAlgn="ctr"/>
                      <a:endParaRPr lang="zh-CN" altLang="en-US" sz="1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l" fontAlgn="ctr"/>
                      <a:r>
                        <a:rPr lang="en-US" altLang="zh-CN" sz="1400" b="0" i="0" u="none" strike="noStrike" dirty="0" smtClean="0">
                          <a:solidFill>
                            <a:srgbClr val="000000"/>
                          </a:solidFill>
                          <a:latin typeface="+mn-ea"/>
                          <a:ea typeface="+mn-ea"/>
                        </a:rPr>
                        <a:t> 3.3 </a:t>
                      </a:r>
                      <a:r>
                        <a:rPr lang="zh-CN" altLang="en-US" sz="1400" b="0" i="0" u="none" strike="noStrike" dirty="0">
                          <a:solidFill>
                            <a:srgbClr val="000000"/>
                          </a:solidFill>
                          <a:latin typeface="+mn-ea"/>
                          <a:ea typeface="+mn-ea"/>
                        </a:rPr>
                        <a:t>链路反汇编、</a:t>
                      </a:r>
                      <a:r>
                        <a:rPr lang="en-US" sz="1400" b="0" i="0" u="none" strike="noStrike" dirty="0" err="1">
                          <a:solidFill>
                            <a:srgbClr val="000000"/>
                          </a:solidFill>
                          <a:latin typeface="+mn-ea"/>
                          <a:ea typeface="+mn-ea"/>
                        </a:rPr>
                        <a:t>TraceLog</a:t>
                      </a:r>
                      <a:r>
                        <a:rPr lang="zh-CN" altLang="en-US" sz="1400" b="0" i="0" u="none" strike="noStrike" dirty="0">
                          <a:solidFill>
                            <a:srgbClr val="000000"/>
                          </a:solidFill>
                          <a:latin typeface="+mn-ea"/>
                          <a:ea typeface="+mn-ea"/>
                        </a:rPr>
                        <a:t>等信息文件的保存</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n-US" altLang="zh-CN" sz="1400" b="0" i="0" u="none" strike="noStrike" dirty="0">
                          <a:solidFill>
                            <a:srgbClr val="000000"/>
                          </a:solidFill>
                          <a:latin typeface="+mn-ea"/>
                          <a:ea typeface="+mn-ea"/>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vMerge="1">
                  <a:txBody>
                    <a:bodyPr/>
                    <a:lstStyle/>
                    <a:p>
                      <a:pPr algn="ctr" fontAlgn="ctr"/>
                      <a:endParaRPr lang="en-US" altLang="zh-CN" sz="1200" b="0" i="0" u="none" strike="noStrike" dirty="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vMerge="1">
                  <a:txBody>
                    <a:bodyPr/>
                    <a:lstStyle/>
                    <a:p>
                      <a:pPr algn="ctr" fontAlgn="ctr"/>
                      <a:endParaRPr lang="en-US" altLang="zh-CN" sz="1200" b="0" i="0" u="none" strike="noStrike" dirty="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r>
              <a:tr h="171019">
                <a:tc rowSpan="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dirty="0" smtClean="0">
                          <a:solidFill>
                            <a:srgbClr val="000000"/>
                          </a:solidFill>
                          <a:latin typeface="+mn-ea"/>
                          <a:ea typeface="+mn-ea"/>
                        </a:rPr>
                        <a:t>Step4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l" fontAlgn="ctr"/>
                      <a:r>
                        <a:rPr lang="en-US" altLang="zh-CN" sz="1400" b="0" i="0" u="none" strike="noStrike" dirty="0" smtClean="0">
                          <a:solidFill>
                            <a:srgbClr val="000000"/>
                          </a:solidFill>
                          <a:latin typeface="+mn-ea"/>
                          <a:ea typeface="+mn-ea"/>
                        </a:rPr>
                        <a:t> 4.1 </a:t>
                      </a:r>
                      <a:r>
                        <a:rPr lang="zh-CN" altLang="en-US" sz="1400" b="0" i="0" u="none" strike="noStrike" dirty="0">
                          <a:solidFill>
                            <a:srgbClr val="000000"/>
                          </a:solidFill>
                          <a:latin typeface="+mn-ea"/>
                          <a:ea typeface="+mn-ea"/>
                        </a:rPr>
                        <a:t>分析</a:t>
                      </a:r>
                      <a:r>
                        <a:rPr lang="en-US" sz="1400" b="0" i="0" u="none" strike="noStrike" dirty="0" err="1">
                          <a:solidFill>
                            <a:srgbClr val="000000"/>
                          </a:solidFill>
                          <a:latin typeface="+mn-ea"/>
                          <a:ea typeface="+mn-ea"/>
                        </a:rPr>
                        <a:t>BenchMark</a:t>
                      </a:r>
                      <a:r>
                        <a:rPr lang="zh-CN" altLang="en-US" sz="1400" b="0" i="0" u="none" strike="noStrike" dirty="0">
                          <a:solidFill>
                            <a:srgbClr val="000000"/>
                          </a:solidFill>
                          <a:latin typeface="+mn-ea"/>
                          <a:ea typeface="+mn-ea"/>
                        </a:rPr>
                        <a:t>库</a:t>
                      </a:r>
                      <a:r>
                        <a:rPr lang="en-US" sz="1400" b="0" i="0" u="none" strike="noStrike" dirty="0">
                          <a:solidFill>
                            <a:srgbClr val="000000"/>
                          </a:solidFill>
                          <a:latin typeface="+mn-ea"/>
                          <a:ea typeface="+mn-ea"/>
                        </a:rPr>
                        <a:t>Profiling</a:t>
                      </a:r>
                      <a:r>
                        <a:rPr lang="zh-CN" altLang="en-US" sz="1400" b="0" i="0" u="none" strike="noStrike" dirty="0">
                          <a:solidFill>
                            <a:srgbClr val="000000"/>
                          </a:solidFill>
                          <a:latin typeface="+mn-ea"/>
                          <a:ea typeface="+mn-ea"/>
                        </a:rPr>
                        <a:t>性能仿真结果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altLang="zh-CN" sz="1400" b="0" i="0" u="none" strike="noStrike" dirty="0">
                          <a:solidFill>
                            <a:srgbClr val="000000"/>
                          </a:solidFill>
                          <a:latin typeface="+mn-ea"/>
                          <a:ea typeface="+mn-ea"/>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rowSpan="3">
                  <a:txBody>
                    <a:bodyPr/>
                    <a:lstStyle/>
                    <a:p>
                      <a:pPr algn="ctr" fontAlgn="ctr"/>
                      <a:r>
                        <a:rPr lang="en-US" altLang="zh-CN" sz="1400" b="0" i="0" u="none" strike="noStrike" dirty="0" smtClean="0">
                          <a:solidFill>
                            <a:srgbClr val="000000"/>
                          </a:solidFill>
                          <a:latin typeface="+mn-ea"/>
                          <a:ea typeface="+mn-ea"/>
                        </a:rPr>
                        <a:t>20</a:t>
                      </a:r>
                      <a:endParaRPr lang="en-US" altLang="zh-CN" sz="1400" b="0" i="0" u="none" strike="noStrike" dirty="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rowSpan="3">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latin typeface="+mn-ea"/>
                          <a:ea typeface="+mn-ea"/>
                        </a:rPr>
                        <a:t>过程繁琐但重复度较高，完全可以通过几个月的</a:t>
                      </a:r>
                      <a:r>
                        <a:rPr lang="en-US" altLang="zh-CN" sz="1400" b="0" i="0" u="none" strike="noStrike" dirty="0" smtClean="0">
                          <a:solidFill>
                            <a:srgbClr val="000000"/>
                          </a:solidFill>
                          <a:latin typeface="+mn-ea"/>
                          <a:ea typeface="+mn-ea"/>
                        </a:rPr>
                        <a:t>QCC</a:t>
                      </a:r>
                      <a:r>
                        <a:rPr lang="zh-CN" altLang="en-US" sz="1400" b="0" i="0" u="none" strike="noStrike" dirty="0" smtClean="0">
                          <a:solidFill>
                            <a:srgbClr val="000000"/>
                          </a:solidFill>
                          <a:latin typeface="+mn-ea"/>
                          <a:ea typeface="+mn-ea"/>
                        </a:rPr>
                        <a:t>活动来大幅改进效率。</a:t>
                      </a:r>
                      <a:endParaRPr lang="en-US" altLang="zh-CN" sz="1400" b="0" i="0" u="none" strike="noStrike" dirty="0" smtClean="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r>
              <a:tr h="171019">
                <a:tc vMerge="1">
                  <a:txBody>
                    <a:bodyPr/>
                    <a:lstStyle/>
                    <a:p>
                      <a:pPr algn="l" fontAlgn="ctr"/>
                      <a:endParaRPr lang="zh-CN" altLang="en-US" sz="1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l" fontAlgn="ctr"/>
                      <a:r>
                        <a:rPr lang="en-US" altLang="zh-CN" sz="1400" b="0" i="0" u="none" strike="noStrike" dirty="0" smtClean="0">
                          <a:solidFill>
                            <a:srgbClr val="000000"/>
                          </a:solidFill>
                          <a:latin typeface="+mn-ea"/>
                          <a:ea typeface="+mn-ea"/>
                        </a:rPr>
                        <a:t> 4.2 </a:t>
                      </a:r>
                      <a:r>
                        <a:rPr lang="zh-CN" altLang="en-US" sz="1400" b="0" i="0" u="none" strike="noStrike" dirty="0">
                          <a:solidFill>
                            <a:srgbClr val="000000"/>
                          </a:solidFill>
                          <a:latin typeface="+mn-ea"/>
                          <a:ea typeface="+mn-ea"/>
                        </a:rPr>
                        <a:t>分析</a:t>
                      </a:r>
                      <a:r>
                        <a:rPr lang="en-US" sz="1400" b="0" i="0" u="none" strike="noStrike" dirty="0" err="1">
                          <a:solidFill>
                            <a:srgbClr val="000000"/>
                          </a:solidFill>
                          <a:latin typeface="+mn-ea"/>
                          <a:ea typeface="+mn-ea"/>
                        </a:rPr>
                        <a:t>TraceLog</a:t>
                      </a:r>
                      <a:r>
                        <a:rPr lang="zh-CN" altLang="en-US" sz="1400" b="0" i="0" u="none" strike="noStrike" dirty="0">
                          <a:solidFill>
                            <a:srgbClr val="000000"/>
                          </a:solidFill>
                          <a:latin typeface="+mn-ea"/>
                          <a:ea typeface="+mn-ea"/>
                        </a:rPr>
                        <a:t>文件以得到核指令分布等信息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n-US" altLang="zh-CN" sz="1400" b="0" i="0" u="none" strike="noStrike" dirty="0">
                          <a:solidFill>
                            <a:srgbClr val="000000"/>
                          </a:solidFill>
                          <a:latin typeface="+mn-ea"/>
                          <a:ea typeface="+mn-ea"/>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vMerge="1">
                  <a:txBody>
                    <a:bodyPr/>
                    <a:lstStyle/>
                    <a:p>
                      <a:pPr algn="ctr" fontAlgn="ctr"/>
                      <a:endParaRPr lang="en-US" altLang="zh-CN" sz="1200" b="0" i="0" u="none" strike="noStrike" dirty="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vMerge="1">
                  <a:txBody>
                    <a:bodyPr/>
                    <a:lstStyle/>
                    <a:p>
                      <a:pPr algn="ctr" fontAlgn="ctr"/>
                      <a:endParaRPr lang="en-US" altLang="zh-CN" sz="1200" b="0" i="0" u="none" strike="noStrike" dirty="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r>
              <a:tr h="171019">
                <a:tc vMerge="1">
                  <a:txBody>
                    <a:bodyPr/>
                    <a:lstStyle/>
                    <a:p>
                      <a:pPr algn="l" fontAlgn="ctr"/>
                      <a:endParaRPr lang="zh-CN" altLang="en-US" sz="1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en-US" altLang="zh-CN" sz="1400" b="0" i="0" u="none" strike="noStrike" dirty="0" smtClean="0">
                          <a:solidFill>
                            <a:srgbClr val="000000"/>
                          </a:solidFill>
                          <a:latin typeface="+mn-ea"/>
                          <a:ea typeface="+mn-ea"/>
                        </a:rPr>
                        <a:t> 4.3 </a:t>
                      </a:r>
                      <a:r>
                        <a:rPr lang="zh-CN" altLang="en-US" sz="1400" b="0" i="0" u="none" strike="noStrike" dirty="0">
                          <a:solidFill>
                            <a:srgbClr val="000000"/>
                          </a:solidFill>
                          <a:latin typeface="+mn-ea"/>
                          <a:ea typeface="+mn-ea"/>
                        </a:rPr>
                        <a:t>分</a:t>
                      </a:r>
                      <a:r>
                        <a:rPr lang="zh-CN" altLang="en-US" sz="1400" b="0" i="0" u="none" strike="noStrike" dirty="0" smtClean="0">
                          <a:solidFill>
                            <a:srgbClr val="000000"/>
                          </a:solidFill>
                          <a:latin typeface="+mn-ea"/>
                          <a:ea typeface="+mn-ea"/>
                        </a:rPr>
                        <a:t>析汇</a:t>
                      </a:r>
                      <a:r>
                        <a:rPr lang="zh-CN" altLang="en-US" sz="1400" b="0" i="0" u="none" strike="noStrike" dirty="0">
                          <a:solidFill>
                            <a:srgbClr val="000000"/>
                          </a:solidFill>
                          <a:latin typeface="+mn-ea"/>
                          <a:ea typeface="+mn-ea"/>
                        </a:rPr>
                        <a:t>编文件以得到软件流水、循环性能等信息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altLang="zh-CN" sz="1400" b="0" i="0" u="none" strike="noStrike" dirty="0">
                          <a:solidFill>
                            <a:srgbClr val="000000"/>
                          </a:solidFill>
                          <a:latin typeface="+mn-ea"/>
                          <a:ea typeface="+mn-ea"/>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vMerge="1">
                  <a:txBody>
                    <a:bodyPr/>
                    <a:lstStyle/>
                    <a:p>
                      <a:pPr algn="ctr" fontAlgn="ctr"/>
                      <a:endParaRPr lang="en-US" altLang="zh-CN" sz="1200" b="0" i="0" u="none" strike="noStrike" dirty="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vMerge="1">
                  <a:txBody>
                    <a:bodyPr/>
                    <a:lstStyle/>
                    <a:p>
                      <a:pPr algn="ctr" fontAlgn="ctr"/>
                      <a:endParaRPr lang="en-US" altLang="zh-CN" sz="1200" b="0" i="0" u="none" strike="noStrike" dirty="0">
                        <a:solidFill>
                          <a:srgbClr val="000000"/>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bl>
          </a:graphicData>
        </a:graphic>
      </p:graphicFrame>
      <p:sp>
        <p:nvSpPr>
          <p:cNvPr id="57" name="AutoShape 14"/>
          <p:cNvSpPr>
            <a:spLocks noChangeArrowheads="1"/>
          </p:cNvSpPr>
          <p:nvPr/>
        </p:nvSpPr>
        <p:spPr bwMode="auto">
          <a:xfrm>
            <a:off x="2483768" y="5157192"/>
            <a:ext cx="4320480" cy="864096"/>
          </a:xfrm>
          <a:prstGeom prst="cloudCallout">
            <a:avLst>
              <a:gd name="adj1" fmla="val 20738"/>
              <a:gd name="adj2" fmla="val -88900"/>
            </a:avLst>
          </a:prstGeom>
          <a:solidFill>
            <a:srgbClr val="FFFFCC"/>
          </a:solidFill>
          <a:ln w="12700">
            <a:solidFill>
              <a:srgbClr val="FF0000"/>
            </a:solidFill>
            <a:round/>
            <a:headEnd/>
            <a:tailEnd/>
          </a:ln>
          <a:effectLst/>
        </p:spPr>
        <p:txBody>
          <a:bodyPr lIns="79200" tIns="39600" rIns="79200" bIns="39600" anchor="ctr"/>
          <a:lstStyle/>
          <a:p>
            <a:pPr defTabSz="801688">
              <a:defRPr/>
            </a:pPr>
            <a:r>
              <a:rPr lang="zh-CN" altLang="en-US" sz="1500" dirty="0" smtClean="0">
                <a:solidFill>
                  <a:srgbClr val="C00000"/>
                </a:solidFill>
                <a:latin typeface="+mn-lt"/>
                <a:ea typeface="+mn-ea"/>
              </a:rPr>
              <a:t>选取</a:t>
            </a:r>
            <a:r>
              <a:rPr lang="en-US" altLang="zh-CN" sz="1500" dirty="0" smtClean="0">
                <a:solidFill>
                  <a:srgbClr val="C00000"/>
                </a:solidFill>
                <a:latin typeface="+mn-lt"/>
                <a:ea typeface="+mn-ea"/>
              </a:rPr>
              <a:t>Step3</a:t>
            </a:r>
            <a:r>
              <a:rPr lang="zh-CN" altLang="en-US" sz="1500" dirty="0">
                <a:solidFill>
                  <a:srgbClr val="C00000"/>
                </a:solidFill>
                <a:latin typeface="+mn-lt"/>
                <a:ea typeface="+mn-ea"/>
              </a:rPr>
              <a:t>和</a:t>
            </a:r>
            <a:r>
              <a:rPr lang="en-US" altLang="zh-CN" sz="1500" dirty="0" smtClean="0">
                <a:solidFill>
                  <a:srgbClr val="C00000"/>
                </a:solidFill>
                <a:latin typeface="+mn-lt"/>
                <a:ea typeface="+mn-ea"/>
              </a:rPr>
              <a:t>Step4</a:t>
            </a:r>
            <a:r>
              <a:rPr lang="zh-CN" altLang="en-US" sz="1500" dirty="0" smtClean="0">
                <a:solidFill>
                  <a:srgbClr val="C00000"/>
                </a:solidFill>
                <a:latin typeface="+mn-ea"/>
                <a:ea typeface="+mn-ea"/>
              </a:rPr>
              <a:t>这</a:t>
            </a:r>
            <a:r>
              <a:rPr lang="en-US" altLang="zh-CN" sz="1500" dirty="0" smtClean="0">
                <a:solidFill>
                  <a:srgbClr val="C00000"/>
                </a:solidFill>
                <a:latin typeface="+mn-ea"/>
                <a:ea typeface="+mn-ea"/>
              </a:rPr>
              <a:t>2</a:t>
            </a:r>
            <a:r>
              <a:rPr lang="zh-CN" altLang="en-US" sz="1500" dirty="0" smtClean="0">
                <a:solidFill>
                  <a:srgbClr val="C00000"/>
                </a:solidFill>
                <a:latin typeface="+mn-ea"/>
                <a:ea typeface="+mn-ea"/>
              </a:rPr>
              <a:t>个步骤作为本次</a:t>
            </a:r>
            <a:r>
              <a:rPr lang="en-US" altLang="zh-CN" sz="1500" dirty="0" smtClean="0">
                <a:solidFill>
                  <a:srgbClr val="C00000"/>
                </a:solidFill>
                <a:latin typeface="+mn-ea"/>
                <a:ea typeface="+mn-ea"/>
              </a:rPr>
              <a:t>QCC</a:t>
            </a:r>
            <a:r>
              <a:rPr lang="zh-CN" altLang="en-US" sz="1500" dirty="0" smtClean="0">
                <a:solidFill>
                  <a:srgbClr val="C00000"/>
                </a:solidFill>
                <a:latin typeface="+mn-ea"/>
                <a:ea typeface="+mn-ea"/>
              </a:rPr>
              <a:t>的重点改进方向。</a:t>
            </a:r>
            <a:endParaRPr lang="en-US" altLang="zh-CN" sz="1500" dirty="0" smtClean="0">
              <a:solidFill>
                <a:srgbClr val="C00000"/>
              </a:solidFill>
              <a:latin typeface="+mn-ea"/>
              <a:ea typeface="+mn-ea"/>
            </a:endParaRPr>
          </a:p>
        </p:txBody>
      </p:sp>
      <p:sp>
        <p:nvSpPr>
          <p:cNvPr id="59" name="矩形 58"/>
          <p:cNvSpPr/>
          <p:nvPr/>
        </p:nvSpPr>
        <p:spPr bwMode="auto">
          <a:xfrm>
            <a:off x="594000" y="2556000"/>
            <a:ext cx="8100000" cy="2178000"/>
          </a:xfrm>
          <a:prstGeom prst="rect">
            <a:avLst/>
          </a:prstGeom>
          <a:noFill/>
          <a:ln w="38100" cap="flat" cmpd="sng" algn="ctr">
            <a:solidFill>
              <a:srgbClr val="FF0000"/>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1000" fill="hold"/>
                                        <p:tgtEl>
                                          <p:spTgt spid="59"/>
                                        </p:tgtEl>
                                        <p:attrNameLst>
                                          <p:attrName>ppt_w</p:attrName>
                                        </p:attrNameLst>
                                      </p:cBhvr>
                                      <p:tavLst>
                                        <p:tav tm="0">
                                          <p:val>
                                            <p:fltVal val="0"/>
                                          </p:val>
                                        </p:tav>
                                        <p:tav tm="100000">
                                          <p:val>
                                            <p:strVal val="#ppt_w"/>
                                          </p:val>
                                        </p:tav>
                                      </p:tavLst>
                                    </p:anim>
                                    <p:anim calcmode="lin" valueType="num">
                                      <p:cBhvr>
                                        <p:cTn id="8" dur="1000" fill="hold"/>
                                        <p:tgtEl>
                                          <p:spTgt spid="59"/>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additive="base">
                                        <p:cTn id="12" dur="500" fill="hold"/>
                                        <p:tgtEl>
                                          <p:spTgt spid="57"/>
                                        </p:tgtEl>
                                        <p:attrNameLst>
                                          <p:attrName>ppt_x</p:attrName>
                                        </p:attrNameLst>
                                      </p:cBhvr>
                                      <p:tavLst>
                                        <p:tav tm="0">
                                          <p:val>
                                            <p:strVal val="#ppt_x"/>
                                          </p:val>
                                        </p:tav>
                                        <p:tav tm="100000">
                                          <p:val>
                                            <p:strVal val="#ppt_x"/>
                                          </p:val>
                                        </p:tav>
                                      </p:tavLst>
                                    </p:anim>
                                    <p:anim calcmode="lin" valueType="num">
                                      <p:cBhvr additive="base">
                                        <p:cTn id="13"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a:spLocks noGrp="1"/>
          </p:cNvSpPr>
          <p:nvPr>
            <p:ph type="dt" sz="quarter" idx="10"/>
          </p:nvPr>
        </p:nvSpPr>
        <p:spPr>
          <a:noFill/>
        </p:spPr>
        <p:txBody>
          <a:bodyPr/>
          <a:lstStyle/>
          <a:p>
            <a:pPr defTabSz="801688"/>
            <a:r>
              <a:rPr lang="de-DE" altLang="zh-CN" smtClean="0"/>
              <a:t>Page </a:t>
            </a:r>
            <a:fld id="{A7441278-2745-49F6-A141-746714BAEC15}" type="slidenum">
              <a:rPr lang="de-DE" altLang="zh-CN" smtClean="0"/>
              <a:pPr defTabSz="801688"/>
              <a:t>13</a:t>
            </a:fld>
            <a:endParaRPr lang="en-GB" altLang="zh-CN" smtClean="0"/>
          </a:p>
        </p:txBody>
      </p:sp>
      <p:sp>
        <p:nvSpPr>
          <p:cNvPr id="12292" name="Rectangle 38"/>
          <p:cNvSpPr>
            <a:spLocks noGrp="1" noChangeArrowheads="1"/>
          </p:cNvSpPr>
          <p:nvPr>
            <p:ph type="title"/>
          </p:nvPr>
        </p:nvSpPr>
        <p:spPr/>
        <p:txBody>
          <a:bodyPr/>
          <a:lstStyle/>
          <a:p>
            <a:pPr eaLnBrk="1" hangingPunct="1"/>
            <a:r>
              <a:rPr lang="en-US" altLang="zh-CN" smtClean="0"/>
              <a:t>Step 1.2</a:t>
            </a:r>
            <a:r>
              <a:rPr lang="zh-CN" altLang="en-US" smtClean="0"/>
              <a:t>：把握现状</a:t>
            </a:r>
          </a:p>
        </p:txBody>
      </p:sp>
      <p:grpSp>
        <p:nvGrpSpPr>
          <p:cNvPr id="2" name="组合 50"/>
          <p:cNvGrpSpPr>
            <a:grpSpLocks/>
          </p:cNvGrpSpPr>
          <p:nvPr/>
        </p:nvGrpSpPr>
        <p:grpSpPr bwMode="auto">
          <a:xfrm>
            <a:off x="5413375" y="106363"/>
            <a:ext cx="3633788" cy="769937"/>
            <a:chOff x="5233327" y="265436"/>
            <a:chExt cx="3633789" cy="769938"/>
          </a:xfrm>
        </p:grpSpPr>
        <p:grpSp>
          <p:nvGrpSpPr>
            <p:cNvPr id="3" name="Group 1570"/>
            <p:cNvGrpSpPr>
              <a:grpSpLocks/>
            </p:cNvGrpSpPr>
            <p:nvPr/>
          </p:nvGrpSpPr>
          <p:grpSpPr bwMode="auto">
            <a:xfrm>
              <a:off x="5339691" y="365449"/>
              <a:ext cx="3527425" cy="669925"/>
              <a:chOff x="3310" y="287"/>
              <a:chExt cx="2222" cy="422"/>
            </a:xfrm>
          </p:grpSpPr>
          <p:sp>
            <p:nvSpPr>
              <p:cNvPr id="12300" name="Freeform 1571"/>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2301" name="Freeform 1572"/>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2302" name="Freeform 1573"/>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2303" name="Freeform 1574"/>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2304" name="Text Box 1576"/>
              <p:cNvSpPr txBox="1">
                <a:spLocks noChangeArrowheads="1"/>
              </p:cNvSpPr>
              <p:nvPr/>
            </p:nvSpPr>
            <p:spPr bwMode="auto">
              <a:xfrm>
                <a:off x="3810" y="388"/>
                <a:ext cx="317"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分析根因</a:t>
                </a:r>
              </a:p>
            </p:txBody>
          </p:sp>
          <p:sp>
            <p:nvSpPr>
              <p:cNvPr id="12305" name="Text Box 1577"/>
              <p:cNvSpPr txBox="1">
                <a:spLocks noChangeArrowheads="1"/>
              </p:cNvSpPr>
              <p:nvPr/>
            </p:nvSpPr>
            <p:spPr bwMode="auto">
              <a:xfrm>
                <a:off x="4126" y="388"/>
                <a:ext cx="316"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拟定对策</a:t>
                </a:r>
              </a:p>
            </p:txBody>
          </p:sp>
          <p:sp>
            <p:nvSpPr>
              <p:cNvPr id="12306" name="Text Box 1578"/>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2307" name="Text Box 1579"/>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对策实施</a:t>
                </a:r>
              </a:p>
              <a:p>
                <a:pPr algn="ctr">
                  <a:lnSpc>
                    <a:spcPct val="110000"/>
                  </a:lnSpc>
                </a:pPr>
                <a:r>
                  <a:rPr lang="zh-CN" altLang="en-US" sz="1200" b="1">
                    <a:solidFill>
                      <a:srgbClr val="777777"/>
                    </a:solidFill>
                    <a:latin typeface="Arial" charset="0"/>
                    <a:ea typeface="华文细黑" pitchFamily="2" charset="-122"/>
                    <a:cs typeface="Arial" charset="0"/>
                  </a:rPr>
                  <a:t>效果确认</a:t>
                </a:r>
              </a:p>
            </p:txBody>
          </p:sp>
          <p:sp>
            <p:nvSpPr>
              <p:cNvPr id="12308" name="AutoShape 1580"/>
              <p:cNvSpPr>
                <a:spLocks noChangeArrowheads="1"/>
              </p:cNvSpPr>
              <p:nvPr/>
            </p:nvSpPr>
            <p:spPr bwMode="auto">
              <a:xfrm>
                <a:off x="3310" y="380"/>
                <a:ext cx="543" cy="329"/>
              </a:xfrm>
              <a:prstGeom prst="homePlate">
                <a:avLst>
                  <a:gd name="adj" fmla="val 24069"/>
                </a:avLst>
              </a:prstGeom>
              <a:gradFill rotWithShape="1">
                <a:gsLst>
                  <a:gs pos="0">
                    <a:srgbClr val="BE0202"/>
                  </a:gs>
                  <a:gs pos="100000">
                    <a:srgbClr val="CE9E9E"/>
                  </a:gs>
                </a:gsLst>
                <a:lin ang="2700000" scaled="1"/>
              </a:gradFill>
              <a:ln w="6350" algn="ctr">
                <a:solidFill>
                  <a:srgbClr val="000000"/>
                </a:solidFill>
                <a:miter lim="800000"/>
                <a:headEnd/>
                <a:tailEnd/>
              </a:ln>
            </p:spPr>
            <p:txBody>
              <a:bodyPr/>
              <a:lstStyle/>
              <a:p>
                <a:endParaRPr lang="zh-CN" altLang="en-US"/>
              </a:p>
            </p:txBody>
          </p:sp>
          <p:sp>
            <p:nvSpPr>
              <p:cNvPr id="12309" name="Text Box 1581"/>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latin typeface="Arial" charset="0"/>
                    <a:ea typeface="华文细黑" pitchFamily="2" charset="-122"/>
                    <a:cs typeface="Arial" charset="0"/>
                  </a:rPr>
                  <a:t>选择课题</a:t>
                </a:r>
              </a:p>
              <a:p>
                <a:pPr algn="ctr">
                  <a:lnSpc>
                    <a:spcPct val="110000"/>
                  </a:lnSpc>
                </a:pPr>
                <a:r>
                  <a:rPr lang="zh-CN" altLang="en-US" sz="1200" b="1">
                    <a:latin typeface="Arial" charset="0"/>
                    <a:ea typeface="华文细黑" pitchFamily="2" charset="-122"/>
                    <a:cs typeface="Arial" charset="0"/>
                  </a:rPr>
                  <a:t>把握现状</a:t>
                </a:r>
              </a:p>
            </p:txBody>
          </p:sp>
          <p:sp>
            <p:nvSpPr>
              <p:cNvPr id="12310" name="AutoShape 1582"/>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2311" name="AutoShape 1584"/>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2312" name="AutoShape 1586"/>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2295" name="Text Box 1587"/>
            <p:cNvSpPr txBox="1">
              <a:spLocks noChangeArrowheads="1"/>
            </p:cNvSpPr>
            <p:nvPr/>
          </p:nvSpPr>
          <p:spPr bwMode="auto">
            <a:xfrm>
              <a:off x="5233327" y="265436"/>
              <a:ext cx="503238"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S1</a:t>
              </a:r>
            </a:p>
          </p:txBody>
        </p:sp>
        <p:sp>
          <p:nvSpPr>
            <p:cNvPr id="12296" name="Text Box 1588"/>
            <p:cNvSpPr txBox="1">
              <a:spLocks noChangeArrowheads="1"/>
            </p:cNvSpPr>
            <p:nvPr/>
          </p:nvSpPr>
          <p:spPr bwMode="auto">
            <a:xfrm>
              <a:off x="61699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S2</a:t>
              </a:r>
            </a:p>
          </p:txBody>
        </p:sp>
        <p:sp>
          <p:nvSpPr>
            <p:cNvPr id="12297" name="Text Box 1589"/>
            <p:cNvSpPr txBox="1">
              <a:spLocks noChangeArrowheads="1"/>
            </p:cNvSpPr>
            <p:nvPr/>
          </p:nvSpPr>
          <p:spPr bwMode="auto">
            <a:xfrm>
              <a:off x="66017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2298" name="Text Box 1590"/>
            <p:cNvSpPr txBox="1">
              <a:spLocks noChangeArrowheads="1"/>
            </p:cNvSpPr>
            <p:nvPr/>
          </p:nvSpPr>
          <p:spPr bwMode="auto">
            <a:xfrm>
              <a:off x="7178015"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S4</a:t>
              </a:r>
            </a:p>
          </p:txBody>
        </p:sp>
        <p:sp>
          <p:nvSpPr>
            <p:cNvPr id="12299" name="Text Box 1591"/>
            <p:cNvSpPr txBox="1">
              <a:spLocks noChangeArrowheads="1"/>
            </p:cNvSpPr>
            <p:nvPr/>
          </p:nvSpPr>
          <p:spPr bwMode="auto">
            <a:xfrm>
              <a:off x="78971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graphicFrame>
        <p:nvGraphicFramePr>
          <p:cNvPr id="26" name="表格 25"/>
          <p:cNvGraphicFramePr>
            <a:graphicFrameLocks noGrp="1"/>
          </p:cNvGraphicFramePr>
          <p:nvPr/>
        </p:nvGraphicFramePr>
        <p:xfrm>
          <a:off x="2915816" y="1168620"/>
          <a:ext cx="5760640" cy="2260380"/>
        </p:xfrm>
        <a:graphic>
          <a:graphicData uri="http://schemas.openxmlformats.org/drawingml/2006/table">
            <a:tbl>
              <a:tblPr/>
              <a:tblGrid>
                <a:gridCol w="1872208"/>
                <a:gridCol w="936104"/>
                <a:gridCol w="792088"/>
                <a:gridCol w="1008112"/>
                <a:gridCol w="1152128"/>
              </a:tblGrid>
              <a:tr h="44897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FFFF"/>
                          </a:solidFill>
                          <a:effectLst/>
                          <a:latin typeface="微软雅黑" pitchFamily="34" charset="-122"/>
                          <a:ea typeface="微软雅黑" pitchFamily="34" charset="-122"/>
                        </a:rPr>
                        <a:t>自研核特性版本名称</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79646"/>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rgbClr val="FFFFFF"/>
                          </a:solidFill>
                          <a:effectLst/>
                          <a:latin typeface="微软雅黑" pitchFamily="34" charset="-122"/>
                          <a:ea typeface="微软雅黑" pitchFamily="34" charset="-122"/>
                        </a:rPr>
                        <a:t>Step3 </a:t>
                      </a:r>
                      <a:r>
                        <a:rPr kumimoji="0" lang="zh-CN" altLang="en-US" sz="1200" b="1" i="0" u="none" strike="noStrike" cap="none" normalizeH="0" baseline="0" dirty="0" smtClean="0">
                          <a:ln>
                            <a:noFill/>
                          </a:ln>
                          <a:solidFill>
                            <a:srgbClr val="FFFFFF"/>
                          </a:solidFill>
                          <a:effectLst/>
                          <a:latin typeface="微软雅黑" pitchFamily="34" charset="-122"/>
                          <a:ea typeface="微软雅黑" pitchFamily="34" charset="-122"/>
                        </a:rPr>
                        <a:t>耗时</a:t>
                      </a:r>
                      <a:endParaRPr kumimoji="0" lang="en-US" altLang="zh-CN" sz="1200" b="1" i="0" u="none" strike="noStrike" cap="none" normalizeH="0" baseline="0" dirty="0" smtClean="0">
                        <a:ln>
                          <a:noFill/>
                        </a:ln>
                        <a:solidFill>
                          <a:srgbClr val="FFFFFF"/>
                        </a:solidFill>
                        <a:effectLst/>
                        <a:latin typeface="微软雅黑" pitchFamily="34" charset="-122"/>
                        <a:ea typeface="微软雅黑" pitchFamily="34" charset="-12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FFFF"/>
                          </a:solidFill>
                          <a:effectLst/>
                          <a:latin typeface="微软雅黑" pitchFamily="34" charset="-122"/>
                          <a:ea typeface="微软雅黑" pitchFamily="34" charset="-122"/>
                        </a:rPr>
                        <a:t>（小时）</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79646"/>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en-US" altLang="zh-CN" sz="1200" b="1" i="0" u="none" strike="noStrike" cap="none" normalizeH="0" baseline="0" dirty="0" smtClean="0">
                          <a:ln>
                            <a:noFill/>
                          </a:ln>
                          <a:solidFill>
                            <a:srgbClr val="FFFFFF"/>
                          </a:solidFill>
                          <a:effectLst/>
                          <a:latin typeface="微软雅黑" pitchFamily="34" charset="-122"/>
                          <a:ea typeface="微软雅黑" pitchFamily="34" charset="-122"/>
                        </a:rPr>
                        <a:t>Step4 </a:t>
                      </a:r>
                      <a:r>
                        <a:rPr kumimoji="0" lang="zh-CN" altLang="en-US" sz="1200" b="1" i="0" u="none" strike="noStrike" cap="none" normalizeH="0" baseline="0" dirty="0" smtClean="0">
                          <a:ln>
                            <a:noFill/>
                          </a:ln>
                          <a:solidFill>
                            <a:srgbClr val="FFFFFF"/>
                          </a:solidFill>
                          <a:effectLst/>
                          <a:latin typeface="微软雅黑" pitchFamily="34" charset="-122"/>
                          <a:ea typeface="微软雅黑" pitchFamily="34" charset="-122"/>
                        </a:rPr>
                        <a:t>耗时</a:t>
                      </a:r>
                      <a:endParaRPr kumimoji="0" lang="en-US" altLang="zh-CN" sz="1200" b="1" i="0" u="none" strike="noStrike" cap="none" normalizeH="0" baseline="0" dirty="0" smtClean="0">
                        <a:ln>
                          <a:noFill/>
                        </a:ln>
                        <a:solidFill>
                          <a:srgbClr val="FFFFFF"/>
                        </a:solidFill>
                        <a:effectLst/>
                        <a:latin typeface="微软雅黑" pitchFamily="34" charset="-122"/>
                        <a:ea typeface="微软雅黑" pitchFamily="34" charset="-122"/>
                      </a:endParaRPr>
                    </a:p>
                    <a:p>
                      <a:pPr marL="0" marR="0" lvl="0" indent="0" algn="ctr" defTabSz="914400" rtl="0" eaLnBrk="1" fontAlgn="ctr" latinLnBrk="0" hangingPunct="1">
                        <a:lnSpc>
                          <a:spcPct val="100000"/>
                        </a:lnSpc>
                        <a:spcBef>
                          <a:spcPct val="0"/>
                        </a:spcBef>
                        <a:spcAft>
                          <a:spcPct val="0"/>
                        </a:spcAft>
                        <a:buClrTx/>
                        <a:buSzTx/>
                        <a:buFontTx/>
                        <a:buNone/>
                        <a:tabLst/>
                        <a:defRPr/>
                      </a:pPr>
                      <a:r>
                        <a:rPr kumimoji="0" lang="zh-CN" altLang="en-US" sz="1200" b="1" i="0" u="none" strike="noStrike" cap="none" normalizeH="0" baseline="0" dirty="0" smtClean="0">
                          <a:ln>
                            <a:noFill/>
                          </a:ln>
                          <a:solidFill>
                            <a:srgbClr val="FFFFFF"/>
                          </a:solidFill>
                          <a:effectLst/>
                          <a:latin typeface="微软雅黑" pitchFamily="34" charset="-122"/>
                          <a:ea typeface="微软雅黑" pitchFamily="34" charset="-122"/>
                        </a:rPr>
                        <a:t>（小时）</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79646"/>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FFFF"/>
                          </a:solidFill>
                          <a:effectLst/>
                          <a:latin typeface="微软雅黑" pitchFamily="34" charset="-122"/>
                          <a:ea typeface="微软雅黑" pitchFamily="34" charset="-122"/>
                        </a:rPr>
                        <a:t>总耗时</a:t>
                      </a:r>
                      <a:endParaRPr kumimoji="0" lang="en-US" altLang="zh-CN" sz="1200" b="1" i="0" u="none" strike="noStrike" cap="none" normalizeH="0" baseline="0" dirty="0" smtClean="0">
                        <a:ln>
                          <a:noFill/>
                        </a:ln>
                        <a:solidFill>
                          <a:srgbClr val="FFFFFF"/>
                        </a:solidFill>
                        <a:effectLst/>
                        <a:latin typeface="微软雅黑" pitchFamily="34" charset="-122"/>
                        <a:ea typeface="微软雅黑" pitchFamily="34" charset="-122"/>
                      </a:endParaRPr>
                    </a:p>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FFFF"/>
                          </a:solidFill>
                          <a:effectLst/>
                          <a:latin typeface="微软雅黑" pitchFamily="34" charset="-122"/>
                          <a:ea typeface="微软雅黑" pitchFamily="34" charset="-122"/>
                        </a:rPr>
                        <a:t>（小时）</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79646"/>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rgbClr val="FFFFFF"/>
                          </a:solidFill>
                          <a:effectLst/>
                          <a:latin typeface="微软雅黑" pitchFamily="34" charset="-122"/>
                          <a:ea typeface="微软雅黑" pitchFamily="34" charset="-122"/>
                        </a:rPr>
                        <a:t>数据提供人</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79646"/>
                    </a:solidFill>
                  </a:tcPr>
                </a:tc>
              </a:tr>
              <a:tr h="301901">
                <a:tc>
                  <a:txBody>
                    <a:bodyPr/>
                    <a:lstStyle/>
                    <a:p>
                      <a:pPr marL="0" marR="0" lvl="0" indent="0" algn="l" defTabSz="914400" rtl="0" eaLnBrk="1" fontAlgn="ctr"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rPr>
                        <a:t> HiDSP220</a:t>
                      </a:r>
                      <a:endPar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10.4</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19.8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30.2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张争争</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r>
              <a:tr h="301901">
                <a:tc>
                  <a:txBody>
                    <a:bodyPr/>
                    <a:lstStyle/>
                    <a:p>
                      <a:pPr marL="0" marR="0" lvl="0" indent="0" algn="l" defTabSz="914400" rtl="0" eaLnBrk="1" fontAlgn="ctr"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rPr>
                        <a:t> HiDSP210_NET</a:t>
                      </a:r>
                      <a:endPar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9.8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20.3</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30.1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毕波</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r>
              <a:tr h="301901">
                <a:tc>
                  <a:txBody>
                    <a:bodyPr/>
                    <a:lstStyle/>
                    <a:p>
                      <a:pPr marL="0" marR="0" lvl="0" indent="0" algn="l" defTabSz="914400" rtl="0" eaLnBrk="1" fontAlgn="ctr"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rPr>
                        <a:t> HiDSP210T16_2LDST</a:t>
                      </a:r>
                      <a:endPar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9.7</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20.1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29.8</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刘强</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r>
              <a:tr h="301901">
                <a:tc>
                  <a:txBody>
                    <a:bodyPr/>
                    <a:lstStyle/>
                    <a:p>
                      <a:pPr marL="0" marR="0" lvl="0" indent="0" algn="l" defTabSz="914400" rtl="0" eaLnBrk="1" fontAlgn="ctr"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rPr>
                        <a:t> HiDSP210T17SP1_2LDST</a:t>
                      </a:r>
                      <a:endPar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10.2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19.7</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29.9</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矫渊培</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r>
              <a:tr h="301901">
                <a:tc>
                  <a:txBody>
                    <a:bodyPr/>
                    <a:lstStyle/>
                    <a:p>
                      <a:pPr marL="0" marR="0" lvl="0" indent="0" algn="l" defTabSz="914400" rtl="0" eaLnBrk="1" fontAlgn="ctr" latinLnBrk="0" hangingPunct="1">
                        <a:lnSpc>
                          <a:spcPct val="100000"/>
                        </a:lnSpc>
                        <a:spcBef>
                          <a:spcPct val="0"/>
                        </a:spcBef>
                        <a:spcAft>
                          <a:spcPct val="0"/>
                        </a:spcAft>
                        <a:buClrTx/>
                        <a:buSzTx/>
                        <a:buFontTx/>
                        <a:buNone/>
                        <a:tabLst/>
                        <a:defRPr/>
                      </a:pPr>
                      <a:r>
                        <a:rPr kumimoji="0" lang="en-US" altLang="zh-CN" sz="1200" b="0" i="0" u="none" strike="noStrike" cap="none" normalizeH="0" baseline="0" dirty="0" smtClean="0">
                          <a:ln>
                            <a:noFill/>
                          </a:ln>
                          <a:solidFill>
                            <a:srgbClr val="000000"/>
                          </a:solidFill>
                          <a:effectLst/>
                          <a:latin typeface="微软雅黑" pitchFamily="34" charset="-122"/>
                          <a:ea typeface="微软雅黑" pitchFamily="34" charset="-122"/>
                        </a:rPr>
                        <a:t> HiDSP210T18SP7 </a:t>
                      </a:r>
                      <a:endParaRPr kumimoji="0" lang="zh-CN" altLang="en-US" sz="12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9.9</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20.2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30.1</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王玉</a:t>
                      </a: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r>
              <a:tr h="301901">
                <a:tc>
                  <a:txBody>
                    <a:bodyPr/>
                    <a:lstStyle/>
                    <a:p>
                      <a:pPr algn="ctr"/>
                      <a:r>
                        <a:rPr lang="zh-CN" altLang="en-US" sz="1400" dirty="0" smtClean="0">
                          <a:latin typeface="微软雅黑" pitchFamily="34" charset="-122"/>
                          <a:ea typeface="微软雅黑" pitchFamily="34" charset="-122"/>
                        </a:rPr>
                        <a:t>平均耗时</a:t>
                      </a:r>
                      <a:endParaRPr lang="zh-CN" altLang="en-US" sz="1400" dirty="0">
                        <a:latin typeface="微软雅黑" pitchFamily="34" charset="-122"/>
                        <a:ea typeface="微软雅黑" pitchFamily="34" charset="-12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10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rPr>
                        <a:t>20.02</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微软雅黑" pitchFamily="34" charset="-122"/>
                          <a:ea typeface="微软雅黑" pitchFamily="34" charset="-122"/>
                        </a:rPr>
                        <a:t>≈</a:t>
                      </a:r>
                      <a:r>
                        <a:rPr kumimoji="0" lang="en-US" altLang="zh-CN" sz="1200" b="1" i="0" u="none" strike="noStrike" cap="none" normalizeH="0" baseline="0" dirty="0" smtClean="0">
                          <a:ln>
                            <a:noFill/>
                          </a:ln>
                          <a:solidFill>
                            <a:srgbClr val="FF0000"/>
                          </a:solidFill>
                          <a:effectLst/>
                          <a:latin typeface="微软雅黑" pitchFamily="34" charset="-122"/>
                          <a:ea typeface="微软雅黑" pitchFamily="34" charset="-122"/>
                        </a:rPr>
                        <a:t>30</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altLang="zh-CN" sz="1200" b="0" i="0" u="none" strike="noStrike" cap="none" normalizeH="0" baseline="0" dirty="0" smtClean="0">
                        <a:ln>
                          <a:noFill/>
                        </a:ln>
                        <a:solidFill>
                          <a:schemeClr val="tx1"/>
                        </a:solidFill>
                        <a:effectLst/>
                        <a:latin typeface="微软雅黑" pitchFamily="34" charset="-122"/>
                        <a:ea typeface="微软雅黑" pitchFamily="34" charset="-122"/>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CD5B4"/>
                    </a:solidFill>
                  </a:tcPr>
                </a:tc>
              </a:tr>
            </a:tbl>
          </a:graphicData>
        </a:graphic>
      </p:graphicFrame>
      <p:sp>
        <p:nvSpPr>
          <p:cNvPr id="27" name="Freeform 110"/>
          <p:cNvSpPr>
            <a:spLocks/>
          </p:cNvSpPr>
          <p:nvPr/>
        </p:nvSpPr>
        <p:spPr bwMode="auto">
          <a:xfrm rot="10800000" flipH="1" flipV="1">
            <a:off x="1331913" y="1479550"/>
            <a:ext cx="1525587" cy="1373188"/>
          </a:xfrm>
          <a:custGeom>
            <a:avLst/>
            <a:gdLst>
              <a:gd name="T0" fmla="*/ 2147483647 w 671"/>
              <a:gd name="T1" fmla="*/ 2147483647 h 395"/>
              <a:gd name="T2" fmla="*/ 2147483647 w 671"/>
              <a:gd name="T3" fmla="*/ 2147483647 h 395"/>
              <a:gd name="T4" fmla="*/ 2147483647 w 671"/>
              <a:gd name="T5" fmla="*/ 2147483647 h 395"/>
              <a:gd name="T6" fmla="*/ 2147483647 w 671"/>
              <a:gd name="T7" fmla="*/ 2147483647 h 395"/>
              <a:gd name="T8" fmla="*/ 2147483647 w 671"/>
              <a:gd name="T9" fmla="*/ 2147483647 h 395"/>
              <a:gd name="T10" fmla="*/ 2147483647 w 671"/>
              <a:gd name="T11" fmla="*/ 0 h 395"/>
              <a:gd name="T12" fmla="*/ 2147483647 w 671"/>
              <a:gd name="T13" fmla="*/ 2147483647 h 395"/>
              <a:gd name="T14" fmla="*/ 2147483647 w 671"/>
              <a:gd name="T15" fmla="*/ 2147483647 h 395"/>
              <a:gd name="T16" fmla="*/ 2147483647 w 671"/>
              <a:gd name="T17" fmla="*/ 2147483647 h 395"/>
              <a:gd name="T18" fmla="*/ 2147483647 w 671"/>
              <a:gd name="T19" fmla="*/ 2147483647 h 395"/>
              <a:gd name="T20" fmla="*/ 2147483647 w 671"/>
              <a:gd name="T21" fmla="*/ 2147483647 h 395"/>
              <a:gd name="T22" fmla="*/ 2147483647 w 671"/>
              <a:gd name="T23" fmla="*/ 2147483647 h 395"/>
              <a:gd name="T24" fmla="*/ 2147483647 w 671"/>
              <a:gd name="T25" fmla="*/ 2147483647 h 395"/>
              <a:gd name="T26" fmla="*/ 2147483647 w 671"/>
              <a:gd name="T27" fmla="*/ 2147483647 h 395"/>
              <a:gd name="T28" fmla="*/ 2147483647 w 671"/>
              <a:gd name="T29" fmla="*/ 2147483647 h 395"/>
              <a:gd name="T30" fmla="*/ 2147483647 w 671"/>
              <a:gd name="T31" fmla="*/ 2147483647 h 395"/>
              <a:gd name="T32" fmla="*/ 2147483647 w 671"/>
              <a:gd name="T33" fmla="*/ 2147483647 h 395"/>
              <a:gd name="T34" fmla="*/ 2147483647 w 671"/>
              <a:gd name="T35" fmla="*/ 2147483647 h 395"/>
              <a:gd name="T36" fmla="*/ 2147483647 w 671"/>
              <a:gd name="T37" fmla="*/ 2147483647 h 395"/>
              <a:gd name="T38" fmla="*/ 2147483647 w 671"/>
              <a:gd name="T39" fmla="*/ 2147483647 h 395"/>
              <a:gd name="T40" fmla="*/ 2147483647 w 671"/>
              <a:gd name="T41" fmla="*/ 2147483647 h 395"/>
              <a:gd name="T42" fmla="*/ 2147483647 w 671"/>
              <a:gd name="T43" fmla="*/ 2147483647 h 395"/>
              <a:gd name="T44" fmla="*/ 2147483647 w 671"/>
              <a:gd name="T45" fmla="*/ 2147483647 h 395"/>
              <a:gd name="T46" fmla="*/ 2147483647 w 671"/>
              <a:gd name="T47" fmla="*/ 2147483647 h 395"/>
              <a:gd name="T48" fmla="*/ 2147483647 w 671"/>
              <a:gd name="T49" fmla="*/ 2147483647 h 395"/>
              <a:gd name="T50" fmla="*/ 2147483647 w 671"/>
              <a:gd name="T51" fmla="*/ 2147483647 h 395"/>
              <a:gd name="T52" fmla="*/ 2147483647 w 671"/>
              <a:gd name="T53" fmla="*/ 2147483647 h 395"/>
              <a:gd name="T54" fmla="*/ 2147483647 w 671"/>
              <a:gd name="T55" fmla="*/ 2147483647 h 395"/>
              <a:gd name="T56" fmla="*/ 2147483647 w 671"/>
              <a:gd name="T57" fmla="*/ 2147483647 h 395"/>
              <a:gd name="T58" fmla="*/ 2147483647 w 671"/>
              <a:gd name="T59" fmla="*/ 2147483647 h 395"/>
              <a:gd name="T60" fmla="*/ 2147483647 w 671"/>
              <a:gd name="T61" fmla="*/ 2147483647 h 395"/>
              <a:gd name="T62" fmla="*/ 2147483647 w 671"/>
              <a:gd name="T63" fmla="*/ 2147483647 h 395"/>
              <a:gd name="T64" fmla="*/ 2147483647 w 671"/>
              <a:gd name="T65" fmla="*/ 2147483647 h 395"/>
              <a:gd name="T66" fmla="*/ 2147483647 w 671"/>
              <a:gd name="T67" fmla="*/ 2147483647 h 395"/>
              <a:gd name="T68" fmla="*/ 0 w 671"/>
              <a:gd name="T69" fmla="*/ 2147483647 h 395"/>
              <a:gd name="T70" fmla="*/ 2147483647 w 671"/>
              <a:gd name="T71" fmla="*/ 2147483647 h 395"/>
              <a:gd name="T72" fmla="*/ 2147483647 w 671"/>
              <a:gd name="T73" fmla="*/ 2147483647 h 395"/>
              <a:gd name="T74" fmla="*/ 2147483647 w 671"/>
              <a:gd name="T75" fmla="*/ 2147483647 h 395"/>
              <a:gd name="T76" fmla="*/ 2147483647 w 671"/>
              <a:gd name="T77" fmla="*/ 2147483647 h 395"/>
              <a:gd name="T78" fmla="*/ 2147483647 w 671"/>
              <a:gd name="T79" fmla="*/ 2147483647 h 395"/>
              <a:gd name="T80" fmla="*/ 2147483647 w 671"/>
              <a:gd name="T81" fmla="*/ 2147483647 h 395"/>
              <a:gd name="T82" fmla="*/ 2147483647 w 671"/>
              <a:gd name="T83" fmla="*/ 2147483647 h 395"/>
              <a:gd name="T84" fmla="*/ 2147483647 w 671"/>
              <a:gd name="T85" fmla="*/ 2147483647 h 395"/>
              <a:gd name="T86" fmla="*/ 2147483647 w 671"/>
              <a:gd name="T87" fmla="*/ 2147483647 h 395"/>
              <a:gd name="T88" fmla="*/ 2147483647 w 671"/>
              <a:gd name="T89" fmla="*/ 2147483647 h 395"/>
              <a:gd name="T90" fmla="*/ 2147483647 w 671"/>
              <a:gd name="T91" fmla="*/ 2147483647 h 395"/>
              <a:gd name="T92" fmla="*/ 2147483647 w 671"/>
              <a:gd name="T93" fmla="*/ 2147483647 h 395"/>
              <a:gd name="T94" fmla="*/ 2147483647 w 671"/>
              <a:gd name="T95" fmla="*/ 2147483647 h 395"/>
              <a:gd name="T96" fmla="*/ 2147483647 w 671"/>
              <a:gd name="T97" fmla="*/ 2147483647 h 395"/>
              <a:gd name="T98" fmla="*/ 2147483647 w 671"/>
              <a:gd name="T99" fmla="*/ 2147483647 h 395"/>
              <a:gd name="T100" fmla="*/ 2147483647 w 671"/>
              <a:gd name="T101" fmla="*/ 2147483647 h 395"/>
              <a:gd name="T102" fmla="*/ 2147483647 w 671"/>
              <a:gd name="T103" fmla="*/ 2147483647 h 395"/>
              <a:gd name="T104" fmla="*/ 2147483647 w 671"/>
              <a:gd name="T105" fmla="*/ 2147483647 h 395"/>
              <a:gd name="T106" fmla="*/ 2147483647 w 671"/>
              <a:gd name="T107" fmla="*/ 2147483647 h 395"/>
              <a:gd name="T108" fmla="*/ 2147483647 w 671"/>
              <a:gd name="T109" fmla="*/ 2147483647 h 395"/>
              <a:gd name="T110" fmla="*/ 2147483647 w 671"/>
              <a:gd name="T111" fmla="*/ 2147483647 h 395"/>
              <a:gd name="T112" fmla="*/ 2147483647 w 671"/>
              <a:gd name="T113" fmla="*/ 2147483647 h 395"/>
              <a:gd name="T114" fmla="*/ 2147483647 w 671"/>
              <a:gd name="T115" fmla="*/ 2147483647 h 395"/>
              <a:gd name="T116" fmla="*/ 2147483647 w 671"/>
              <a:gd name="T117" fmla="*/ 2147483647 h 395"/>
              <a:gd name="T118" fmla="*/ 2147483647 w 671"/>
              <a:gd name="T119" fmla="*/ 2147483647 h 395"/>
              <a:gd name="T120" fmla="*/ 2147483647 w 671"/>
              <a:gd name="T121" fmla="*/ 2147483647 h 3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71"/>
              <a:gd name="T184" fmla="*/ 0 h 395"/>
              <a:gd name="T185" fmla="*/ 671 w 671"/>
              <a:gd name="T186" fmla="*/ 395 h 3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71" h="395">
                <a:moveTo>
                  <a:pt x="430" y="149"/>
                </a:moveTo>
                <a:lnTo>
                  <a:pt x="427" y="165"/>
                </a:lnTo>
                <a:lnTo>
                  <a:pt x="425" y="182"/>
                </a:lnTo>
                <a:lnTo>
                  <a:pt x="422" y="204"/>
                </a:lnTo>
                <a:lnTo>
                  <a:pt x="671" y="98"/>
                </a:lnTo>
                <a:lnTo>
                  <a:pt x="422" y="0"/>
                </a:lnTo>
                <a:lnTo>
                  <a:pt x="425" y="20"/>
                </a:lnTo>
                <a:lnTo>
                  <a:pt x="427" y="37"/>
                </a:lnTo>
                <a:lnTo>
                  <a:pt x="430" y="53"/>
                </a:lnTo>
                <a:lnTo>
                  <a:pt x="414" y="55"/>
                </a:lnTo>
                <a:lnTo>
                  <a:pt x="396" y="58"/>
                </a:lnTo>
                <a:lnTo>
                  <a:pt x="372" y="62"/>
                </a:lnTo>
                <a:lnTo>
                  <a:pt x="343" y="69"/>
                </a:lnTo>
                <a:lnTo>
                  <a:pt x="311" y="78"/>
                </a:lnTo>
                <a:lnTo>
                  <a:pt x="275" y="90"/>
                </a:lnTo>
                <a:lnTo>
                  <a:pt x="258" y="97"/>
                </a:lnTo>
                <a:lnTo>
                  <a:pt x="239" y="105"/>
                </a:lnTo>
                <a:lnTo>
                  <a:pt x="220" y="114"/>
                </a:lnTo>
                <a:lnTo>
                  <a:pt x="201" y="124"/>
                </a:lnTo>
                <a:lnTo>
                  <a:pt x="182" y="136"/>
                </a:lnTo>
                <a:lnTo>
                  <a:pt x="164" y="147"/>
                </a:lnTo>
                <a:lnTo>
                  <a:pt x="146" y="161"/>
                </a:lnTo>
                <a:lnTo>
                  <a:pt x="127" y="175"/>
                </a:lnTo>
                <a:lnTo>
                  <a:pt x="111" y="191"/>
                </a:lnTo>
                <a:lnTo>
                  <a:pt x="94" y="208"/>
                </a:lnTo>
                <a:lnTo>
                  <a:pt x="78" y="226"/>
                </a:lnTo>
                <a:lnTo>
                  <a:pt x="64" y="246"/>
                </a:lnTo>
                <a:lnTo>
                  <a:pt x="49" y="268"/>
                </a:lnTo>
                <a:lnTo>
                  <a:pt x="38" y="290"/>
                </a:lnTo>
                <a:lnTo>
                  <a:pt x="32" y="301"/>
                </a:lnTo>
                <a:lnTo>
                  <a:pt x="26" y="314"/>
                </a:lnTo>
                <a:lnTo>
                  <a:pt x="20" y="326"/>
                </a:lnTo>
                <a:lnTo>
                  <a:pt x="16" y="339"/>
                </a:lnTo>
                <a:lnTo>
                  <a:pt x="7" y="366"/>
                </a:lnTo>
                <a:lnTo>
                  <a:pt x="0" y="395"/>
                </a:lnTo>
                <a:lnTo>
                  <a:pt x="7" y="382"/>
                </a:lnTo>
                <a:lnTo>
                  <a:pt x="13" y="369"/>
                </a:lnTo>
                <a:lnTo>
                  <a:pt x="27" y="345"/>
                </a:lnTo>
                <a:lnTo>
                  <a:pt x="42" y="323"/>
                </a:lnTo>
                <a:lnTo>
                  <a:pt x="56" y="301"/>
                </a:lnTo>
                <a:lnTo>
                  <a:pt x="72" y="282"/>
                </a:lnTo>
                <a:lnTo>
                  <a:pt x="90" y="265"/>
                </a:lnTo>
                <a:lnTo>
                  <a:pt x="106" y="249"/>
                </a:lnTo>
                <a:lnTo>
                  <a:pt x="123" y="234"/>
                </a:lnTo>
                <a:lnTo>
                  <a:pt x="140" y="221"/>
                </a:lnTo>
                <a:lnTo>
                  <a:pt x="159" y="210"/>
                </a:lnTo>
                <a:lnTo>
                  <a:pt x="177" y="200"/>
                </a:lnTo>
                <a:lnTo>
                  <a:pt x="194" y="190"/>
                </a:lnTo>
                <a:lnTo>
                  <a:pt x="213" y="182"/>
                </a:lnTo>
                <a:lnTo>
                  <a:pt x="230" y="175"/>
                </a:lnTo>
                <a:lnTo>
                  <a:pt x="248" y="168"/>
                </a:lnTo>
                <a:lnTo>
                  <a:pt x="265" y="163"/>
                </a:lnTo>
                <a:lnTo>
                  <a:pt x="281" y="159"/>
                </a:lnTo>
                <a:lnTo>
                  <a:pt x="298" y="156"/>
                </a:lnTo>
                <a:lnTo>
                  <a:pt x="329" y="150"/>
                </a:lnTo>
                <a:lnTo>
                  <a:pt x="343" y="149"/>
                </a:lnTo>
                <a:lnTo>
                  <a:pt x="356" y="147"/>
                </a:lnTo>
                <a:lnTo>
                  <a:pt x="381" y="147"/>
                </a:lnTo>
                <a:lnTo>
                  <a:pt x="401" y="147"/>
                </a:lnTo>
                <a:lnTo>
                  <a:pt x="417" y="147"/>
                </a:lnTo>
                <a:lnTo>
                  <a:pt x="430" y="149"/>
                </a:lnTo>
                <a:close/>
              </a:path>
            </a:pathLst>
          </a:custGeom>
          <a:solidFill>
            <a:srgbClr val="FF9900">
              <a:alpha val="79999"/>
            </a:srgbClr>
          </a:solidFill>
          <a:ln w="9525">
            <a:noFill/>
            <a:round/>
            <a:headEnd/>
            <a:tailEnd/>
          </a:ln>
        </p:spPr>
        <p:txBody>
          <a:bodyPr/>
          <a:lstStyle/>
          <a:p>
            <a:endParaRPr lang="zh-CN" altLang="en-US"/>
          </a:p>
        </p:txBody>
      </p:sp>
      <p:grpSp>
        <p:nvGrpSpPr>
          <p:cNvPr id="28" name="组合 43"/>
          <p:cNvGrpSpPr>
            <a:grpSpLocks/>
          </p:cNvGrpSpPr>
          <p:nvPr/>
        </p:nvGrpSpPr>
        <p:grpSpPr bwMode="auto">
          <a:xfrm>
            <a:off x="395288" y="2852930"/>
            <a:ext cx="1800225" cy="1952433"/>
            <a:chOff x="323528" y="2989620"/>
            <a:chExt cx="6049963" cy="1952019"/>
          </a:xfrm>
        </p:grpSpPr>
        <p:sp>
          <p:nvSpPr>
            <p:cNvPr id="29" name="矩形 28"/>
            <p:cNvSpPr/>
            <p:nvPr/>
          </p:nvSpPr>
          <p:spPr bwMode="auto">
            <a:xfrm>
              <a:off x="323528" y="2997363"/>
              <a:ext cx="6049963" cy="1944276"/>
            </a:xfrm>
            <a:prstGeom prst="rect">
              <a:avLst/>
            </a:prstGeom>
            <a:solidFill>
              <a:schemeClr val="bg1">
                <a:lumMod val="85000"/>
              </a:schemeClr>
            </a:solidFill>
            <a:ln w="9525" cap="flat" cmpd="sng" algn="ctr">
              <a:noFill/>
              <a:prstDash val="solid"/>
              <a:round/>
              <a:headEnd type="none" w="med" len="med"/>
              <a:tailEnd type="none" w="med" len="med"/>
            </a:ln>
            <a:effectLst/>
          </p:spPr>
          <p:txBody>
            <a:bodyPr lIns="79200" tIns="39600" rIns="79200" bIns="39600">
              <a:spAutoFit/>
            </a:bodyPr>
            <a:lstStyle/>
            <a:p>
              <a:pPr defTabSz="801688">
                <a:defRPr/>
              </a:pPr>
              <a:endParaRPr lang="zh-CN" altLang="en-US">
                <a:ea typeface="ＭＳ Ｐゴシック" pitchFamily="34" charset="-128"/>
              </a:endParaRPr>
            </a:p>
          </p:txBody>
        </p:sp>
        <p:sp>
          <p:nvSpPr>
            <p:cNvPr id="30" name="Rectangle 22"/>
            <p:cNvSpPr>
              <a:spLocks noChangeArrowheads="1"/>
            </p:cNvSpPr>
            <p:nvPr/>
          </p:nvSpPr>
          <p:spPr bwMode="auto">
            <a:xfrm>
              <a:off x="539686" y="2989620"/>
              <a:ext cx="5833805" cy="1807340"/>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defRPr/>
              </a:pPr>
              <a:r>
                <a:rPr lang="zh-CN" altLang="en-US" sz="1600" dirty="0" smtClean="0">
                  <a:solidFill>
                    <a:schemeClr val="tx1"/>
                  </a:solidFill>
                  <a:latin typeface="+mn-ea"/>
                  <a:ea typeface="+mn-ea"/>
                </a:rPr>
                <a:t>调查最近</a:t>
              </a:r>
              <a:r>
                <a:rPr lang="en-US" altLang="zh-CN" sz="1600" dirty="0" smtClean="0">
                  <a:solidFill>
                    <a:schemeClr val="tx1"/>
                  </a:solidFill>
                  <a:latin typeface="+mn-ea"/>
                  <a:ea typeface="+mn-ea"/>
                </a:rPr>
                <a:t>5</a:t>
              </a:r>
              <a:r>
                <a:rPr lang="zh-CN" altLang="en-US" sz="1600" dirty="0" smtClean="0">
                  <a:solidFill>
                    <a:schemeClr val="tx1"/>
                  </a:solidFill>
                  <a:latin typeface="+mn-ea"/>
                  <a:ea typeface="+mn-ea"/>
                </a:rPr>
                <a:t>个自</a:t>
              </a:r>
              <a:r>
                <a:rPr lang="zh-CN" altLang="en-US" sz="1600" dirty="0">
                  <a:solidFill>
                    <a:schemeClr val="tx1"/>
                  </a:solidFill>
                  <a:latin typeface="+mn-ea"/>
                  <a:ea typeface="+mn-ea"/>
                </a:rPr>
                <a:t>研</a:t>
              </a:r>
              <a:r>
                <a:rPr lang="zh-CN" altLang="en-US" sz="1600" dirty="0" smtClean="0">
                  <a:solidFill>
                    <a:schemeClr val="tx1"/>
                  </a:solidFill>
                  <a:latin typeface="+mn-ea"/>
                  <a:ea typeface="+mn-ea"/>
                </a:rPr>
                <a:t>核特性版本的设</a:t>
              </a:r>
              <a:r>
                <a:rPr lang="zh-CN" altLang="en-US" sz="1600" dirty="0">
                  <a:solidFill>
                    <a:schemeClr val="tx1"/>
                  </a:solidFill>
                  <a:latin typeface="+mn-ea"/>
                  <a:ea typeface="+mn-ea"/>
                </a:rPr>
                <a:t>计</a:t>
              </a:r>
              <a:r>
                <a:rPr lang="zh-CN" altLang="en-US" sz="1600" dirty="0" smtClean="0">
                  <a:solidFill>
                    <a:schemeClr val="tx1"/>
                  </a:solidFill>
                  <a:latin typeface="+mn-ea"/>
                  <a:ea typeface="+mn-ea"/>
                </a:rPr>
                <a:t>流程，统计</a:t>
              </a:r>
              <a:r>
                <a:rPr lang="en-US" altLang="zh-CN" sz="1600" dirty="0" smtClean="0">
                  <a:solidFill>
                    <a:schemeClr val="tx1"/>
                  </a:solidFill>
                  <a:latin typeface="+mn-ea"/>
                  <a:ea typeface="+mn-ea"/>
                </a:rPr>
                <a:t>Step3</a:t>
              </a:r>
              <a:r>
                <a:rPr lang="zh-CN" altLang="en-US" sz="1600" dirty="0" smtClean="0">
                  <a:solidFill>
                    <a:schemeClr val="tx1"/>
                  </a:solidFill>
                  <a:latin typeface="+mn-ea"/>
                  <a:ea typeface="+mn-ea"/>
                </a:rPr>
                <a:t>和</a:t>
              </a:r>
              <a:r>
                <a:rPr lang="en-US" altLang="zh-CN" sz="1600" dirty="0" smtClean="0">
                  <a:solidFill>
                    <a:schemeClr val="tx1"/>
                  </a:solidFill>
                  <a:latin typeface="+mn-ea"/>
                  <a:ea typeface="+mn-ea"/>
                </a:rPr>
                <a:t>Step4</a:t>
              </a:r>
              <a:r>
                <a:rPr lang="zh-CN" altLang="en-US" sz="1600" dirty="0" smtClean="0">
                  <a:solidFill>
                    <a:schemeClr val="tx1"/>
                  </a:solidFill>
                  <a:latin typeface="+mn-ea"/>
                  <a:ea typeface="+mn-ea"/>
                </a:rPr>
                <a:t>步骤的平均耗时：</a:t>
              </a:r>
              <a:endParaRPr lang="en-US" altLang="zh-CN" sz="1600" strike="sngStrike" dirty="0">
                <a:solidFill>
                  <a:srgbClr val="FF0000"/>
                </a:solidFill>
                <a:latin typeface="+mn-ea"/>
                <a:ea typeface="+mn-ea"/>
              </a:endParaRPr>
            </a:p>
          </p:txBody>
        </p:sp>
      </p:grpSp>
      <p:sp>
        <p:nvSpPr>
          <p:cNvPr id="32" name="Rectangle 3"/>
          <p:cNvSpPr txBox="1">
            <a:spLocks noChangeArrowheads="1"/>
          </p:cNvSpPr>
          <p:nvPr/>
        </p:nvSpPr>
        <p:spPr bwMode="auto">
          <a:xfrm>
            <a:off x="2411760" y="3573823"/>
            <a:ext cx="6408712" cy="2519473"/>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marL="652463" lvl="1" indent="-250825" defTabSz="801688">
              <a:lnSpc>
                <a:spcPct val="140000"/>
              </a:lnSpc>
              <a:buClr>
                <a:schemeClr val="tx1"/>
              </a:buClr>
              <a:buSzPct val="50000"/>
              <a:buFont typeface="Wingdings" pitchFamily="2" charset="2"/>
              <a:buChar char="p"/>
            </a:pPr>
            <a:r>
              <a:rPr kumimoji="0" lang="zh-CN" altLang="en-US" sz="1600" b="0" i="0" u="none" strike="noStrike" kern="0" cap="none" spc="0" normalizeH="0" baseline="0" noProof="0" dirty="0" smtClean="0">
                <a:ln>
                  <a:noFill/>
                </a:ln>
                <a:solidFill>
                  <a:schemeClr val="tx1"/>
                </a:solidFill>
                <a:effectLst/>
                <a:uLnTx/>
                <a:uFillTx/>
                <a:latin typeface="+mn-lt"/>
                <a:ea typeface="+mn-ea"/>
              </a:rPr>
              <a:t>部门</a:t>
            </a:r>
            <a:r>
              <a:rPr kumimoji="0" lang="en-US" altLang="zh-CN" sz="1600" b="0" i="0" u="none" strike="noStrike" kern="0" cap="none" spc="0" normalizeH="0" baseline="0" noProof="0" dirty="0" smtClean="0">
                <a:ln>
                  <a:noFill/>
                </a:ln>
                <a:solidFill>
                  <a:schemeClr val="tx1"/>
                </a:solidFill>
                <a:effectLst/>
                <a:uLnTx/>
                <a:uFillTx/>
                <a:latin typeface="+mn-lt"/>
                <a:ea typeface="+mn-ea"/>
              </a:rPr>
              <a:t>HiSDRV200</a:t>
            </a:r>
            <a:r>
              <a:rPr kumimoji="0" lang="zh-CN" altLang="en-US" sz="1600" b="0" i="0" u="none" strike="noStrike" kern="0" cap="none" spc="0" normalizeH="0" baseline="0" noProof="0" dirty="0" smtClean="0">
                <a:ln>
                  <a:noFill/>
                </a:ln>
                <a:solidFill>
                  <a:schemeClr val="tx1"/>
                </a:solidFill>
                <a:effectLst/>
                <a:uLnTx/>
                <a:uFillTx/>
                <a:latin typeface="+mn-lt"/>
                <a:ea typeface="+mn-ea"/>
              </a:rPr>
              <a:t>项目进度要求</a:t>
            </a:r>
            <a:r>
              <a:rPr lang="zh-CN" altLang="en-US" sz="1600" kern="0" dirty="0" smtClean="0">
                <a:solidFill>
                  <a:schemeClr val="tx1"/>
                </a:solidFill>
                <a:latin typeface="+mn-lt"/>
                <a:ea typeface="+mn-ea"/>
              </a:rPr>
              <a:t>调查</a:t>
            </a:r>
            <a:r>
              <a:rPr kumimoji="0" lang="zh-CN" altLang="en-US" sz="1600" b="0" i="0" u="none" strike="noStrike" kern="0" cap="none" spc="0" normalizeH="0" baseline="0" noProof="0" dirty="0" smtClean="0">
                <a:ln>
                  <a:noFill/>
                </a:ln>
                <a:solidFill>
                  <a:schemeClr val="tx1"/>
                </a:solidFill>
                <a:effectLst/>
                <a:uLnTx/>
                <a:uFillTx/>
                <a:latin typeface="+mn-lt"/>
                <a:ea typeface="+mn-ea"/>
              </a:rPr>
              <a:t>：</a:t>
            </a:r>
            <a:endParaRPr kumimoji="0" lang="en-US" altLang="zh-CN" sz="1600" b="0" i="0" u="none" strike="noStrike" kern="0" cap="none" spc="0" normalizeH="0" baseline="0" noProof="0" dirty="0" smtClean="0">
              <a:ln>
                <a:noFill/>
              </a:ln>
              <a:solidFill>
                <a:schemeClr val="tx1"/>
              </a:solidFill>
              <a:effectLst/>
              <a:uLnTx/>
              <a:uFillTx/>
              <a:latin typeface="+mn-lt"/>
              <a:ea typeface="+mn-ea"/>
            </a:endParaRPr>
          </a:p>
          <a:p>
            <a:pPr marL="1109663" lvl="2" indent="-250825" defTabSz="801688">
              <a:lnSpc>
                <a:spcPct val="140000"/>
              </a:lnSpc>
              <a:buClr>
                <a:schemeClr val="tx1"/>
              </a:buClr>
              <a:buSzPct val="50000"/>
              <a:buFont typeface="Wingdings" pitchFamily="2" charset="2"/>
              <a:buChar char="l"/>
            </a:pPr>
            <a:r>
              <a:rPr lang="en-US" altLang="zh-CN" kern="0" dirty="0" smtClean="0">
                <a:solidFill>
                  <a:srgbClr val="0000FF"/>
                </a:solidFill>
                <a:latin typeface="+mn-lt"/>
                <a:ea typeface="+mn-ea"/>
              </a:rPr>
              <a:t>9</a:t>
            </a:r>
            <a:r>
              <a:rPr lang="zh-CN" altLang="en-US" kern="0" dirty="0" smtClean="0">
                <a:solidFill>
                  <a:schemeClr val="tx1"/>
                </a:solidFill>
                <a:latin typeface="+mn-lt"/>
                <a:ea typeface="+mn-ea"/>
              </a:rPr>
              <a:t>个月内需要完成</a:t>
            </a:r>
            <a:r>
              <a:rPr lang="en-US" altLang="zh-CN" kern="0" dirty="0" smtClean="0">
                <a:solidFill>
                  <a:srgbClr val="0000FF"/>
                </a:solidFill>
                <a:latin typeface="+mn-lt"/>
                <a:ea typeface="+mn-ea"/>
              </a:rPr>
              <a:t>18</a:t>
            </a:r>
            <a:r>
              <a:rPr lang="zh-CN" altLang="en-US" kern="0" dirty="0" smtClean="0">
                <a:solidFill>
                  <a:schemeClr val="tx1"/>
                </a:solidFill>
                <a:latin typeface="+mn-lt"/>
                <a:ea typeface="+mn-ea"/>
              </a:rPr>
              <a:t>个自研核特性的方案分析决策、设计、验证和评估等全部流程，平均一个核特性为</a:t>
            </a:r>
            <a:r>
              <a:rPr lang="en-US" altLang="zh-CN" kern="0" dirty="0" smtClean="0">
                <a:solidFill>
                  <a:srgbClr val="0000FF"/>
                </a:solidFill>
                <a:latin typeface="+mn-lt"/>
                <a:ea typeface="+mn-ea"/>
              </a:rPr>
              <a:t>2</a:t>
            </a:r>
            <a:r>
              <a:rPr lang="zh-CN" altLang="en-US" kern="0" dirty="0" smtClean="0">
                <a:solidFill>
                  <a:srgbClr val="0000FF"/>
                </a:solidFill>
                <a:latin typeface="+mn-lt"/>
                <a:ea typeface="+mn-ea"/>
              </a:rPr>
              <a:t>周</a:t>
            </a:r>
            <a:r>
              <a:rPr lang="zh-CN" altLang="en-US" kern="0" dirty="0" smtClean="0">
                <a:solidFill>
                  <a:schemeClr val="tx1"/>
                </a:solidFill>
                <a:latin typeface="+mn-lt"/>
                <a:ea typeface="+mn-ea"/>
              </a:rPr>
              <a:t>。</a:t>
            </a:r>
            <a:endParaRPr lang="en-US" altLang="zh-CN" kern="0" dirty="0" smtClean="0">
              <a:solidFill>
                <a:schemeClr val="tx1"/>
              </a:solidFill>
              <a:latin typeface="+mn-lt"/>
              <a:ea typeface="+mn-ea"/>
            </a:endParaRPr>
          </a:p>
          <a:p>
            <a:pPr marL="1109663" lvl="2" indent="-250825" defTabSz="801688">
              <a:lnSpc>
                <a:spcPct val="140000"/>
              </a:lnSpc>
              <a:buClr>
                <a:schemeClr val="tx1"/>
              </a:buClr>
              <a:buSzPct val="50000"/>
              <a:buFont typeface="Wingdings" pitchFamily="2" charset="2"/>
              <a:buChar char="l"/>
            </a:pPr>
            <a:r>
              <a:rPr lang="en-US" altLang="zh-CN" kern="0" dirty="0" smtClean="0">
                <a:solidFill>
                  <a:schemeClr val="tx1"/>
                </a:solidFill>
                <a:latin typeface="+mn-lt"/>
                <a:ea typeface="+mn-ea"/>
              </a:rPr>
              <a:t>2</a:t>
            </a:r>
            <a:r>
              <a:rPr lang="zh-CN" altLang="en-US" kern="0" dirty="0" smtClean="0">
                <a:solidFill>
                  <a:schemeClr val="tx1"/>
                </a:solidFill>
                <a:latin typeface="+mn-lt"/>
                <a:ea typeface="+mn-ea"/>
              </a:rPr>
              <a:t>周中，除去方案分析决策、验证和评估等环节需要占用约</a:t>
            </a:r>
            <a:r>
              <a:rPr lang="en-US" altLang="zh-CN" kern="0" dirty="0" smtClean="0">
                <a:solidFill>
                  <a:schemeClr val="tx1"/>
                </a:solidFill>
                <a:latin typeface="+mn-lt"/>
                <a:ea typeface="+mn-ea"/>
              </a:rPr>
              <a:t>0.85</a:t>
            </a:r>
            <a:r>
              <a:rPr lang="zh-CN" altLang="en-US" kern="0" dirty="0" smtClean="0">
                <a:solidFill>
                  <a:schemeClr val="tx1"/>
                </a:solidFill>
                <a:latin typeface="+mn-lt"/>
                <a:ea typeface="+mn-ea"/>
              </a:rPr>
              <a:t>周，留给自研核特性设计流程的时间为</a:t>
            </a:r>
            <a:r>
              <a:rPr lang="en-US" altLang="zh-CN" kern="0" dirty="0" smtClean="0">
                <a:solidFill>
                  <a:srgbClr val="0000FF"/>
                </a:solidFill>
                <a:latin typeface="+mn-lt"/>
                <a:ea typeface="+mn-ea"/>
              </a:rPr>
              <a:t>1.15</a:t>
            </a:r>
            <a:r>
              <a:rPr lang="zh-CN" altLang="en-US" kern="0" dirty="0" smtClean="0">
                <a:solidFill>
                  <a:srgbClr val="0000FF"/>
                </a:solidFill>
                <a:latin typeface="+mn-lt"/>
                <a:ea typeface="+mn-ea"/>
              </a:rPr>
              <a:t>周</a:t>
            </a:r>
            <a:r>
              <a:rPr lang="zh-CN" altLang="en-US" kern="0" dirty="0" smtClean="0">
                <a:solidFill>
                  <a:schemeClr val="tx1"/>
                </a:solidFill>
                <a:latin typeface="+mn-lt"/>
                <a:ea typeface="+mn-ea"/>
              </a:rPr>
              <a:t>（即</a:t>
            </a:r>
            <a:r>
              <a:rPr lang="en-US" altLang="zh-CN" kern="0" dirty="0" smtClean="0">
                <a:solidFill>
                  <a:srgbClr val="0000FF"/>
                </a:solidFill>
                <a:latin typeface="+mn-lt"/>
                <a:ea typeface="+mn-ea"/>
              </a:rPr>
              <a:t>46</a:t>
            </a:r>
            <a:r>
              <a:rPr lang="zh-CN" altLang="en-US" kern="0" dirty="0" smtClean="0">
                <a:solidFill>
                  <a:schemeClr val="tx1"/>
                </a:solidFill>
                <a:latin typeface="+mn-lt"/>
                <a:ea typeface="+mn-ea"/>
              </a:rPr>
              <a:t>小时）。</a:t>
            </a:r>
            <a:endParaRPr lang="en-US" altLang="zh-CN" kern="0" dirty="0" smtClean="0">
              <a:solidFill>
                <a:schemeClr val="tx1"/>
              </a:solidFill>
              <a:latin typeface="+mn-lt"/>
              <a:ea typeface="+mn-ea"/>
            </a:endParaRPr>
          </a:p>
          <a:p>
            <a:pPr marL="1109663" lvl="2" indent="-250825" defTabSz="801688">
              <a:lnSpc>
                <a:spcPct val="140000"/>
              </a:lnSpc>
              <a:buClr>
                <a:schemeClr val="tx1"/>
              </a:buClr>
              <a:buSzPct val="50000"/>
              <a:buFont typeface="Wingdings" pitchFamily="2" charset="2"/>
              <a:buChar char="l"/>
            </a:pPr>
            <a:r>
              <a:rPr lang="zh-CN" altLang="en-US" kern="0" dirty="0" smtClean="0">
                <a:solidFill>
                  <a:schemeClr val="tx1"/>
                </a:solidFill>
                <a:latin typeface="+mn-lt"/>
                <a:ea typeface="+mn-ea"/>
              </a:rPr>
              <a:t>设计流程</a:t>
            </a:r>
            <a:r>
              <a:rPr lang="en-US" altLang="zh-CN" kern="0" dirty="0" smtClean="0">
                <a:solidFill>
                  <a:schemeClr val="tx1"/>
                </a:solidFill>
                <a:latin typeface="+mn-lt"/>
                <a:ea typeface="+mn-ea"/>
              </a:rPr>
              <a:t>Step1~Step5</a:t>
            </a:r>
            <a:r>
              <a:rPr lang="zh-CN" altLang="en-US" kern="0" dirty="0" smtClean="0">
                <a:solidFill>
                  <a:schemeClr val="tx1"/>
                </a:solidFill>
                <a:latin typeface="+mn-lt"/>
                <a:ea typeface="+mn-ea"/>
              </a:rPr>
              <a:t>总共的</a:t>
            </a:r>
            <a:r>
              <a:rPr lang="en-US" altLang="zh-CN" kern="0" dirty="0" smtClean="0">
                <a:solidFill>
                  <a:schemeClr val="tx1"/>
                </a:solidFill>
                <a:latin typeface="+mn-lt"/>
                <a:ea typeface="+mn-ea"/>
              </a:rPr>
              <a:t>46</a:t>
            </a:r>
            <a:r>
              <a:rPr lang="zh-CN" altLang="en-US" kern="0" dirty="0" smtClean="0">
                <a:solidFill>
                  <a:schemeClr val="tx1"/>
                </a:solidFill>
                <a:latin typeface="+mn-lt"/>
                <a:ea typeface="+mn-ea"/>
              </a:rPr>
              <a:t>小时中，分解到</a:t>
            </a:r>
            <a:r>
              <a:rPr lang="en-US" altLang="zh-CN" kern="0" dirty="0" smtClean="0">
                <a:solidFill>
                  <a:schemeClr val="tx1"/>
                </a:solidFill>
                <a:latin typeface="+mn-lt"/>
                <a:ea typeface="+mn-ea"/>
              </a:rPr>
              <a:t>Step3</a:t>
            </a:r>
            <a:r>
              <a:rPr lang="zh-CN" altLang="en-US" kern="0" dirty="0" smtClean="0">
                <a:solidFill>
                  <a:schemeClr val="tx1"/>
                </a:solidFill>
                <a:latin typeface="+mn-lt"/>
                <a:ea typeface="+mn-ea"/>
              </a:rPr>
              <a:t>和</a:t>
            </a:r>
            <a:r>
              <a:rPr lang="en-US" altLang="zh-CN" kern="0" dirty="0" smtClean="0">
                <a:solidFill>
                  <a:schemeClr val="tx1"/>
                </a:solidFill>
                <a:latin typeface="+mn-lt"/>
                <a:ea typeface="+mn-ea"/>
              </a:rPr>
              <a:t>Step4</a:t>
            </a:r>
            <a:r>
              <a:rPr lang="zh-CN" altLang="en-US" kern="0" dirty="0" smtClean="0">
                <a:solidFill>
                  <a:schemeClr val="tx1"/>
                </a:solidFill>
                <a:latin typeface="+mn-lt"/>
                <a:ea typeface="+mn-ea"/>
              </a:rPr>
              <a:t>时间为</a:t>
            </a:r>
            <a:r>
              <a:rPr lang="en-US" altLang="zh-CN" kern="0" dirty="0" smtClean="0">
                <a:solidFill>
                  <a:srgbClr val="0000FF"/>
                </a:solidFill>
                <a:latin typeface="+mn-lt"/>
                <a:ea typeface="+mn-ea"/>
              </a:rPr>
              <a:t>14</a:t>
            </a:r>
            <a:r>
              <a:rPr lang="zh-CN" altLang="en-US" kern="0" dirty="0" smtClean="0">
                <a:solidFill>
                  <a:schemeClr val="tx1"/>
                </a:solidFill>
                <a:latin typeface="+mn-lt"/>
                <a:ea typeface="+mn-ea"/>
              </a:rPr>
              <a:t>小时，而当前流程耗时为</a:t>
            </a:r>
            <a:r>
              <a:rPr lang="en-US" altLang="zh-CN" kern="0" dirty="0" smtClean="0">
                <a:solidFill>
                  <a:srgbClr val="FF0000"/>
                </a:solidFill>
                <a:latin typeface="+mn-lt"/>
                <a:ea typeface="+mn-ea"/>
              </a:rPr>
              <a:t>30</a:t>
            </a:r>
            <a:r>
              <a:rPr lang="zh-CN" altLang="en-US" kern="0" dirty="0" smtClean="0">
                <a:solidFill>
                  <a:schemeClr val="tx1"/>
                </a:solidFill>
                <a:latin typeface="+mn-lt"/>
                <a:ea typeface="+mn-ea"/>
              </a:rPr>
              <a:t>小时，延期率为：</a:t>
            </a:r>
            <a:r>
              <a:rPr lang="en-US" altLang="zh-CN" kern="0" dirty="0" smtClean="0">
                <a:solidFill>
                  <a:srgbClr val="FF0000"/>
                </a:solidFill>
                <a:latin typeface="+mn-lt"/>
                <a:ea typeface="+mn-ea"/>
              </a:rPr>
              <a:t>114.3%</a:t>
            </a:r>
            <a:r>
              <a:rPr lang="zh-CN" altLang="en-US" kern="0" dirty="0" smtClean="0">
                <a:solidFill>
                  <a:schemeClr val="tx1"/>
                </a:solidFill>
                <a:latin typeface="+mn-lt"/>
                <a:ea typeface="+mn-ea"/>
              </a:rPr>
              <a:t>，</a:t>
            </a:r>
            <a:r>
              <a:rPr lang="zh-CN" altLang="en-US" kern="0" dirty="0" smtClean="0">
                <a:solidFill>
                  <a:srgbClr val="FF0000"/>
                </a:solidFill>
                <a:latin typeface="+mn-lt"/>
                <a:ea typeface="+mn-ea"/>
              </a:rPr>
              <a:t>已成为制约自研核设计效率和影响项目进度的关键瓶颈</a:t>
            </a:r>
            <a:r>
              <a:rPr lang="zh-CN" altLang="en-US" kern="0" dirty="0" smtClean="0">
                <a:solidFill>
                  <a:schemeClr val="tx1"/>
                </a:solidFill>
                <a:latin typeface="+mn-lt"/>
                <a:ea typeface="+mn-ea"/>
              </a:rPr>
              <a:t>。</a:t>
            </a:r>
            <a:endParaRPr lang="en-US" altLang="zh-CN" kern="0" dirty="0" smtClean="0">
              <a:solidFill>
                <a:schemeClr val="tx1"/>
              </a:solidFill>
              <a:latin typeface="+mn-lt"/>
              <a:ea typeface="+mn-ea"/>
            </a:endParaRPr>
          </a:p>
        </p:txBody>
      </p:sp>
      <p:sp>
        <p:nvSpPr>
          <p:cNvPr id="31" name="椭圆 30"/>
          <p:cNvSpPr>
            <a:spLocks noChangeArrowheads="1"/>
          </p:cNvSpPr>
          <p:nvPr/>
        </p:nvSpPr>
        <p:spPr bwMode="auto">
          <a:xfrm>
            <a:off x="6660232" y="3068960"/>
            <a:ext cx="720080" cy="432048"/>
          </a:xfrm>
          <a:prstGeom prst="ellipse">
            <a:avLst/>
          </a:prstGeom>
          <a:noFill/>
          <a:ln w="28575" algn="ctr">
            <a:solidFill>
              <a:srgbClr val="FF0000"/>
            </a:solidFill>
            <a:round/>
            <a:headEnd/>
            <a:tailEnd/>
          </a:ln>
        </p:spPr>
        <p:txBody>
          <a:bodyPr lIns="79200" tIns="39600" rIns="79200" bIns="39600"/>
          <a:lstStyle/>
          <a:p>
            <a:pPr defTabSz="801688"/>
            <a:endParaRPr lang="zh-CN" altLang="en-US" sz="1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53" presetClass="entr" presetSubtype="0"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1000" fill="hold"/>
                                        <p:tgtEl>
                                          <p:spTgt spid="26"/>
                                        </p:tgtEl>
                                        <p:attrNameLst>
                                          <p:attrName>ppt_w</p:attrName>
                                        </p:attrNameLst>
                                      </p:cBhvr>
                                      <p:tavLst>
                                        <p:tav tm="0">
                                          <p:val>
                                            <p:fltVal val="0"/>
                                          </p:val>
                                        </p:tav>
                                        <p:tav tm="100000">
                                          <p:val>
                                            <p:strVal val="#ppt_w"/>
                                          </p:val>
                                        </p:tav>
                                      </p:tavLst>
                                    </p:anim>
                                    <p:anim calcmode="lin" valueType="num">
                                      <p:cBhvr>
                                        <p:cTn id="13" dur="1000" fill="hold"/>
                                        <p:tgtEl>
                                          <p:spTgt spid="26"/>
                                        </p:tgtEl>
                                        <p:attrNameLst>
                                          <p:attrName>ppt_h</p:attrName>
                                        </p:attrNameLst>
                                      </p:cBhvr>
                                      <p:tavLst>
                                        <p:tav tm="0">
                                          <p:val>
                                            <p:fltVal val="0"/>
                                          </p:val>
                                        </p:tav>
                                        <p:tav tm="100000">
                                          <p:val>
                                            <p:strVal val="#ppt_h"/>
                                          </p:val>
                                        </p:tav>
                                      </p:tavLst>
                                    </p:anim>
                                    <p:animEffect transition="in" filter="fade">
                                      <p:cBhvr>
                                        <p:cTn id="14" dur="10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1000" fill="hold"/>
                                        <p:tgtEl>
                                          <p:spTgt spid="31"/>
                                        </p:tgtEl>
                                        <p:attrNameLst>
                                          <p:attrName>ppt_w</p:attrName>
                                        </p:attrNameLst>
                                      </p:cBhvr>
                                      <p:tavLst>
                                        <p:tav tm="0">
                                          <p:val>
                                            <p:fltVal val="0"/>
                                          </p:val>
                                        </p:tav>
                                        <p:tav tm="100000">
                                          <p:val>
                                            <p:strVal val="#ppt_w"/>
                                          </p:val>
                                        </p:tav>
                                      </p:tavLst>
                                    </p:anim>
                                    <p:anim calcmode="lin" valueType="num">
                                      <p:cBhvr>
                                        <p:cTn id="20" dur="10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randombar(horizontal)">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2" grpId="0"/>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p:spPr>
        <p:txBody>
          <a:bodyPr/>
          <a:lstStyle/>
          <a:p>
            <a:pPr defTabSz="801688"/>
            <a:r>
              <a:rPr lang="de-DE" altLang="zh-CN" dirty="0" smtClean="0"/>
              <a:t>Page </a:t>
            </a:r>
            <a:fld id="{A8DAEBD6-A98B-491F-AA25-CC01798C1EF7}" type="slidenum">
              <a:rPr lang="de-DE" altLang="zh-CN" smtClean="0"/>
              <a:pPr defTabSz="801688"/>
              <a:t>14</a:t>
            </a:fld>
            <a:endParaRPr lang="en-GB" altLang="zh-CN" dirty="0" smtClean="0"/>
          </a:p>
        </p:txBody>
      </p:sp>
      <p:sp>
        <p:nvSpPr>
          <p:cNvPr id="13315" name="Rectangle 5"/>
          <p:cNvSpPr>
            <a:spLocks noGrp="1" noChangeArrowheads="1"/>
          </p:cNvSpPr>
          <p:nvPr>
            <p:ph type="title"/>
          </p:nvPr>
        </p:nvSpPr>
        <p:spPr/>
        <p:txBody>
          <a:bodyPr/>
          <a:lstStyle/>
          <a:p>
            <a:pPr eaLnBrk="1" hangingPunct="1"/>
            <a:r>
              <a:rPr lang="en-US" altLang="zh-CN" smtClean="0"/>
              <a:t>Step 1.3</a:t>
            </a:r>
            <a:r>
              <a:rPr lang="zh-CN" altLang="en-US" smtClean="0"/>
              <a:t>：设定目标</a:t>
            </a:r>
          </a:p>
        </p:txBody>
      </p:sp>
      <p:grpSp>
        <p:nvGrpSpPr>
          <p:cNvPr id="2" name="组合 50"/>
          <p:cNvGrpSpPr>
            <a:grpSpLocks/>
          </p:cNvGrpSpPr>
          <p:nvPr/>
        </p:nvGrpSpPr>
        <p:grpSpPr bwMode="auto">
          <a:xfrm>
            <a:off x="5413375" y="106363"/>
            <a:ext cx="3633788" cy="769937"/>
            <a:chOff x="5233327" y="265436"/>
            <a:chExt cx="3633789" cy="769938"/>
          </a:xfrm>
        </p:grpSpPr>
        <p:grpSp>
          <p:nvGrpSpPr>
            <p:cNvPr id="3" name="Group 1570"/>
            <p:cNvGrpSpPr>
              <a:grpSpLocks/>
            </p:cNvGrpSpPr>
            <p:nvPr/>
          </p:nvGrpSpPr>
          <p:grpSpPr bwMode="auto">
            <a:xfrm>
              <a:off x="5339691" y="365449"/>
              <a:ext cx="3527425" cy="669925"/>
              <a:chOff x="3310" y="287"/>
              <a:chExt cx="2222" cy="422"/>
            </a:xfrm>
          </p:grpSpPr>
          <p:sp>
            <p:nvSpPr>
              <p:cNvPr id="13324" name="Freeform 1571"/>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3325" name="Freeform 1572"/>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3326" name="Freeform 1573"/>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3327" name="Freeform 1574"/>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3328" name="Text Box 1576"/>
              <p:cNvSpPr txBox="1">
                <a:spLocks noChangeArrowheads="1"/>
              </p:cNvSpPr>
              <p:nvPr/>
            </p:nvSpPr>
            <p:spPr bwMode="auto">
              <a:xfrm>
                <a:off x="3810" y="388"/>
                <a:ext cx="317"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分析根因</a:t>
                </a:r>
              </a:p>
            </p:txBody>
          </p:sp>
          <p:sp>
            <p:nvSpPr>
              <p:cNvPr id="13329" name="Text Box 1577"/>
              <p:cNvSpPr txBox="1">
                <a:spLocks noChangeArrowheads="1"/>
              </p:cNvSpPr>
              <p:nvPr/>
            </p:nvSpPr>
            <p:spPr bwMode="auto">
              <a:xfrm>
                <a:off x="4126" y="388"/>
                <a:ext cx="316"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拟定对策</a:t>
                </a:r>
              </a:p>
            </p:txBody>
          </p:sp>
          <p:sp>
            <p:nvSpPr>
              <p:cNvPr id="13330" name="Text Box 1578"/>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3331" name="Text Box 1579"/>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对策实施</a:t>
                </a:r>
              </a:p>
              <a:p>
                <a:pPr algn="ctr">
                  <a:lnSpc>
                    <a:spcPct val="110000"/>
                  </a:lnSpc>
                </a:pPr>
                <a:r>
                  <a:rPr lang="zh-CN" altLang="en-US" sz="1200" b="1">
                    <a:solidFill>
                      <a:srgbClr val="777777"/>
                    </a:solidFill>
                    <a:latin typeface="Arial" charset="0"/>
                    <a:ea typeface="华文细黑" pitchFamily="2" charset="-122"/>
                    <a:cs typeface="Arial" charset="0"/>
                  </a:rPr>
                  <a:t>效果确认</a:t>
                </a:r>
              </a:p>
            </p:txBody>
          </p:sp>
          <p:sp>
            <p:nvSpPr>
              <p:cNvPr id="13332" name="AutoShape 1580"/>
              <p:cNvSpPr>
                <a:spLocks noChangeArrowheads="1"/>
              </p:cNvSpPr>
              <p:nvPr/>
            </p:nvSpPr>
            <p:spPr bwMode="auto">
              <a:xfrm>
                <a:off x="3310" y="380"/>
                <a:ext cx="543" cy="329"/>
              </a:xfrm>
              <a:prstGeom prst="homePlate">
                <a:avLst>
                  <a:gd name="adj" fmla="val 24069"/>
                </a:avLst>
              </a:prstGeom>
              <a:gradFill rotWithShape="1">
                <a:gsLst>
                  <a:gs pos="0">
                    <a:srgbClr val="BE0202"/>
                  </a:gs>
                  <a:gs pos="100000">
                    <a:srgbClr val="CE9E9E"/>
                  </a:gs>
                </a:gsLst>
                <a:lin ang="2700000" scaled="1"/>
              </a:gradFill>
              <a:ln w="6350" algn="ctr">
                <a:solidFill>
                  <a:srgbClr val="000000"/>
                </a:solidFill>
                <a:miter lim="800000"/>
                <a:headEnd/>
                <a:tailEnd/>
              </a:ln>
            </p:spPr>
            <p:txBody>
              <a:bodyPr/>
              <a:lstStyle/>
              <a:p>
                <a:endParaRPr lang="zh-CN" altLang="en-US"/>
              </a:p>
            </p:txBody>
          </p:sp>
          <p:sp>
            <p:nvSpPr>
              <p:cNvPr id="13333" name="Text Box 1581"/>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latin typeface="Arial" charset="0"/>
                    <a:ea typeface="华文细黑" pitchFamily="2" charset="-122"/>
                    <a:cs typeface="Arial" charset="0"/>
                  </a:rPr>
                  <a:t>选择课题</a:t>
                </a:r>
              </a:p>
              <a:p>
                <a:pPr algn="ctr">
                  <a:lnSpc>
                    <a:spcPct val="110000"/>
                  </a:lnSpc>
                </a:pPr>
                <a:r>
                  <a:rPr lang="zh-CN" altLang="en-US" sz="1200" b="1">
                    <a:latin typeface="Arial" charset="0"/>
                    <a:ea typeface="华文细黑" pitchFamily="2" charset="-122"/>
                    <a:cs typeface="Arial" charset="0"/>
                  </a:rPr>
                  <a:t>把握现状</a:t>
                </a:r>
              </a:p>
            </p:txBody>
          </p:sp>
          <p:sp>
            <p:nvSpPr>
              <p:cNvPr id="13334" name="AutoShape 1582"/>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3335" name="AutoShape 1584"/>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3336" name="AutoShape 1586"/>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3319" name="Text Box 1587"/>
            <p:cNvSpPr txBox="1">
              <a:spLocks noChangeArrowheads="1"/>
            </p:cNvSpPr>
            <p:nvPr/>
          </p:nvSpPr>
          <p:spPr bwMode="auto">
            <a:xfrm>
              <a:off x="5233327" y="265436"/>
              <a:ext cx="503238"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S1</a:t>
              </a:r>
            </a:p>
          </p:txBody>
        </p:sp>
        <p:sp>
          <p:nvSpPr>
            <p:cNvPr id="13320" name="Text Box 1588"/>
            <p:cNvSpPr txBox="1">
              <a:spLocks noChangeArrowheads="1"/>
            </p:cNvSpPr>
            <p:nvPr/>
          </p:nvSpPr>
          <p:spPr bwMode="auto">
            <a:xfrm>
              <a:off x="61699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S2</a:t>
              </a:r>
            </a:p>
          </p:txBody>
        </p:sp>
        <p:sp>
          <p:nvSpPr>
            <p:cNvPr id="13321" name="Text Box 1589"/>
            <p:cNvSpPr txBox="1">
              <a:spLocks noChangeArrowheads="1"/>
            </p:cNvSpPr>
            <p:nvPr/>
          </p:nvSpPr>
          <p:spPr bwMode="auto">
            <a:xfrm>
              <a:off x="66017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3322" name="Text Box 1590"/>
            <p:cNvSpPr txBox="1">
              <a:spLocks noChangeArrowheads="1"/>
            </p:cNvSpPr>
            <p:nvPr/>
          </p:nvSpPr>
          <p:spPr bwMode="auto">
            <a:xfrm>
              <a:off x="7178015"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S4</a:t>
              </a:r>
            </a:p>
          </p:txBody>
        </p:sp>
        <p:sp>
          <p:nvSpPr>
            <p:cNvPr id="13323" name="Text Box 1591"/>
            <p:cNvSpPr txBox="1">
              <a:spLocks noChangeArrowheads="1"/>
            </p:cNvSpPr>
            <p:nvPr/>
          </p:nvSpPr>
          <p:spPr bwMode="auto">
            <a:xfrm>
              <a:off x="78971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pic>
        <p:nvPicPr>
          <p:cNvPr id="26" name="Picture 2"/>
          <p:cNvPicPr>
            <a:picLocks noChangeAspect="1" noChangeArrowheads="1"/>
          </p:cNvPicPr>
          <p:nvPr/>
        </p:nvPicPr>
        <p:blipFill>
          <a:blip r:embed="rId3" cstate="print"/>
          <a:srcRect/>
          <a:stretch>
            <a:fillRect/>
          </a:stretch>
        </p:blipFill>
        <p:spPr bwMode="auto">
          <a:xfrm>
            <a:off x="3758505" y="1099168"/>
            <a:ext cx="5133975" cy="3409950"/>
          </a:xfrm>
          <a:prstGeom prst="rect">
            <a:avLst/>
          </a:prstGeom>
          <a:noFill/>
          <a:ln w="9525" algn="ctr">
            <a:noFill/>
            <a:miter lim="800000"/>
            <a:headEnd/>
            <a:tailEnd/>
          </a:ln>
        </p:spPr>
      </p:pic>
      <p:graphicFrame>
        <p:nvGraphicFramePr>
          <p:cNvPr id="27" name="表格 26"/>
          <p:cNvGraphicFramePr>
            <a:graphicFrameLocks noGrp="1"/>
          </p:cNvGraphicFramePr>
          <p:nvPr/>
        </p:nvGraphicFramePr>
        <p:xfrm>
          <a:off x="611560" y="4581128"/>
          <a:ext cx="7848872" cy="1556503"/>
        </p:xfrm>
        <a:graphic>
          <a:graphicData uri="http://schemas.openxmlformats.org/drawingml/2006/table">
            <a:tbl>
              <a:tblPr/>
              <a:tblGrid>
                <a:gridCol w="1368152"/>
                <a:gridCol w="3600400"/>
                <a:gridCol w="1440160"/>
                <a:gridCol w="1440160"/>
              </a:tblGrid>
              <a:tr h="35937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100" b="1" i="0" u="none" strike="noStrike" dirty="0" smtClean="0">
                          <a:solidFill>
                            <a:srgbClr val="FFFFFF"/>
                          </a:solidFill>
                          <a:latin typeface="+mn-ea"/>
                          <a:ea typeface="+mn-ea"/>
                        </a:rPr>
                        <a:t>自研核定制一个特性的设计流程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ctr"/>
                      <a:r>
                        <a:rPr lang="zh-CN" altLang="en-US" sz="1100" b="1" i="0" u="none" strike="noStrike" dirty="0" smtClean="0">
                          <a:solidFill>
                            <a:srgbClr val="FFFFFF"/>
                          </a:solidFill>
                          <a:latin typeface="+mn-ea"/>
                          <a:ea typeface="+mn-ea"/>
                        </a:rPr>
                        <a:t>分解子步骤</a:t>
                      </a:r>
                      <a:endParaRPr lang="zh-CN" altLang="en-US" sz="1100" b="1" i="0" u="none" strike="noStrike" dirty="0">
                        <a:solidFill>
                          <a:srgbClr val="FFFFFF"/>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ctr"/>
                      <a:r>
                        <a:rPr lang="zh-CN" altLang="en-US" sz="1100" b="1" i="0" u="none" strike="noStrike" dirty="0" smtClean="0">
                          <a:solidFill>
                            <a:srgbClr val="FFFFFF"/>
                          </a:solidFill>
                          <a:latin typeface="+mn-ea"/>
                          <a:ea typeface="+mn-ea"/>
                        </a:rPr>
                        <a:t>改进前</a:t>
                      </a:r>
                      <a:r>
                        <a:rPr lang="en-US" altLang="zh-CN" sz="1100" b="1" i="0" u="none" strike="noStrike" dirty="0">
                          <a:solidFill>
                            <a:srgbClr val="FFFFFF"/>
                          </a:solidFill>
                          <a:latin typeface="+mn-ea"/>
                          <a:ea typeface="+mn-ea"/>
                        </a:rPr>
                        <a:t>-</a:t>
                      </a:r>
                      <a:r>
                        <a:rPr lang="zh-CN" altLang="en-US" sz="1100" b="1" i="0" u="none" strike="noStrike" dirty="0">
                          <a:solidFill>
                            <a:srgbClr val="FFFFFF"/>
                          </a:solidFill>
                          <a:latin typeface="+mn-ea"/>
                          <a:ea typeface="+mn-ea"/>
                        </a:rPr>
                        <a:t>耗时（小时）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ctr"/>
                      <a:r>
                        <a:rPr lang="zh-CN" altLang="en-US" sz="1100" b="1" i="0" u="none" strike="noStrike" dirty="0" smtClean="0">
                          <a:solidFill>
                            <a:srgbClr val="FFFFFF"/>
                          </a:solidFill>
                          <a:latin typeface="+mn-ea"/>
                          <a:ea typeface="+mn-ea"/>
                        </a:rPr>
                        <a:t>改进后</a:t>
                      </a:r>
                      <a:r>
                        <a:rPr lang="en-US" altLang="zh-CN" sz="1100" b="1" i="0" u="none" strike="noStrike" dirty="0">
                          <a:solidFill>
                            <a:srgbClr val="FFFFFF"/>
                          </a:solidFill>
                          <a:latin typeface="+mn-ea"/>
                          <a:ea typeface="+mn-ea"/>
                        </a:rPr>
                        <a:t>-</a:t>
                      </a:r>
                      <a:r>
                        <a:rPr lang="zh-CN" altLang="en-US" sz="1100" b="1" i="0" u="none" strike="noStrike" dirty="0">
                          <a:solidFill>
                            <a:srgbClr val="FFFFFF"/>
                          </a:solidFill>
                          <a:latin typeface="+mn-ea"/>
                          <a:ea typeface="+mn-ea"/>
                        </a:rPr>
                        <a:t>耗时（小时）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r>
              <a:tr h="171019">
                <a:tc rowSpan="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smtClean="0">
                          <a:solidFill>
                            <a:srgbClr val="000000"/>
                          </a:solidFill>
                          <a:latin typeface="+mn-ea"/>
                          <a:ea typeface="+mn-ea"/>
                        </a:rPr>
                        <a:t>Step3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l" fontAlgn="ctr"/>
                      <a:r>
                        <a:rPr lang="en-US" sz="1100" b="0" i="0" u="none" strike="noStrike" dirty="0" smtClean="0">
                          <a:solidFill>
                            <a:srgbClr val="000000"/>
                          </a:solidFill>
                          <a:latin typeface="+mn-ea"/>
                          <a:ea typeface="+mn-ea"/>
                        </a:rPr>
                        <a:t> 3.1 </a:t>
                      </a:r>
                      <a:r>
                        <a:rPr lang="en-US" sz="1100" b="0" i="0" u="none" strike="noStrike" dirty="0" err="1">
                          <a:solidFill>
                            <a:srgbClr val="000000"/>
                          </a:solidFill>
                          <a:latin typeface="+mn-ea"/>
                          <a:ea typeface="+mn-ea"/>
                        </a:rPr>
                        <a:t>BenchMark</a:t>
                      </a:r>
                      <a:r>
                        <a:rPr lang="zh-CN" altLang="en-US" sz="1100" b="0" i="0" u="none" strike="noStrike" dirty="0">
                          <a:solidFill>
                            <a:srgbClr val="000000"/>
                          </a:solidFill>
                          <a:latin typeface="+mn-ea"/>
                          <a:ea typeface="+mn-ea"/>
                        </a:rPr>
                        <a:t>库链路代码</a:t>
                      </a:r>
                      <a:r>
                        <a:rPr lang="en-US" sz="1100" b="0" i="0" u="none" strike="noStrike" dirty="0">
                          <a:solidFill>
                            <a:srgbClr val="000000"/>
                          </a:solidFill>
                          <a:latin typeface="+mn-ea"/>
                          <a:ea typeface="+mn-ea"/>
                        </a:rPr>
                        <a:t>Profiling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n-US" altLang="zh-CN" sz="1100" b="0" i="0" u="none" strike="noStrike" dirty="0">
                          <a:solidFill>
                            <a:srgbClr val="000000"/>
                          </a:solidFill>
                          <a:latin typeface="+mn-ea"/>
                          <a:ea typeface="+mn-ea"/>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n-US" altLang="zh-CN" sz="1100" b="0" i="0" u="none" strike="noStrike">
                          <a:solidFill>
                            <a:srgbClr val="000000"/>
                          </a:solidFill>
                          <a:latin typeface="+mn-ea"/>
                          <a:ea typeface="+mn-ea"/>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r>
              <a:tr h="171019">
                <a:tc vMerge="1">
                  <a:txBody>
                    <a:bodyPr/>
                    <a:lstStyle/>
                    <a:p>
                      <a:pPr algn="l" fontAlgn="ctr"/>
                      <a:endParaRPr lang="zh-CN" altLang="en-US" sz="1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en-US" sz="1100" b="0" i="0" u="none" strike="noStrike" dirty="0" smtClean="0">
                          <a:solidFill>
                            <a:srgbClr val="000000"/>
                          </a:solidFill>
                          <a:latin typeface="+mn-ea"/>
                          <a:ea typeface="+mn-ea"/>
                        </a:rPr>
                        <a:t> 3.2 </a:t>
                      </a:r>
                      <a:r>
                        <a:rPr lang="en-US" sz="1100" b="0" i="0" u="none" strike="noStrike" dirty="0">
                          <a:solidFill>
                            <a:srgbClr val="000000"/>
                          </a:solidFill>
                          <a:latin typeface="+mn-ea"/>
                          <a:ea typeface="+mn-ea"/>
                        </a:rPr>
                        <a:t>Profiling</a:t>
                      </a:r>
                      <a:r>
                        <a:rPr lang="zh-CN" altLang="en-US" sz="1100" b="0" i="0" u="none" strike="noStrike" dirty="0">
                          <a:solidFill>
                            <a:srgbClr val="000000"/>
                          </a:solidFill>
                          <a:latin typeface="+mn-ea"/>
                          <a:ea typeface="+mn-ea"/>
                        </a:rPr>
                        <a:t>性能结果保存和汇总</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altLang="zh-CN" sz="1100" b="0" i="0" u="none" strike="noStrike" dirty="0">
                          <a:solidFill>
                            <a:srgbClr val="000000"/>
                          </a:solidFill>
                          <a:latin typeface="+mn-ea"/>
                          <a:ea typeface="+mn-ea"/>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altLang="zh-CN" sz="1100" b="0" i="0" u="none" strike="noStrike">
                          <a:solidFill>
                            <a:srgbClr val="000000"/>
                          </a:solidFill>
                          <a:latin typeface="+mn-ea"/>
                          <a:ea typeface="+mn-ea"/>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71019">
                <a:tc vMerge="1">
                  <a:txBody>
                    <a:bodyPr/>
                    <a:lstStyle/>
                    <a:p>
                      <a:pPr algn="l" fontAlgn="ctr"/>
                      <a:endParaRPr lang="zh-CN" altLang="en-US" sz="1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l" fontAlgn="ctr"/>
                      <a:r>
                        <a:rPr lang="en-US" altLang="zh-CN" sz="1100" b="0" i="0" u="none" strike="noStrike" dirty="0" smtClean="0">
                          <a:solidFill>
                            <a:srgbClr val="000000"/>
                          </a:solidFill>
                          <a:latin typeface="+mn-ea"/>
                          <a:ea typeface="+mn-ea"/>
                        </a:rPr>
                        <a:t> 3.3 </a:t>
                      </a:r>
                      <a:r>
                        <a:rPr lang="zh-CN" altLang="en-US" sz="1100" b="0" i="0" u="none" strike="noStrike" dirty="0">
                          <a:solidFill>
                            <a:srgbClr val="000000"/>
                          </a:solidFill>
                          <a:latin typeface="+mn-ea"/>
                          <a:ea typeface="+mn-ea"/>
                        </a:rPr>
                        <a:t>链路反汇编、</a:t>
                      </a:r>
                      <a:r>
                        <a:rPr lang="en-US" sz="1100" b="0" i="0" u="none" strike="noStrike" dirty="0" err="1">
                          <a:solidFill>
                            <a:srgbClr val="000000"/>
                          </a:solidFill>
                          <a:latin typeface="+mn-ea"/>
                          <a:ea typeface="+mn-ea"/>
                        </a:rPr>
                        <a:t>TraceLog</a:t>
                      </a:r>
                      <a:r>
                        <a:rPr lang="zh-CN" altLang="en-US" sz="1100" b="0" i="0" u="none" strike="noStrike" dirty="0">
                          <a:solidFill>
                            <a:srgbClr val="000000"/>
                          </a:solidFill>
                          <a:latin typeface="+mn-ea"/>
                          <a:ea typeface="+mn-ea"/>
                        </a:rPr>
                        <a:t>等信息文件的保存</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n-US" altLang="zh-CN" sz="1100" b="0" i="0" u="none" strike="noStrike" dirty="0">
                          <a:solidFill>
                            <a:srgbClr val="000000"/>
                          </a:solidFill>
                          <a:latin typeface="+mn-ea"/>
                          <a:ea typeface="+mn-ea"/>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n-US" altLang="zh-CN" sz="1100" b="0" i="0" u="none" strike="noStrike" dirty="0">
                          <a:solidFill>
                            <a:srgbClr val="000000"/>
                          </a:solidFill>
                          <a:latin typeface="+mn-ea"/>
                          <a:ea typeface="+mn-ea"/>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r>
              <a:tr h="171019">
                <a:tc rowSpan="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smtClean="0">
                          <a:solidFill>
                            <a:srgbClr val="000000"/>
                          </a:solidFill>
                          <a:latin typeface="+mn-ea"/>
                          <a:ea typeface="+mn-ea"/>
                        </a:rPr>
                        <a:t>Step4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en-US" altLang="zh-CN" sz="1100" b="0" i="0" u="none" strike="noStrike" dirty="0" smtClean="0">
                          <a:solidFill>
                            <a:srgbClr val="000000"/>
                          </a:solidFill>
                          <a:latin typeface="+mn-ea"/>
                          <a:ea typeface="+mn-ea"/>
                        </a:rPr>
                        <a:t> 4.1 </a:t>
                      </a:r>
                      <a:r>
                        <a:rPr lang="zh-CN" altLang="en-US" sz="1100" b="0" i="0" u="none" strike="noStrike" dirty="0">
                          <a:solidFill>
                            <a:srgbClr val="000000"/>
                          </a:solidFill>
                          <a:latin typeface="+mn-ea"/>
                          <a:ea typeface="+mn-ea"/>
                        </a:rPr>
                        <a:t>分析</a:t>
                      </a:r>
                      <a:r>
                        <a:rPr lang="en-US" sz="1100" b="0" i="0" u="none" strike="noStrike" dirty="0" err="1">
                          <a:solidFill>
                            <a:srgbClr val="000000"/>
                          </a:solidFill>
                          <a:latin typeface="+mn-ea"/>
                          <a:ea typeface="+mn-ea"/>
                        </a:rPr>
                        <a:t>BenchMark</a:t>
                      </a:r>
                      <a:r>
                        <a:rPr lang="zh-CN" altLang="en-US" sz="1100" b="0" i="0" u="none" strike="noStrike" dirty="0">
                          <a:solidFill>
                            <a:srgbClr val="000000"/>
                          </a:solidFill>
                          <a:latin typeface="+mn-ea"/>
                          <a:ea typeface="+mn-ea"/>
                        </a:rPr>
                        <a:t>库</a:t>
                      </a:r>
                      <a:r>
                        <a:rPr lang="en-US" sz="1100" b="0" i="0" u="none" strike="noStrike" dirty="0">
                          <a:solidFill>
                            <a:srgbClr val="000000"/>
                          </a:solidFill>
                          <a:latin typeface="+mn-ea"/>
                          <a:ea typeface="+mn-ea"/>
                        </a:rPr>
                        <a:t>Profiling</a:t>
                      </a:r>
                      <a:r>
                        <a:rPr lang="zh-CN" altLang="en-US" sz="1100" b="0" i="0" u="none" strike="noStrike" dirty="0">
                          <a:solidFill>
                            <a:srgbClr val="000000"/>
                          </a:solidFill>
                          <a:latin typeface="+mn-ea"/>
                          <a:ea typeface="+mn-ea"/>
                        </a:rPr>
                        <a:t>性能仿真结果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altLang="zh-CN" sz="1100" b="0" i="0" u="none" strike="noStrike" dirty="0">
                          <a:solidFill>
                            <a:srgbClr val="000000"/>
                          </a:solidFill>
                          <a:latin typeface="+mn-ea"/>
                          <a:ea typeface="+mn-ea"/>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altLang="zh-CN" sz="1100" b="0" i="0" u="none" strike="noStrike" dirty="0">
                          <a:solidFill>
                            <a:srgbClr val="000000"/>
                          </a:solidFill>
                          <a:latin typeface="+mn-ea"/>
                          <a:ea typeface="+mn-ea"/>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71019">
                <a:tc vMerge="1">
                  <a:txBody>
                    <a:bodyPr/>
                    <a:lstStyle/>
                    <a:p>
                      <a:pPr algn="l" fontAlgn="ctr"/>
                      <a:endParaRPr lang="zh-CN" altLang="en-US" sz="1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l" fontAlgn="ctr"/>
                      <a:r>
                        <a:rPr lang="en-US" altLang="zh-CN" sz="1100" b="0" i="0" u="none" strike="noStrike" dirty="0" smtClean="0">
                          <a:solidFill>
                            <a:srgbClr val="000000"/>
                          </a:solidFill>
                          <a:latin typeface="+mn-ea"/>
                          <a:ea typeface="+mn-ea"/>
                        </a:rPr>
                        <a:t> 4.2 </a:t>
                      </a:r>
                      <a:r>
                        <a:rPr lang="zh-CN" altLang="en-US" sz="1100" b="0" i="0" u="none" strike="noStrike" dirty="0">
                          <a:solidFill>
                            <a:srgbClr val="000000"/>
                          </a:solidFill>
                          <a:latin typeface="+mn-ea"/>
                          <a:ea typeface="+mn-ea"/>
                        </a:rPr>
                        <a:t>分析</a:t>
                      </a:r>
                      <a:r>
                        <a:rPr lang="en-US" sz="1100" b="0" i="0" u="none" strike="noStrike" dirty="0" err="1">
                          <a:solidFill>
                            <a:srgbClr val="000000"/>
                          </a:solidFill>
                          <a:latin typeface="+mn-ea"/>
                          <a:ea typeface="+mn-ea"/>
                        </a:rPr>
                        <a:t>TraceLog</a:t>
                      </a:r>
                      <a:r>
                        <a:rPr lang="zh-CN" altLang="en-US" sz="1100" b="0" i="0" u="none" strike="noStrike" dirty="0">
                          <a:solidFill>
                            <a:srgbClr val="000000"/>
                          </a:solidFill>
                          <a:latin typeface="+mn-ea"/>
                          <a:ea typeface="+mn-ea"/>
                        </a:rPr>
                        <a:t>文件以得到核指令分布等信息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n-US" altLang="zh-CN" sz="1100" b="0" i="0" u="none" strike="noStrike" dirty="0">
                          <a:solidFill>
                            <a:srgbClr val="000000"/>
                          </a:solidFill>
                          <a:latin typeface="+mn-ea"/>
                          <a:ea typeface="+mn-ea"/>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n-US" altLang="zh-CN" sz="1100" b="0" i="0" u="none" strike="noStrike">
                          <a:solidFill>
                            <a:srgbClr val="000000"/>
                          </a:solidFill>
                          <a:latin typeface="+mn-ea"/>
                          <a:ea typeface="+mn-ea"/>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r>
              <a:tr h="171019">
                <a:tc vMerge="1">
                  <a:txBody>
                    <a:bodyPr/>
                    <a:lstStyle/>
                    <a:p>
                      <a:pPr algn="l" fontAlgn="ctr"/>
                      <a:endParaRPr lang="zh-CN" altLang="en-US" sz="1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en-US" altLang="zh-CN" sz="1100" b="0" i="0" u="none" strike="noStrike" dirty="0" smtClean="0">
                          <a:solidFill>
                            <a:srgbClr val="000000"/>
                          </a:solidFill>
                          <a:latin typeface="+mn-ea"/>
                          <a:ea typeface="+mn-ea"/>
                        </a:rPr>
                        <a:t> 4.3 </a:t>
                      </a:r>
                      <a:r>
                        <a:rPr lang="zh-CN" altLang="en-US" sz="1100" b="0" i="0" u="none" strike="noStrike" dirty="0">
                          <a:solidFill>
                            <a:srgbClr val="000000"/>
                          </a:solidFill>
                          <a:latin typeface="+mn-ea"/>
                          <a:ea typeface="+mn-ea"/>
                        </a:rPr>
                        <a:t>分</a:t>
                      </a:r>
                      <a:r>
                        <a:rPr lang="zh-CN" altLang="en-US" sz="1100" b="0" i="0" u="none" strike="noStrike" dirty="0" smtClean="0">
                          <a:solidFill>
                            <a:srgbClr val="000000"/>
                          </a:solidFill>
                          <a:latin typeface="+mn-ea"/>
                          <a:ea typeface="+mn-ea"/>
                        </a:rPr>
                        <a:t>析汇</a:t>
                      </a:r>
                      <a:r>
                        <a:rPr lang="zh-CN" altLang="en-US" sz="1100" b="0" i="0" u="none" strike="noStrike" dirty="0">
                          <a:solidFill>
                            <a:srgbClr val="000000"/>
                          </a:solidFill>
                          <a:latin typeface="+mn-ea"/>
                          <a:ea typeface="+mn-ea"/>
                        </a:rPr>
                        <a:t>编文件以得到软件流水、循环性能等信息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altLang="zh-CN" sz="1100" b="0" i="0" u="none" strike="noStrike" dirty="0">
                          <a:solidFill>
                            <a:srgbClr val="000000"/>
                          </a:solidFill>
                          <a:latin typeface="+mn-ea"/>
                          <a:ea typeface="+mn-ea"/>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altLang="zh-CN" sz="1100" b="0" i="0" u="none" strike="noStrike" dirty="0">
                          <a:solidFill>
                            <a:srgbClr val="000000"/>
                          </a:solidFill>
                          <a:latin typeface="+mn-ea"/>
                          <a:ea typeface="+mn-ea"/>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71019">
                <a:tc gridSpan="2">
                  <a:txBody>
                    <a:bodyPr/>
                    <a:lstStyle/>
                    <a:p>
                      <a:pPr algn="ctr" fontAlgn="ctr"/>
                      <a:r>
                        <a:rPr lang="zh-CN" altLang="en-US" sz="1100" b="0" i="0" u="none" strike="noStrike" dirty="0">
                          <a:solidFill>
                            <a:srgbClr val="000000"/>
                          </a:solidFill>
                          <a:latin typeface="+mn-ea"/>
                          <a:ea typeface="+mn-ea"/>
                        </a:rPr>
                        <a:t>合计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hMerge="1">
                  <a:txBody>
                    <a:bodyPr/>
                    <a:lstStyle/>
                    <a:p>
                      <a:pPr algn="ctr" fontAlgn="ctr"/>
                      <a:endParaRPr lang="zh-CN" altLang="en-US" sz="1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n-US" altLang="zh-CN" sz="1100" b="0" i="0" u="none" strike="noStrike" dirty="0">
                          <a:solidFill>
                            <a:srgbClr val="000000"/>
                          </a:solidFill>
                          <a:latin typeface="+mn-ea"/>
                          <a:ea typeface="+mn-ea"/>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n-US" altLang="zh-CN" sz="1100" b="0" i="0" u="none" strike="noStrike" dirty="0">
                          <a:solidFill>
                            <a:srgbClr val="000000"/>
                          </a:solidFill>
                          <a:latin typeface="+mn-ea"/>
                          <a:ea typeface="+mn-ea"/>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r>
            </a:tbl>
          </a:graphicData>
        </a:graphic>
      </p:graphicFrame>
      <p:sp>
        <p:nvSpPr>
          <p:cNvPr id="28" name="椭圆 27"/>
          <p:cNvSpPr>
            <a:spLocks noChangeArrowheads="1"/>
          </p:cNvSpPr>
          <p:nvPr/>
        </p:nvSpPr>
        <p:spPr bwMode="auto">
          <a:xfrm>
            <a:off x="7093024" y="4536000"/>
            <a:ext cx="1295400" cy="1655763"/>
          </a:xfrm>
          <a:prstGeom prst="ellipse">
            <a:avLst/>
          </a:prstGeom>
          <a:noFill/>
          <a:ln w="28575" algn="ctr">
            <a:solidFill>
              <a:srgbClr val="FF0000"/>
            </a:solidFill>
            <a:round/>
            <a:headEnd/>
            <a:tailEnd/>
          </a:ln>
        </p:spPr>
        <p:txBody>
          <a:bodyPr lIns="79200" tIns="39600" rIns="79200" bIns="39600"/>
          <a:lstStyle/>
          <a:p>
            <a:pPr defTabSz="801688"/>
            <a:endParaRPr lang="zh-CN" altLang="en-US" sz="1800">
              <a:solidFill>
                <a:srgbClr val="000000"/>
              </a:solidFill>
            </a:endParaRPr>
          </a:p>
        </p:txBody>
      </p:sp>
      <p:sp>
        <p:nvSpPr>
          <p:cNvPr id="29" name="TextBox 37"/>
          <p:cNvSpPr txBox="1">
            <a:spLocks noChangeArrowheads="1"/>
          </p:cNvSpPr>
          <p:nvPr/>
        </p:nvSpPr>
        <p:spPr bwMode="auto">
          <a:xfrm>
            <a:off x="4609405" y="1124742"/>
            <a:ext cx="754063" cy="307975"/>
          </a:xfrm>
          <a:prstGeom prst="rect">
            <a:avLst/>
          </a:prstGeom>
          <a:noFill/>
          <a:ln w="9525">
            <a:noFill/>
            <a:miter lim="800000"/>
            <a:headEnd/>
            <a:tailEnd/>
          </a:ln>
        </p:spPr>
        <p:txBody>
          <a:bodyPr wrap="none">
            <a:spAutoFit/>
          </a:bodyPr>
          <a:lstStyle/>
          <a:p>
            <a:r>
              <a:rPr lang="en-US" altLang="zh-CN" dirty="0">
                <a:solidFill>
                  <a:srgbClr val="FF0000"/>
                </a:solidFill>
                <a:latin typeface="+mn-ea"/>
                <a:ea typeface="+mn-ea"/>
              </a:rPr>
              <a:t>30</a:t>
            </a:r>
            <a:r>
              <a:rPr lang="zh-CN" altLang="en-US" dirty="0">
                <a:solidFill>
                  <a:srgbClr val="FF0000"/>
                </a:solidFill>
                <a:latin typeface="+mn-ea"/>
                <a:ea typeface="+mn-ea"/>
              </a:rPr>
              <a:t>小时</a:t>
            </a:r>
          </a:p>
        </p:txBody>
      </p:sp>
      <p:sp>
        <p:nvSpPr>
          <p:cNvPr id="30" name="TextBox 38"/>
          <p:cNvSpPr txBox="1">
            <a:spLocks noChangeArrowheads="1"/>
          </p:cNvSpPr>
          <p:nvPr/>
        </p:nvSpPr>
        <p:spPr bwMode="auto">
          <a:xfrm>
            <a:off x="5796855" y="2474117"/>
            <a:ext cx="754063" cy="307975"/>
          </a:xfrm>
          <a:prstGeom prst="rect">
            <a:avLst/>
          </a:prstGeom>
          <a:noFill/>
          <a:ln w="9525">
            <a:noFill/>
            <a:miter lim="800000"/>
            <a:headEnd/>
            <a:tailEnd/>
          </a:ln>
        </p:spPr>
        <p:txBody>
          <a:bodyPr wrap="none">
            <a:spAutoFit/>
          </a:bodyPr>
          <a:lstStyle/>
          <a:p>
            <a:r>
              <a:rPr lang="en-US" altLang="zh-CN" dirty="0">
                <a:solidFill>
                  <a:srgbClr val="FF0000"/>
                </a:solidFill>
                <a:latin typeface="+mn-ea"/>
                <a:ea typeface="+mn-ea"/>
              </a:rPr>
              <a:t>14</a:t>
            </a:r>
            <a:r>
              <a:rPr lang="zh-CN" altLang="en-US" dirty="0">
                <a:solidFill>
                  <a:srgbClr val="FF0000"/>
                </a:solidFill>
                <a:latin typeface="+mn-ea"/>
                <a:ea typeface="+mn-ea"/>
              </a:rPr>
              <a:t>小时</a:t>
            </a:r>
          </a:p>
        </p:txBody>
      </p:sp>
      <p:grpSp>
        <p:nvGrpSpPr>
          <p:cNvPr id="4" name="组合 42"/>
          <p:cNvGrpSpPr>
            <a:grpSpLocks/>
          </p:cNvGrpSpPr>
          <p:nvPr/>
        </p:nvGrpSpPr>
        <p:grpSpPr bwMode="auto">
          <a:xfrm>
            <a:off x="179512" y="1052736"/>
            <a:ext cx="3455813" cy="3456380"/>
            <a:chOff x="467544" y="3083755"/>
            <a:chExt cx="2592388" cy="2721733"/>
          </a:xfrm>
        </p:grpSpPr>
        <p:sp>
          <p:nvSpPr>
            <p:cNvPr id="33" name="矩形 32"/>
            <p:cNvSpPr/>
            <p:nvPr/>
          </p:nvSpPr>
          <p:spPr bwMode="auto">
            <a:xfrm>
              <a:off x="467544" y="3141663"/>
              <a:ext cx="2592388" cy="2663825"/>
            </a:xfrm>
            <a:prstGeom prst="rect">
              <a:avLst/>
            </a:prstGeom>
            <a:solidFill>
              <a:srgbClr val="CCFF99"/>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lIns="79200" tIns="39600" rIns="79200" bIns="39600">
              <a:spAutoFit/>
            </a:bodyPr>
            <a:lstStyle/>
            <a:p>
              <a:pPr defTabSz="801688">
                <a:defRPr/>
              </a:pPr>
              <a:endParaRPr lang="zh-CN" altLang="en-US">
                <a:ea typeface="ＭＳ Ｐゴシック" pitchFamily="34" charset="-128"/>
              </a:endParaRPr>
            </a:p>
          </p:txBody>
        </p:sp>
        <p:sp>
          <p:nvSpPr>
            <p:cNvPr id="34" name="Rectangle 22"/>
            <p:cNvSpPr>
              <a:spLocks noChangeArrowheads="1"/>
            </p:cNvSpPr>
            <p:nvPr/>
          </p:nvSpPr>
          <p:spPr bwMode="auto">
            <a:xfrm>
              <a:off x="604986" y="3582388"/>
              <a:ext cx="2295344" cy="2109697"/>
            </a:xfrm>
            <a:prstGeom prst="rect">
              <a:avLst/>
            </a:prstGeom>
            <a:noFill/>
            <a:ln w="9525">
              <a:noFill/>
              <a:miter lim="800000"/>
              <a:headEnd/>
              <a:tailEnd/>
            </a:ln>
          </p:spPr>
          <p:txBody>
            <a:bodyPr lIns="83356" tIns="41680" rIns="83356" bIns="41680" anchor="ctr">
              <a:spAutoFit/>
            </a:bodyPr>
            <a:lstStyle/>
            <a:p>
              <a:pPr defTabSz="801688">
                <a:lnSpc>
                  <a:spcPts val="1800"/>
                </a:lnSpc>
              </a:pPr>
              <a:r>
                <a:rPr lang="en-US" altLang="zh-CN" dirty="0" smtClean="0">
                  <a:solidFill>
                    <a:schemeClr val="tx1"/>
                  </a:solidFill>
                  <a:latin typeface="+mn-ea"/>
                  <a:ea typeface="+mn-ea"/>
                </a:rPr>
                <a:t>1. </a:t>
              </a:r>
              <a:r>
                <a:rPr lang="zh-CN" altLang="en-US" b="1" dirty="0" smtClean="0">
                  <a:solidFill>
                    <a:srgbClr val="0000FF"/>
                  </a:solidFill>
                  <a:latin typeface="+mn-ea"/>
                  <a:ea typeface="+mn-ea"/>
                </a:rPr>
                <a:t>部门项目进度要求：</a:t>
              </a:r>
              <a:r>
                <a:rPr lang="en-US" altLang="zh-CN" dirty="0" smtClean="0">
                  <a:solidFill>
                    <a:schemeClr val="tx1"/>
                  </a:solidFill>
                  <a:latin typeface="+mn-ea"/>
                  <a:ea typeface="+mn-ea"/>
                </a:rPr>
                <a:t>Step3</a:t>
              </a:r>
              <a:r>
                <a:rPr lang="zh-CN" altLang="en-US" dirty="0" smtClean="0">
                  <a:solidFill>
                    <a:schemeClr val="tx1"/>
                  </a:solidFill>
                  <a:latin typeface="+mn-ea"/>
                  <a:ea typeface="+mn-ea"/>
                </a:rPr>
                <a:t>和</a:t>
              </a:r>
              <a:r>
                <a:rPr lang="en-US" altLang="zh-CN" dirty="0" smtClean="0">
                  <a:solidFill>
                    <a:schemeClr val="tx1"/>
                  </a:solidFill>
                  <a:latin typeface="+mn-ea"/>
                  <a:ea typeface="+mn-ea"/>
                </a:rPr>
                <a:t>Step4</a:t>
              </a:r>
              <a:r>
                <a:rPr lang="zh-CN" altLang="en-US" dirty="0" smtClean="0">
                  <a:solidFill>
                    <a:schemeClr val="tx1"/>
                  </a:solidFill>
                  <a:latin typeface="+mn-ea"/>
                  <a:ea typeface="+mn-ea"/>
                </a:rPr>
                <a:t>总耗时只有达到</a:t>
              </a:r>
              <a:r>
                <a:rPr lang="en-US" altLang="zh-CN" b="1" dirty="0" smtClean="0">
                  <a:solidFill>
                    <a:srgbClr val="FF0000"/>
                  </a:solidFill>
                  <a:latin typeface="+mn-ea"/>
                  <a:ea typeface="+mn-ea"/>
                </a:rPr>
                <a:t>14</a:t>
              </a:r>
              <a:r>
                <a:rPr lang="zh-CN" altLang="en-US" b="1" dirty="0" smtClean="0">
                  <a:solidFill>
                    <a:srgbClr val="FF0000"/>
                  </a:solidFill>
                  <a:latin typeface="+mn-ea"/>
                  <a:ea typeface="+mn-ea"/>
                </a:rPr>
                <a:t>小时</a:t>
              </a:r>
              <a:r>
                <a:rPr lang="zh-CN" altLang="en-US" dirty="0" smtClean="0">
                  <a:solidFill>
                    <a:schemeClr val="tx1"/>
                  </a:solidFill>
                  <a:latin typeface="+mn-ea"/>
                  <a:ea typeface="+mn-ea"/>
                </a:rPr>
                <a:t>以内，才能满足平均</a:t>
              </a:r>
              <a:r>
                <a:rPr lang="en-US" altLang="zh-CN" dirty="0" smtClean="0">
                  <a:solidFill>
                    <a:schemeClr val="tx1"/>
                  </a:solidFill>
                  <a:latin typeface="+mn-ea"/>
                  <a:ea typeface="+mn-ea"/>
                </a:rPr>
                <a:t>2</a:t>
              </a:r>
              <a:r>
                <a:rPr lang="zh-CN" altLang="en-US" dirty="0" smtClean="0">
                  <a:solidFill>
                    <a:schemeClr val="tx1"/>
                  </a:solidFill>
                  <a:latin typeface="+mn-ea"/>
                  <a:ea typeface="+mn-ea"/>
                </a:rPr>
                <a:t>周</a:t>
              </a:r>
              <a:r>
                <a:rPr lang="en-US" altLang="zh-CN" dirty="0" smtClean="0">
                  <a:solidFill>
                    <a:schemeClr val="tx1"/>
                  </a:solidFill>
                  <a:latin typeface="+mn-ea"/>
                  <a:ea typeface="+mn-ea"/>
                </a:rPr>
                <a:t>1</a:t>
              </a:r>
              <a:r>
                <a:rPr lang="zh-CN" altLang="en-US" dirty="0" smtClean="0">
                  <a:solidFill>
                    <a:schemeClr val="tx1"/>
                  </a:solidFill>
                  <a:latin typeface="+mn-ea"/>
                  <a:ea typeface="+mn-ea"/>
                </a:rPr>
                <a:t>个核特性版本的进度要求。</a:t>
              </a:r>
              <a:endParaRPr lang="en-US" altLang="zh-CN" dirty="0" smtClean="0">
                <a:solidFill>
                  <a:schemeClr val="tx1"/>
                </a:solidFill>
                <a:latin typeface="+mn-ea"/>
                <a:ea typeface="+mn-ea"/>
              </a:endParaRPr>
            </a:p>
            <a:p>
              <a:pPr defTabSz="801688">
                <a:lnSpc>
                  <a:spcPts val="1800"/>
                </a:lnSpc>
              </a:pPr>
              <a:r>
                <a:rPr lang="en-US" altLang="zh-CN" dirty="0" smtClean="0">
                  <a:solidFill>
                    <a:schemeClr val="tx1"/>
                  </a:solidFill>
                  <a:latin typeface="+mn-ea"/>
                  <a:ea typeface="+mn-ea"/>
                </a:rPr>
                <a:t>2. </a:t>
              </a:r>
              <a:r>
                <a:rPr lang="zh-CN" altLang="en-US" b="1" dirty="0" smtClean="0">
                  <a:solidFill>
                    <a:srgbClr val="0000FF"/>
                  </a:solidFill>
                  <a:latin typeface="+mn-ea"/>
                  <a:ea typeface="+mn-ea"/>
                </a:rPr>
                <a:t>历史最优：</a:t>
              </a:r>
              <a:r>
                <a:rPr lang="zh-CN" altLang="en-US" dirty="0" smtClean="0">
                  <a:solidFill>
                    <a:schemeClr val="tx1"/>
                  </a:solidFill>
                  <a:latin typeface="+mn-ea"/>
                  <a:ea typeface="+mn-ea"/>
                </a:rPr>
                <a:t>根据之前的</a:t>
              </a:r>
              <a:r>
                <a:rPr lang="en-US" altLang="zh-CN" dirty="0" smtClean="0">
                  <a:solidFill>
                    <a:schemeClr val="tx1"/>
                  </a:solidFill>
                  <a:latin typeface="+mn-ea"/>
                  <a:ea typeface="+mn-ea"/>
                </a:rPr>
                <a:t>HiSDRV100</a:t>
              </a:r>
              <a:r>
                <a:rPr lang="zh-CN" altLang="en-US" dirty="0" smtClean="0">
                  <a:solidFill>
                    <a:schemeClr val="tx1"/>
                  </a:solidFill>
                  <a:latin typeface="+mn-ea"/>
                  <a:ea typeface="+mn-ea"/>
                </a:rPr>
                <a:t>自研芯片项目经验，设计流程中的</a:t>
              </a:r>
              <a:r>
                <a:rPr lang="en-US" altLang="zh-CN" dirty="0" smtClean="0">
                  <a:solidFill>
                    <a:schemeClr val="tx1"/>
                  </a:solidFill>
                  <a:latin typeface="+mn-ea"/>
                  <a:ea typeface="+mn-ea"/>
                </a:rPr>
                <a:t>Step3</a:t>
              </a:r>
              <a:r>
                <a:rPr lang="zh-CN" altLang="en-US" dirty="0" smtClean="0">
                  <a:solidFill>
                    <a:schemeClr val="tx1"/>
                  </a:solidFill>
                  <a:latin typeface="+mn-ea"/>
                  <a:ea typeface="+mn-ea"/>
                </a:rPr>
                <a:t>和</a:t>
              </a:r>
              <a:r>
                <a:rPr lang="en-US" altLang="zh-CN" dirty="0" smtClean="0">
                  <a:solidFill>
                    <a:schemeClr val="tx1"/>
                  </a:solidFill>
                  <a:latin typeface="+mn-ea"/>
                  <a:ea typeface="+mn-ea"/>
                </a:rPr>
                <a:t>Step4</a:t>
              </a:r>
              <a:r>
                <a:rPr lang="zh-CN" altLang="en-US" dirty="0" smtClean="0">
                  <a:solidFill>
                    <a:schemeClr val="tx1"/>
                  </a:solidFill>
                  <a:latin typeface="+mn-ea"/>
                  <a:ea typeface="+mn-ea"/>
                </a:rPr>
                <a:t>的总耗时最优单个用例为：</a:t>
              </a:r>
              <a:r>
                <a:rPr lang="en-US" altLang="zh-CN" b="1" dirty="0" smtClean="0">
                  <a:solidFill>
                    <a:srgbClr val="FF0000"/>
                  </a:solidFill>
                  <a:latin typeface="+mn-ea"/>
                  <a:ea typeface="+mn-ea"/>
                </a:rPr>
                <a:t>18</a:t>
              </a:r>
              <a:r>
                <a:rPr lang="zh-CN" altLang="en-US" b="1" dirty="0" smtClean="0">
                  <a:solidFill>
                    <a:srgbClr val="FF0000"/>
                  </a:solidFill>
                  <a:latin typeface="+mn-ea"/>
                  <a:ea typeface="+mn-ea"/>
                </a:rPr>
                <a:t>小时</a:t>
              </a:r>
              <a:r>
                <a:rPr lang="zh-CN" altLang="en-US" dirty="0" smtClean="0">
                  <a:solidFill>
                    <a:schemeClr val="tx1"/>
                  </a:solidFill>
                  <a:latin typeface="+mn-ea"/>
                  <a:ea typeface="+mn-ea"/>
                </a:rPr>
                <a:t>，当前项目应该可在此基础上进一步改进。</a:t>
              </a:r>
              <a:endParaRPr lang="en-US" altLang="zh-CN" dirty="0" smtClean="0">
                <a:solidFill>
                  <a:schemeClr val="tx1"/>
                </a:solidFill>
                <a:latin typeface="+mn-ea"/>
                <a:ea typeface="+mn-ea"/>
              </a:endParaRPr>
            </a:p>
            <a:p>
              <a:pPr defTabSz="801688">
                <a:lnSpc>
                  <a:spcPts val="1800"/>
                </a:lnSpc>
              </a:pPr>
              <a:r>
                <a:rPr lang="en-US" altLang="zh-CN" dirty="0" smtClean="0">
                  <a:solidFill>
                    <a:schemeClr val="tx1"/>
                  </a:solidFill>
                  <a:latin typeface="+mn-ea"/>
                  <a:ea typeface="+mn-ea"/>
                </a:rPr>
                <a:t>3. </a:t>
              </a:r>
              <a:r>
                <a:rPr lang="zh-CN" altLang="en-US" b="1" dirty="0" smtClean="0">
                  <a:solidFill>
                    <a:srgbClr val="0000FF"/>
                  </a:solidFill>
                  <a:latin typeface="+mn-ea"/>
                  <a:ea typeface="+mn-ea"/>
                </a:rPr>
                <a:t>分解分析：</a:t>
              </a:r>
              <a:r>
                <a:rPr lang="zh-CN" altLang="en-US" dirty="0" smtClean="0">
                  <a:solidFill>
                    <a:schemeClr val="tx1"/>
                  </a:solidFill>
                  <a:latin typeface="+mn-ea"/>
                  <a:ea typeface="+mn-ea"/>
                </a:rPr>
                <a:t>根据</a:t>
              </a:r>
              <a:r>
                <a:rPr lang="en-US" altLang="zh-CN" dirty="0" smtClean="0">
                  <a:solidFill>
                    <a:schemeClr val="tx1"/>
                  </a:solidFill>
                  <a:latin typeface="+mn-ea"/>
                </a:rPr>
                <a:t>Step3</a:t>
              </a:r>
              <a:r>
                <a:rPr lang="zh-CN" altLang="en-US" dirty="0" smtClean="0">
                  <a:solidFill>
                    <a:schemeClr val="tx1"/>
                  </a:solidFill>
                  <a:latin typeface="+mn-ea"/>
                </a:rPr>
                <a:t>和</a:t>
              </a:r>
              <a:r>
                <a:rPr lang="en-US" altLang="zh-CN" dirty="0" smtClean="0">
                  <a:solidFill>
                    <a:schemeClr val="tx1"/>
                  </a:solidFill>
                  <a:latin typeface="+mn-ea"/>
                </a:rPr>
                <a:t>Step4</a:t>
              </a:r>
              <a:r>
                <a:rPr lang="zh-CN" altLang="en-US" dirty="0" smtClean="0">
                  <a:solidFill>
                    <a:schemeClr val="tx1"/>
                  </a:solidFill>
                  <a:latin typeface="+mn-ea"/>
                  <a:ea typeface="+mn-ea"/>
                </a:rPr>
                <a:t>分解子步骤的耗时分析（如下表）设定。</a:t>
              </a:r>
              <a:endParaRPr lang="zh-CN" altLang="en-US" dirty="0">
                <a:solidFill>
                  <a:schemeClr val="tx1"/>
                </a:solidFill>
                <a:latin typeface="+mn-ea"/>
                <a:ea typeface="+mn-ea"/>
              </a:endParaRPr>
            </a:p>
          </p:txBody>
        </p:sp>
        <p:sp>
          <p:nvSpPr>
            <p:cNvPr id="35" name="Rectangle 22"/>
            <p:cNvSpPr>
              <a:spLocks noChangeArrowheads="1"/>
            </p:cNvSpPr>
            <p:nvPr/>
          </p:nvSpPr>
          <p:spPr bwMode="auto">
            <a:xfrm>
              <a:off x="826815" y="3083755"/>
              <a:ext cx="1872209" cy="558150"/>
            </a:xfrm>
            <a:prstGeom prst="rect">
              <a:avLst/>
            </a:prstGeom>
            <a:noFill/>
            <a:ln w="9525">
              <a:noFill/>
              <a:miter lim="800000"/>
              <a:headEnd/>
              <a:tailEnd/>
            </a:ln>
          </p:spPr>
          <p:txBody>
            <a:bodyPr wrap="square" lIns="83356" tIns="41680" rIns="83356" bIns="41680" anchor="ctr">
              <a:spAutoFit/>
            </a:bodyPr>
            <a:lstStyle/>
            <a:p>
              <a:pPr algn="ctr" eaLnBrk="0" hangingPunct="0">
                <a:lnSpc>
                  <a:spcPct val="140000"/>
                </a:lnSpc>
                <a:buClr>
                  <a:srgbClr val="990000"/>
                </a:buClr>
                <a:buSzPct val="60000"/>
                <a:buFont typeface="Wingdings" pitchFamily="2" charset="2"/>
                <a:buNone/>
                <a:defRPr/>
              </a:pPr>
              <a:r>
                <a:rPr lang="zh-CN" altLang="en-US" sz="2200" b="1" dirty="0">
                  <a:solidFill>
                    <a:schemeClr val="tx2">
                      <a:lumMod val="60000"/>
                      <a:lumOff val="40000"/>
                    </a:schemeClr>
                  </a:solidFill>
                  <a:latin typeface="+mj-ea"/>
                  <a:ea typeface="+mj-ea"/>
                </a:rPr>
                <a:t>目标设</a:t>
              </a:r>
              <a:r>
                <a:rPr lang="zh-CN" altLang="en-US" sz="2200" b="1" dirty="0" smtClean="0">
                  <a:solidFill>
                    <a:schemeClr val="tx2">
                      <a:lumMod val="60000"/>
                      <a:lumOff val="40000"/>
                    </a:schemeClr>
                  </a:solidFill>
                  <a:latin typeface="+mj-ea"/>
                  <a:ea typeface="+mj-ea"/>
                </a:rPr>
                <a:t>定依据</a:t>
              </a:r>
              <a:endParaRPr lang="en-US" altLang="zh-CN" sz="2200" b="1" dirty="0">
                <a:solidFill>
                  <a:schemeClr val="tx2">
                    <a:lumMod val="60000"/>
                    <a:lumOff val="40000"/>
                  </a:schemeClr>
                </a:solidFill>
                <a:latin typeface="+mj-ea"/>
                <a:ea typeface="+mj-ea"/>
              </a:endParaRPr>
            </a:p>
          </p:txBody>
        </p:sp>
      </p:grpSp>
      <p:sp>
        <p:nvSpPr>
          <p:cNvPr id="40" name="Rectangle 22"/>
          <p:cNvSpPr>
            <a:spLocks noChangeArrowheads="1"/>
          </p:cNvSpPr>
          <p:nvPr/>
        </p:nvSpPr>
        <p:spPr bwMode="auto">
          <a:xfrm>
            <a:off x="5796334" y="1096367"/>
            <a:ext cx="3024336" cy="453506"/>
          </a:xfrm>
          <a:prstGeom prst="rect">
            <a:avLst/>
          </a:prstGeom>
          <a:noFill/>
          <a:ln w="9525">
            <a:noFill/>
            <a:miter lim="800000"/>
            <a:headEnd/>
            <a:tailEnd/>
          </a:ln>
        </p:spPr>
        <p:txBody>
          <a:bodyPr wrap="square" lIns="83356" tIns="41680" rIns="83356" bIns="41680" anchor="ctr">
            <a:spAutoFit/>
          </a:bodyPr>
          <a:lstStyle/>
          <a:p>
            <a:pPr eaLnBrk="0" hangingPunct="0">
              <a:buClr>
                <a:srgbClr val="990000"/>
              </a:buClr>
              <a:buSzPct val="60000"/>
              <a:defRPr/>
            </a:pPr>
            <a:r>
              <a:rPr lang="zh-CN" altLang="en-US" sz="1200" b="1" dirty="0" smtClean="0">
                <a:solidFill>
                  <a:srgbClr val="FF0000"/>
                </a:solidFill>
                <a:latin typeface="微软雅黑" pitchFamily="34" charset="-122"/>
                <a:ea typeface="微软雅黑" pitchFamily="34" charset="-122"/>
              </a:rPr>
              <a:t>目标：</a:t>
            </a:r>
            <a:r>
              <a:rPr lang="zh-CN" altLang="en-US" sz="1200" dirty="0" smtClean="0">
                <a:solidFill>
                  <a:schemeClr val="tx1"/>
                </a:solidFill>
                <a:latin typeface="微软雅黑" pitchFamily="34" charset="-122"/>
                <a:ea typeface="微软雅黑" pitchFamily="34" charset="-122"/>
              </a:rPr>
              <a:t>将核设计流程中</a:t>
            </a:r>
            <a:r>
              <a:rPr lang="en-US" altLang="zh-CN" sz="1200" dirty="0" smtClean="0">
                <a:solidFill>
                  <a:schemeClr val="tx1"/>
                </a:solidFill>
                <a:latin typeface="微软雅黑" pitchFamily="34" charset="-122"/>
                <a:ea typeface="微软雅黑" pitchFamily="34" charset="-122"/>
              </a:rPr>
              <a:t>Step3</a:t>
            </a:r>
            <a:r>
              <a:rPr lang="zh-CN" altLang="en-US" sz="1200" dirty="0" smtClean="0">
                <a:solidFill>
                  <a:schemeClr val="tx1"/>
                </a:solidFill>
                <a:latin typeface="微软雅黑" pitchFamily="34" charset="-122"/>
                <a:ea typeface="微软雅黑" pitchFamily="34" charset="-122"/>
              </a:rPr>
              <a:t>和</a:t>
            </a:r>
            <a:r>
              <a:rPr lang="en-US" altLang="zh-CN" sz="1200" dirty="0" smtClean="0">
                <a:solidFill>
                  <a:schemeClr val="tx1"/>
                </a:solidFill>
                <a:latin typeface="微软雅黑" pitchFamily="34" charset="-122"/>
                <a:ea typeface="微软雅黑" pitchFamily="34" charset="-122"/>
              </a:rPr>
              <a:t>Step4</a:t>
            </a:r>
            <a:r>
              <a:rPr lang="zh-CN" altLang="en-US" sz="1200" dirty="0" smtClean="0">
                <a:solidFill>
                  <a:schemeClr val="tx1"/>
                </a:solidFill>
                <a:latin typeface="微软雅黑" pitchFamily="34" charset="-122"/>
                <a:ea typeface="微软雅黑" pitchFamily="34" charset="-122"/>
              </a:rPr>
              <a:t>步骤的总耗时从 </a:t>
            </a:r>
            <a:r>
              <a:rPr lang="en-US" altLang="zh-CN" sz="1200" dirty="0" smtClean="0">
                <a:solidFill>
                  <a:srgbClr val="FF0000"/>
                </a:solidFill>
                <a:latin typeface="微软雅黑" pitchFamily="34" charset="-122"/>
                <a:ea typeface="微软雅黑" pitchFamily="34" charset="-122"/>
              </a:rPr>
              <a:t>30</a:t>
            </a:r>
            <a:r>
              <a:rPr lang="zh-CN" altLang="en-US" sz="1200" dirty="0" smtClean="0">
                <a:solidFill>
                  <a:srgbClr val="FF0000"/>
                </a:solidFill>
                <a:latin typeface="微软雅黑" pitchFamily="34" charset="-122"/>
                <a:ea typeface="微软雅黑" pitchFamily="34" charset="-122"/>
              </a:rPr>
              <a:t>小时 </a:t>
            </a:r>
            <a:r>
              <a:rPr lang="zh-CN" altLang="en-US" sz="1200" dirty="0" smtClean="0">
                <a:solidFill>
                  <a:schemeClr val="tx1"/>
                </a:solidFill>
                <a:latin typeface="微软雅黑" pitchFamily="34" charset="-122"/>
                <a:ea typeface="微软雅黑" pitchFamily="34" charset="-122"/>
              </a:rPr>
              <a:t>降至 </a:t>
            </a:r>
            <a:r>
              <a:rPr lang="en-US" altLang="zh-CN" sz="1200" dirty="0" smtClean="0">
                <a:solidFill>
                  <a:srgbClr val="FF0000"/>
                </a:solidFill>
                <a:latin typeface="微软雅黑" pitchFamily="34" charset="-122"/>
                <a:ea typeface="微软雅黑" pitchFamily="34" charset="-122"/>
              </a:rPr>
              <a:t>14</a:t>
            </a:r>
            <a:r>
              <a:rPr lang="zh-CN" altLang="en-US" sz="1200" dirty="0" smtClean="0">
                <a:solidFill>
                  <a:srgbClr val="FF0000"/>
                </a:solidFill>
                <a:latin typeface="微软雅黑" pitchFamily="34" charset="-122"/>
                <a:ea typeface="微软雅黑" pitchFamily="34" charset="-122"/>
              </a:rPr>
              <a:t>小时</a:t>
            </a:r>
            <a:endParaRPr lang="en-US" altLang="zh-CN" sz="1200" dirty="0">
              <a:solidFill>
                <a:srgbClr val="FF0000"/>
              </a:solidFill>
              <a:latin typeface="微软雅黑" pitchFamily="34" charset="-122"/>
              <a:ea typeface="微软雅黑" pitchFamily="34" charset="-122"/>
            </a:endParaRPr>
          </a:p>
        </p:txBody>
      </p:sp>
      <p:sp>
        <p:nvSpPr>
          <p:cNvPr id="31" name="右箭头 30"/>
          <p:cNvSpPr/>
          <p:nvPr/>
        </p:nvSpPr>
        <p:spPr bwMode="auto">
          <a:xfrm rot="3574900">
            <a:off x="5175616" y="1672082"/>
            <a:ext cx="1289811" cy="526290"/>
          </a:xfrm>
          <a:prstGeom prst="rightArrow">
            <a:avLst>
              <a:gd name="adj1" fmla="val 50000"/>
              <a:gd name="adj2" fmla="val 103035"/>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79200" tIns="39600" rIns="79200" bIns="39600"/>
          <a:lstStyle/>
          <a:p>
            <a:pPr defTabSz="801688">
              <a:defRPr/>
            </a:pPr>
            <a:endParaRPr lang="zh-CN" altLang="en-US" dirty="0">
              <a:solidFill>
                <a:srgbClr val="000000"/>
              </a:solidFill>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iterate type="lt">
                                    <p:tmPct val="0"/>
                                  </p:iterate>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strVal val="4*#ppt_w"/>
                                          </p:val>
                                        </p:tav>
                                        <p:tav tm="100000">
                                          <p:val>
                                            <p:strVal val="#ppt_w"/>
                                          </p:val>
                                        </p:tav>
                                      </p:tavLst>
                                    </p:anim>
                                    <p:anim calcmode="lin" valueType="num">
                                      <p:cBhvr>
                                        <p:cTn id="8" dur="1000" fill="hold"/>
                                        <p:tgtEl>
                                          <p:spTgt spid="31"/>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53" presetClass="entr" presetSubtype="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5"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p:cTn id="24" dur="500" fill="hold"/>
                                        <p:tgtEl>
                                          <p:spTgt spid="27"/>
                                        </p:tgtEl>
                                        <p:attrNameLst>
                                          <p:attrName>ppt_w</p:attrName>
                                        </p:attrNameLst>
                                      </p:cBhvr>
                                      <p:tavLst>
                                        <p:tav tm="0">
                                          <p:val>
                                            <p:fltVal val="0"/>
                                          </p:val>
                                        </p:tav>
                                        <p:tav tm="100000">
                                          <p:val>
                                            <p:strVal val="#ppt_w"/>
                                          </p:val>
                                        </p:tav>
                                      </p:tavLst>
                                    </p:anim>
                                    <p:anim calcmode="lin" valueType="num">
                                      <p:cBhvr>
                                        <p:cTn id="25" dur="500" fill="hold"/>
                                        <p:tgtEl>
                                          <p:spTgt spid="27"/>
                                        </p:tgtEl>
                                        <p:attrNameLst>
                                          <p:attrName>ppt_h</p:attrName>
                                        </p:attrNameLst>
                                      </p:cBhvr>
                                      <p:tavLst>
                                        <p:tav tm="0">
                                          <p:val>
                                            <p:fltVal val="0"/>
                                          </p:val>
                                        </p:tav>
                                        <p:tav tm="100000">
                                          <p:val>
                                            <p:strVal val="#ppt_h"/>
                                          </p:val>
                                        </p:tav>
                                      </p:tavLst>
                                    </p:anim>
                                    <p:animEffect transition="in" filter="fade">
                                      <p:cBhvr>
                                        <p:cTn id="26" dur="500"/>
                                        <p:tgtEl>
                                          <p:spTgt spid="27"/>
                                        </p:tgtEl>
                                      </p:cBhvr>
                                    </p:animEffect>
                                  </p:childTnLst>
                                </p:cTn>
                              </p:par>
                            </p:childTnLst>
                          </p:cTn>
                        </p:par>
                        <p:par>
                          <p:cTn id="27" fill="hold">
                            <p:stCondLst>
                              <p:cond delay="500"/>
                            </p:stCondLst>
                            <p:childTnLst>
                              <p:par>
                                <p:cTn id="28" presetID="23" presetClass="entr" presetSubtype="16"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p:cTn id="30" dur="1000" fill="hold"/>
                                        <p:tgtEl>
                                          <p:spTgt spid="28"/>
                                        </p:tgtEl>
                                        <p:attrNameLst>
                                          <p:attrName>ppt_w</p:attrName>
                                        </p:attrNameLst>
                                      </p:cBhvr>
                                      <p:tavLst>
                                        <p:tav tm="0">
                                          <p:val>
                                            <p:fltVal val="0"/>
                                          </p:val>
                                        </p:tav>
                                        <p:tav tm="100000">
                                          <p:val>
                                            <p:strVal val="#ppt_w"/>
                                          </p:val>
                                        </p:tav>
                                      </p:tavLst>
                                    </p:anim>
                                    <p:anim calcmode="lin" valueType="num">
                                      <p:cBhvr>
                                        <p:cTn id="31" dur="1000" fill="hold"/>
                                        <p:tgtEl>
                                          <p:spTgt spid="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652463" y="1124744"/>
            <a:ext cx="7929562" cy="4194175"/>
          </a:xfrm>
        </p:spPr>
        <p:txBody>
          <a:bodyPr/>
          <a:lstStyle/>
          <a:p>
            <a:pPr eaLnBrk="1" hangingPunct="1"/>
            <a:r>
              <a:rPr lang="zh-CN" altLang="en-US" sz="1800" dirty="0" smtClean="0"/>
              <a:t>使用</a:t>
            </a:r>
            <a:r>
              <a:rPr lang="zh-CN" altLang="en-US" sz="1800" dirty="0" smtClean="0">
                <a:solidFill>
                  <a:srgbClr val="FF0000"/>
                </a:solidFill>
              </a:rPr>
              <a:t>系统图</a:t>
            </a:r>
            <a:r>
              <a:rPr lang="zh-CN" altLang="en-US" sz="1800" dirty="0" smtClean="0"/>
              <a:t>进行根因分析，并初步过滤</a:t>
            </a:r>
            <a:r>
              <a:rPr lang="zh-CN" altLang="en-US" sz="1800" dirty="0" smtClean="0">
                <a:solidFill>
                  <a:srgbClr val="C00000"/>
                </a:solidFill>
              </a:rPr>
              <a:t>无法解决</a:t>
            </a:r>
            <a:r>
              <a:rPr lang="zh-CN" altLang="en-US" sz="1800" dirty="0" smtClean="0"/>
              <a:t>的因素，筛选出主疑因：</a:t>
            </a:r>
          </a:p>
        </p:txBody>
      </p:sp>
      <p:sp>
        <p:nvSpPr>
          <p:cNvPr id="14340" name="Rectangle 21"/>
          <p:cNvSpPr>
            <a:spLocks noGrp="1" noChangeArrowheads="1"/>
          </p:cNvSpPr>
          <p:nvPr>
            <p:ph type="title"/>
          </p:nvPr>
        </p:nvSpPr>
        <p:spPr/>
        <p:txBody>
          <a:bodyPr/>
          <a:lstStyle/>
          <a:p>
            <a:pPr eaLnBrk="1" hangingPunct="1"/>
            <a:r>
              <a:rPr lang="en-US" altLang="zh-CN" dirty="0" smtClean="0"/>
              <a:t>Step 2.1</a:t>
            </a:r>
            <a:r>
              <a:rPr lang="zh-CN" altLang="en-US" dirty="0" smtClean="0"/>
              <a:t>：根因分析</a:t>
            </a:r>
          </a:p>
        </p:txBody>
      </p:sp>
      <p:grpSp>
        <p:nvGrpSpPr>
          <p:cNvPr id="2" name="组合 27"/>
          <p:cNvGrpSpPr>
            <a:grpSpLocks/>
          </p:cNvGrpSpPr>
          <p:nvPr/>
        </p:nvGrpSpPr>
        <p:grpSpPr bwMode="auto">
          <a:xfrm>
            <a:off x="5413375" y="95250"/>
            <a:ext cx="3633788" cy="771525"/>
            <a:chOff x="5222694" y="279582"/>
            <a:chExt cx="3633789" cy="771525"/>
          </a:xfrm>
        </p:grpSpPr>
        <p:grpSp>
          <p:nvGrpSpPr>
            <p:cNvPr id="3" name="Group 20"/>
            <p:cNvGrpSpPr>
              <a:grpSpLocks/>
            </p:cNvGrpSpPr>
            <p:nvPr/>
          </p:nvGrpSpPr>
          <p:grpSpPr bwMode="auto">
            <a:xfrm>
              <a:off x="5329058" y="381182"/>
              <a:ext cx="3527425" cy="669925"/>
              <a:chOff x="3310" y="287"/>
              <a:chExt cx="2222" cy="422"/>
            </a:xfrm>
          </p:grpSpPr>
          <p:sp>
            <p:nvSpPr>
              <p:cNvPr id="14348" name="Freeform 4"/>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4349" name="Freeform 5"/>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gradFill rotWithShape="1">
                <a:gsLst>
                  <a:gs pos="0">
                    <a:srgbClr val="BE0202"/>
                  </a:gs>
                  <a:gs pos="100000">
                    <a:srgbClr val="CE9E9E"/>
                  </a:gs>
                </a:gsLst>
                <a:lin ang="2700000" scaled="1"/>
              </a:gradFill>
              <a:ln w="6350" cap="flat" cmpd="sng">
                <a:solidFill>
                  <a:srgbClr val="000000"/>
                </a:solidFill>
                <a:prstDash val="solid"/>
                <a:round/>
                <a:headEnd/>
                <a:tailEnd/>
              </a:ln>
            </p:spPr>
            <p:txBody>
              <a:bodyPr/>
              <a:lstStyle/>
              <a:p>
                <a:endParaRPr lang="zh-CN" altLang="en-US"/>
              </a:p>
            </p:txBody>
          </p:sp>
          <p:sp>
            <p:nvSpPr>
              <p:cNvPr id="14350" name="Freeform 6"/>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4351" name="Freeform 7"/>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4352" name="Text Box 9"/>
              <p:cNvSpPr txBox="1">
                <a:spLocks noChangeArrowheads="1"/>
              </p:cNvSpPr>
              <p:nvPr/>
            </p:nvSpPr>
            <p:spPr bwMode="auto">
              <a:xfrm>
                <a:off x="3805" y="388"/>
                <a:ext cx="317" cy="312"/>
              </a:xfrm>
              <a:prstGeom prst="rect">
                <a:avLst/>
              </a:prstGeom>
              <a:noFill/>
              <a:ln w="6350" algn="ctr">
                <a:noFill/>
                <a:miter lim="800000"/>
                <a:headEnd/>
                <a:tailEnd/>
              </a:ln>
            </p:spPr>
            <p:txBody>
              <a:bodyPr/>
              <a:lstStyle/>
              <a:p>
                <a:pPr algn="ctr">
                  <a:lnSpc>
                    <a:spcPct val="110000"/>
                  </a:lnSpc>
                </a:pPr>
                <a:r>
                  <a:rPr lang="zh-CN" altLang="en-US" sz="1200" b="1">
                    <a:latin typeface="Arial" charset="0"/>
                    <a:ea typeface="华文细黑" pitchFamily="2" charset="-122"/>
                    <a:cs typeface="Arial" charset="0"/>
                  </a:rPr>
                  <a:t>分析根因</a:t>
                </a:r>
              </a:p>
            </p:txBody>
          </p:sp>
          <p:sp>
            <p:nvSpPr>
              <p:cNvPr id="14353" name="Text Box 10"/>
              <p:cNvSpPr txBox="1">
                <a:spLocks noChangeArrowheads="1"/>
              </p:cNvSpPr>
              <p:nvPr/>
            </p:nvSpPr>
            <p:spPr bwMode="auto">
              <a:xfrm>
                <a:off x="4152" y="388"/>
                <a:ext cx="316"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拟定对策</a:t>
                </a:r>
              </a:p>
            </p:txBody>
          </p:sp>
          <p:sp>
            <p:nvSpPr>
              <p:cNvPr id="14354" name="Text Box 11"/>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4355" name="Text Box 12"/>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对策实施</a:t>
                </a:r>
              </a:p>
              <a:p>
                <a:pPr algn="ctr">
                  <a:lnSpc>
                    <a:spcPct val="110000"/>
                  </a:lnSpc>
                </a:pPr>
                <a:r>
                  <a:rPr lang="zh-CN" altLang="en-US" sz="1200" b="1">
                    <a:solidFill>
                      <a:srgbClr val="777777"/>
                    </a:solidFill>
                    <a:latin typeface="Arial" charset="0"/>
                    <a:ea typeface="华文细黑" pitchFamily="2" charset="-122"/>
                    <a:cs typeface="Arial" charset="0"/>
                  </a:rPr>
                  <a:t>效果确认</a:t>
                </a:r>
              </a:p>
            </p:txBody>
          </p:sp>
          <p:sp>
            <p:nvSpPr>
              <p:cNvPr id="14356" name="AutoShape 13"/>
              <p:cNvSpPr>
                <a:spLocks noChangeArrowheads="1"/>
              </p:cNvSpPr>
              <p:nvPr/>
            </p:nvSpPr>
            <p:spPr bwMode="auto">
              <a:xfrm>
                <a:off x="3310" y="380"/>
                <a:ext cx="543" cy="329"/>
              </a:xfrm>
              <a:prstGeom prst="homePlate">
                <a:avLst>
                  <a:gd name="adj" fmla="val 24069"/>
                </a:avLst>
              </a:prstGeom>
              <a:solidFill>
                <a:schemeClr val="bg1"/>
              </a:solidFill>
              <a:ln w="6350" algn="ctr">
                <a:solidFill>
                  <a:srgbClr val="000000"/>
                </a:solidFill>
                <a:miter lim="800000"/>
                <a:headEnd/>
                <a:tailEnd/>
              </a:ln>
            </p:spPr>
            <p:txBody>
              <a:bodyPr/>
              <a:lstStyle/>
              <a:p>
                <a:endParaRPr lang="zh-CN" altLang="en-US"/>
              </a:p>
            </p:txBody>
          </p:sp>
          <p:sp>
            <p:nvSpPr>
              <p:cNvPr id="14357" name="Text Box 14"/>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chemeClr val="bg2"/>
                    </a:solidFill>
                    <a:latin typeface="Arial" charset="0"/>
                    <a:ea typeface="华文细黑" pitchFamily="2" charset="-122"/>
                    <a:cs typeface="Arial" charset="0"/>
                  </a:rPr>
                  <a:t>选择课题</a:t>
                </a:r>
              </a:p>
              <a:p>
                <a:pPr algn="ctr">
                  <a:lnSpc>
                    <a:spcPct val="110000"/>
                  </a:lnSpc>
                </a:pPr>
                <a:r>
                  <a:rPr lang="zh-CN" altLang="en-US" sz="1200" b="1">
                    <a:solidFill>
                      <a:schemeClr val="bg2"/>
                    </a:solidFill>
                    <a:latin typeface="Arial" charset="0"/>
                    <a:ea typeface="华文细黑" pitchFamily="2" charset="-122"/>
                    <a:cs typeface="Arial" charset="0"/>
                  </a:rPr>
                  <a:t>把握现状</a:t>
                </a:r>
              </a:p>
            </p:txBody>
          </p:sp>
          <p:sp>
            <p:nvSpPr>
              <p:cNvPr id="14358" name="AutoShape 15"/>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4359" name="AutoShape 17"/>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4360" name="AutoShape 19"/>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4343" name="Text Box 22"/>
            <p:cNvSpPr txBox="1">
              <a:spLocks noChangeArrowheads="1"/>
            </p:cNvSpPr>
            <p:nvPr/>
          </p:nvSpPr>
          <p:spPr bwMode="auto">
            <a:xfrm>
              <a:off x="5222694" y="281170"/>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S1</a:t>
              </a:r>
            </a:p>
          </p:txBody>
        </p:sp>
        <p:sp>
          <p:nvSpPr>
            <p:cNvPr id="14344" name="Text Box 23"/>
            <p:cNvSpPr txBox="1">
              <a:spLocks noChangeArrowheads="1"/>
            </p:cNvSpPr>
            <p:nvPr/>
          </p:nvSpPr>
          <p:spPr bwMode="auto">
            <a:xfrm>
              <a:off x="6159319" y="279582"/>
              <a:ext cx="431800"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S2</a:t>
              </a:r>
            </a:p>
          </p:txBody>
        </p:sp>
        <p:sp>
          <p:nvSpPr>
            <p:cNvPr id="14345" name="Text Box 24"/>
            <p:cNvSpPr txBox="1">
              <a:spLocks noChangeArrowheads="1"/>
            </p:cNvSpPr>
            <p:nvPr/>
          </p:nvSpPr>
          <p:spPr bwMode="auto">
            <a:xfrm>
              <a:off x="6591119"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4346" name="Text Box 25"/>
            <p:cNvSpPr txBox="1">
              <a:spLocks noChangeArrowheads="1"/>
            </p:cNvSpPr>
            <p:nvPr/>
          </p:nvSpPr>
          <p:spPr bwMode="auto">
            <a:xfrm>
              <a:off x="7167382"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S4</a:t>
              </a:r>
            </a:p>
          </p:txBody>
        </p:sp>
        <p:sp>
          <p:nvSpPr>
            <p:cNvPr id="14347" name="Text Box 26"/>
            <p:cNvSpPr txBox="1">
              <a:spLocks noChangeArrowheads="1"/>
            </p:cNvSpPr>
            <p:nvPr/>
          </p:nvSpPr>
          <p:spPr bwMode="auto">
            <a:xfrm>
              <a:off x="7886519"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sp>
        <p:nvSpPr>
          <p:cNvPr id="72" name="AutoShape 108"/>
          <p:cNvSpPr>
            <a:spLocks noChangeArrowheads="1"/>
          </p:cNvSpPr>
          <p:nvPr/>
        </p:nvSpPr>
        <p:spPr bwMode="auto">
          <a:xfrm>
            <a:off x="83230" y="2041996"/>
            <a:ext cx="430213" cy="4016374"/>
          </a:xfrm>
          <a:prstGeom prst="flowChartProcess">
            <a:avLst/>
          </a:prstGeom>
          <a:solidFill>
            <a:srgbClr val="99CCFF"/>
          </a:solidFill>
          <a:ln w="9525" algn="ctr">
            <a:solidFill>
              <a:schemeClr val="tx1"/>
            </a:solidFill>
            <a:miter lim="800000"/>
            <a:headEnd/>
            <a:tailEnd/>
          </a:ln>
        </p:spPr>
        <p:txBody>
          <a:bodyPr vert="eaVert" lIns="91425" tIns="45712" rIns="91425" bIns="45712" anchor="ctr">
            <a:spAutoFit/>
          </a:bodyPr>
          <a:lstStyle/>
          <a:p>
            <a:pPr algn="ctr" defTabSz="877888" eaLnBrk="0" hangingPunct="0"/>
            <a:r>
              <a:rPr lang="zh-CN" altLang="en-US" sz="1600" b="1" dirty="0" smtClean="0">
                <a:solidFill>
                  <a:schemeClr val="tx1"/>
                </a:solidFill>
                <a:latin typeface="微软雅黑" pitchFamily="34" charset="-122"/>
                <a:ea typeface="微软雅黑" pitchFamily="34" charset="-122"/>
              </a:rPr>
              <a:t>自研核设计流程中的</a:t>
            </a:r>
            <a:r>
              <a:rPr lang="en-US" altLang="zh-CN" sz="1600" b="1" dirty="0" smtClean="0">
                <a:solidFill>
                  <a:schemeClr val="tx1"/>
                </a:solidFill>
                <a:latin typeface="微软雅黑" pitchFamily="34" charset="-122"/>
                <a:ea typeface="微软雅黑" pitchFamily="34" charset="-122"/>
              </a:rPr>
              <a:t>Step3</a:t>
            </a:r>
            <a:r>
              <a:rPr lang="zh-CN" altLang="en-US" sz="1600" b="1" dirty="0" smtClean="0">
                <a:solidFill>
                  <a:schemeClr val="tx1"/>
                </a:solidFill>
                <a:latin typeface="微软雅黑" pitchFamily="34" charset="-122"/>
                <a:ea typeface="微软雅黑" pitchFamily="34" charset="-122"/>
              </a:rPr>
              <a:t>和</a:t>
            </a:r>
            <a:r>
              <a:rPr lang="en-US" altLang="zh-CN" sz="1600" b="1" dirty="0" smtClean="0">
                <a:solidFill>
                  <a:schemeClr val="tx1"/>
                </a:solidFill>
                <a:latin typeface="微软雅黑" pitchFamily="34" charset="-122"/>
                <a:ea typeface="微软雅黑" pitchFamily="34" charset="-122"/>
              </a:rPr>
              <a:t>Step4</a:t>
            </a:r>
            <a:r>
              <a:rPr lang="zh-CN" altLang="en-US" sz="1600" b="1" dirty="0" smtClean="0">
                <a:solidFill>
                  <a:schemeClr val="tx1"/>
                </a:solidFill>
                <a:latin typeface="微软雅黑" pitchFamily="34" charset="-122"/>
                <a:ea typeface="微软雅黑" pitchFamily="34" charset="-122"/>
              </a:rPr>
              <a:t>效率低</a:t>
            </a:r>
            <a:endParaRPr lang="zh-CN" altLang="en-US" sz="1600" b="1" dirty="0">
              <a:solidFill>
                <a:schemeClr val="tx1"/>
              </a:solidFill>
              <a:latin typeface="微软雅黑" pitchFamily="34" charset="-122"/>
              <a:ea typeface="微软雅黑" pitchFamily="34" charset="-122"/>
            </a:endParaRPr>
          </a:p>
        </p:txBody>
      </p:sp>
      <p:sp>
        <p:nvSpPr>
          <p:cNvPr id="73" name="Line 113"/>
          <p:cNvSpPr>
            <a:spLocks noChangeShapeType="1"/>
          </p:cNvSpPr>
          <p:nvPr/>
        </p:nvSpPr>
        <p:spPr bwMode="auto">
          <a:xfrm>
            <a:off x="764467" y="1971264"/>
            <a:ext cx="0" cy="383400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74" name="Line 114"/>
          <p:cNvSpPr>
            <a:spLocks noChangeShapeType="1"/>
          </p:cNvSpPr>
          <p:nvPr/>
        </p:nvSpPr>
        <p:spPr bwMode="auto">
          <a:xfrm>
            <a:off x="766416" y="1964556"/>
            <a:ext cx="206533"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75" name="Line 116"/>
          <p:cNvSpPr>
            <a:spLocks noChangeShapeType="1"/>
          </p:cNvSpPr>
          <p:nvPr/>
        </p:nvSpPr>
        <p:spPr bwMode="auto">
          <a:xfrm>
            <a:off x="513443" y="3719859"/>
            <a:ext cx="251024"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78" name="Rectangle 119"/>
          <p:cNvSpPr>
            <a:spLocks noChangeArrowheads="1"/>
          </p:cNvSpPr>
          <p:nvPr/>
        </p:nvSpPr>
        <p:spPr bwMode="auto">
          <a:xfrm>
            <a:off x="971000" y="4365104"/>
            <a:ext cx="720000" cy="307760"/>
          </a:xfrm>
          <a:prstGeom prst="rect">
            <a:avLst/>
          </a:prstGeom>
          <a:solidFill>
            <a:schemeClr val="bg1"/>
          </a:solidFill>
          <a:ln w="9525" algn="ctr">
            <a:solidFill>
              <a:schemeClr val="tx1"/>
            </a:solidFill>
            <a:miter lim="800000"/>
            <a:headEnd/>
            <a:tailEnd/>
          </a:ln>
        </p:spPr>
        <p:txBody>
          <a:bodyPr wrap="square" lIns="91425" tIns="45712" rIns="91425" bIns="45712" anchor="ctr">
            <a:spAutoFit/>
          </a:bodyPr>
          <a:lstStyle/>
          <a:p>
            <a:pPr algn="ctr" defTabSz="877888" eaLnBrk="0" hangingPunct="0"/>
            <a:r>
              <a:rPr lang="zh-CN" altLang="en-US" dirty="0" smtClean="0">
                <a:solidFill>
                  <a:schemeClr val="tx1"/>
                </a:solidFill>
                <a:latin typeface="+mn-ea"/>
                <a:ea typeface="+mn-ea"/>
              </a:rPr>
              <a:t>方法</a:t>
            </a:r>
            <a:endParaRPr lang="zh-CN" altLang="en-US" dirty="0">
              <a:solidFill>
                <a:schemeClr val="tx1"/>
              </a:solidFill>
              <a:latin typeface="+mn-ea"/>
              <a:ea typeface="+mn-ea"/>
            </a:endParaRPr>
          </a:p>
        </p:txBody>
      </p:sp>
      <p:sp>
        <p:nvSpPr>
          <p:cNvPr id="79" name="Rectangle 120"/>
          <p:cNvSpPr>
            <a:spLocks noChangeArrowheads="1"/>
          </p:cNvSpPr>
          <p:nvPr/>
        </p:nvSpPr>
        <p:spPr bwMode="auto">
          <a:xfrm>
            <a:off x="981159" y="5661248"/>
            <a:ext cx="720000" cy="307760"/>
          </a:xfrm>
          <a:prstGeom prst="rect">
            <a:avLst/>
          </a:prstGeom>
          <a:solidFill>
            <a:schemeClr val="bg1"/>
          </a:solidFill>
          <a:ln w="9525" algn="ctr">
            <a:solidFill>
              <a:schemeClr val="tx1"/>
            </a:solidFill>
            <a:miter lim="800000"/>
            <a:headEnd/>
            <a:tailEnd/>
          </a:ln>
        </p:spPr>
        <p:txBody>
          <a:bodyPr wrap="square" lIns="91425" tIns="45712" rIns="91425" bIns="45712" anchor="ctr">
            <a:spAutoFit/>
          </a:bodyPr>
          <a:lstStyle/>
          <a:p>
            <a:pPr algn="ctr" defTabSz="877888" eaLnBrk="0" hangingPunct="0"/>
            <a:r>
              <a:rPr lang="zh-CN" altLang="en-US" dirty="0" smtClean="0">
                <a:solidFill>
                  <a:schemeClr val="tx1"/>
                </a:solidFill>
                <a:latin typeface="+mn-ea"/>
                <a:ea typeface="+mn-ea"/>
              </a:rPr>
              <a:t>环境</a:t>
            </a:r>
            <a:endParaRPr lang="zh-CN" altLang="en-US" dirty="0">
              <a:solidFill>
                <a:schemeClr val="tx1"/>
              </a:solidFill>
              <a:latin typeface="+mn-ea"/>
              <a:ea typeface="+mn-ea"/>
            </a:endParaRPr>
          </a:p>
        </p:txBody>
      </p:sp>
      <p:sp>
        <p:nvSpPr>
          <p:cNvPr id="107" name="Rectangle 180"/>
          <p:cNvSpPr>
            <a:spLocks noChangeArrowheads="1"/>
          </p:cNvSpPr>
          <p:nvPr/>
        </p:nvSpPr>
        <p:spPr bwMode="auto">
          <a:xfrm>
            <a:off x="3887400" y="5857544"/>
            <a:ext cx="2160000" cy="307760"/>
          </a:xfrm>
          <a:prstGeom prst="rect">
            <a:avLst/>
          </a:prstGeom>
          <a:solidFill>
            <a:srgbClr val="FDE9D9"/>
          </a:solid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chemeClr val="tx1"/>
                </a:solidFill>
                <a:latin typeface="+mn-ea"/>
                <a:ea typeface="+mn-ea"/>
              </a:rPr>
              <a:t>服务器慢，影响效率</a:t>
            </a:r>
            <a:endParaRPr lang="zh-CN" altLang="en-US" dirty="0">
              <a:solidFill>
                <a:schemeClr val="tx1"/>
              </a:solidFill>
              <a:latin typeface="+mn-ea"/>
              <a:ea typeface="+mn-ea"/>
            </a:endParaRPr>
          </a:p>
        </p:txBody>
      </p:sp>
      <p:sp>
        <p:nvSpPr>
          <p:cNvPr id="116" name="Rectangle 176"/>
          <p:cNvSpPr>
            <a:spLocks noChangeArrowheads="1"/>
          </p:cNvSpPr>
          <p:nvPr/>
        </p:nvSpPr>
        <p:spPr bwMode="auto">
          <a:xfrm>
            <a:off x="6336104" y="3294848"/>
            <a:ext cx="2700000" cy="307760"/>
          </a:xfrm>
          <a:prstGeom prst="rect">
            <a:avLst/>
          </a:prstGeom>
          <a:solidFill>
            <a:srgbClr val="FDE9D9"/>
          </a:solid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chemeClr val="tx1"/>
                </a:solidFill>
                <a:latin typeface="+mn-ea"/>
                <a:ea typeface="+mn-ea"/>
              </a:rPr>
              <a:t>人工换算链路负载影响效率低</a:t>
            </a:r>
            <a:endParaRPr lang="zh-CN" altLang="en-US" dirty="0">
              <a:solidFill>
                <a:schemeClr val="tx1"/>
              </a:solidFill>
              <a:latin typeface="+mn-ea"/>
              <a:ea typeface="+mn-ea"/>
            </a:endParaRPr>
          </a:p>
        </p:txBody>
      </p:sp>
      <p:sp>
        <p:nvSpPr>
          <p:cNvPr id="117" name="Rectangle 177"/>
          <p:cNvSpPr>
            <a:spLocks noChangeArrowheads="1"/>
          </p:cNvSpPr>
          <p:nvPr/>
        </p:nvSpPr>
        <p:spPr bwMode="auto">
          <a:xfrm>
            <a:off x="6336104" y="4149080"/>
            <a:ext cx="2700000" cy="307760"/>
          </a:xfrm>
          <a:prstGeom prst="rect">
            <a:avLst/>
          </a:prstGeom>
          <a:solidFill>
            <a:srgbClr val="FDE9D9"/>
          </a:solid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chemeClr val="tx1"/>
                </a:solidFill>
                <a:latin typeface="+mn-ea"/>
                <a:ea typeface="+mn-ea"/>
              </a:rPr>
              <a:t>人工分析汇编、反汇编耗时长</a:t>
            </a:r>
            <a:endParaRPr lang="zh-CN" altLang="en-US" dirty="0">
              <a:solidFill>
                <a:schemeClr val="tx1"/>
              </a:solidFill>
              <a:latin typeface="+mn-ea"/>
              <a:ea typeface="+mn-ea"/>
            </a:endParaRPr>
          </a:p>
        </p:txBody>
      </p:sp>
      <p:sp>
        <p:nvSpPr>
          <p:cNvPr id="119" name="Rectangle 179"/>
          <p:cNvSpPr>
            <a:spLocks noChangeArrowheads="1"/>
          </p:cNvSpPr>
          <p:nvPr/>
        </p:nvSpPr>
        <p:spPr bwMode="auto">
          <a:xfrm>
            <a:off x="6336104" y="3717032"/>
            <a:ext cx="2700000" cy="307760"/>
          </a:xfrm>
          <a:prstGeom prst="rect">
            <a:avLst/>
          </a:prstGeom>
          <a:solidFill>
            <a:srgbClr val="FDE9D9"/>
          </a:solid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chemeClr val="tx1"/>
                </a:solidFill>
                <a:latin typeface="+mn-ea"/>
                <a:ea typeface="+mn-ea"/>
              </a:rPr>
              <a:t>人工汇总</a:t>
            </a:r>
            <a:r>
              <a:rPr lang="en-US" altLang="zh-CN" dirty="0" smtClean="0">
                <a:solidFill>
                  <a:schemeClr val="tx1"/>
                </a:solidFill>
                <a:latin typeface="+mn-ea"/>
                <a:ea typeface="+mn-ea"/>
              </a:rPr>
              <a:t>Profiling</a:t>
            </a:r>
            <a:r>
              <a:rPr lang="zh-CN" altLang="en-US" dirty="0" smtClean="0">
                <a:solidFill>
                  <a:schemeClr val="tx1"/>
                </a:solidFill>
                <a:latin typeface="+mn-ea"/>
                <a:ea typeface="+mn-ea"/>
              </a:rPr>
              <a:t>数据耗时长</a:t>
            </a:r>
            <a:endParaRPr lang="zh-CN" altLang="en-US" dirty="0">
              <a:solidFill>
                <a:schemeClr val="tx1"/>
              </a:solidFill>
              <a:latin typeface="+mn-ea"/>
              <a:ea typeface="+mn-ea"/>
            </a:endParaRPr>
          </a:p>
        </p:txBody>
      </p:sp>
      <p:sp>
        <p:nvSpPr>
          <p:cNvPr id="121" name="Rectangle 128"/>
          <p:cNvSpPr>
            <a:spLocks noChangeArrowheads="1"/>
          </p:cNvSpPr>
          <p:nvPr/>
        </p:nvSpPr>
        <p:spPr bwMode="auto">
          <a:xfrm>
            <a:off x="3887400" y="5445224"/>
            <a:ext cx="2160000" cy="307760"/>
          </a:xfrm>
          <a:prstGeom prst="rect">
            <a:avLst/>
          </a:prstGeom>
          <a:solidFill>
            <a:srgbClr val="FDE9D9"/>
          </a:solid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chemeClr val="tx1"/>
                </a:solidFill>
                <a:latin typeface="+mn-ea"/>
                <a:ea typeface="+mn-ea"/>
              </a:rPr>
              <a:t>测试核网络间传输时间长</a:t>
            </a:r>
            <a:endParaRPr lang="zh-CN" altLang="en-US" dirty="0">
              <a:solidFill>
                <a:schemeClr val="tx1"/>
              </a:solidFill>
              <a:latin typeface="+mn-ea"/>
              <a:ea typeface="+mn-ea"/>
            </a:endParaRPr>
          </a:p>
        </p:txBody>
      </p:sp>
      <p:sp>
        <p:nvSpPr>
          <p:cNvPr id="127" name="Rectangle 177"/>
          <p:cNvSpPr>
            <a:spLocks noChangeArrowheads="1"/>
          </p:cNvSpPr>
          <p:nvPr/>
        </p:nvSpPr>
        <p:spPr bwMode="auto">
          <a:xfrm>
            <a:off x="6336104" y="4581128"/>
            <a:ext cx="2700000" cy="307760"/>
          </a:xfrm>
          <a:prstGeom prst="rect">
            <a:avLst/>
          </a:prstGeom>
          <a:solidFill>
            <a:srgbClr val="FDE9D9"/>
          </a:solid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chemeClr val="tx1"/>
                </a:solidFill>
                <a:latin typeface="+mn-ea"/>
                <a:ea typeface="+mn-ea"/>
              </a:rPr>
              <a:t>人工分析</a:t>
            </a:r>
            <a:r>
              <a:rPr lang="en-US" altLang="zh-CN" dirty="0" err="1" smtClean="0">
                <a:solidFill>
                  <a:schemeClr val="tx1"/>
                </a:solidFill>
                <a:latin typeface="+mn-ea"/>
                <a:ea typeface="+mn-ea"/>
              </a:rPr>
              <a:t>TraceLog</a:t>
            </a:r>
            <a:r>
              <a:rPr lang="zh-CN" altLang="en-US" dirty="0" smtClean="0">
                <a:solidFill>
                  <a:schemeClr val="tx1"/>
                </a:solidFill>
                <a:latin typeface="+mn-ea"/>
                <a:ea typeface="+mn-ea"/>
              </a:rPr>
              <a:t>耗时长</a:t>
            </a:r>
            <a:endParaRPr lang="zh-CN" altLang="en-US" dirty="0">
              <a:solidFill>
                <a:schemeClr val="tx1"/>
              </a:solidFill>
              <a:latin typeface="+mn-ea"/>
              <a:ea typeface="+mn-ea"/>
            </a:endParaRPr>
          </a:p>
        </p:txBody>
      </p:sp>
      <p:sp>
        <p:nvSpPr>
          <p:cNvPr id="95" name="Rectangle 179"/>
          <p:cNvSpPr>
            <a:spLocks noChangeArrowheads="1"/>
          </p:cNvSpPr>
          <p:nvPr/>
        </p:nvSpPr>
        <p:spPr bwMode="auto">
          <a:xfrm>
            <a:off x="6336104" y="2021392"/>
            <a:ext cx="2700000" cy="307760"/>
          </a:xfrm>
          <a:prstGeom prst="rect">
            <a:avLst/>
          </a:prstGeom>
          <a:solidFill>
            <a:srgbClr val="FDE9D9"/>
          </a:solid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chemeClr val="tx1"/>
                </a:solidFill>
                <a:latin typeface="+mn-ea"/>
                <a:ea typeface="+mn-ea"/>
              </a:rPr>
              <a:t>缺乏核微架构知识的培训</a:t>
            </a:r>
            <a:endParaRPr lang="zh-CN" altLang="en-US" dirty="0">
              <a:solidFill>
                <a:schemeClr val="tx1"/>
              </a:solidFill>
              <a:latin typeface="+mn-ea"/>
              <a:ea typeface="+mn-ea"/>
            </a:endParaRPr>
          </a:p>
        </p:txBody>
      </p:sp>
      <p:sp>
        <p:nvSpPr>
          <p:cNvPr id="142" name="Rectangle 118"/>
          <p:cNvSpPr>
            <a:spLocks noChangeArrowheads="1"/>
          </p:cNvSpPr>
          <p:nvPr/>
        </p:nvSpPr>
        <p:spPr bwMode="auto">
          <a:xfrm>
            <a:off x="1979112" y="3933056"/>
            <a:ext cx="162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数据分析效率低</a:t>
            </a:r>
            <a:endParaRPr lang="zh-CN" altLang="en-US" dirty="0">
              <a:solidFill>
                <a:schemeClr val="tx1"/>
              </a:solidFill>
              <a:latin typeface="+mn-ea"/>
              <a:ea typeface="+mn-ea"/>
            </a:endParaRPr>
          </a:p>
        </p:txBody>
      </p:sp>
      <p:sp>
        <p:nvSpPr>
          <p:cNvPr id="158" name="Rectangle 119"/>
          <p:cNvSpPr>
            <a:spLocks noChangeArrowheads="1"/>
          </p:cNvSpPr>
          <p:nvPr/>
        </p:nvSpPr>
        <p:spPr bwMode="auto">
          <a:xfrm>
            <a:off x="971000" y="2780928"/>
            <a:ext cx="720000" cy="307760"/>
          </a:xfrm>
          <a:prstGeom prst="rect">
            <a:avLst/>
          </a:prstGeom>
          <a:solidFill>
            <a:schemeClr val="bg1"/>
          </a:solidFill>
          <a:ln w="9525" algn="ctr">
            <a:solidFill>
              <a:schemeClr val="tx1"/>
            </a:solidFill>
            <a:miter lim="800000"/>
            <a:headEnd/>
            <a:tailEnd/>
          </a:ln>
        </p:spPr>
        <p:txBody>
          <a:bodyPr wrap="square" lIns="91425" tIns="45712" rIns="91425" bIns="45712" anchor="ctr">
            <a:spAutoFit/>
          </a:bodyPr>
          <a:lstStyle/>
          <a:p>
            <a:pPr algn="ctr" defTabSz="877888" eaLnBrk="0" hangingPunct="0"/>
            <a:r>
              <a:rPr lang="zh-CN" altLang="en-US" dirty="0" smtClean="0">
                <a:solidFill>
                  <a:schemeClr val="tx1"/>
                </a:solidFill>
                <a:latin typeface="+mn-ea"/>
                <a:ea typeface="+mn-ea"/>
              </a:rPr>
              <a:t>工具</a:t>
            </a:r>
            <a:endParaRPr lang="zh-CN" altLang="en-US" dirty="0">
              <a:solidFill>
                <a:schemeClr val="tx1"/>
              </a:solidFill>
              <a:latin typeface="+mn-ea"/>
              <a:ea typeface="+mn-ea"/>
            </a:endParaRPr>
          </a:p>
        </p:txBody>
      </p:sp>
      <p:sp>
        <p:nvSpPr>
          <p:cNvPr id="159" name="Rectangle 119"/>
          <p:cNvSpPr>
            <a:spLocks noChangeArrowheads="1"/>
          </p:cNvSpPr>
          <p:nvPr/>
        </p:nvSpPr>
        <p:spPr bwMode="auto">
          <a:xfrm>
            <a:off x="971000" y="1805368"/>
            <a:ext cx="720000" cy="307760"/>
          </a:xfrm>
          <a:prstGeom prst="rect">
            <a:avLst/>
          </a:prstGeom>
          <a:solidFill>
            <a:schemeClr val="bg1"/>
          </a:solidFill>
          <a:ln w="9525" algn="ctr">
            <a:solidFill>
              <a:schemeClr val="tx1"/>
            </a:solidFill>
            <a:miter lim="800000"/>
            <a:headEnd/>
            <a:tailEnd/>
          </a:ln>
        </p:spPr>
        <p:txBody>
          <a:bodyPr wrap="square" lIns="91425" tIns="45712" rIns="91425" bIns="45712" anchor="ctr">
            <a:spAutoFit/>
          </a:bodyPr>
          <a:lstStyle/>
          <a:p>
            <a:pPr algn="ctr" defTabSz="877888" eaLnBrk="0" hangingPunct="0"/>
            <a:r>
              <a:rPr lang="zh-CN" altLang="en-US" dirty="0" smtClean="0">
                <a:solidFill>
                  <a:schemeClr val="tx1"/>
                </a:solidFill>
                <a:latin typeface="+mn-ea"/>
                <a:ea typeface="+mn-ea"/>
              </a:rPr>
              <a:t>人员</a:t>
            </a:r>
            <a:endParaRPr lang="zh-CN" altLang="en-US" dirty="0">
              <a:solidFill>
                <a:schemeClr val="tx1"/>
              </a:solidFill>
              <a:latin typeface="+mn-ea"/>
              <a:ea typeface="+mn-ea"/>
            </a:endParaRPr>
          </a:p>
        </p:txBody>
      </p:sp>
      <p:sp>
        <p:nvSpPr>
          <p:cNvPr id="162" name="Line 130"/>
          <p:cNvSpPr>
            <a:spLocks noChangeShapeType="1"/>
          </p:cNvSpPr>
          <p:nvPr/>
        </p:nvSpPr>
        <p:spPr bwMode="auto">
          <a:xfrm>
            <a:off x="1691080" y="4514052"/>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63" name="Line 121"/>
          <p:cNvSpPr>
            <a:spLocks noChangeShapeType="1"/>
          </p:cNvSpPr>
          <p:nvPr/>
        </p:nvSpPr>
        <p:spPr bwMode="auto">
          <a:xfrm>
            <a:off x="1835096" y="4077073"/>
            <a:ext cx="0" cy="864096"/>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64" name="Line 125"/>
          <p:cNvSpPr>
            <a:spLocks noChangeShapeType="1"/>
          </p:cNvSpPr>
          <p:nvPr/>
        </p:nvSpPr>
        <p:spPr bwMode="auto">
          <a:xfrm>
            <a:off x="1835096" y="4077072"/>
            <a:ext cx="143892"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65" name="Line 126"/>
          <p:cNvSpPr>
            <a:spLocks noChangeShapeType="1"/>
          </p:cNvSpPr>
          <p:nvPr/>
        </p:nvSpPr>
        <p:spPr bwMode="auto">
          <a:xfrm>
            <a:off x="1835096" y="4941168"/>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67" name="Rectangle 118"/>
          <p:cNvSpPr>
            <a:spLocks noChangeArrowheads="1"/>
          </p:cNvSpPr>
          <p:nvPr/>
        </p:nvSpPr>
        <p:spPr bwMode="auto">
          <a:xfrm>
            <a:off x="1979112" y="4777424"/>
            <a:ext cx="162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分析方法重用度低</a:t>
            </a:r>
            <a:endParaRPr lang="zh-CN" altLang="en-US" dirty="0">
              <a:solidFill>
                <a:schemeClr val="tx1"/>
              </a:solidFill>
              <a:latin typeface="+mn-ea"/>
              <a:ea typeface="+mn-ea"/>
            </a:endParaRPr>
          </a:p>
        </p:txBody>
      </p:sp>
      <p:sp>
        <p:nvSpPr>
          <p:cNvPr id="168" name="Rectangle 118"/>
          <p:cNvSpPr>
            <a:spLocks noChangeArrowheads="1"/>
          </p:cNvSpPr>
          <p:nvPr/>
        </p:nvSpPr>
        <p:spPr bwMode="auto">
          <a:xfrm>
            <a:off x="1979112" y="2448000"/>
            <a:ext cx="162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涉及的工具多</a:t>
            </a:r>
            <a:endParaRPr lang="zh-CN" altLang="en-US" dirty="0">
              <a:solidFill>
                <a:schemeClr val="tx1"/>
              </a:solidFill>
              <a:latin typeface="+mn-ea"/>
              <a:ea typeface="+mn-ea"/>
            </a:endParaRPr>
          </a:p>
        </p:txBody>
      </p:sp>
      <p:sp>
        <p:nvSpPr>
          <p:cNvPr id="169" name="Rectangle 118"/>
          <p:cNvSpPr>
            <a:spLocks noChangeArrowheads="1"/>
          </p:cNvSpPr>
          <p:nvPr/>
        </p:nvSpPr>
        <p:spPr bwMode="auto">
          <a:xfrm>
            <a:off x="1979112" y="1805368"/>
            <a:ext cx="162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技能不足</a:t>
            </a:r>
            <a:endParaRPr lang="zh-CN" altLang="en-US" dirty="0">
              <a:solidFill>
                <a:schemeClr val="tx1"/>
              </a:solidFill>
              <a:latin typeface="+mn-ea"/>
              <a:ea typeface="+mn-ea"/>
            </a:endParaRPr>
          </a:p>
        </p:txBody>
      </p:sp>
      <p:sp>
        <p:nvSpPr>
          <p:cNvPr id="170" name="Rectangle 118"/>
          <p:cNvSpPr>
            <a:spLocks noChangeArrowheads="1"/>
          </p:cNvSpPr>
          <p:nvPr/>
        </p:nvSpPr>
        <p:spPr bwMode="auto">
          <a:xfrm>
            <a:off x="3887400" y="1589344"/>
            <a:ext cx="216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未掌握</a:t>
            </a:r>
            <a:r>
              <a:rPr lang="en-US" altLang="zh-CN" dirty="0" err="1" smtClean="0">
                <a:solidFill>
                  <a:schemeClr val="tx1"/>
                </a:solidFill>
                <a:latin typeface="+mn-ea"/>
                <a:ea typeface="+mn-ea"/>
              </a:rPr>
              <a:t>Tensilica</a:t>
            </a:r>
            <a:r>
              <a:rPr lang="zh-CN" altLang="en-US" dirty="0" smtClean="0">
                <a:solidFill>
                  <a:schemeClr val="tx1"/>
                </a:solidFill>
                <a:latin typeface="+mn-ea"/>
                <a:ea typeface="+mn-ea"/>
              </a:rPr>
              <a:t>平台使用</a:t>
            </a:r>
            <a:endParaRPr lang="zh-CN" altLang="en-US" dirty="0">
              <a:solidFill>
                <a:schemeClr val="tx1"/>
              </a:solidFill>
              <a:latin typeface="+mn-ea"/>
              <a:ea typeface="+mn-ea"/>
            </a:endParaRPr>
          </a:p>
        </p:txBody>
      </p:sp>
      <p:sp>
        <p:nvSpPr>
          <p:cNvPr id="175" name="Rectangle 118"/>
          <p:cNvSpPr>
            <a:spLocks noChangeArrowheads="1"/>
          </p:cNvSpPr>
          <p:nvPr/>
        </p:nvSpPr>
        <p:spPr bwMode="auto">
          <a:xfrm>
            <a:off x="3887400" y="2021392"/>
            <a:ext cx="216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对核微架构特性不熟悉</a:t>
            </a:r>
            <a:endParaRPr lang="zh-CN" altLang="en-US" dirty="0">
              <a:solidFill>
                <a:schemeClr val="tx1"/>
              </a:solidFill>
              <a:latin typeface="+mn-ea"/>
              <a:ea typeface="+mn-ea"/>
            </a:endParaRPr>
          </a:p>
        </p:txBody>
      </p:sp>
      <p:sp>
        <p:nvSpPr>
          <p:cNvPr id="177" name="Line 130"/>
          <p:cNvSpPr>
            <a:spLocks noChangeShapeType="1"/>
          </p:cNvSpPr>
          <p:nvPr/>
        </p:nvSpPr>
        <p:spPr bwMode="auto">
          <a:xfrm>
            <a:off x="1691080" y="2924944"/>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78" name="Line 121"/>
          <p:cNvSpPr>
            <a:spLocks noChangeShapeType="1"/>
          </p:cNvSpPr>
          <p:nvPr/>
        </p:nvSpPr>
        <p:spPr bwMode="auto">
          <a:xfrm>
            <a:off x="1835097" y="2611776"/>
            <a:ext cx="0" cy="61920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79" name="Line 125"/>
          <p:cNvSpPr>
            <a:spLocks noChangeShapeType="1"/>
          </p:cNvSpPr>
          <p:nvPr/>
        </p:nvSpPr>
        <p:spPr bwMode="auto">
          <a:xfrm>
            <a:off x="1835097" y="2601880"/>
            <a:ext cx="143892"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80" name="Line 126"/>
          <p:cNvSpPr>
            <a:spLocks noChangeShapeType="1"/>
          </p:cNvSpPr>
          <p:nvPr/>
        </p:nvSpPr>
        <p:spPr bwMode="auto">
          <a:xfrm>
            <a:off x="1835097" y="3232704"/>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81" name="Rectangle 118"/>
          <p:cNvSpPr>
            <a:spLocks noChangeArrowheads="1"/>
          </p:cNvSpPr>
          <p:nvPr/>
        </p:nvSpPr>
        <p:spPr bwMode="auto">
          <a:xfrm>
            <a:off x="1979112" y="3088688"/>
            <a:ext cx="162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工具的易用性差</a:t>
            </a:r>
            <a:endParaRPr lang="zh-CN" altLang="en-US" dirty="0">
              <a:solidFill>
                <a:schemeClr val="tx1"/>
              </a:solidFill>
              <a:latin typeface="+mn-ea"/>
              <a:ea typeface="+mn-ea"/>
            </a:endParaRPr>
          </a:p>
        </p:txBody>
      </p:sp>
      <p:sp>
        <p:nvSpPr>
          <p:cNvPr id="184" name="Rectangle 118"/>
          <p:cNvSpPr>
            <a:spLocks noChangeArrowheads="1"/>
          </p:cNvSpPr>
          <p:nvPr/>
        </p:nvSpPr>
        <p:spPr bwMode="auto">
          <a:xfrm>
            <a:off x="3887400" y="2862800"/>
            <a:ext cx="2160000" cy="307760"/>
          </a:xfrm>
          <a:prstGeom prst="rect">
            <a:avLst/>
          </a:prstGeom>
          <a:solidFill>
            <a:srgbClr val="FDE9D9"/>
          </a:solid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工具操作步骤复杂</a:t>
            </a:r>
            <a:endParaRPr lang="zh-CN" altLang="en-US" dirty="0">
              <a:solidFill>
                <a:schemeClr val="tx1"/>
              </a:solidFill>
              <a:latin typeface="+mn-ea"/>
              <a:ea typeface="+mn-ea"/>
            </a:endParaRPr>
          </a:p>
        </p:txBody>
      </p:sp>
      <p:sp>
        <p:nvSpPr>
          <p:cNvPr id="189" name="Rectangle 118"/>
          <p:cNvSpPr>
            <a:spLocks noChangeArrowheads="1"/>
          </p:cNvSpPr>
          <p:nvPr/>
        </p:nvSpPr>
        <p:spPr bwMode="auto">
          <a:xfrm>
            <a:off x="3887400" y="3294848"/>
            <a:ext cx="216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需要人工干预操作过多</a:t>
            </a:r>
            <a:endParaRPr lang="zh-CN" altLang="en-US" dirty="0">
              <a:solidFill>
                <a:schemeClr val="tx1"/>
              </a:solidFill>
              <a:latin typeface="+mn-ea"/>
              <a:ea typeface="+mn-ea"/>
            </a:endParaRPr>
          </a:p>
        </p:txBody>
      </p:sp>
      <p:sp>
        <p:nvSpPr>
          <p:cNvPr id="191" name="Rectangle 118"/>
          <p:cNvSpPr>
            <a:spLocks noChangeArrowheads="1"/>
          </p:cNvSpPr>
          <p:nvPr/>
        </p:nvSpPr>
        <p:spPr bwMode="auto">
          <a:xfrm>
            <a:off x="6336104" y="2448000"/>
            <a:ext cx="2700000" cy="307760"/>
          </a:xfrm>
          <a:prstGeom prst="rect">
            <a:avLst/>
          </a:prstGeom>
          <a:solidFill>
            <a:srgbClr val="FDE9D9"/>
          </a:solid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编译和</a:t>
            </a:r>
            <a:r>
              <a:rPr lang="en-US" altLang="zh-CN" dirty="0" smtClean="0">
                <a:solidFill>
                  <a:schemeClr val="tx1"/>
                </a:solidFill>
                <a:latin typeface="+mn-ea"/>
                <a:ea typeface="+mn-ea"/>
              </a:rPr>
              <a:t>Profiling</a:t>
            </a:r>
            <a:r>
              <a:rPr lang="zh-CN" altLang="en-US" dirty="0" smtClean="0">
                <a:solidFill>
                  <a:schemeClr val="tx1"/>
                </a:solidFill>
                <a:latin typeface="+mn-ea"/>
                <a:ea typeface="+mn-ea"/>
              </a:rPr>
              <a:t>工具未自动化</a:t>
            </a:r>
            <a:endParaRPr lang="zh-CN" altLang="en-US" dirty="0">
              <a:solidFill>
                <a:schemeClr val="tx1"/>
              </a:solidFill>
              <a:latin typeface="+mn-ea"/>
              <a:ea typeface="+mn-ea"/>
            </a:endParaRPr>
          </a:p>
        </p:txBody>
      </p:sp>
      <p:sp>
        <p:nvSpPr>
          <p:cNvPr id="196" name="Rectangle 118"/>
          <p:cNvSpPr>
            <a:spLocks noChangeArrowheads="1"/>
          </p:cNvSpPr>
          <p:nvPr/>
        </p:nvSpPr>
        <p:spPr bwMode="auto">
          <a:xfrm>
            <a:off x="6336104" y="2862800"/>
            <a:ext cx="2700000" cy="307760"/>
          </a:xfrm>
          <a:prstGeom prst="rect">
            <a:avLst/>
          </a:prstGeom>
          <a:solidFill>
            <a:srgbClr val="FDE9D9"/>
          </a:solid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结果生成和导出工具未自动化</a:t>
            </a:r>
            <a:endParaRPr lang="zh-CN" altLang="en-US" dirty="0">
              <a:solidFill>
                <a:schemeClr val="tx1"/>
              </a:solidFill>
              <a:latin typeface="+mn-ea"/>
              <a:ea typeface="+mn-ea"/>
            </a:endParaRPr>
          </a:p>
        </p:txBody>
      </p:sp>
      <p:sp>
        <p:nvSpPr>
          <p:cNvPr id="197" name="Rectangle 118"/>
          <p:cNvSpPr>
            <a:spLocks noChangeArrowheads="1"/>
          </p:cNvSpPr>
          <p:nvPr/>
        </p:nvSpPr>
        <p:spPr bwMode="auto">
          <a:xfrm>
            <a:off x="3887400" y="2448000"/>
            <a:ext cx="216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rgbClr val="C00000"/>
                </a:solidFill>
                <a:latin typeface="+mn-ea"/>
                <a:ea typeface="+mn-ea"/>
              </a:rPr>
              <a:t>业务特性种类多</a:t>
            </a:r>
            <a:endParaRPr lang="zh-CN" altLang="en-US" dirty="0">
              <a:solidFill>
                <a:srgbClr val="C00000"/>
              </a:solidFill>
              <a:latin typeface="+mn-ea"/>
              <a:ea typeface="+mn-ea"/>
            </a:endParaRPr>
          </a:p>
        </p:txBody>
      </p:sp>
      <p:sp>
        <p:nvSpPr>
          <p:cNvPr id="199" name="Rectangle 177"/>
          <p:cNvSpPr>
            <a:spLocks noChangeArrowheads="1"/>
          </p:cNvSpPr>
          <p:nvPr/>
        </p:nvSpPr>
        <p:spPr bwMode="auto">
          <a:xfrm>
            <a:off x="3887400" y="4149080"/>
            <a:ext cx="216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chemeClr val="tx1"/>
                </a:solidFill>
                <a:latin typeface="+mn-ea"/>
                <a:ea typeface="+mn-ea"/>
              </a:rPr>
              <a:t>人工分析方法耗时长</a:t>
            </a:r>
            <a:endParaRPr lang="zh-CN" altLang="en-US" dirty="0">
              <a:solidFill>
                <a:schemeClr val="tx1"/>
              </a:solidFill>
              <a:latin typeface="+mn-ea"/>
              <a:ea typeface="+mn-ea"/>
            </a:endParaRPr>
          </a:p>
        </p:txBody>
      </p:sp>
      <p:sp>
        <p:nvSpPr>
          <p:cNvPr id="200" name="Rectangle 177"/>
          <p:cNvSpPr>
            <a:spLocks noChangeArrowheads="1"/>
          </p:cNvSpPr>
          <p:nvPr/>
        </p:nvSpPr>
        <p:spPr bwMode="auto">
          <a:xfrm>
            <a:off x="3887400" y="4581128"/>
            <a:ext cx="216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chemeClr val="tx1"/>
                </a:solidFill>
                <a:latin typeface="+mn-ea"/>
                <a:ea typeface="+mn-ea"/>
              </a:rPr>
              <a:t>缺乏分析方法指导文档</a:t>
            </a:r>
            <a:endParaRPr lang="zh-CN" altLang="en-US" dirty="0">
              <a:solidFill>
                <a:schemeClr val="tx1"/>
              </a:solidFill>
              <a:latin typeface="+mn-ea"/>
              <a:ea typeface="+mn-ea"/>
            </a:endParaRPr>
          </a:p>
        </p:txBody>
      </p:sp>
      <p:sp>
        <p:nvSpPr>
          <p:cNvPr id="205" name="Line 130"/>
          <p:cNvSpPr>
            <a:spLocks noChangeShapeType="1"/>
          </p:cNvSpPr>
          <p:nvPr/>
        </p:nvSpPr>
        <p:spPr bwMode="auto">
          <a:xfrm>
            <a:off x="3599752" y="5811391"/>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06" name="Line 121"/>
          <p:cNvSpPr>
            <a:spLocks noChangeShapeType="1"/>
          </p:cNvSpPr>
          <p:nvPr/>
        </p:nvSpPr>
        <p:spPr bwMode="auto">
          <a:xfrm>
            <a:off x="3743769" y="5619651"/>
            <a:ext cx="0" cy="401637"/>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07" name="Line 125"/>
          <p:cNvSpPr>
            <a:spLocks noChangeShapeType="1"/>
          </p:cNvSpPr>
          <p:nvPr/>
        </p:nvSpPr>
        <p:spPr bwMode="auto">
          <a:xfrm>
            <a:off x="3743769" y="5619651"/>
            <a:ext cx="143892"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08" name="Line 126"/>
          <p:cNvSpPr>
            <a:spLocks noChangeShapeType="1"/>
          </p:cNvSpPr>
          <p:nvPr/>
        </p:nvSpPr>
        <p:spPr bwMode="auto">
          <a:xfrm>
            <a:off x="3743769" y="6021288"/>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11" name="Line 130"/>
          <p:cNvSpPr>
            <a:spLocks noChangeShapeType="1"/>
          </p:cNvSpPr>
          <p:nvPr/>
        </p:nvSpPr>
        <p:spPr bwMode="auto">
          <a:xfrm>
            <a:off x="1701755" y="5811391"/>
            <a:ext cx="277357"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12" name="Rectangle 118"/>
          <p:cNvSpPr>
            <a:spLocks noChangeArrowheads="1"/>
          </p:cNvSpPr>
          <p:nvPr/>
        </p:nvSpPr>
        <p:spPr bwMode="auto">
          <a:xfrm>
            <a:off x="1979112" y="5661248"/>
            <a:ext cx="162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设计开发环境复杂</a:t>
            </a:r>
            <a:endParaRPr lang="zh-CN" altLang="en-US" dirty="0">
              <a:solidFill>
                <a:schemeClr val="tx1"/>
              </a:solidFill>
              <a:latin typeface="+mn-ea"/>
              <a:ea typeface="+mn-ea"/>
            </a:endParaRPr>
          </a:p>
        </p:txBody>
      </p:sp>
      <p:sp>
        <p:nvSpPr>
          <p:cNvPr id="213" name="Rectangle 177"/>
          <p:cNvSpPr>
            <a:spLocks noChangeArrowheads="1"/>
          </p:cNvSpPr>
          <p:nvPr/>
        </p:nvSpPr>
        <p:spPr bwMode="auto">
          <a:xfrm>
            <a:off x="3887400" y="3717032"/>
            <a:ext cx="216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rgbClr val="C00000"/>
                </a:solidFill>
                <a:latin typeface="+mn-ea"/>
                <a:ea typeface="+mn-ea"/>
              </a:rPr>
              <a:t>业务链路多，数据量大</a:t>
            </a:r>
            <a:endParaRPr lang="zh-CN" altLang="en-US" dirty="0">
              <a:solidFill>
                <a:srgbClr val="C00000"/>
              </a:solidFill>
              <a:latin typeface="+mn-ea"/>
              <a:ea typeface="+mn-ea"/>
            </a:endParaRPr>
          </a:p>
        </p:txBody>
      </p:sp>
      <p:sp>
        <p:nvSpPr>
          <p:cNvPr id="214" name="Rectangle 177"/>
          <p:cNvSpPr>
            <a:spLocks noChangeArrowheads="1"/>
          </p:cNvSpPr>
          <p:nvPr/>
        </p:nvSpPr>
        <p:spPr bwMode="auto">
          <a:xfrm>
            <a:off x="3887400" y="5013176"/>
            <a:ext cx="216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rgbClr val="C00000"/>
                </a:solidFill>
                <a:latin typeface="+mn-ea"/>
                <a:ea typeface="+mn-ea"/>
              </a:rPr>
              <a:t>分析的特性需求变更频繁</a:t>
            </a:r>
            <a:endParaRPr lang="zh-CN" altLang="en-US" dirty="0">
              <a:solidFill>
                <a:srgbClr val="C00000"/>
              </a:solidFill>
              <a:latin typeface="+mn-ea"/>
              <a:ea typeface="+mn-ea"/>
            </a:endParaRPr>
          </a:p>
        </p:txBody>
      </p:sp>
      <p:sp>
        <p:nvSpPr>
          <p:cNvPr id="216" name="Line 114"/>
          <p:cNvSpPr>
            <a:spLocks noChangeShapeType="1"/>
          </p:cNvSpPr>
          <p:nvPr/>
        </p:nvSpPr>
        <p:spPr bwMode="auto">
          <a:xfrm>
            <a:off x="766200" y="5811391"/>
            <a:ext cx="206533"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17" name="Line 114"/>
          <p:cNvSpPr>
            <a:spLocks noChangeShapeType="1"/>
          </p:cNvSpPr>
          <p:nvPr/>
        </p:nvSpPr>
        <p:spPr bwMode="auto">
          <a:xfrm>
            <a:off x="766200" y="4514052"/>
            <a:ext cx="206533"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18" name="Line 114"/>
          <p:cNvSpPr>
            <a:spLocks noChangeShapeType="1"/>
          </p:cNvSpPr>
          <p:nvPr/>
        </p:nvSpPr>
        <p:spPr bwMode="auto">
          <a:xfrm>
            <a:off x="766200" y="2924944"/>
            <a:ext cx="206533"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19" name="Line 114"/>
          <p:cNvSpPr>
            <a:spLocks noChangeShapeType="1"/>
          </p:cNvSpPr>
          <p:nvPr/>
        </p:nvSpPr>
        <p:spPr bwMode="auto">
          <a:xfrm>
            <a:off x="1700571" y="1964556"/>
            <a:ext cx="278541"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28" name="Line 130"/>
          <p:cNvSpPr>
            <a:spLocks noChangeShapeType="1"/>
          </p:cNvSpPr>
          <p:nvPr/>
        </p:nvSpPr>
        <p:spPr bwMode="auto">
          <a:xfrm>
            <a:off x="3599400" y="1964556"/>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29" name="Line 121"/>
          <p:cNvSpPr>
            <a:spLocks noChangeShapeType="1"/>
          </p:cNvSpPr>
          <p:nvPr/>
        </p:nvSpPr>
        <p:spPr bwMode="auto">
          <a:xfrm>
            <a:off x="3743417" y="1767600"/>
            <a:ext cx="0" cy="40680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30" name="Line 125"/>
          <p:cNvSpPr>
            <a:spLocks noChangeShapeType="1"/>
          </p:cNvSpPr>
          <p:nvPr/>
        </p:nvSpPr>
        <p:spPr bwMode="auto">
          <a:xfrm>
            <a:off x="3743417" y="1762133"/>
            <a:ext cx="143892"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31" name="Line 126"/>
          <p:cNvSpPr>
            <a:spLocks noChangeShapeType="1"/>
          </p:cNvSpPr>
          <p:nvPr/>
        </p:nvSpPr>
        <p:spPr bwMode="auto">
          <a:xfrm>
            <a:off x="3743417" y="2174453"/>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34" name="Line 130"/>
          <p:cNvSpPr>
            <a:spLocks noChangeShapeType="1"/>
          </p:cNvSpPr>
          <p:nvPr/>
        </p:nvSpPr>
        <p:spPr bwMode="auto">
          <a:xfrm>
            <a:off x="3599400" y="3219103"/>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35" name="Line 121"/>
          <p:cNvSpPr>
            <a:spLocks noChangeShapeType="1"/>
          </p:cNvSpPr>
          <p:nvPr/>
        </p:nvSpPr>
        <p:spPr bwMode="auto">
          <a:xfrm>
            <a:off x="3743417" y="3027363"/>
            <a:ext cx="0" cy="401637"/>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36" name="Line 125"/>
          <p:cNvSpPr>
            <a:spLocks noChangeShapeType="1"/>
          </p:cNvSpPr>
          <p:nvPr/>
        </p:nvSpPr>
        <p:spPr bwMode="auto">
          <a:xfrm>
            <a:off x="3743417" y="3027363"/>
            <a:ext cx="143892"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37" name="Line 126"/>
          <p:cNvSpPr>
            <a:spLocks noChangeShapeType="1"/>
          </p:cNvSpPr>
          <p:nvPr/>
        </p:nvSpPr>
        <p:spPr bwMode="auto">
          <a:xfrm>
            <a:off x="3743417" y="3429000"/>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38" name="Line 114"/>
          <p:cNvSpPr>
            <a:spLocks noChangeShapeType="1"/>
          </p:cNvSpPr>
          <p:nvPr/>
        </p:nvSpPr>
        <p:spPr bwMode="auto">
          <a:xfrm>
            <a:off x="3599400" y="2601880"/>
            <a:ext cx="278541"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39" name="Line 114"/>
          <p:cNvSpPr>
            <a:spLocks noChangeShapeType="1"/>
          </p:cNvSpPr>
          <p:nvPr/>
        </p:nvSpPr>
        <p:spPr bwMode="auto">
          <a:xfrm>
            <a:off x="6047399" y="2174453"/>
            <a:ext cx="284400"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41" name="Line 130"/>
          <p:cNvSpPr>
            <a:spLocks noChangeShapeType="1"/>
          </p:cNvSpPr>
          <p:nvPr/>
        </p:nvSpPr>
        <p:spPr bwMode="auto">
          <a:xfrm>
            <a:off x="6047400" y="3435127"/>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42" name="Line 121"/>
          <p:cNvSpPr>
            <a:spLocks noChangeShapeType="1"/>
          </p:cNvSpPr>
          <p:nvPr/>
        </p:nvSpPr>
        <p:spPr bwMode="auto">
          <a:xfrm>
            <a:off x="6191417" y="2595600"/>
            <a:ext cx="0" cy="83520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43" name="Line 125"/>
          <p:cNvSpPr>
            <a:spLocks noChangeShapeType="1"/>
          </p:cNvSpPr>
          <p:nvPr/>
        </p:nvSpPr>
        <p:spPr bwMode="auto">
          <a:xfrm>
            <a:off x="6191417" y="2601880"/>
            <a:ext cx="143892"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44" name="Line 126"/>
          <p:cNvSpPr>
            <a:spLocks noChangeShapeType="1"/>
          </p:cNvSpPr>
          <p:nvPr/>
        </p:nvSpPr>
        <p:spPr bwMode="auto">
          <a:xfrm>
            <a:off x="6191417" y="3027363"/>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grpSp>
        <p:nvGrpSpPr>
          <p:cNvPr id="245" name="组合 244"/>
          <p:cNvGrpSpPr/>
          <p:nvPr/>
        </p:nvGrpSpPr>
        <p:grpSpPr>
          <a:xfrm>
            <a:off x="3599400" y="4755555"/>
            <a:ext cx="288033" cy="401637"/>
            <a:chOff x="3752752" y="5772051"/>
            <a:chExt cx="288033" cy="401637"/>
          </a:xfrm>
        </p:grpSpPr>
        <p:sp>
          <p:nvSpPr>
            <p:cNvPr id="246" name="Line 130"/>
            <p:cNvSpPr>
              <a:spLocks noChangeShapeType="1"/>
            </p:cNvSpPr>
            <p:nvPr/>
          </p:nvSpPr>
          <p:spPr bwMode="auto">
            <a:xfrm>
              <a:off x="3752752" y="5963791"/>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47" name="Line 121"/>
            <p:cNvSpPr>
              <a:spLocks noChangeShapeType="1"/>
            </p:cNvSpPr>
            <p:nvPr/>
          </p:nvSpPr>
          <p:spPr bwMode="auto">
            <a:xfrm>
              <a:off x="3896769" y="5772051"/>
              <a:ext cx="0" cy="401637"/>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48" name="Line 125"/>
            <p:cNvSpPr>
              <a:spLocks noChangeShapeType="1"/>
            </p:cNvSpPr>
            <p:nvPr/>
          </p:nvSpPr>
          <p:spPr bwMode="auto">
            <a:xfrm>
              <a:off x="3896769" y="5772051"/>
              <a:ext cx="143892"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49" name="Line 126"/>
            <p:cNvSpPr>
              <a:spLocks noChangeShapeType="1"/>
            </p:cNvSpPr>
            <p:nvPr/>
          </p:nvSpPr>
          <p:spPr bwMode="auto">
            <a:xfrm>
              <a:off x="3896769" y="6173688"/>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grpSp>
      <p:sp>
        <p:nvSpPr>
          <p:cNvPr id="251" name="Line 130"/>
          <p:cNvSpPr>
            <a:spLocks noChangeShapeType="1"/>
          </p:cNvSpPr>
          <p:nvPr/>
        </p:nvSpPr>
        <p:spPr bwMode="auto">
          <a:xfrm>
            <a:off x="3599400" y="4083199"/>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52" name="Line 121"/>
          <p:cNvSpPr>
            <a:spLocks noChangeShapeType="1"/>
          </p:cNvSpPr>
          <p:nvPr/>
        </p:nvSpPr>
        <p:spPr bwMode="auto">
          <a:xfrm>
            <a:off x="3743417" y="3891459"/>
            <a:ext cx="0" cy="401637"/>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53" name="Line 125"/>
          <p:cNvSpPr>
            <a:spLocks noChangeShapeType="1"/>
          </p:cNvSpPr>
          <p:nvPr/>
        </p:nvSpPr>
        <p:spPr bwMode="auto">
          <a:xfrm>
            <a:off x="3743417" y="3891459"/>
            <a:ext cx="143892"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54" name="Line 126"/>
          <p:cNvSpPr>
            <a:spLocks noChangeShapeType="1"/>
          </p:cNvSpPr>
          <p:nvPr/>
        </p:nvSpPr>
        <p:spPr bwMode="auto">
          <a:xfrm>
            <a:off x="3743417" y="4293096"/>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56" name="Line 130"/>
          <p:cNvSpPr>
            <a:spLocks noChangeShapeType="1"/>
          </p:cNvSpPr>
          <p:nvPr/>
        </p:nvSpPr>
        <p:spPr bwMode="auto">
          <a:xfrm>
            <a:off x="6047400" y="4293096"/>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57" name="Line 121"/>
          <p:cNvSpPr>
            <a:spLocks noChangeShapeType="1"/>
          </p:cNvSpPr>
          <p:nvPr/>
        </p:nvSpPr>
        <p:spPr bwMode="auto">
          <a:xfrm>
            <a:off x="6192000" y="3538800"/>
            <a:ext cx="0" cy="120240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58" name="Line 125"/>
          <p:cNvSpPr>
            <a:spLocks noChangeShapeType="1"/>
          </p:cNvSpPr>
          <p:nvPr/>
        </p:nvSpPr>
        <p:spPr bwMode="auto">
          <a:xfrm>
            <a:off x="6191417" y="3525766"/>
            <a:ext cx="143892"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59" name="Line 126"/>
          <p:cNvSpPr>
            <a:spLocks noChangeShapeType="1"/>
          </p:cNvSpPr>
          <p:nvPr/>
        </p:nvSpPr>
        <p:spPr bwMode="auto">
          <a:xfrm>
            <a:off x="6191417" y="3891459"/>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60" name="Line 125"/>
          <p:cNvSpPr>
            <a:spLocks noChangeShapeType="1"/>
          </p:cNvSpPr>
          <p:nvPr/>
        </p:nvSpPr>
        <p:spPr bwMode="auto">
          <a:xfrm>
            <a:off x="6191400" y="4293096"/>
            <a:ext cx="143892"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61" name="Line 126"/>
          <p:cNvSpPr>
            <a:spLocks noChangeShapeType="1"/>
          </p:cNvSpPr>
          <p:nvPr/>
        </p:nvSpPr>
        <p:spPr bwMode="auto">
          <a:xfrm>
            <a:off x="6191400" y="4744872"/>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63" name="日期占位符 3"/>
          <p:cNvSpPr>
            <a:spLocks noGrp="1"/>
          </p:cNvSpPr>
          <p:nvPr>
            <p:ph type="dt" sz="quarter" idx="10"/>
          </p:nvPr>
        </p:nvSpPr>
        <p:spPr>
          <a:xfrm>
            <a:off x="6361113" y="6489700"/>
            <a:ext cx="2097087" cy="455613"/>
          </a:xfrm>
          <a:noFill/>
        </p:spPr>
        <p:txBody>
          <a:bodyPr/>
          <a:lstStyle/>
          <a:p>
            <a:pPr defTabSz="801688"/>
            <a:r>
              <a:rPr lang="de-DE" altLang="zh-CN" dirty="0" smtClean="0"/>
              <a:t>Page </a:t>
            </a:r>
            <a:fld id="{A8DAEBD6-A98B-491F-AA25-CC01798C1EF7}" type="slidenum">
              <a:rPr lang="de-DE" altLang="zh-CN" smtClean="0"/>
              <a:pPr defTabSz="801688"/>
              <a:t>15</a:t>
            </a:fld>
            <a:endParaRPr lang="en-GB" altLang="zh-CN" dirty="0" smtClean="0"/>
          </a:p>
        </p:txBody>
      </p:sp>
      <p:sp>
        <p:nvSpPr>
          <p:cNvPr id="105" name="Rectangle 179"/>
          <p:cNvSpPr>
            <a:spLocks noChangeArrowheads="1"/>
          </p:cNvSpPr>
          <p:nvPr/>
        </p:nvSpPr>
        <p:spPr bwMode="auto">
          <a:xfrm>
            <a:off x="6336104" y="1589344"/>
            <a:ext cx="2700000" cy="307760"/>
          </a:xfrm>
          <a:prstGeom prst="rect">
            <a:avLst/>
          </a:prstGeom>
          <a:solidFill>
            <a:srgbClr val="FDE9D9"/>
          </a:solidFill>
          <a:ln w="9525" algn="ctr">
            <a:solidFill>
              <a:schemeClr val="tx1"/>
            </a:solidFill>
            <a:miter lim="800000"/>
            <a:headEnd/>
            <a:tailEnd/>
          </a:ln>
        </p:spPr>
        <p:txBody>
          <a:bodyPr wrap="square" lIns="91425" tIns="45712" rIns="91425" bIns="45712" anchor="ctr">
            <a:spAutoFit/>
          </a:bodyPr>
          <a:lstStyle/>
          <a:p>
            <a:pPr defTabSz="877888" eaLnBrk="0" hangingPunct="0"/>
            <a:r>
              <a:rPr lang="en-US" altLang="zh-CN" dirty="0" err="1" smtClean="0">
                <a:solidFill>
                  <a:schemeClr val="tx1"/>
                </a:solidFill>
                <a:latin typeface="+mn-ea"/>
                <a:ea typeface="+mn-ea"/>
              </a:rPr>
              <a:t>Tensilica</a:t>
            </a:r>
            <a:r>
              <a:rPr lang="zh-CN" altLang="en-US" dirty="0" smtClean="0">
                <a:solidFill>
                  <a:schemeClr val="tx1"/>
                </a:solidFill>
                <a:latin typeface="+mn-ea"/>
                <a:ea typeface="+mn-ea"/>
              </a:rPr>
              <a:t>平台实践少，经验不足</a:t>
            </a:r>
            <a:endParaRPr lang="zh-CN" altLang="en-US" dirty="0">
              <a:solidFill>
                <a:schemeClr val="tx1"/>
              </a:solidFill>
              <a:latin typeface="+mn-ea"/>
              <a:ea typeface="+mn-ea"/>
            </a:endParaRPr>
          </a:p>
        </p:txBody>
      </p:sp>
      <p:sp>
        <p:nvSpPr>
          <p:cNvPr id="106" name="Line 114"/>
          <p:cNvSpPr>
            <a:spLocks noChangeShapeType="1"/>
          </p:cNvSpPr>
          <p:nvPr/>
        </p:nvSpPr>
        <p:spPr bwMode="auto">
          <a:xfrm>
            <a:off x="6047791" y="1762133"/>
            <a:ext cx="280800"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08" name="Rectangle 177"/>
          <p:cNvSpPr>
            <a:spLocks noChangeArrowheads="1"/>
          </p:cNvSpPr>
          <p:nvPr/>
        </p:nvSpPr>
        <p:spPr bwMode="auto">
          <a:xfrm>
            <a:off x="6336496" y="4993448"/>
            <a:ext cx="2700000" cy="307760"/>
          </a:xfrm>
          <a:prstGeom prst="rect">
            <a:avLst/>
          </a:prstGeom>
          <a:solidFill>
            <a:srgbClr val="FDE9D9"/>
          </a:solid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chemeClr val="tx1"/>
                </a:solidFill>
                <a:latin typeface="+mn-ea"/>
                <a:ea typeface="+mn-ea"/>
              </a:rPr>
              <a:t>分析特性差异大，老文档不适用</a:t>
            </a:r>
            <a:endParaRPr lang="zh-CN" altLang="en-US" dirty="0">
              <a:solidFill>
                <a:schemeClr val="tx1"/>
              </a:solidFill>
              <a:latin typeface="+mn-ea"/>
              <a:ea typeface="+mn-ea"/>
            </a:endParaRPr>
          </a:p>
        </p:txBody>
      </p:sp>
      <p:sp>
        <p:nvSpPr>
          <p:cNvPr id="109" name="Line 126"/>
          <p:cNvSpPr>
            <a:spLocks noChangeShapeType="1"/>
          </p:cNvSpPr>
          <p:nvPr/>
        </p:nvSpPr>
        <p:spPr bwMode="auto">
          <a:xfrm>
            <a:off x="6191792" y="5157192"/>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10" name="Line 130"/>
          <p:cNvSpPr>
            <a:spLocks noChangeShapeType="1"/>
          </p:cNvSpPr>
          <p:nvPr/>
        </p:nvSpPr>
        <p:spPr bwMode="auto">
          <a:xfrm>
            <a:off x="6048000" y="4825148"/>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11" name="Line 121"/>
          <p:cNvSpPr>
            <a:spLocks noChangeShapeType="1"/>
          </p:cNvSpPr>
          <p:nvPr/>
        </p:nvSpPr>
        <p:spPr bwMode="auto">
          <a:xfrm>
            <a:off x="6192000" y="4833072"/>
            <a:ext cx="0" cy="31680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p:spPr>
        <p:txBody>
          <a:bodyPr/>
          <a:lstStyle/>
          <a:p>
            <a:pPr defTabSz="801688"/>
            <a:r>
              <a:rPr lang="de-DE" altLang="zh-CN" smtClean="0"/>
              <a:t>Page </a:t>
            </a:r>
            <a:fld id="{B6C3EF85-CAAD-44A1-9B68-01C529E71D77}" type="slidenum">
              <a:rPr lang="de-DE" altLang="zh-CN" smtClean="0"/>
              <a:pPr defTabSz="801688"/>
              <a:t>16</a:t>
            </a:fld>
            <a:endParaRPr lang="en-GB" altLang="zh-CN" smtClean="0"/>
          </a:p>
        </p:txBody>
      </p:sp>
      <p:sp>
        <p:nvSpPr>
          <p:cNvPr id="15363" name="Rectangle 2"/>
          <p:cNvSpPr>
            <a:spLocks noGrp="1" noChangeArrowheads="1"/>
          </p:cNvSpPr>
          <p:nvPr>
            <p:ph type="title"/>
          </p:nvPr>
        </p:nvSpPr>
        <p:spPr/>
        <p:txBody>
          <a:bodyPr/>
          <a:lstStyle/>
          <a:p>
            <a:pPr eaLnBrk="1" hangingPunct="1"/>
            <a:r>
              <a:rPr lang="en-US" altLang="zh-CN" dirty="0" smtClean="0"/>
              <a:t>Step 2.2</a:t>
            </a:r>
            <a:r>
              <a:rPr lang="zh-CN" altLang="en-US" dirty="0" smtClean="0"/>
              <a:t>：根因验证</a:t>
            </a:r>
          </a:p>
        </p:txBody>
      </p:sp>
      <p:sp>
        <p:nvSpPr>
          <p:cNvPr id="15364" name="Rectangle 3"/>
          <p:cNvSpPr>
            <a:spLocks noGrp="1" noChangeArrowheads="1"/>
          </p:cNvSpPr>
          <p:nvPr>
            <p:ph type="body" idx="1"/>
          </p:nvPr>
        </p:nvSpPr>
        <p:spPr>
          <a:xfrm>
            <a:off x="652463" y="1065411"/>
            <a:ext cx="7929562" cy="4194175"/>
          </a:xfrm>
        </p:spPr>
        <p:txBody>
          <a:bodyPr/>
          <a:lstStyle/>
          <a:p>
            <a:pPr eaLnBrk="1" hangingPunct="1"/>
            <a:r>
              <a:rPr lang="zh-CN" altLang="en-US" dirty="0" smtClean="0"/>
              <a:t>针对主疑因，小组成员分别进行根因确认，结果如下表：</a:t>
            </a:r>
          </a:p>
        </p:txBody>
      </p:sp>
      <p:grpSp>
        <p:nvGrpSpPr>
          <p:cNvPr id="2" name="组合 51"/>
          <p:cNvGrpSpPr>
            <a:grpSpLocks/>
          </p:cNvGrpSpPr>
          <p:nvPr/>
        </p:nvGrpSpPr>
        <p:grpSpPr bwMode="auto">
          <a:xfrm>
            <a:off x="5413375" y="95250"/>
            <a:ext cx="3633788" cy="771525"/>
            <a:chOff x="5222694" y="279582"/>
            <a:chExt cx="3633789" cy="771525"/>
          </a:xfrm>
        </p:grpSpPr>
        <p:grpSp>
          <p:nvGrpSpPr>
            <p:cNvPr id="3" name="Group 20"/>
            <p:cNvGrpSpPr>
              <a:grpSpLocks/>
            </p:cNvGrpSpPr>
            <p:nvPr/>
          </p:nvGrpSpPr>
          <p:grpSpPr bwMode="auto">
            <a:xfrm>
              <a:off x="5329058" y="381182"/>
              <a:ext cx="3527425" cy="669925"/>
              <a:chOff x="3310" y="287"/>
              <a:chExt cx="2222" cy="422"/>
            </a:xfrm>
          </p:grpSpPr>
          <p:sp>
            <p:nvSpPr>
              <p:cNvPr id="15372" name="Freeform 4"/>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5373" name="Freeform 5"/>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gradFill rotWithShape="1">
                <a:gsLst>
                  <a:gs pos="0">
                    <a:srgbClr val="BE0202"/>
                  </a:gs>
                  <a:gs pos="100000">
                    <a:srgbClr val="CE9E9E"/>
                  </a:gs>
                </a:gsLst>
                <a:lin ang="2700000" scaled="1"/>
              </a:gradFill>
              <a:ln w="6350" cap="flat" cmpd="sng">
                <a:solidFill>
                  <a:srgbClr val="000000"/>
                </a:solidFill>
                <a:prstDash val="solid"/>
                <a:round/>
                <a:headEnd/>
                <a:tailEnd/>
              </a:ln>
            </p:spPr>
            <p:txBody>
              <a:bodyPr/>
              <a:lstStyle/>
              <a:p>
                <a:endParaRPr lang="zh-CN" altLang="en-US"/>
              </a:p>
            </p:txBody>
          </p:sp>
          <p:sp>
            <p:nvSpPr>
              <p:cNvPr id="15374" name="Freeform 6"/>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5375" name="Freeform 7"/>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5376" name="Text Box 9"/>
              <p:cNvSpPr txBox="1">
                <a:spLocks noChangeArrowheads="1"/>
              </p:cNvSpPr>
              <p:nvPr/>
            </p:nvSpPr>
            <p:spPr bwMode="auto">
              <a:xfrm>
                <a:off x="3805" y="388"/>
                <a:ext cx="317" cy="312"/>
              </a:xfrm>
              <a:prstGeom prst="rect">
                <a:avLst/>
              </a:prstGeom>
              <a:noFill/>
              <a:ln w="6350" algn="ctr">
                <a:noFill/>
                <a:miter lim="800000"/>
                <a:headEnd/>
                <a:tailEnd/>
              </a:ln>
            </p:spPr>
            <p:txBody>
              <a:bodyPr/>
              <a:lstStyle/>
              <a:p>
                <a:pPr algn="ctr">
                  <a:lnSpc>
                    <a:spcPct val="110000"/>
                  </a:lnSpc>
                </a:pPr>
                <a:r>
                  <a:rPr lang="zh-CN" altLang="en-US" sz="1200" b="1">
                    <a:latin typeface="Arial" charset="0"/>
                    <a:ea typeface="华文细黑" pitchFamily="2" charset="-122"/>
                    <a:cs typeface="Arial" charset="0"/>
                  </a:rPr>
                  <a:t>分析根因</a:t>
                </a:r>
              </a:p>
            </p:txBody>
          </p:sp>
          <p:sp>
            <p:nvSpPr>
              <p:cNvPr id="15377" name="Text Box 10"/>
              <p:cNvSpPr txBox="1">
                <a:spLocks noChangeArrowheads="1"/>
              </p:cNvSpPr>
              <p:nvPr/>
            </p:nvSpPr>
            <p:spPr bwMode="auto">
              <a:xfrm>
                <a:off x="4152" y="388"/>
                <a:ext cx="316"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拟定对策</a:t>
                </a:r>
              </a:p>
            </p:txBody>
          </p:sp>
          <p:sp>
            <p:nvSpPr>
              <p:cNvPr id="15378" name="Text Box 11"/>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5379" name="Text Box 12"/>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对策实施</a:t>
                </a:r>
              </a:p>
              <a:p>
                <a:pPr algn="ctr">
                  <a:lnSpc>
                    <a:spcPct val="110000"/>
                  </a:lnSpc>
                </a:pPr>
                <a:r>
                  <a:rPr lang="zh-CN" altLang="en-US" sz="1200" b="1">
                    <a:solidFill>
                      <a:srgbClr val="777777"/>
                    </a:solidFill>
                    <a:latin typeface="Arial" charset="0"/>
                    <a:ea typeface="华文细黑" pitchFamily="2" charset="-122"/>
                    <a:cs typeface="Arial" charset="0"/>
                  </a:rPr>
                  <a:t>效果确认</a:t>
                </a:r>
              </a:p>
            </p:txBody>
          </p:sp>
          <p:sp>
            <p:nvSpPr>
              <p:cNvPr id="15380" name="AutoShape 13"/>
              <p:cNvSpPr>
                <a:spLocks noChangeArrowheads="1"/>
              </p:cNvSpPr>
              <p:nvPr/>
            </p:nvSpPr>
            <p:spPr bwMode="auto">
              <a:xfrm>
                <a:off x="3310" y="380"/>
                <a:ext cx="543" cy="329"/>
              </a:xfrm>
              <a:prstGeom prst="homePlate">
                <a:avLst>
                  <a:gd name="adj" fmla="val 24069"/>
                </a:avLst>
              </a:prstGeom>
              <a:solidFill>
                <a:schemeClr val="bg1"/>
              </a:solidFill>
              <a:ln w="6350" algn="ctr">
                <a:solidFill>
                  <a:srgbClr val="000000"/>
                </a:solidFill>
                <a:miter lim="800000"/>
                <a:headEnd/>
                <a:tailEnd/>
              </a:ln>
            </p:spPr>
            <p:txBody>
              <a:bodyPr/>
              <a:lstStyle/>
              <a:p>
                <a:endParaRPr lang="zh-CN" altLang="en-US"/>
              </a:p>
            </p:txBody>
          </p:sp>
          <p:sp>
            <p:nvSpPr>
              <p:cNvPr id="15381" name="Text Box 14"/>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chemeClr val="bg2"/>
                    </a:solidFill>
                    <a:latin typeface="Arial" charset="0"/>
                    <a:ea typeface="华文细黑" pitchFamily="2" charset="-122"/>
                    <a:cs typeface="Arial" charset="0"/>
                  </a:rPr>
                  <a:t>选择课题</a:t>
                </a:r>
              </a:p>
              <a:p>
                <a:pPr algn="ctr">
                  <a:lnSpc>
                    <a:spcPct val="110000"/>
                  </a:lnSpc>
                </a:pPr>
                <a:r>
                  <a:rPr lang="zh-CN" altLang="en-US" sz="1200" b="1">
                    <a:solidFill>
                      <a:schemeClr val="bg2"/>
                    </a:solidFill>
                    <a:latin typeface="Arial" charset="0"/>
                    <a:ea typeface="华文细黑" pitchFamily="2" charset="-122"/>
                    <a:cs typeface="Arial" charset="0"/>
                  </a:rPr>
                  <a:t>把握现状</a:t>
                </a:r>
              </a:p>
            </p:txBody>
          </p:sp>
          <p:sp>
            <p:nvSpPr>
              <p:cNvPr id="15382" name="AutoShape 15"/>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5383" name="AutoShape 17"/>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5384" name="AutoShape 19"/>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5367" name="Text Box 22"/>
            <p:cNvSpPr txBox="1">
              <a:spLocks noChangeArrowheads="1"/>
            </p:cNvSpPr>
            <p:nvPr/>
          </p:nvSpPr>
          <p:spPr bwMode="auto">
            <a:xfrm>
              <a:off x="5222694" y="281170"/>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S1</a:t>
              </a:r>
            </a:p>
          </p:txBody>
        </p:sp>
        <p:sp>
          <p:nvSpPr>
            <p:cNvPr id="15368" name="Text Box 23"/>
            <p:cNvSpPr txBox="1">
              <a:spLocks noChangeArrowheads="1"/>
            </p:cNvSpPr>
            <p:nvPr/>
          </p:nvSpPr>
          <p:spPr bwMode="auto">
            <a:xfrm>
              <a:off x="6159319" y="279582"/>
              <a:ext cx="431800"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S2</a:t>
              </a:r>
            </a:p>
          </p:txBody>
        </p:sp>
        <p:sp>
          <p:nvSpPr>
            <p:cNvPr id="15369" name="Text Box 24"/>
            <p:cNvSpPr txBox="1">
              <a:spLocks noChangeArrowheads="1"/>
            </p:cNvSpPr>
            <p:nvPr/>
          </p:nvSpPr>
          <p:spPr bwMode="auto">
            <a:xfrm>
              <a:off x="6591119"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5370" name="Text Box 25"/>
            <p:cNvSpPr txBox="1">
              <a:spLocks noChangeArrowheads="1"/>
            </p:cNvSpPr>
            <p:nvPr/>
          </p:nvSpPr>
          <p:spPr bwMode="auto">
            <a:xfrm>
              <a:off x="7167382"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S4</a:t>
              </a:r>
            </a:p>
          </p:txBody>
        </p:sp>
        <p:sp>
          <p:nvSpPr>
            <p:cNvPr id="15371" name="Text Box 26"/>
            <p:cNvSpPr txBox="1">
              <a:spLocks noChangeArrowheads="1"/>
            </p:cNvSpPr>
            <p:nvPr/>
          </p:nvSpPr>
          <p:spPr bwMode="auto">
            <a:xfrm>
              <a:off x="7886519"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graphicFrame>
        <p:nvGraphicFramePr>
          <p:cNvPr id="25" name="表格 24"/>
          <p:cNvGraphicFramePr>
            <a:graphicFrameLocks noGrp="1"/>
          </p:cNvGraphicFramePr>
          <p:nvPr/>
        </p:nvGraphicFramePr>
        <p:xfrm>
          <a:off x="107950" y="1556792"/>
          <a:ext cx="8856538" cy="4791392"/>
        </p:xfrm>
        <a:graphic>
          <a:graphicData uri="http://schemas.openxmlformats.org/drawingml/2006/table">
            <a:tbl>
              <a:tblPr/>
              <a:tblGrid>
                <a:gridCol w="360039"/>
                <a:gridCol w="882985"/>
                <a:gridCol w="1072256"/>
                <a:gridCol w="1212443"/>
                <a:gridCol w="1296144"/>
                <a:gridCol w="1247636"/>
                <a:gridCol w="428535"/>
                <a:gridCol w="412284"/>
                <a:gridCol w="504056"/>
                <a:gridCol w="792088"/>
                <a:gridCol w="648072"/>
              </a:tblGrid>
              <a:tr h="360294">
                <a:tc>
                  <a:txBody>
                    <a:bodyPr/>
                    <a:lstStyle/>
                    <a:p>
                      <a:pPr algn="ctr" fontAlgn="ctr"/>
                      <a:r>
                        <a:rPr lang="zh-CN" altLang="en-US" sz="1200" b="1" i="0" u="none" strike="noStrike" dirty="0">
                          <a:latin typeface="华文细黑"/>
                        </a:rPr>
                        <a:t>序号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末端因素</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确认内容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确认方法</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确认要求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结果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影响程度</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smtClean="0">
                          <a:latin typeface="华文细黑"/>
                        </a:rPr>
                        <a:t>可改进性</a:t>
                      </a:r>
                      <a:endParaRPr lang="zh-CN" altLang="en-US" sz="1200" b="1"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责任人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完成时间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smtClean="0">
                          <a:latin typeface="华文细黑"/>
                        </a:rPr>
                        <a:t>要因确认</a:t>
                      </a:r>
                      <a:endParaRPr lang="zh-CN" altLang="en-US" sz="1200" b="1"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074400">
                <a:tc>
                  <a:txBody>
                    <a:bodyPr/>
                    <a:lstStyle/>
                    <a:p>
                      <a:pPr algn="ctr" fontAlgn="ctr"/>
                      <a:r>
                        <a:rPr lang="en-US" altLang="zh-CN" sz="1200" b="0" i="0" u="none" strike="noStrike" dirty="0">
                          <a:latin typeface="华文细黑"/>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1200" b="0" i="0" u="none" strike="noStrike" dirty="0" err="1" smtClean="0">
                          <a:latin typeface="华文细黑"/>
                        </a:rPr>
                        <a:t>Tensilica</a:t>
                      </a:r>
                      <a:r>
                        <a:rPr lang="zh-CN" altLang="en-US" sz="1200" b="0" i="0" u="none" strike="noStrike" dirty="0" smtClean="0">
                          <a:latin typeface="华文细黑"/>
                        </a:rPr>
                        <a:t>平台实践少，经验不足</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200" b="0" i="0" u="none" strike="noStrike" dirty="0" smtClean="0">
                          <a:latin typeface="华文细黑"/>
                        </a:rPr>
                        <a:t>组员在</a:t>
                      </a:r>
                      <a:r>
                        <a:rPr lang="en-US" altLang="zh-CN" sz="1200" b="0" i="0" u="none" strike="noStrike" dirty="0" err="1" smtClean="0">
                          <a:latin typeface="华文细黑"/>
                        </a:rPr>
                        <a:t>Tensilica</a:t>
                      </a:r>
                      <a:r>
                        <a:rPr lang="zh-CN" altLang="en-US" sz="1200" b="0" i="0" u="none" strike="noStrike" dirty="0" smtClean="0">
                          <a:latin typeface="华文细黑"/>
                        </a:rPr>
                        <a:t>平台上的实践时间的分布比例</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200" b="0" i="0" u="none" strike="noStrike" dirty="0" smtClean="0">
                          <a:latin typeface="华文细黑"/>
                        </a:rPr>
                        <a:t>内部访谈</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200" b="0" i="0" u="none" strike="noStrike" dirty="0" smtClean="0">
                          <a:latin typeface="华文细黑"/>
                        </a:rPr>
                        <a:t>访谈覆盖到小组所有同事，确认大于</a:t>
                      </a:r>
                      <a:r>
                        <a:rPr lang="en-US" altLang="zh-CN" sz="1200" b="0" i="0" u="none" strike="noStrike" dirty="0" smtClean="0">
                          <a:latin typeface="华文细黑"/>
                        </a:rPr>
                        <a:t>30%</a:t>
                      </a:r>
                      <a:r>
                        <a:rPr lang="zh-CN" altLang="en-US" sz="1200" b="0" i="0" u="none" strike="noStrike" dirty="0" smtClean="0">
                          <a:latin typeface="华文细黑"/>
                        </a:rPr>
                        <a:t>比例的同事</a:t>
                      </a:r>
                      <a:endParaRPr lang="en-US" altLang="zh-CN" sz="1200" b="0" i="0" u="none" strike="noStrike" dirty="0" smtClean="0">
                        <a:latin typeface="华文细黑"/>
                      </a:endParaRPr>
                    </a:p>
                    <a:p>
                      <a:pPr algn="l" fontAlgn="ctr"/>
                      <a:r>
                        <a:rPr lang="zh-CN" altLang="en-US" sz="1200" b="0" i="0" u="none" strike="noStrike" dirty="0" smtClean="0">
                          <a:latin typeface="华文细黑"/>
                        </a:rPr>
                        <a:t>在</a:t>
                      </a:r>
                      <a:r>
                        <a:rPr lang="en-US" altLang="zh-CN" sz="1200" b="0" i="0" u="none" strike="noStrike" dirty="0" err="1" smtClean="0">
                          <a:latin typeface="华文细黑"/>
                        </a:rPr>
                        <a:t>Tensilica</a:t>
                      </a:r>
                      <a:r>
                        <a:rPr lang="zh-CN" altLang="en-US" sz="1200" b="0" i="0" u="none" strike="noStrike" dirty="0" smtClean="0">
                          <a:latin typeface="华文细黑"/>
                        </a:rPr>
                        <a:t>平台实践时间少于</a:t>
                      </a:r>
                      <a:r>
                        <a:rPr lang="en-US" altLang="zh-CN" sz="1200" b="0" i="0" u="none" strike="noStrike" dirty="0" smtClean="0">
                          <a:latin typeface="华文细黑"/>
                        </a:rPr>
                        <a:t>80</a:t>
                      </a:r>
                      <a:r>
                        <a:rPr lang="zh-CN" altLang="en-US" sz="1200" b="0" i="0" u="none" strike="noStrike" dirty="0" smtClean="0">
                          <a:latin typeface="华文细黑"/>
                        </a:rPr>
                        <a:t>小时，阻碍开发和测试</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1200" b="0" i="0" u="none" strike="noStrike" dirty="0" smtClean="0">
                          <a:latin typeface="华文细黑"/>
                        </a:rPr>
                        <a:t>84%</a:t>
                      </a:r>
                      <a:r>
                        <a:rPr lang="zh-CN" altLang="en-US" sz="1200" b="0" i="0" u="none" strike="noStrike" dirty="0" smtClean="0">
                          <a:latin typeface="华文细黑"/>
                        </a:rPr>
                        <a:t>小组同事都对</a:t>
                      </a:r>
                      <a:r>
                        <a:rPr lang="en-US" altLang="zh-CN" sz="1200" b="0" i="0" u="none" strike="noStrike" dirty="0" err="1" smtClean="0">
                          <a:latin typeface="华文细黑"/>
                        </a:rPr>
                        <a:t>Tensilica</a:t>
                      </a:r>
                      <a:r>
                        <a:rPr lang="zh-CN" altLang="en-US" sz="1200" b="0" i="0" u="none" strike="noStrike" dirty="0" smtClean="0">
                          <a:latin typeface="华文细黑"/>
                        </a:rPr>
                        <a:t>平台非常熟悉，仅有</a:t>
                      </a:r>
                      <a:r>
                        <a:rPr lang="en-US" altLang="zh-CN" sz="1200" b="0" i="0" u="none" strike="noStrike" dirty="0" smtClean="0">
                          <a:latin typeface="华文细黑"/>
                        </a:rPr>
                        <a:t>16%</a:t>
                      </a:r>
                      <a:r>
                        <a:rPr lang="zh-CN" altLang="en-US" sz="1200" b="0" i="0" u="none" strike="noStrike" dirty="0" smtClean="0">
                          <a:latin typeface="华文细黑"/>
                        </a:rPr>
                        <a:t>左右的新员工在</a:t>
                      </a:r>
                      <a:r>
                        <a:rPr lang="en-US" altLang="zh-CN" sz="1200" b="0" i="0" u="none" strike="noStrike" dirty="0" err="1" smtClean="0">
                          <a:latin typeface="华文细黑"/>
                        </a:rPr>
                        <a:t>Tensilica</a:t>
                      </a:r>
                      <a:r>
                        <a:rPr lang="zh-CN" altLang="en-US" sz="1200" b="0" i="0" u="none" strike="noStrike" dirty="0" smtClean="0">
                          <a:latin typeface="华文细黑"/>
                        </a:rPr>
                        <a:t>平台实践时间少于</a:t>
                      </a:r>
                      <a:r>
                        <a:rPr lang="en-US" altLang="zh-CN" sz="1200" b="0" i="0" u="none" strike="noStrike" dirty="0" smtClean="0">
                          <a:latin typeface="华文细黑"/>
                        </a:rPr>
                        <a:t>80</a:t>
                      </a:r>
                      <a:r>
                        <a:rPr lang="zh-CN" altLang="en-US" sz="1200" b="0" i="0" u="none" strike="noStrike" dirty="0" smtClean="0">
                          <a:latin typeface="华文细黑"/>
                        </a:rPr>
                        <a:t>小时</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200" b="0" i="0" u="none" strike="noStrike" dirty="0" smtClean="0">
                          <a:latin typeface="华文细黑"/>
                        </a:rPr>
                        <a:t>低</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200" b="0" i="0" u="none" strike="noStrike" dirty="0" smtClean="0">
                          <a:latin typeface="华文细黑"/>
                        </a:rPr>
                        <a:t>高</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200" b="0" i="0" u="none" strike="noStrike" dirty="0" smtClean="0">
                          <a:latin typeface="华文细黑"/>
                        </a:rPr>
                        <a:t>高峰</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1200" b="0" i="0" u="none" strike="noStrike" dirty="0" smtClean="0">
                          <a:latin typeface="华文细黑"/>
                        </a:rPr>
                        <a:t>2012.02.15</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1129248">
                <a:tc>
                  <a:txBody>
                    <a:bodyPr/>
                    <a:lstStyle/>
                    <a:p>
                      <a:pPr algn="ctr" fontAlgn="ctr"/>
                      <a:r>
                        <a:rPr lang="en-US" altLang="zh-CN" sz="1200" b="0" i="0" u="none" strike="noStrike" dirty="0">
                          <a:latin typeface="华文细黑"/>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smtClean="0">
                          <a:latin typeface="华文细黑"/>
                        </a:rPr>
                        <a:t>缺乏核微架构知识的培训</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smtClean="0">
                          <a:latin typeface="华文细黑"/>
                        </a:rPr>
                        <a:t>核微架构知识的培训是否开展</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smtClean="0">
                          <a:latin typeface="华文细黑"/>
                        </a:rPr>
                        <a:t>对项目组当前关于“核微架构知识”方面的培训进行调查统计</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smtClean="0">
                          <a:latin typeface="华文细黑"/>
                        </a:rPr>
                        <a:t>没有开展相关培训或者培训频度低于</a:t>
                      </a:r>
                      <a:r>
                        <a:rPr lang="en-US" altLang="zh-CN" sz="1200" b="0" i="0" u="none" strike="noStrike" dirty="0" smtClean="0">
                          <a:latin typeface="华文细黑"/>
                        </a:rPr>
                        <a:t>1</a:t>
                      </a:r>
                      <a:r>
                        <a:rPr lang="zh-CN" altLang="en-US" sz="1200" b="0" i="0" u="none" strike="noStrike" dirty="0" smtClean="0">
                          <a:latin typeface="华文细黑"/>
                        </a:rPr>
                        <a:t>次</a:t>
                      </a:r>
                      <a:r>
                        <a:rPr lang="en-US" altLang="zh-CN" sz="1200" b="0" i="0" u="none" strike="noStrike" dirty="0" smtClean="0">
                          <a:latin typeface="华文细黑"/>
                        </a:rPr>
                        <a:t>/2</a:t>
                      </a:r>
                      <a:r>
                        <a:rPr lang="zh-CN" altLang="en-US" sz="1200" b="0" i="0" u="none" strike="noStrike" dirty="0" smtClean="0">
                          <a:latin typeface="华文细黑"/>
                        </a:rPr>
                        <a:t>周，影响小组同事对核微架构知识的掌握</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smtClean="0">
                          <a:latin typeface="华文细黑"/>
                        </a:rPr>
                        <a:t>经调查统计，项目组关于“核微架构知识”方面的培训频度为</a:t>
                      </a:r>
                      <a:r>
                        <a:rPr lang="en-US" altLang="zh-CN" sz="1200" b="0" i="0" u="none" strike="noStrike" dirty="0" smtClean="0">
                          <a:latin typeface="华文细黑"/>
                        </a:rPr>
                        <a:t>1</a:t>
                      </a:r>
                      <a:r>
                        <a:rPr lang="zh-CN" altLang="en-US" sz="1200" b="0" i="0" u="none" strike="noStrike" dirty="0" smtClean="0">
                          <a:latin typeface="华文细黑"/>
                        </a:rPr>
                        <a:t>次</a:t>
                      </a:r>
                      <a:r>
                        <a:rPr lang="en-US" altLang="zh-CN" sz="1200" b="0" i="0" u="none" strike="noStrike" dirty="0" smtClean="0">
                          <a:latin typeface="华文细黑"/>
                        </a:rPr>
                        <a:t>/1</a:t>
                      </a:r>
                      <a:r>
                        <a:rPr lang="zh-CN" altLang="en-US" sz="1200" b="0" i="0" u="none" strike="noStrike" dirty="0" smtClean="0">
                          <a:latin typeface="华文细黑"/>
                        </a:rPr>
                        <a:t>周，</a:t>
                      </a:r>
                      <a:r>
                        <a:rPr lang="en-US" altLang="zh-CN" sz="1200" b="0" i="0" u="none" strike="noStrike" dirty="0" smtClean="0">
                          <a:latin typeface="华文细黑"/>
                        </a:rPr>
                        <a:t>80%</a:t>
                      </a:r>
                      <a:r>
                        <a:rPr lang="zh-CN" altLang="en-US" sz="1200" b="0" i="0" u="none" strike="noStrike" dirty="0" smtClean="0">
                          <a:latin typeface="华文细黑"/>
                        </a:rPr>
                        <a:t>以上小组同事具备基本知识和技能</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1200" b="0" i="0" u="none" strike="noStrike" dirty="0" smtClean="0">
                          <a:latin typeface="华文细黑"/>
                        </a:rPr>
                        <a:t>低</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1200" b="0" i="0" u="none" strike="noStrike" dirty="0" smtClean="0">
                          <a:latin typeface="华文细黑"/>
                        </a:rPr>
                        <a:t>中</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1200" b="0" i="0" u="none" strike="noStrike" dirty="0" smtClean="0">
                          <a:latin typeface="华文细黑"/>
                        </a:rPr>
                        <a:t>范冰龑</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latin typeface="华文细黑"/>
                        </a:rPr>
                        <a:t>2012.02.15</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929208">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latin typeface="华文细黑"/>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smtClean="0">
                          <a:latin typeface="华文细黑"/>
                        </a:rPr>
                        <a:t>工具操作步骤复杂</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smtClean="0">
                          <a:latin typeface="华文细黑"/>
                        </a:rPr>
                        <a:t>因工具操作步骤复杂而导致返工的平均耗时</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smtClean="0">
                          <a:latin typeface="华文细黑"/>
                        </a:rPr>
                        <a:t>对不同业务链路进行统计，确认因工具操作步骤复杂而导致返工的平均耗时</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smtClean="0">
                          <a:latin typeface="华文细黑"/>
                        </a:rPr>
                        <a:t>至少调查</a:t>
                      </a:r>
                      <a:r>
                        <a:rPr lang="en-US" altLang="zh-CN" sz="1200" b="0" i="0" u="none" strike="noStrike" dirty="0" smtClean="0">
                          <a:latin typeface="华文细黑"/>
                        </a:rPr>
                        <a:t>5</a:t>
                      </a:r>
                      <a:r>
                        <a:rPr lang="zh-CN" altLang="en-US" sz="1200" b="0" i="0" u="none" strike="noStrike" dirty="0" smtClean="0">
                          <a:latin typeface="华文细黑"/>
                        </a:rPr>
                        <a:t>个特性核版本中，因工具操作步骤复杂而导致返工的平均耗时超过</a:t>
                      </a:r>
                      <a:r>
                        <a:rPr lang="en-US" altLang="zh-CN" sz="1200" b="0" i="0" u="none" strike="noStrike" dirty="0" smtClean="0">
                          <a:latin typeface="华文细黑"/>
                        </a:rPr>
                        <a:t>30</a:t>
                      </a:r>
                      <a:r>
                        <a:rPr lang="zh-CN" altLang="en-US" sz="1200" b="0" i="0" u="none" strike="noStrike" dirty="0" smtClean="0">
                          <a:latin typeface="华文细黑"/>
                        </a:rPr>
                        <a:t>分钟</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zh-CN" altLang="en-US" sz="1200" b="0" i="0" u="none" strike="noStrike" dirty="0" smtClean="0">
                          <a:latin typeface="华文细黑"/>
                        </a:rPr>
                        <a:t>近</a:t>
                      </a:r>
                      <a:r>
                        <a:rPr lang="en-US" altLang="zh-CN" sz="1200" b="0" i="0" u="none" strike="noStrike" dirty="0" smtClean="0">
                          <a:latin typeface="华文细黑"/>
                        </a:rPr>
                        <a:t>6</a:t>
                      </a:r>
                      <a:r>
                        <a:rPr lang="zh-CN" altLang="en-US" sz="1200" b="0" i="0" u="none" strike="noStrike" dirty="0" smtClean="0">
                          <a:latin typeface="华文细黑"/>
                        </a:rPr>
                        <a:t>个特性核版本中，因工具操作步骤复杂而导致返工的平均耗时：</a:t>
                      </a:r>
                      <a:r>
                        <a:rPr lang="en-US" altLang="zh-CN" sz="1200" b="0" i="0" u="none" strike="noStrike" dirty="0" smtClean="0">
                          <a:latin typeface="华文细黑"/>
                        </a:rPr>
                        <a:t>22</a:t>
                      </a:r>
                      <a:r>
                        <a:rPr lang="zh-CN" altLang="en-US" sz="1200" b="0" i="0" u="none" strike="noStrike" dirty="0" smtClean="0">
                          <a:latin typeface="华文细黑"/>
                        </a:rPr>
                        <a:t>分钟</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1200" b="0" i="0" u="none" strike="noStrike" dirty="0" smtClean="0">
                          <a:latin typeface="华文细黑"/>
                        </a:rPr>
                        <a:t>中</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1200" b="0" i="0" u="none" strike="noStrike" dirty="0" smtClean="0">
                          <a:latin typeface="华文细黑"/>
                        </a:rPr>
                        <a:t>低</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smtClean="0">
                          <a:latin typeface="华文细黑"/>
                        </a:rPr>
                        <a:t>王玉</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smtClean="0">
                          <a:latin typeface="华文细黑"/>
                        </a:rPr>
                        <a:t>2012.02.17</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936104">
                <a:tc>
                  <a:txBody>
                    <a:bodyPr/>
                    <a:lstStyle/>
                    <a:p>
                      <a:pPr algn="ctr" fontAlgn="ctr"/>
                      <a:r>
                        <a:rPr lang="en-US" altLang="zh-CN" sz="1200" b="0" i="0" u="none" strike="noStrike" dirty="0" smtClean="0">
                          <a:latin typeface="华文细黑"/>
                        </a:rPr>
                        <a:t>4</a:t>
                      </a:r>
                      <a:endParaRPr lang="en-US" altLang="zh-CN"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编译和</a:t>
                      </a:r>
                      <a:r>
                        <a:rPr lang="en-US" altLang="zh-CN" sz="1200" b="0" i="0" u="none" strike="noStrike" dirty="0" smtClean="0">
                          <a:latin typeface="华文细黑"/>
                        </a:rPr>
                        <a:t>Profiling</a:t>
                      </a:r>
                      <a:r>
                        <a:rPr lang="zh-CN" altLang="en-US" sz="1200" b="0" i="0" u="none" strike="noStrike" dirty="0" smtClean="0">
                          <a:latin typeface="华文细黑"/>
                        </a:rPr>
                        <a:t>工具未自动化</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统计编译和</a:t>
                      </a:r>
                      <a:r>
                        <a:rPr lang="en-US" altLang="zh-CN" sz="1200" b="0" i="0" u="none" strike="noStrike" dirty="0" smtClean="0">
                          <a:latin typeface="华文细黑"/>
                        </a:rPr>
                        <a:t>Profiling</a:t>
                      </a:r>
                      <a:r>
                        <a:rPr lang="zh-CN" altLang="en-US" sz="1200" b="0" i="0" u="none" strike="noStrike" dirty="0" smtClean="0">
                          <a:latin typeface="华文细黑"/>
                        </a:rPr>
                        <a:t>过程中需要人工参与的步骤数目及耗时</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en-US" altLang="zh-CN" sz="1200" b="0" i="0" u="none" strike="noStrike" dirty="0" smtClean="0">
                          <a:latin typeface="华文细黑"/>
                        </a:rPr>
                        <a:t>Benchmark</a:t>
                      </a:r>
                      <a:r>
                        <a:rPr lang="zh-CN" altLang="en-US" sz="1200" b="0" i="0" u="none" strike="noStrike" dirty="0" smtClean="0">
                          <a:latin typeface="华文细黑"/>
                        </a:rPr>
                        <a:t>各链路进行编译和</a:t>
                      </a:r>
                      <a:r>
                        <a:rPr lang="en-US" altLang="zh-CN" sz="1200" b="0" i="0" u="none" strike="noStrike" dirty="0" smtClean="0">
                          <a:latin typeface="华文细黑"/>
                        </a:rPr>
                        <a:t>Profiling</a:t>
                      </a:r>
                      <a:r>
                        <a:rPr lang="zh-CN" altLang="en-US" sz="1200" b="0" i="0" u="none" strike="noStrike" dirty="0" smtClean="0">
                          <a:latin typeface="华文细黑"/>
                        </a:rPr>
                        <a:t>，统计人工参与的步骤数目及耗时</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需要人工参与的步骤数目超过</a:t>
                      </a:r>
                      <a:r>
                        <a:rPr lang="en-US" altLang="zh-CN" sz="1200" b="0" i="0" u="none" strike="noStrike" dirty="0" smtClean="0">
                          <a:latin typeface="华文细黑"/>
                        </a:rPr>
                        <a:t>10</a:t>
                      </a:r>
                      <a:r>
                        <a:rPr lang="zh-CN" altLang="en-US" sz="1200" b="0" i="0" u="none" strike="noStrike" dirty="0" smtClean="0">
                          <a:latin typeface="华文细黑"/>
                        </a:rPr>
                        <a:t>项，累计耗时超过</a:t>
                      </a:r>
                      <a:r>
                        <a:rPr lang="en-US" altLang="zh-CN" sz="1200" b="0" i="0" u="none" strike="noStrike" dirty="0" smtClean="0">
                          <a:latin typeface="华文细黑"/>
                        </a:rPr>
                        <a:t>3</a:t>
                      </a:r>
                      <a:r>
                        <a:rPr lang="zh-CN" altLang="en-US" sz="1200" b="0" i="0" u="none" strike="noStrike" dirty="0" smtClean="0">
                          <a:latin typeface="华文细黑"/>
                        </a:rPr>
                        <a:t>小时（</a:t>
                      </a:r>
                      <a:r>
                        <a:rPr lang="en-US" altLang="zh-CN" sz="1200" b="0" i="0" u="none" strike="noStrike" dirty="0" smtClean="0">
                          <a:latin typeface="华文细黑"/>
                        </a:rPr>
                        <a:t>36</a:t>
                      </a:r>
                      <a:r>
                        <a:rPr lang="zh-CN" altLang="en-US" sz="1200" b="0" i="0" u="none" strike="noStrike" dirty="0" smtClean="0">
                          <a:latin typeface="华文细黑"/>
                        </a:rPr>
                        <a:t>分钟</a:t>
                      </a:r>
                      <a:r>
                        <a:rPr lang="en-US" altLang="zh-CN" sz="1200" b="0" i="0" u="none" strike="noStrike" dirty="0" smtClean="0">
                          <a:latin typeface="华文细黑"/>
                        </a:rPr>
                        <a:t>*5</a:t>
                      </a:r>
                      <a:r>
                        <a:rPr lang="zh-CN" altLang="en-US" sz="1200" b="0" i="0" u="none" strike="noStrike" dirty="0" smtClean="0">
                          <a:latin typeface="华文细黑"/>
                        </a:rPr>
                        <a:t>条链路）</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baseline="0" dirty="0" smtClean="0">
                          <a:latin typeface="华文细黑"/>
                        </a:rPr>
                        <a:t>人工参与的步骤数目总计：</a:t>
                      </a:r>
                      <a:r>
                        <a:rPr lang="en-US" altLang="zh-CN" sz="1200" b="0" i="0" u="none" strike="noStrike" baseline="0" dirty="0" smtClean="0">
                          <a:latin typeface="华文细黑"/>
                        </a:rPr>
                        <a:t>20</a:t>
                      </a:r>
                      <a:r>
                        <a:rPr lang="zh-CN" altLang="en-US" sz="1200" b="0" i="0" u="none" strike="noStrike" baseline="0" dirty="0" smtClean="0">
                          <a:latin typeface="华文细黑"/>
                        </a:rPr>
                        <a:t>项；累计耗时：</a:t>
                      </a:r>
                      <a:r>
                        <a:rPr lang="en-US" altLang="zh-CN" sz="1200" b="0" i="0" u="none" strike="noStrike" baseline="0" dirty="0" smtClean="0">
                          <a:latin typeface="华文细黑"/>
                        </a:rPr>
                        <a:t>4.5</a:t>
                      </a:r>
                      <a:r>
                        <a:rPr lang="zh-CN" altLang="en-US" sz="1200" b="0" i="0" u="none" strike="noStrike" baseline="0" dirty="0" smtClean="0">
                          <a:latin typeface="华文细黑"/>
                        </a:rPr>
                        <a:t>小时（</a:t>
                      </a:r>
                      <a:r>
                        <a:rPr lang="en-US" altLang="zh-CN" sz="1200" b="0" i="0" u="none" strike="noStrike" baseline="0" dirty="0" smtClean="0">
                          <a:latin typeface="华文细黑"/>
                        </a:rPr>
                        <a:t>54</a:t>
                      </a:r>
                      <a:r>
                        <a:rPr lang="zh-CN" altLang="en-US" sz="1200" b="0" i="0" u="none" strike="noStrike" baseline="0" dirty="0" smtClean="0">
                          <a:latin typeface="华文细黑"/>
                        </a:rPr>
                        <a:t>分钟</a:t>
                      </a:r>
                      <a:r>
                        <a:rPr lang="en-US" altLang="zh-CN" sz="1200" b="0" i="0" u="none" strike="noStrike" dirty="0" smtClean="0">
                          <a:latin typeface="华文细黑"/>
                        </a:rPr>
                        <a:t>*5</a:t>
                      </a:r>
                      <a:r>
                        <a:rPr lang="zh-CN" altLang="en-US" sz="1200" b="0" i="0" u="none" strike="noStrike" dirty="0" smtClean="0">
                          <a:latin typeface="华文细黑"/>
                        </a:rPr>
                        <a:t>条链路</a:t>
                      </a:r>
                      <a:r>
                        <a:rPr lang="zh-CN" altLang="en-US" sz="1200" b="0" i="0" u="none" strike="noStrike" baseline="0" dirty="0" smtClean="0">
                          <a:latin typeface="华文细黑"/>
                        </a:rPr>
                        <a:t>）</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zh-CN" altLang="en-US" sz="1200" b="0" i="0" u="none" strike="noStrike" dirty="0">
                          <a:latin typeface="华文细黑"/>
                        </a:rPr>
                        <a:t>高</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zh-CN" altLang="en-US" sz="1200" b="0" i="0" u="none" strike="noStrike" dirty="0" smtClean="0">
                          <a:latin typeface="华文细黑"/>
                        </a:rPr>
                        <a:t>高</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zh-CN" altLang="en-US" sz="1200" b="0" i="0" u="none" strike="noStrike" dirty="0" smtClean="0">
                          <a:latin typeface="华文细黑"/>
                        </a:rPr>
                        <a:t>刘艳梅</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altLang="zh-CN" sz="1200" b="0" i="0" u="none" strike="noStrike" dirty="0" smtClean="0">
                          <a:latin typeface="华文细黑"/>
                        </a:rPr>
                        <a:t>2012.02.15</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bl>
          </a:graphicData>
        </a:graphic>
      </p:graphicFrame>
      <p:pic>
        <p:nvPicPr>
          <p:cNvPr id="27" name="Picture 4" descr="C:\Documents and Settings\h00194561\桌面\Fail.png"/>
          <p:cNvPicPr>
            <a:picLocks noChangeAspect="1" noChangeArrowheads="1"/>
          </p:cNvPicPr>
          <p:nvPr/>
        </p:nvPicPr>
        <p:blipFill>
          <a:blip r:embed="rId2" cstate="print"/>
          <a:srcRect/>
          <a:stretch>
            <a:fillRect/>
          </a:stretch>
        </p:blipFill>
        <p:spPr bwMode="auto">
          <a:xfrm>
            <a:off x="8388424" y="3573016"/>
            <a:ext cx="539750" cy="539750"/>
          </a:xfrm>
          <a:prstGeom prst="rect">
            <a:avLst/>
          </a:prstGeom>
          <a:noFill/>
          <a:ln w="9525">
            <a:noFill/>
            <a:miter lim="800000"/>
            <a:headEnd/>
            <a:tailEnd/>
          </a:ln>
        </p:spPr>
      </p:pic>
      <p:pic>
        <p:nvPicPr>
          <p:cNvPr id="28" name="Picture 4" descr="C:\Documents and Settings\h00194561\桌面\Fail.png"/>
          <p:cNvPicPr>
            <a:picLocks noChangeAspect="1" noChangeArrowheads="1"/>
          </p:cNvPicPr>
          <p:nvPr/>
        </p:nvPicPr>
        <p:blipFill>
          <a:blip r:embed="rId2" cstate="print"/>
          <a:srcRect/>
          <a:stretch>
            <a:fillRect/>
          </a:stretch>
        </p:blipFill>
        <p:spPr bwMode="auto">
          <a:xfrm>
            <a:off x="8388498" y="2313186"/>
            <a:ext cx="539750" cy="539750"/>
          </a:xfrm>
          <a:prstGeom prst="rect">
            <a:avLst/>
          </a:prstGeom>
          <a:noFill/>
          <a:ln w="9525">
            <a:noFill/>
            <a:miter lim="800000"/>
            <a:headEnd/>
            <a:tailEnd/>
          </a:ln>
        </p:spPr>
      </p:pic>
      <p:pic>
        <p:nvPicPr>
          <p:cNvPr id="29" name="Picture 4" descr="C:\Documents and Settings\h00194561\桌面\Fail.png"/>
          <p:cNvPicPr>
            <a:picLocks noChangeAspect="1" noChangeArrowheads="1"/>
          </p:cNvPicPr>
          <p:nvPr/>
        </p:nvPicPr>
        <p:blipFill>
          <a:blip r:embed="rId2" cstate="print"/>
          <a:srcRect/>
          <a:stretch>
            <a:fillRect/>
          </a:stretch>
        </p:blipFill>
        <p:spPr bwMode="auto">
          <a:xfrm>
            <a:off x="8388498" y="4689450"/>
            <a:ext cx="539750" cy="539750"/>
          </a:xfrm>
          <a:prstGeom prst="rect">
            <a:avLst/>
          </a:prstGeom>
          <a:noFill/>
          <a:ln w="9525">
            <a:noFill/>
            <a:miter lim="800000"/>
            <a:headEnd/>
            <a:tailEnd/>
          </a:ln>
        </p:spPr>
      </p:pic>
      <p:pic>
        <p:nvPicPr>
          <p:cNvPr id="30" name="Picture 4" descr="C:\Documents and Settings\h00194561\桌面\Success.png"/>
          <p:cNvPicPr>
            <a:picLocks noChangeAspect="1" noChangeArrowheads="1"/>
          </p:cNvPicPr>
          <p:nvPr/>
        </p:nvPicPr>
        <p:blipFill>
          <a:blip r:embed="rId3" cstate="print"/>
          <a:srcRect/>
          <a:stretch>
            <a:fillRect/>
          </a:stretch>
        </p:blipFill>
        <p:spPr bwMode="auto">
          <a:xfrm>
            <a:off x="8388424" y="5553546"/>
            <a:ext cx="539750" cy="53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p:spPr>
        <p:txBody>
          <a:bodyPr/>
          <a:lstStyle/>
          <a:p>
            <a:pPr defTabSz="801688"/>
            <a:r>
              <a:rPr lang="de-DE" altLang="zh-CN" smtClean="0"/>
              <a:t>Page </a:t>
            </a:r>
            <a:fld id="{B6C3EF85-CAAD-44A1-9B68-01C529E71D77}" type="slidenum">
              <a:rPr lang="de-DE" altLang="zh-CN" smtClean="0"/>
              <a:pPr defTabSz="801688"/>
              <a:t>17</a:t>
            </a:fld>
            <a:endParaRPr lang="en-GB" altLang="zh-CN" smtClean="0"/>
          </a:p>
        </p:txBody>
      </p:sp>
      <p:sp>
        <p:nvSpPr>
          <p:cNvPr id="15363" name="Rectangle 2"/>
          <p:cNvSpPr>
            <a:spLocks noGrp="1" noChangeArrowheads="1"/>
          </p:cNvSpPr>
          <p:nvPr>
            <p:ph type="title"/>
          </p:nvPr>
        </p:nvSpPr>
        <p:spPr/>
        <p:txBody>
          <a:bodyPr/>
          <a:lstStyle/>
          <a:p>
            <a:pPr eaLnBrk="1" hangingPunct="1"/>
            <a:r>
              <a:rPr lang="en-US" altLang="zh-CN" dirty="0" smtClean="0"/>
              <a:t>Step 2.2</a:t>
            </a:r>
            <a:r>
              <a:rPr lang="zh-CN" altLang="en-US" dirty="0" smtClean="0"/>
              <a:t>：根因验证</a:t>
            </a:r>
          </a:p>
        </p:txBody>
      </p:sp>
      <p:grpSp>
        <p:nvGrpSpPr>
          <p:cNvPr id="2" name="组合 51"/>
          <p:cNvGrpSpPr>
            <a:grpSpLocks/>
          </p:cNvGrpSpPr>
          <p:nvPr/>
        </p:nvGrpSpPr>
        <p:grpSpPr bwMode="auto">
          <a:xfrm>
            <a:off x="5413375" y="95250"/>
            <a:ext cx="3633788" cy="771525"/>
            <a:chOff x="5222694" y="279582"/>
            <a:chExt cx="3633789" cy="771525"/>
          </a:xfrm>
        </p:grpSpPr>
        <p:grpSp>
          <p:nvGrpSpPr>
            <p:cNvPr id="3" name="Group 20"/>
            <p:cNvGrpSpPr>
              <a:grpSpLocks/>
            </p:cNvGrpSpPr>
            <p:nvPr/>
          </p:nvGrpSpPr>
          <p:grpSpPr bwMode="auto">
            <a:xfrm>
              <a:off x="5329058" y="381182"/>
              <a:ext cx="3527425" cy="669925"/>
              <a:chOff x="3310" y="287"/>
              <a:chExt cx="2222" cy="422"/>
            </a:xfrm>
          </p:grpSpPr>
          <p:sp>
            <p:nvSpPr>
              <p:cNvPr id="15372" name="Freeform 4"/>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5373" name="Freeform 5"/>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gradFill rotWithShape="1">
                <a:gsLst>
                  <a:gs pos="0">
                    <a:srgbClr val="BE0202"/>
                  </a:gs>
                  <a:gs pos="100000">
                    <a:srgbClr val="CE9E9E"/>
                  </a:gs>
                </a:gsLst>
                <a:lin ang="2700000" scaled="1"/>
              </a:gradFill>
              <a:ln w="6350" cap="flat" cmpd="sng">
                <a:solidFill>
                  <a:srgbClr val="000000"/>
                </a:solidFill>
                <a:prstDash val="solid"/>
                <a:round/>
                <a:headEnd/>
                <a:tailEnd/>
              </a:ln>
            </p:spPr>
            <p:txBody>
              <a:bodyPr/>
              <a:lstStyle/>
              <a:p>
                <a:endParaRPr lang="zh-CN" altLang="en-US"/>
              </a:p>
            </p:txBody>
          </p:sp>
          <p:sp>
            <p:nvSpPr>
              <p:cNvPr id="15374" name="Freeform 6"/>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5375" name="Freeform 7"/>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5376" name="Text Box 9"/>
              <p:cNvSpPr txBox="1">
                <a:spLocks noChangeArrowheads="1"/>
              </p:cNvSpPr>
              <p:nvPr/>
            </p:nvSpPr>
            <p:spPr bwMode="auto">
              <a:xfrm>
                <a:off x="3805" y="388"/>
                <a:ext cx="317" cy="312"/>
              </a:xfrm>
              <a:prstGeom prst="rect">
                <a:avLst/>
              </a:prstGeom>
              <a:noFill/>
              <a:ln w="6350" algn="ctr">
                <a:noFill/>
                <a:miter lim="800000"/>
                <a:headEnd/>
                <a:tailEnd/>
              </a:ln>
            </p:spPr>
            <p:txBody>
              <a:bodyPr/>
              <a:lstStyle/>
              <a:p>
                <a:pPr algn="ctr">
                  <a:lnSpc>
                    <a:spcPct val="110000"/>
                  </a:lnSpc>
                </a:pPr>
                <a:r>
                  <a:rPr lang="zh-CN" altLang="en-US" sz="1200" b="1">
                    <a:latin typeface="Arial" charset="0"/>
                    <a:ea typeface="华文细黑" pitchFamily="2" charset="-122"/>
                    <a:cs typeface="Arial" charset="0"/>
                  </a:rPr>
                  <a:t>分析根因</a:t>
                </a:r>
              </a:p>
            </p:txBody>
          </p:sp>
          <p:sp>
            <p:nvSpPr>
              <p:cNvPr id="15377" name="Text Box 10"/>
              <p:cNvSpPr txBox="1">
                <a:spLocks noChangeArrowheads="1"/>
              </p:cNvSpPr>
              <p:nvPr/>
            </p:nvSpPr>
            <p:spPr bwMode="auto">
              <a:xfrm>
                <a:off x="4152" y="388"/>
                <a:ext cx="316"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拟定对策</a:t>
                </a:r>
              </a:p>
            </p:txBody>
          </p:sp>
          <p:sp>
            <p:nvSpPr>
              <p:cNvPr id="15378" name="Text Box 11"/>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5379" name="Text Box 12"/>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对策实施</a:t>
                </a:r>
              </a:p>
              <a:p>
                <a:pPr algn="ctr">
                  <a:lnSpc>
                    <a:spcPct val="110000"/>
                  </a:lnSpc>
                </a:pPr>
                <a:r>
                  <a:rPr lang="zh-CN" altLang="en-US" sz="1200" b="1">
                    <a:solidFill>
                      <a:srgbClr val="777777"/>
                    </a:solidFill>
                    <a:latin typeface="Arial" charset="0"/>
                    <a:ea typeface="华文细黑" pitchFamily="2" charset="-122"/>
                    <a:cs typeface="Arial" charset="0"/>
                  </a:rPr>
                  <a:t>效果确认</a:t>
                </a:r>
              </a:p>
            </p:txBody>
          </p:sp>
          <p:sp>
            <p:nvSpPr>
              <p:cNvPr id="15380" name="AutoShape 13"/>
              <p:cNvSpPr>
                <a:spLocks noChangeArrowheads="1"/>
              </p:cNvSpPr>
              <p:nvPr/>
            </p:nvSpPr>
            <p:spPr bwMode="auto">
              <a:xfrm>
                <a:off x="3310" y="380"/>
                <a:ext cx="543" cy="329"/>
              </a:xfrm>
              <a:prstGeom prst="homePlate">
                <a:avLst>
                  <a:gd name="adj" fmla="val 24069"/>
                </a:avLst>
              </a:prstGeom>
              <a:solidFill>
                <a:schemeClr val="bg1"/>
              </a:solidFill>
              <a:ln w="6350" algn="ctr">
                <a:solidFill>
                  <a:srgbClr val="000000"/>
                </a:solidFill>
                <a:miter lim="800000"/>
                <a:headEnd/>
                <a:tailEnd/>
              </a:ln>
            </p:spPr>
            <p:txBody>
              <a:bodyPr/>
              <a:lstStyle/>
              <a:p>
                <a:endParaRPr lang="zh-CN" altLang="en-US"/>
              </a:p>
            </p:txBody>
          </p:sp>
          <p:sp>
            <p:nvSpPr>
              <p:cNvPr id="15381" name="Text Box 14"/>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chemeClr val="bg2"/>
                    </a:solidFill>
                    <a:latin typeface="Arial" charset="0"/>
                    <a:ea typeface="华文细黑" pitchFamily="2" charset="-122"/>
                    <a:cs typeface="Arial" charset="0"/>
                  </a:rPr>
                  <a:t>选择课题</a:t>
                </a:r>
              </a:p>
              <a:p>
                <a:pPr algn="ctr">
                  <a:lnSpc>
                    <a:spcPct val="110000"/>
                  </a:lnSpc>
                </a:pPr>
                <a:r>
                  <a:rPr lang="zh-CN" altLang="en-US" sz="1200" b="1">
                    <a:solidFill>
                      <a:schemeClr val="bg2"/>
                    </a:solidFill>
                    <a:latin typeface="Arial" charset="0"/>
                    <a:ea typeface="华文细黑" pitchFamily="2" charset="-122"/>
                    <a:cs typeface="Arial" charset="0"/>
                  </a:rPr>
                  <a:t>把握现状</a:t>
                </a:r>
              </a:p>
            </p:txBody>
          </p:sp>
          <p:sp>
            <p:nvSpPr>
              <p:cNvPr id="15382" name="AutoShape 15"/>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5383" name="AutoShape 17"/>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5384" name="AutoShape 19"/>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5367" name="Text Box 22"/>
            <p:cNvSpPr txBox="1">
              <a:spLocks noChangeArrowheads="1"/>
            </p:cNvSpPr>
            <p:nvPr/>
          </p:nvSpPr>
          <p:spPr bwMode="auto">
            <a:xfrm>
              <a:off x="5222694" y="281170"/>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S1</a:t>
              </a:r>
            </a:p>
          </p:txBody>
        </p:sp>
        <p:sp>
          <p:nvSpPr>
            <p:cNvPr id="15368" name="Text Box 23"/>
            <p:cNvSpPr txBox="1">
              <a:spLocks noChangeArrowheads="1"/>
            </p:cNvSpPr>
            <p:nvPr/>
          </p:nvSpPr>
          <p:spPr bwMode="auto">
            <a:xfrm>
              <a:off x="6159319" y="279582"/>
              <a:ext cx="431800"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S2</a:t>
              </a:r>
            </a:p>
          </p:txBody>
        </p:sp>
        <p:sp>
          <p:nvSpPr>
            <p:cNvPr id="15369" name="Text Box 24"/>
            <p:cNvSpPr txBox="1">
              <a:spLocks noChangeArrowheads="1"/>
            </p:cNvSpPr>
            <p:nvPr/>
          </p:nvSpPr>
          <p:spPr bwMode="auto">
            <a:xfrm>
              <a:off x="6591119"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5370" name="Text Box 25"/>
            <p:cNvSpPr txBox="1">
              <a:spLocks noChangeArrowheads="1"/>
            </p:cNvSpPr>
            <p:nvPr/>
          </p:nvSpPr>
          <p:spPr bwMode="auto">
            <a:xfrm>
              <a:off x="7167382"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S4</a:t>
              </a:r>
            </a:p>
          </p:txBody>
        </p:sp>
        <p:sp>
          <p:nvSpPr>
            <p:cNvPr id="15371" name="Text Box 26"/>
            <p:cNvSpPr txBox="1">
              <a:spLocks noChangeArrowheads="1"/>
            </p:cNvSpPr>
            <p:nvPr/>
          </p:nvSpPr>
          <p:spPr bwMode="auto">
            <a:xfrm>
              <a:off x="7886519"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graphicFrame>
        <p:nvGraphicFramePr>
          <p:cNvPr id="27" name="表格 26"/>
          <p:cNvGraphicFramePr>
            <a:graphicFrameLocks noGrp="1"/>
          </p:cNvGraphicFramePr>
          <p:nvPr/>
        </p:nvGraphicFramePr>
        <p:xfrm>
          <a:off x="107950" y="1196752"/>
          <a:ext cx="8856983" cy="4966786"/>
        </p:xfrm>
        <a:graphic>
          <a:graphicData uri="http://schemas.openxmlformats.org/drawingml/2006/table">
            <a:tbl>
              <a:tblPr/>
              <a:tblGrid>
                <a:gridCol w="360039"/>
                <a:gridCol w="882985"/>
                <a:gridCol w="1072256"/>
                <a:gridCol w="1212443"/>
                <a:gridCol w="1296144"/>
                <a:gridCol w="1247636"/>
                <a:gridCol w="428535"/>
                <a:gridCol w="412284"/>
                <a:gridCol w="504056"/>
                <a:gridCol w="792088"/>
                <a:gridCol w="648517"/>
              </a:tblGrid>
              <a:tr h="360294">
                <a:tc>
                  <a:txBody>
                    <a:bodyPr/>
                    <a:lstStyle/>
                    <a:p>
                      <a:pPr algn="ctr" fontAlgn="ctr"/>
                      <a:r>
                        <a:rPr lang="zh-CN" altLang="en-US" sz="1200" b="1" i="0" u="none" strike="noStrike" dirty="0">
                          <a:latin typeface="华文细黑"/>
                        </a:rPr>
                        <a:t>序号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末端因素</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确认内容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确认方法</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确认要求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结果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影响程度</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smtClean="0">
                          <a:latin typeface="华文细黑"/>
                        </a:rPr>
                        <a:t>可改进性</a:t>
                      </a:r>
                      <a:endParaRPr lang="zh-CN" altLang="en-US" sz="1200" b="1"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责任人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完成时间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smtClean="0">
                          <a:latin typeface="华文细黑"/>
                        </a:rPr>
                        <a:t>要因确认</a:t>
                      </a:r>
                      <a:endParaRPr lang="zh-CN" altLang="en-US" sz="1200" b="1"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002392">
                <a:tc>
                  <a:txBody>
                    <a:bodyPr/>
                    <a:lstStyle/>
                    <a:p>
                      <a:pPr algn="ctr" fontAlgn="ctr"/>
                      <a:r>
                        <a:rPr lang="en-US" altLang="zh-CN" sz="1200" b="0" i="0" u="none" strike="noStrike" dirty="0" smtClean="0">
                          <a:latin typeface="华文细黑"/>
                        </a:rPr>
                        <a:t>5</a:t>
                      </a:r>
                      <a:endParaRPr lang="en-US" altLang="zh-CN"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结果生成和导出工具未自动化</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所有链路生成和导出的文件数目统计及耗时</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统计</a:t>
                      </a:r>
                      <a:r>
                        <a:rPr lang="en-US" altLang="zh-CN" sz="1200" b="0" i="0" u="none" strike="noStrike" dirty="0" smtClean="0">
                          <a:latin typeface="华文细黑"/>
                        </a:rPr>
                        <a:t>Benchmark</a:t>
                      </a:r>
                      <a:r>
                        <a:rPr lang="zh-CN" altLang="en-US" sz="1200" b="0" i="0" u="none" strike="noStrike" dirty="0" smtClean="0">
                          <a:latin typeface="华文细黑"/>
                        </a:rPr>
                        <a:t>各链路需要生成和导出的文件数目及耗时</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需要生成和导出的文件数目超过</a:t>
                      </a:r>
                      <a:r>
                        <a:rPr lang="en-US" altLang="zh-CN" sz="1200" b="0" i="0" u="none" strike="noStrike" dirty="0" smtClean="0">
                          <a:latin typeface="华文细黑"/>
                        </a:rPr>
                        <a:t>60</a:t>
                      </a:r>
                      <a:r>
                        <a:rPr lang="zh-CN" altLang="en-US" sz="1200" b="0" i="0" u="none" strike="noStrike" dirty="0" smtClean="0">
                          <a:latin typeface="华文细黑"/>
                        </a:rPr>
                        <a:t>个，累计耗时超过</a:t>
                      </a:r>
                      <a:r>
                        <a:rPr lang="en-US" altLang="zh-CN" sz="1200" b="0" i="0" u="none" strike="noStrike" dirty="0" smtClean="0">
                          <a:latin typeface="华文细黑"/>
                        </a:rPr>
                        <a:t>1.5</a:t>
                      </a:r>
                      <a:r>
                        <a:rPr lang="zh-CN" altLang="en-US" sz="1200" b="0" i="0" u="none" strike="noStrike" dirty="0" smtClean="0">
                          <a:latin typeface="华文细黑"/>
                        </a:rPr>
                        <a:t>小时（</a:t>
                      </a:r>
                      <a:r>
                        <a:rPr lang="en-US" altLang="zh-CN" sz="1200" b="0" i="0" u="none" strike="noStrike" dirty="0" smtClean="0">
                          <a:latin typeface="华文细黑"/>
                        </a:rPr>
                        <a:t>18</a:t>
                      </a:r>
                      <a:r>
                        <a:rPr lang="zh-CN" altLang="en-US" sz="1200" b="0" i="0" u="none" strike="noStrike" dirty="0" smtClean="0">
                          <a:latin typeface="华文细黑"/>
                        </a:rPr>
                        <a:t>分钟</a:t>
                      </a:r>
                      <a:r>
                        <a:rPr lang="en-US" altLang="zh-CN" sz="1200" b="0" i="0" u="none" strike="noStrike" dirty="0" smtClean="0">
                          <a:latin typeface="华文细黑"/>
                        </a:rPr>
                        <a:t>*5</a:t>
                      </a:r>
                      <a:r>
                        <a:rPr lang="zh-CN" altLang="en-US" sz="1200" b="0" i="0" u="none" strike="noStrike" dirty="0" smtClean="0">
                          <a:latin typeface="华文细黑"/>
                        </a:rPr>
                        <a:t>条链路）</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需要生成和导出的文件</a:t>
                      </a:r>
                      <a:r>
                        <a:rPr lang="zh-CN" altLang="en-US" sz="1200" b="0" i="0" u="none" strike="noStrike" baseline="0" dirty="0" smtClean="0">
                          <a:latin typeface="华文细黑"/>
                        </a:rPr>
                        <a:t>数目总计超过：</a:t>
                      </a:r>
                      <a:r>
                        <a:rPr lang="en-US" altLang="zh-CN" sz="1200" b="0" i="0" u="none" strike="noStrike" baseline="0" dirty="0" smtClean="0">
                          <a:latin typeface="华文细黑"/>
                        </a:rPr>
                        <a:t>100</a:t>
                      </a:r>
                      <a:r>
                        <a:rPr lang="zh-CN" altLang="en-US" sz="1200" b="0" i="0" u="none" strike="noStrike" baseline="0" dirty="0" smtClean="0">
                          <a:latin typeface="华文细黑"/>
                        </a:rPr>
                        <a:t>个；</a:t>
                      </a:r>
                      <a:endParaRPr lang="en-US" altLang="zh-CN" sz="1200" b="0" i="0" u="none" strike="noStrike" baseline="0" dirty="0" smtClean="0">
                        <a:latin typeface="华文细黑"/>
                      </a:endParaRPr>
                    </a:p>
                    <a:p>
                      <a:pPr algn="l" fontAlgn="ctr"/>
                      <a:r>
                        <a:rPr lang="zh-CN" altLang="en-US" sz="1200" b="0" i="0" u="none" strike="noStrike" baseline="0" dirty="0" smtClean="0">
                          <a:latin typeface="华文细黑"/>
                        </a:rPr>
                        <a:t>累计耗时：</a:t>
                      </a:r>
                      <a:r>
                        <a:rPr lang="en-US" altLang="zh-CN" sz="1200" b="0" i="0" u="none" strike="noStrike" dirty="0" smtClean="0">
                          <a:latin typeface="华文细黑"/>
                        </a:rPr>
                        <a:t>3</a:t>
                      </a:r>
                      <a:r>
                        <a:rPr lang="zh-CN" altLang="en-US" sz="1200" b="0" i="0" u="none" strike="noStrike" dirty="0" smtClean="0">
                          <a:latin typeface="华文细黑"/>
                        </a:rPr>
                        <a:t>小时（</a:t>
                      </a:r>
                      <a:r>
                        <a:rPr lang="en-US" altLang="zh-CN" sz="1200" b="0" i="0" u="none" strike="noStrike" dirty="0" smtClean="0">
                          <a:latin typeface="华文细黑"/>
                        </a:rPr>
                        <a:t>36</a:t>
                      </a:r>
                      <a:r>
                        <a:rPr lang="zh-CN" altLang="en-US" sz="1200" b="0" i="0" u="none" strike="noStrike" dirty="0" smtClean="0">
                          <a:latin typeface="华文细黑"/>
                        </a:rPr>
                        <a:t>分钟</a:t>
                      </a:r>
                      <a:r>
                        <a:rPr lang="en-US" altLang="zh-CN" sz="1200" b="0" i="0" u="none" strike="noStrike" dirty="0" smtClean="0">
                          <a:latin typeface="华文细黑"/>
                        </a:rPr>
                        <a:t>*5</a:t>
                      </a:r>
                      <a:r>
                        <a:rPr lang="zh-CN" altLang="en-US" sz="1200" b="0" i="0" u="none" strike="noStrike" dirty="0" smtClean="0">
                          <a:latin typeface="华文细黑"/>
                        </a:rPr>
                        <a:t>条链路）</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zh-CN" altLang="en-US" sz="1200" b="0" i="0" u="none" strike="noStrike" dirty="0">
                          <a:latin typeface="华文细黑"/>
                        </a:rPr>
                        <a:t>高</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zh-CN" altLang="en-US" sz="1200" b="0" i="0" u="none" strike="noStrike" dirty="0" smtClean="0">
                          <a:latin typeface="华文细黑"/>
                        </a:rPr>
                        <a:t>高</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zh-CN" altLang="en-US" sz="1200" b="0" i="0" u="none" strike="noStrike" dirty="0" smtClean="0">
                          <a:latin typeface="华文细黑"/>
                        </a:rPr>
                        <a:t>刘艳梅</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altLang="zh-CN" sz="1200" b="0" i="0" u="none" strike="noStrike" dirty="0" smtClean="0">
                          <a:latin typeface="华文细黑"/>
                        </a:rPr>
                        <a:t>2012.02.17</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921722">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latin typeface="华文细黑"/>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200" b="0" i="0" u="none" strike="noStrike" dirty="0" smtClean="0">
                          <a:latin typeface="华文细黑"/>
                        </a:rPr>
                        <a:t>人工换算链路负载影响效率低</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200" b="0" i="0" u="none" strike="noStrike" dirty="0" smtClean="0">
                          <a:latin typeface="华文细黑"/>
                        </a:rPr>
                        <a:t>换算过程中最繁琐的操作耗时比例</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200" b="0" i="0" u="none" strike="noStrike" dirty="0" smtClean="0">
                          <a:latin typeface="华文细黑"/>
                        </a:rPr>
                        <a:t>梳理换算过程，找出最最繁琐的操作</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200" b="0" i="0" u="none" strike="noStrike" dirty="0" smtClean="0">
                          <a:latin typeface="华文细黑"/>
                        </a:rPr>
                        <a:t>最繁琐的操作耗时占整个换算过程耗时的</a:t>
                      </a:r>
                      <a:r>
                        <a:rPr lang="en-US" altLang="zh-CN" sz="1200" b="0" i="0" u="none" strike="noStrike" dirty="0" smtClean="0">
                          <a:latin typeface="华文细黑"/>
                        </a:rPr>
                        <a:t>50%</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200" b="0" i="0" u="none" strike="noStrike" dirty="0" smtClean="0">
                          <a:latin typeface="华文细黑"/>
                        </a:rPr>
                        <a:t>“用加权平均法换算业务核的负载影响”操作，占整个换算过程总时间的：</a:t>
                      </a:r>
                      <a:r>
                        <a:rPr lang="en-US" altLang="zh-CN" sz="1200" b="0" i="0" u="none" strike="noStrike" dirty="0" smtClean="0">
                          <a:latin typeface="华文细黑"/>
                        </a:rPr>
                        <a:t>38%</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200" b="0" i="0" u="none" strike="noStrike" dirty="0" smtClean="0">
                          <a:latin typeface="华文细黑"/>
                        </a:rPr>
                        <a:t>中</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200" b="0" i="0" u="none" strike="noStrike" dirty="0" smtClean="0">
                          <a:latin typeface="华文细黑"/>
                        </a:rPr>
                        <a:t>中</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200" b="0" i="0" u="none" strike="noStrike" dirty="0" smtClean="0">
                          <a:latin typeface="华文细黑"/>
                        </a:rPr>
                        <a:t>张曦泽</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1200" b="0" i="0" u="none" strike="noStrike" dirty="0" smtClean="0">
                          <a:latin typeface="华文细黑"/>
                        </a:rPr>
                        <a:t>2012.02.20</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936104">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latin typeface="华文细黑"/>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人工汇总</a:t>
                      </a:r>
                      <a:r>
                        <a:rPr lang="en-US" altLang="zh-CN" sz="1200" b="0" i="0" u="none" strike="noStrike" dirty="0" smtClean="0">
                          <a:latin typeface="华文细黑"/>
                        </a:rPr>
                        <a:t>Profiling</a:t>
                      </a:r>
                      <a:r>
                        <a:rPr lang="zh-CN" altLang="en-US" sz="1200" b="0" i="0" u="none" strike="noStrike" dirty="0" smtClean="0">
                          <a:latin typeface="华文细黑"/>
                        </a:rPr>
                        <a:t>数据耗时长</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人工汇总过程步骤及其耗时</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将各链路的</a:t>
                      </a:r>
                      <a:r>
                        <a:rPr lang="en-US" altLang="zh-CN" sz="1200" b="0" i="0" u="none" strike="noStrike" dirty="0" smtClean="0">
                          <a:latin typeface="华文细黑"/>
                        </a:rPr>
                        <a:t>Profiling</a:t>
                      </a:r>
                      <a:r>
                        <a:rPr lang="zh-CN" altLang="en-US" sz="1200" b="0" i="0" u="none" strike="noStrike" dirty="0" smtClean="0">
                          <a:latin typeface="华文细黑"/>
                        </a:rPr>
                        <a:t>结果汇总成统一呈现表格，统计每步骤耗时</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汇总全过程耗时超过</a:t>
                      </a:r>
                      <a:r>
                        <a:rPr lang="en-US" altLang="zh-CN" sz="1200" b="0" i="0" u="none" strike="noStrike" dirty="0" smtClean="0">
                          <a:latin typeface="华文细黑"/>
                        </a:rPr>
                        <a:t>0.5</a:t>
                      </a:r>
                      <a:r>
                        <a:rPr lang="zh-CN" altLang="en-US" sz="1200" b="0" i="0" u="none" strike="noStrike" dirty="0" smtClean="0">
                          <a:latin typeface="华文细黑"/>
                        </a:rPr>
                        <a:t>小时</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当前为全人工操作，</a:t>
                      </a:r>
                      <a:r>
                        <a:rPr lang="en-US" altLang="zh-CN" sz="1200" b="0" i="0" u="none" strike="noStrike" dirty="0" smtClean="0">
                          <a:latin typeface="华文细黑"/>
                        </a:rPr>
                        <a:t>5</a:t>
                      </a:r>
                      <a:r>
                        <a:rPr lang="zh-CN" altLang="en-US" sz="1200" b="0" i="0" u="none" strike="noStrike" dirty="0" smtClean="0">
                          <a:latin typeface="华文细黑"/>
                        </a:rPr>
                        <a:t>条链路的</a:t>
                      </a:r>
                      <a:r>
                        <a:rPr lang="en-US" altLang="zh-CN" sz="1200" b="0" i="0" u="none" strike="noStrike" dirty="0" smtClean="0">
                          <a:latin typeface="华文细黑"/>
                        </a:rPr>
                        <a:t>Profiling</a:t>
                      </a:r>
                      <a:r>
                        <a:rPr lang="zh-CN" altLang="en-US" sz="1200" b="0" i="0" u="none" strike="noStrike" dirty="0" smtClean="0">
                          <a:latin typeface="华文细黑"/>
                        </a:rPr>
                        <a:t>结果汇总成表格的总耗时为：</a:t>
                      </a:r>
                      <a:r>
                        <a:rPr lang="en-US" altLang="zh-CN" sz="1200" b="0" i="0" u="none" strike="noStrike" dirty="0" smtClean="0">
                          <a:latin typeface="华文细黑"/>
                        </a:rPr>
                        <a:t>1</a:t>
                      </a:r>
                      <a:r>
                        <a:rPr lang="zh-CN" altLang="en-US" sz="1200" b="0" i="0" u="none" strike="noStrike" dirty="0" smtClean="0">
                          <a:latin typeface="华文细黑"/>
                        </a:rPr>
                        <a:t>小时</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zh-CN" altLang="en-US" sz="1200" b="0" i="0" u="none" strike="noStrike" dirty="0">
                          <a:latin typeface="华文细黑"/>
                        </a:rPr>
                        <a:t>高</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zh-CN" altLang="en-US" sz="1200" b="0" i="0" u="none" strike="noStrike" dirty="0" smtClean="0">
                          <a:latin typeface="华文细黑"/>
                        </a:rPr>
                        <a:t>高</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zh-CN" altLang="en-US" sz="1200" b="0" i="0" u="none" strike="noStrike" dirty="0" smtClean="0">
                          <a:latin typeface="华文细黑"/>
                        </a:rPr>
                        <a:t>张曦泽</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altLang="zh-CN" sz="1200" b="0" i="0" u="none" strike="noStrike" dirty="0" smtClean="0">
                          <a:latin typeface="华文细黑"/>
                        </a:rPr>
                        <a:t>2012.02.15</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954111">
                <a:tc>
                  <a:txBody>
                    <a:bodyPr/>
                    <a:lstStyle/>
                    <a:p>
                      <a:pPr algn="ctr" fontAlgn="ctr"/>
                      <a:r>
                        <a:rPr lang="en-US" altLang="zh-CN" sz="1200" b="0" i="0" u="none" strike="noStrike" dirty="0" smtClean="0">
                          <a:latin typeface="华文细黑"/>
                        </a:rPr>
                        <a:t>8</a:t>
                      </a:r>
                      <a:endParaRPr lang="en-US" altLang="zh-CN"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人工分析汇编、反汇编耗时长</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有效分析流程及其耗时</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确认汇编、反汇编文件中需要分析的内容和流程耗时</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每个需要分析的文件中的关键特性内容超过</a:t>
                      </a:r>
                      <a:r>
                        <a:rPr lang="en-US" altLang="zh-CN" sz="1200" b="0" i="0" u="none" strike="noStrike" dirty="0" smtClean="0">
                          <a:latin typeface="华文细黑"/>
                        </a:rPr>
                        <a:t>3</a:t>
                      </a:r>
                      <a:r>
                        <a:rPr lang="zh-CN" altLang="en-US" sz="1200" b="0" i="0" u="none" strike="noStrike" dirty="0" smtClean="0">
                          <a:latin typeface="华文细黑"/>
                        </a:rPr>
                        <a:t>项，总耗时超过</a:t>
                      </a:r>
                      <a:r>
                        <a:rPr lang="en-US" altLang="zh-CN" sz="1200" b="0" i="0" u="none" strike="noStrike" dirty="0" smtClean="0">
                          <a:latin typeface="华文细黑"/>
                        </a:rPr>
                        <a:t>2</a:t>
                      </a:r>
                      <a:r>
                        <a:rPr lang="zh-CN" altLang="en-US" sz="1200" b="0" i="0" u="none" strike="noStrike" dirty="0" smtClean="0">
                          <a:latin typeface="华文细黑"/>
                        </a:rPr>
                        <a:t>小时</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关键特性内容：</a:t>
                      </a:r>
                    </a:p>
                    <a:p>
                      <a:pPr algn="l" fontAlgn="ctr"/>
                      <a:r>
                        <a:rPr lang="en-US" altLang="zh-CN" sz="1200" b="0" i="0" u="none" strike="noStrike" dirty="0" smtClean="0">
                          <a:latin typeface="华文细黑"/>
                        </a:rPr>
                        <a:t>1</a:t>
                      </a:r>
                      <a:r>
                        <a:rPr lang="zh-CN" altLang="en-US" sz="1200" b="0" i="0" u="none" strike="noStrike" dirty="0" smtClean="0">
                          <a:latin typeface="华文细黑"/>
                        </a:rPr>
                        <a:t>、循环的</a:t>
                      </a:r>
                      <a:r>
                        <a:rPr lang="en-US" altLang="zh-CN" sz="1200" b="0" i="0" u="none" strike="noStrike" dirty="0" err="1" smtClean="0">
                          <a:latin typeface="华文细黑"/>
                        </a:rPr>
                        <a:t>swp</a:t>
                      </a:r>
                      <a:r>
                        <a:rPr lang="zh-CN" altLang="en-US" sz="1200" b="0" i="0" u="none" strike="noStrike" dirty="0" smtClean="0">
                          <a:latin typeface="华文细黑"/>
                        </a:rPr>
                        <a:t>信息；</a:t>
                      </a:r>
                    </a:p>
                    <a:p>
                      <a:pPr algn="l" fontAlgn="ctr"/>
                      <a:r>
                        <a:rPr lang="en-US" altLang="zh-CN" sz="1200" b="0" i="0" u="none" strike="noStrike" dirty="0" smtClean="0">
                          <a:latin typeface="华文细黑"/>
                        </a:rPr>
                        <a:t>2</a:t>
                      </a:r>
                      <a:r>
                        <a:rPr lang="zh-CN" altLang="en-US" sz="1200" b="0" i="0" u="none" strike="noStrike" dirty="0" smtClean="0">
                          <a:latin typeface="华文细黑"/>
                        </a:rPr>
                        <a:t>、循环体的大小；</a:t>
                      </a:r>
                    </a:p>
                    <a:p>
                      <a:pPr algn="l" fontAlgn="ctr"/>
                      <a:r>
                        <a:rPr lang="en-US" altLang="zh-CN" sz="1200" b="0" i="0" u="none" strike="noStrike" dirty="0" smtClean="0">
                          <a:latin typeface="华文细黑"/>
                        </a:rPr>
                        <a:t>3</a:t>
                      </a:r>
                      <a:r>
                        <a:rPr lang="zh-CN" altLang="en-US" sz="1200" b="0" i="0" u="none" strike="noStrike" dirty="0" smtClean="0">
                          <a:latin typeface="华文细黑"/>
                        </a:rPr>
                        <a:t>、</a:t>
                      </a:r>
                      <a:r>
                        <a:rPr lang="en-US" altLang="zh-CN" sz="1200" b="0" i="0" u="none" strike="noStrike" dirty="0" smtClean="0">
                          <a:latin typeface="华文细黑"/>
                        </a:rPr>
                        <a:t>interlock</a:t>
                      </a:r>
                      <a:r>
                        <a:rPr lang="zh-CN" altLang="en-US" sz="1200" b="0" i="0" u="none" strike="noStrike" dirty="0" smtClean="0">
                          <a:latin typeface="华文细黑"/>
                        </a:rPr>
                        <a:t>；</a:t>
                      </a:r>
                    </a:p>
                    <a:p>
                      <a:pPr algn="l" fontAlgn="ctr"/>
                      <a:r>
                        <a:rPr lang="en-US" altLang="zh-CN" sz="1200" b="0" i="0" u="none" strike="noStrike" dirty="0" smtClean="0">
                          <a:latin typeface="华文细黑"/>
                        </a:rPr>
                        <a:t>4</a:t>
                      </a:r>
                      <a:r>
                        <a:rPr lang="zh-CN" altLang="en-US" sz="1200" b="0" i="0" u="none" strike="noStrike" dirty="0" smtClean="0">
                          <a:latin typeface="华文细黑"/>
                        </a:rPr>
                        <a:t>、指令变化差异；</a:t>
                      </a:r>
                    </a:p>
                    <a:p>
                      <a:pPr algn="l" fontAlgn="ctr"/>
                      <a:r>
                        <a:rPr lang="en-US" altLang="zh-CN" sz="1200" b="0" i="0" u="none" strike="noStrike" dirty="0" smtClean="0">
                          <a:latin typeface="华文细黑"/>
                        </a:rPr>
                        <a:t>5</a:t>
                      </a:r>
                      <a:r>
                        <a:rPr lang="zh-CN" altLang="en-US" sz="1200" b="0" i="0" u="none" strike="noStrike" dirty="0" smtClean="0">
                          <a:latin typeface="华文细黑"/>
                        </a:rPr>
                        <a:t>、寄存器</a:t>
                      </a:r>
                      <a:r>
                        <a:rPr lang="en-US" altLang="zh-CN" sz="1200" b="0" i="0" u="none" strike="noStrike" dirty="0" smtClean="0">
                          <a:latin typeface="华文细黑"/>
                        </a:rPr>
                        <a:t>spill</a:t>
                      </a:r>
                      <a:r>
                        <a:rPr lang="zh-CN" altLang="en-US" sz="1200" b="0" i="0" u="none" strike="noStrike" dirty="0" smtClean="0">
                          <a:latin typeface="华文细黑"/>
                        </a:rPr>
                        <a:t>。</a:t>
                      </a:r>
                      <a:endParaRPr lang="en-US" altLang="zh-CN" sz="1200" b="0" i="0" u="none" strike="noStrike" dirty="0" smtClean="0">
                        <a:latin typeface="华文细黑"/>
                      </a:endParaRPr>
                    </a:p>
                    <a:p>
                      <a:pPr algn="l" fontAlgn="ctr"/>
                      <a:r>
                        <a:rPr lang="zh-CN" altLang="en-US" sz="1200" b="0" i="0" u="none" strike="noStrike" dirty="0" smtClean="0">
                          <a:latin typeface="华文细黑"/>
                        </a:rPr>
                        <a:t>完全靠人工分析，总耗时</a:t>
                      </a:r>
                      <a:r>
                        <a:rPr lang="en-US" altLang="zh-CN" sz="1200" b="0" i="0" u="none" strike="noStrike" dirty="0" smtClean="0">
                          <a:latin typeface="华文细黑"/>
                        </a:rPr>
                        <a:t>5</a:t>
                      </a:r>
                      <a:r>
                        <a:rPr lang="zh-CN" altLang="en-US" sz="1200" b="0" i="0" u="none" strike="noStrike" dirty="0" smtClean="0">
                          <a:latin typeface="华文细黑"/>
                        </a:rPr>
                        <a:t>小时</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zh-CN" altLang="en-US" sz="1200" b="0" i="0" u="none" strike="noStrike" dirty="0" smtClean="0">
                          <a:latin typeface="华文细黑"/>
                        </a:rPr>
                        <a:t>高</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zh-CN" altLang="en-US" sz="1200" b="0" i="0" u="none" strike="noStrike" dirty="0" smtClean="0">
                          <a:latin typeface="华文细黑"/>
                        </a:rPr>
                        <a:t>高</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zh-CN" altLang="en-US" sz="1200" b="0" i="0" u="none" strike="noStrike" dirty="0" smtClean="0">
                          <a:latin typeface="华文细黑"/>
                        </a:rPr>
                        <a:t>高峰</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latin typeface="华文细黑"/>
                        </a:rPr>
                        <a:t>2012.02.17</a:t>
                      </a:r>
                      <a:endParaRPr lang="zh-CN" altLang="en-US" sz="1200" b="0" i="0" u="none" strike="noStrike" dirty="0" smtClean="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bl>
          </a:graphicData>
        </a:graphic>
      </p:graphicFrame>
      <p:pic>
        <p:nvPicPr>
          <p:cNvPr id="25" name="Picture 4" descr="C:\Documents and Settings\h00194561\桌面\Success.png"/>
          <p:cNvPicPr>
            <a:picLocks noChangeAspect="1" noChangeArrowheads="1"/>
          </p:cNvPicPr>
          <p:nvPr/>
        </p:nvPicPr>
        <p:blipFill>
          <a:blip r:embed="rId2" cstate="print"/>
          <a:srcRect/>
          <a:stretch>
            <a:fillRect/>
          </a:stretch>
        </p:blipFill>
        <p:spPr bwMode="auto">
          <a:xfrm>
            <a:off x="8388424" y="1916832"/>
            <a:ext cx="539750" cy="539750"/>
          </a:xfrm>
          <a:prstGeom prst="rect">
            <a:avLst/>
          </a:prstGeom>
          <a:noFill/>
          <a:ln w="9525">
            <a:noFill/>
            <a:miter lim="800000"/>
            <a:headEnd/>
            <a:tailEnd/>
          </a:ln>
        </p:spPr>
      </p:pic>
      <p:pic>
        <p:nvPicPr>
          <p:cNvPr id="26" name="Picture 4" descr="C:\Documents and Settings\h00194561\桌面\Fail.png"/>
          <p:cNvPicPr>
            <a:picLocks noChangeAspect="1" noChangeArrowheads="1"/>
          </p:cNvPicPr>
          <p:nvPr/>
        </p:nvPicPr>
        <p:blipFill>
          <a:blip r:embed="rId3" cstate="print"/>
          <a:srcRect/>
          <a:stretch>
            <a:fillRect/>
          </a:stretch>
        </p:blipFill>
        <p:spPr bwMode="auto">
          <a:xfrm>
            <a:off x="8388424" y="2852936"/>
            <a:ext cx="539750" cy="539750"/>
          </a:xfrm>
          <a:prstGeom prst="rect">
            <a:avLst/>
          </a:prstGeom>
          <a:noFill/>
          <a:ln w="9525">
            <a:noFill/>
            <a:miter lim="800000"/>
            <a:headEnd/>
            <a:tailEnd/>
          </a:ln>
        </p:spPr>
      </p:pic>
      <p:pic>
        <p:nvPicPr>
          <p:cNvPr id="30" name="Picture 4" descr="C:\Documents and Settings\h00194561\桌面\Success.png"/>
          <p:cNvPicPr>
            <a:picLocks noChangeAspect="1" noChangeArrowheads="1"/>
          </p:cNvPicPr>
          <p:nvPr/>
        </p:nvPicPr>
        <p:blipFill>
          <a:blip r:embed="rId2" cstate="print"/>
          <a:srcRect/>
          <a:stretch>
            <a:fillRect/>
          </a:stretch>
        </p:blipFill>
        <p:spPr bwMode="auto">
          <a:xfrm>
            <a:off x="8388424" y="5157192"/>
            <a:ext cx="539750" cy="539750"/>
          </a:xfrm>
          <a:prstGeom prst="rect">
            <a:avLst/>
          </a:prstGeom>
          <a:noFill/>
          <a:ln w="9525">
            <a:noFill/>
            <a:miter lim="800000"/>
            <a:headEnd/>
            <a:tailEnd/>
          </a:ln>
        </p:spPr>
      </p:pic>
      <p:pic>
        <p:nvPicPr>
          <p:cNvPr id="31" name="Picture 4" descr="C:\Documents and Settings\h00194561\桌面\Success.png"/>
          <p:cNvPicPr>
            <a:picLocks noChangeAspect="1" noChangeArrowheads="1"/>
          </p:cNvPicPr>
          <p:nvPr/>
        </p:nvPicPr>
        <p:blipFill>
          <a:blip r:embed="rId2" cstate="print"/>
          <a:srcRect/>
          <a:stretch>
            <a:fillRect/>
          </a:stretch>
        </p:blipFill>
        <p:spPr bwMode="auto">
          <a:xfrm>
            <a:off x="8388424" y="3789040"/>
            <a:ext cx="539750" cy="53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p:spPr>
        <p:txBody>
          <a:bodyPr/>
          <a:lstStyle/>
          <a:p>
            <a:pPr defTabSz="801688"/>
            <a:r>
              <a:rPr lang="de-DE" altLang="zh-CN" smtClean="0"/>
              <a:t>Page </a:t>
            </a:r>
            <a:fld id="{B6C3EF85-CAAD-44A1-9B68-01C529E71D77}" type="slidenum">
              <a:rPr lang="de-DE" altLang="zh-CN" smtClean="0"/>
              <a:pPr defTabSz="801688"/>
              <a:t>18</a:t>
            </a:fld>
            <a:endParaRPr lang="en-GB" altLang="zh-CN" smtClean="0"/>
          </a:p>
        </p:txBody>
      </p:sp>
      <p:sp>
        <p:nvSpPr>
          <p:cNvPr id="15363" name="Rectangle 2"/>
          <p:cNvSpPr>
            <a:spLocks noGrp="1" noChangeArrowheads="1"/>
          </p:cNvSpPr>
          <p:nvPr>
            <p:ph type="title"/>
          </p:nvPr>
        </p:nvSpPr>
        <p:spPr/>
        <p:txBody>
          <a:bodyPr/>
          <a:lstStyle/>
          <a:p>
            <a:pPr eaLnBrk="1" hangingPunct="1"/>
            <a:r>
              <a:rPr lang="en-US" altLang="zh-CN" dirty="0" smtClean="0"/>
              <a:t>Step 2.2</a:t>
            </a:r>
            <a:r>
              <a:rPr lang="zh-CN" altLang="en-US" dirty="0" smtClean="0"/>
              <a:t>：根因验证</a:t>
            </a:r>
          </a:p>
        </p:txBody>
      </p:sp>
      <p:grpSp>
        <p:nvGrpSpPr>
          <p:cNvPr id="2" name="组合 51"/>
          <p:cNvGrpSpPr>
            <a:grpSpLocks/>
          </p:cNvGrpSpPr>
          <p:nvPr/>
        </p:nvGrpSpPr>
        <p:grpSpPr bwMode="auto">
          <a:xfrm>
            <a:off x="5413375" y="95250"/>
            <a:ext cx="3633788" cy="771525"/>
            <a:chOff x="5222694" y="279582"/>
            <a:chExt cx="3633789" cy="771525"/>
          </a:xfrm>
        </p:grpSpPr>
        <p:grpSp>
          <p:nvGrpSpPr>
            <p:cNvPr id="3" name="Group 20"/>
            <p:cNvGrpSpPr>
              <a:grpSpLocks/>
            </p:cNvGrpSpPr>
            <p:nvPr/>
          </p:nvGrpSpPr>
          <p:grpSpPr bwMode="auto">
            <a:xfrm>
              <a:off x="5329058" y="381182"/>
              <a:ext cx="3527425" cy="669925"/>
              <a:chOff x="3310" y="287"/>
              <a:chExt cx="2222" cy="422"/>
            </a:xfrm>
          </p:grpSpPr>
          <p:sp>
            <p:nvSpPr>
              <p:cNvPr id="15372" name="Freeform 4"/>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5373" name="Freeform 5"/>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gradFill rotWithShape="1">
                <a:gsLst>
                  <a:gs pos="0">
                    <a:srgbClr val="BE0202"/>
                  </a:gs>
                  <a:gs pos="100000">
                    <a:srgbClr val="CE9E9E"/>
                  </a:gs>
                </a:gsLst>
                <a:lin ang="2700000" scaled="1"/>
              </a:gradFill>
              <a:ln w="6350" cap="flat" cmpd="sng">
                <a:solidFill>
                  <a:srgbClr val="000000"/>
                </a:solidFill>
                <a:prstDash val="solid"/>
                <a:round/>
                <a:headEnd/>
                <a:tailEnd/>
              </a:ln>
            </p:spPr>
            <p:txBody>
              <a:bodyPr/>
              <a:lstStyle/>
              <a:p>
                <a:endParaRPr lang="zh-CN" altLang="en-US"/>
              </a:p>
            </p:txBody>
          </p:sp>
          <p:sp>
            <p:nvSpPr>
              <p:cNvPr id="15374" name="Freeform 6"/>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5375" name="Freeform 7"/>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5376" name="Text Box 9"/>
              <p:cNvSpPr txBox="1">
                <a:spLocks noChangeArrowheads="1"/>
              </p:cNvSpPr>
              <p:nvPr/>
            </p:nvSpPr>
            <p:spPr bwMode="auto">
              <a:xfrm>
                <a:off x="3805" y="388"/>
                <a:ext cx="317" cy="312"/>
              </a:xfrm>
              <a:prstGeom prst="rect">
                <a:avLst/>
              </a:prstGeom>
              <a:noFill/>
              <a:ln w="6350" algn="ctr">
                <a:noFill/>
                <a:miter lim="800000"/>
                <a:headEnd/>
                <a:tailEnd/>
              </a:ln>
            </p:spPr>
            <p:txBody>
              <a:bodyPr/>
              <a:lstStyle/>
              <a:p>
                <a:pPr algn="ctr">
                  <a:lnSpc>
                    <a:spcPct val="110000"/>
                  </a:lnSpc>
                </a:pPr>
                <a:r>
                  <a:rPr lang="zh-CN" altLang="en-US" sz="1200" b="1">
                    <a:latin typeface="Arial" charset="0"/>
                    <a:ea typeface="华文细黑" pitchFamily="2" charset="-122"/>
                    <a:cs typeface="Arial" charset="0"/>
                  </a:rPr>
                  <a:t>分析根因</a:t>
                </a:r>
              </a:p>
            </p:txBody>
          </p:sp>
          <p:sp>
            <p:nvSpPr>
              <p:cNvPr id="15377" name="Text Box 10"/>
              <p:cNvSpPr txBox="1">
                <a:spLocks noChangeArrowheads="1"/>
              </p:cNvSpPr>
              <p:nvPr/>
            </p:nvSpPr>
            <p:spPr bwMode="auto">
              <a:xfrm>
                <a:off x="4152" y="388"/>
                <a:ext cx="316"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拟定对策</a:t>
                </a:r>
              </a:p>
            </p:txBody>
          </p:sp>
          <p:sp>
            <p:nvSpPr>
              <p:cNvPr id="15378" name="Text Box 11"/>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5379" name="Text Box 12"/>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对策实施</a:t>
                </a:r>
              </a:p>
              <a:p>
                <a:pPr algn="ctr">
                  <a:lnSpc>
                    <a:spcPct val="110000"/>
                  </a:lnSpc>
                </a:pPr>
                <a:r>
                  <a:rPr lang="zh-CN" altLang="en-US" sz="1200" b="1">
                    <a:solidFill>
                      <a:srgbClr val="777777"/>
                    </a:solidFill>
                    <a:latin typeface="Arial" charset="0"/>
                    <a:ea typeface="华文细黑" pitchFamily="2" charset="-122"/>
                    <a:cs typeface="Arial" charset="0"/>
                  </a:rPr>
                  <a:t>效果确认</a:t>
                </a:r>
              </a:p>
            </p:txBody>
          </p:sp>
          <p:sp>
            <p:nvSpPr>
              <p:cNvPr id="15380" name="AutoShape 13"/>
              <p:cNvSpPr>
                <a:spLocks noChangeArrowheads="1"/>
              </p:cNvSpPr>
              <p:nvPr/>
            </p:nvSpPr>
            <p:spPr bwMode="auto">
              <a:xfrm>
                <a:off x="3310" y="380"/>
                <a:ext cx="543" cy="329"/>
              </a:xfrm>
              <a:prstGeom prst="homePlate">
                <a:avLst>
                  <a:gd name="adj" fmla="val 24069"/>
                </a:avLst>
              </a:prstGeom>
              <a:solidFill>
                <a:schemeClr val="bg1"/>
              </a:solidFill>
              <a:ln w="6350" algn="ctr">
                <a:solidFill>
                  <a:srgbClr val="000000"/>
                </a:solidFill>
                <a:miter lim="800000"/>
                <a:headEnd/>
                <a:tailEnd/>
              </a:ln>
            </p:spPr>
            <p:txBody>
              <a:bodyPr/>
              <a:lstStyle/>
              <a:p>
                <a:endParaRPr lang="zh-CN" altLang="en-US"/>
              </a:p>
            </p:txBody>
          </p:sp>
          <p:sp>
            <p:nvSpPr>
              <p:cNvPr id="15381" name="Text Box 14"/>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chemeClr val="bg2"/>
                    </a:solidFill>
                    <a:latin typeface="Arial" charset="0"/>
                    <a:ea typeface="华文细黑" pitchFamily="2" charset="-122"/>
                    <a:cs typeface="Arial" charset="0"/>
                  </a:rPr>
                  <a:t>选择课题</a:t>
                </a:r>
              </a:p>
              <a:p>
                <a:pPr algn="ctr">
                  <a:lnSpc>
                    <a:spcPct val="110000"/>
                  </a:lnSpc>
                </a:pPr>
                <a:r>
                  <a:rPr lang="zh-CN" altLang="en-US" sz="1200" b="1">
                    <a:solidFill>
                      <a:schemeClr val="bg2"/>
                    </a:solidFill>
                    <a:latin typeface="Arial" charset="0"/>
                    <a:ea typeface="华文细黑" pitchFamily="2" charset="-122"/>
                    <a:cs typeface="Arial" charset="0"/>
                  </a:rPr>
                  <a:t>把握现状</a:t>
                </a:r>
              </a:p>
            </p:txBody>
          </p:sp>
          <p:sp>
            <p:nvSpPr>
              <p:cNvPr id="15382" name="AutoShape 15"/>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5383" name="AutoShape 17"/>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5384" name="AutoShape 19"/>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5367" name="Text Box 22"/>
            <p:cNvSpPr txBox="1">
              <a:spLocks noChangeArrowheads="1"/>
            </p:cNvSpPr>
            <p:nvPr/>
          </p:nvSpPr>
          <p:spPr bwMode="auto">
            <a:xfrm>
              <a:off x="5222694" y="281170"/>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S1</a:t>
              </a:r>
            </a:p>
          </p:txBody>
        </p:sp>
        <p:sp>
          <p:nvSpPr>
            <p:cNvPr id="15368" name="Text Box 23"/>
            <p:cNvSpPr txBox="1">
              <a:spLocks noChangeArrowheads="1"/>
            </p:cNvSpPr>
            <p:nvPr/>
          </p:nvSpPr>
          <p:spPr bwMode="auto">
            <a:xfrm>
              <a:off x="6159319" y="279582"/>
              <a:ext cx="431800"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S2</a:t>
              </a:r>
            </a:p>
          </p:txBody>
        </p:sp>
        <p:sp>
          <p:nvSpPr>
            <p:cNvPr id="15369" name="Text Box 24"/>
            <p:cNvSpPr txBox="1">
              <a:spLocks noChangeArrowheads="1"/>
            </p:cNvSpPr>
            <p:nvPr/>
          </p:nvSpPr>
          <p:spPr bwMode="auto">
            <a:xfrm>
              <a:off x="6591119"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5370" name="Text Box 25"/>
            <p:cNvSpPr txBox="1">
              <a:spLocks noChangeArrowheads="1"/>
            </p:cNvSpPr>
            <p:nvPr/>
          </p:nvSpPr>
          <p:spPr bwMode="auto">
            <a:xfrm>
              <a:off x="7167382"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S4</a:t>
              </a:r>
            </a:p>
          </p:txBody>
        </p:sp>
        <p:sp>
          <p:nvSpPr>
            <p:cNvPr id="15371" name="Text Box 26"/>
            <p:cNvSpPr txBox="1">
              <a:spLocks noChangeArrowheads="1"/>
            </p:cNvSpPr>
            <p:nvPr/>
          </p:nvSpPr>
          <p:spPr bwMode="auto">
            <a:xfrm>
              <a:off x="7886519"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graphicFrame>
        <p:nvGraphicFramePr>
          <p:cNvPr id="25" name="表格 24"/>
          <p:cNvGraphicFramePr>
            <a:graphicFrameLocks noGrp="1"/>
          </p:cNvGraphicFramePr>
          <p:nvPr/>
        </p:nvGraphicFramePr>
        <p:xfrm>
          <a:off x="107950" y="1196752"/>
          <a:ext cx="8856983" cy="4968552"/>
        </p:xfrm>
        <a:graphic>
          <a:graphicData uri="http://schemas.openxmlformats.org/drawingml/2006/table">
            <a:tbl>
              <a:tblPr/>
              <a:tblGrid>
                <a:gridCol w="360039"/>
                <a:gridCol w="882985"/>
                <a:gridCol w="1072256"/>
                <a:gridCol w="1212443"/>
                <a:gridCol w="1008335"/>
                <a:gridCol w="1584176"/>
                <a:gridCol w="432048"/>
                <a:gridCol w="360040"/>
                <a:gridCol w="504056"/>
                <a:gridCol w="792088"/>
                <a:gridCol w="648517"/>
              </a:tblGrid>
              <a:tr h="360294">
                <a:tc>
                  <a:txBody>
                    <a:bodyPr/>
                    <a:lstStyle/>
                    <a:p>
                      <a:pPr algn="ctr" fontAlgn="ctr"/>
                      <a:r>
                        <a:rPr lang="zh-CN" altLang="en-US" sz="1200" b="1" i="0" u="none" strike="noStrike" dirty="0">
                          <a:latin typeface="华文细黑"/>
                        </a:rPr>
                        <a:t>序号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末端因素</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确认内容</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确认方法</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确认要求</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结果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影响程度</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smtClean="0">
                          <a:latin typeface="华文细黑"/>
                        </a:rPr>
                        <a:t>可改进性</a:t>
                      </a:r>
                      <a:endParaRPr lang="zh-CN" altLang="en-US" sz="1200" b="1"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责任人</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a:latin typeface="华文细黑"/>
                        </a:rPr>
                        <a:t>完成时间</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zh-CN" altLang="en-US" sz="1200" b="1" i="0" u="none" strike="noStrike" dirty="0" smtClean="0">
                          <a:latin typeface="华文细黑"/>
                        </a:rPr>
                        <a:t>要因确认</a:t>
                      </a:r>
                      <a:endParaRPr lang="zh-CN" altLang="en-US" sz="1200" b="1"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1506448">
                <a:tc>
                  <a:txBody>
                    <a:bodyPr/>
                    <a:lstStyle/>
                    <a:p>
                      <a:pPr algn="ctr" fontAlgn="ctr"/>
                      <a:r>
                        <a:rPr lang="en-US" altLang="zh-CN" sz="1200" b="0" i="0" u="none" strike="noStrike" dirty="0" smtClean="0">
                          <a:latin typeface="华文细黑"/>
                        </a:rPr>
                        <a:t>9</a:t>
                      </a:r>
                      <a:endParaRPr lang="en-US" altLang="zh-CN"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人工分析</a:t>
                      </a:r>
                      <a:r>
                        <a:rPr lang="en-US" altLang="zh-CN" sz="1200" b="0" i="0" u="none" strike="noStrike" dirty="0" err="1" smtClean="0">
                          <a:latin typeface="华文细黑"/>
                        </a:rPr>
                        <a:t>TraceLog</a:t>
                      </a:r>
                      <a:r>
                        <a:rPr lang="zh-CN" altLang="en-US" sz="1200" b="0" i="0" u="none" strike="noStrike" dirty="0" smtClean="0">
                          <a:latin typeface="华文细黑"/>
                        </a:rPr>
                        <a:t>耗时长</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有效分析流程及其耗时</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确认</a:t>
                      </a:r>
                      <a:r>
                        <a:rPr lang="en-US" altLang="zh-CN" sz="1200" b="0" i="0" u="none" strike="noStrike" dirty="0" err="1" smtClean="0">
                          <a:latin typeface="华文细黑"/>
                        </a:rPr>
                        <a:t>TraceLog</a:t>
                      </a:r>
                      <a:r>
                        <a:rPr lang="zh-CN" altLang="en-US" sz="1200" b="0" i="0" u="none" strike="noStrike" dirty="0" smtClean="0">
                          <a:latin typeface="华文细黑"/>
                        </a:rPr>
                        <a:t>文件中需要分析的内容和流程耗时</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l" fontAlgn="ctr"/>
                      <a:r>
                        <a:rPr lang="zh-CN" altLang="en-US" sz="1200" b="0" i="0" u="none" strike="noStrike" dirty="0" smtClean="0">
                          <a:latin typeface="华文细黑"/>
                        </a:rPr>
                        <a:t>每个需要分析的文件中的关键特性内容超过</a:t>
                      </a:r>
                      <a:r>
                        <a:rPr lang="en-US" altLang="zh-CN" sz="1200" b="0" i="0" u="none" strike="noStrike" dirty="0" smtClean="0">
                          <a:latin typeface="华文细黑"/>
                        </a:rPr>
                        <a:t>3</a:t>
                      </a:r>
                      <a:r>
                        <a:rPr lang="zh-CN" altLang="en-US" sz="1200" b="0" i="0" u="none" strike="noStrike" dirty="0" smtClean="0">
                          <a:latin typeface="华文细黑"/>
                        </a:rPr>
                        <a:t>项，总耗时超过</a:t>
                      </a:r>
                      <a:r>
                        <a:rPr lang="en-US" altLang="zh-CN" sz="1200" b="0" i="0" u="none" strike="noStrike" dirty="0" smtClean="0">
                          <a:latin typeface="华文细黑"/>
                        </a:rPr>
                        <a:t>3</a:t>
                      </a:r>
                      <a:r>
                        <a:rPr lang="zh-CN" altLang="en-US" sz="1200" b="0" i="0" u="none" strike="noStrike" dirty="0" smtClean="0">
                          <a:latin typeface="华文细黑"/>
                        </a:rPr>
                        <a:t>小时</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smtClean="0">
                          <a:latin typeface="华文细黑"/>
                        </a:rPr>
                        <a:t>关键特性内容：</a:t>
                      </a:r>
                    </a:p>
                    <a:p>
                      <a:pPr algn="l" fontAlgn="ctr"/>
                      <a:r>
                        <a:rPr lang="en-US" altLang="zh-CN" sz="1200" b="0" i="0" u="none" strike="noStrike" dirty="0" smtClean="0">
                          <a:latin typeface="华文细黑"/>
                        </a:rPr>
                        <a:t>1</a:t>
                      </a:r>
                      <a:r>
                        <a:rPr lang="zh-CN" altLang="en-US" sz="1200" b="0" i="0" u="none" strike="noStrike" dirty="0" smtClean="0">
                          <a:latin typeface="华文细黑"/>
                        </a:rPr>
                        <a:t>、矢量与标量比例；</a:t>
                      </a:r>
                    </a:p>
                    <a:p>
                      <a:pPr algn="l" fontAlgn="ctr"/>
                      <a:r>
                        <a:rPr lang="en-US" altLang="zh-CN" sz="1200" b="0" i="0" u="none" strike="noStrike" dirty="0" smtClean="0">
                          <a:latin typeface="华文细黑"/>
                        </a:rPr>
                        <a:t>2</a:t>
                      </a:r>
                      <a:r>
                        <a:rPr lang="zh-CN" altLang="en-US" sz="1200" b="0" i="0" u="none" strike="noStrike" dirty="0" smtClean="0">
                          <a:latin typeface="华文细黑"/>
                        </a:rPr>
                        <a:t>、指令</a:t>
                      </a:r>
                      <a:r>
                        <a:rPr lang="en-US" altLang="zh-CN" sz="1200" b="0" i="0" u="none" strike="noStrike" dirty="0" smtClean="0">
                          <a:latin typeface="华文细黑"/>
                        </a:rPr>
                        <a:t>FLIX</a:t>
                      </a:r>
                      <a:r>
                        <a:rPr lang="zh-CN" altLang="en-US" sz="1200" b="0" i="0" u="none" strike="noStrike" dirty="0" smtClean="0">
                          <a:latin typeface="华文细黑"/>
                        </a:rPr>
                        <a:t>数目；</a:t>
                      </a:r>
                    </a:p>
                    <a:p>
                      <a:pPr algn="l" fontAlgn="ctr"/>
                      <a:r>
                        <a:rPr lang="en-US" altLang="zh-CN" sz="1200" b="0" i="0" u="none" strike="noStrike" dirty="0" smtClean="0">
                          <a:latin typeface="华文细黑"/>
                        </a:rPr>
                        <a:t>3</a:t>
                      </a:r>
                      <a:r>
                        <a:rPr lang="zh-CN" altLang="en-US" sz="1200" b="0" i="0" u="none" strike="noStrike" dirty="0" smtClean="0">
                          <a:latin typeface="华文细黑"/>
                        </a:rPr>
                        <a:t>、指令在</a:t>
                      </a:r>
                      <a:r>
                        <a:rPr lang="en-US" altLang="zh-CN" sz="1200" b="0" i="0" u="none" strike="noStrike" dirty="0" smtClean="0">
                          <a:latin typeface="华文细黑"/>
                        </a:rPr>
                        <a:t>slot</a:t>
                      </a:r>
                      <a:r>
                        <a:rPr lang="zh-CN" altLang="en-US" sz="1200" b="0" i="0" u="none" strike="noStrike" dirty="0" smtClean="0">
                          <a:latin typeface="华文细黑"/>
                        </a:rPr>
                        <a:t>中的分布情况；</a:t>
                      </a:r>
                    </a:p>
                    <a:p>
                      <a:pPr algn="l" fontAlgn="ctr"/>
                      <a:r>
                        <a:rPr lang="en-US" altLang="zh-CN" sz="1200" b="0" i="0" u="none" strike="noStrike" dirty="0" smtClean="0">
                          <a:latin typeface="华文细黑"/>
                        </a:rPr>
                        <a:t>4</a:t>
                      </a:r>
                      <a:r>
                        <a:rPr lang="zh-CN" altLang="en-US" sz="1200" b="0" i="0" u="none" strike="noStrike" dirty="0" smtClean="0">
                          <a:latin typeface="华文细黑"/>
                        </a:rPr>
                        <a:t>、零开销循环。</a:t>
                      </a:r>
                      <a:endParaRPr lang="en-US" altLang="zh-CN" sz="1200" b="0" i="0" u="none" strike="noStrike" dirty="0" smtClean="0">
                        <a:latin typeface="华文细黑"/>
                      </a:endParaRPr>
                    </a:p>
                    <a:p>
                      <a:pPr algn="l" fontAlgn="ctr"/>
                      <a:r>
                        <a:rPr lang="zh-CN" altLang="en-US" sz="1200" b="0" i="0" u="none" strike="noStrike" dirty="0" smtClean="0">
                          <a:latin typeface="华文细黑"/>
                        </a:rPr>
                        <a:t>完全靠人工分析，总耗时</a:t>
                      </a:r>
                      <a:r>
                        <a:rPr lang="en-US" altLang="zh-CN" sz="1200" b="0" i="0" u="none" strike="noStrike" dirty="0" smtClean="0">
                          <a:latin typeface="华文细黑"/>
                        </a:rPr>
                        <a:t>7</a:t>
                      </a:r>
                      <a:r>
                        <a:rPr lang="zh-CN" altLang="en-US" sz="1200" b="0" i="0" u="none" strike="noStrike" dirty="0" smtClean="0">
                          <a:latin typeface="华文细黑"/>
                        </a:rPr>
                        <a:t>小时</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zh-CN" altLang="en-US" sz="1200" b="0" i="0" u="none" strike="noStrike" dirty="0">
                          <a:latin typeface="华文细黑"/>
                        </a:rPr>
                        <a:t>高</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zh-CN" altLang="en-US" sz="1200" b="0" i="0" u="none" strike="noStrike" dirty="0" smtClean="0">
                          <a:latin typeface="华文细黑"/>
                        </a:rPr>
                        <a:t>高</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zh-CN" altLang="en-US" sz="1200" b="0" i="0" u="none" strike="noStrike" dirty="0" smtClean="0">
                          <a:latin typeface="华文细黑"/>
                        </a:rPr>
                        <a:t>张曦泽</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r>
                        <a:rPr lang="en-US" altLang="zh-CN" sz="1200" b="0" i="0" u="none" strike="noStrike" dirty="0" smtClean="0">
                          <a:latin typeface="华文细黑"/>
                        </a:rPr>
                        <a:t>2012.02.17</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c>
                  <a:txBody>
                    <a:bodyPr/>
                    <a:lstStyle/>
                    <a:p>
                      <a:pPr algn="ctr" fontAlgn="ct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tr>
              <a:tr h="1368152">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latin typeface="华文细黑"/>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200" b="0" i="0" u="none" strike="noStrike" dirty="0" smtClean="0">
                          <a:latin typeface="华文细黑"/>
                        </a:rPr>
                        <a:t>分析特性差异大，老文档不适用</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200" b="0" i="0" u="none" strike="noStrike" dirty="0" smtClean="0">
                          <a:latin typeface="华文细黑"/>
                        </a:rPr>
                        <a:t>当前项目的分析特性和之前老文档中的分析特性，二者之间的差别比例</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smtClean="0">
                          <a:latin typeface="华文细黑"/>
                        </a:rPr>
                        <a:t>对当前项目的分析特性和老文档中的分析特性，逐条进行比对统计，确认差别比例</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smtClean="0">
                          <a:latin typeface="华文细黑"/>
                        </a:rPr>
                        <a:t>当前项目的分析特性和之前老文档中的分析特性，二者之间的差别比例大于</a:t>
                      </a:r>
                      <a:r>
                        <a:rPr lang="en-US" altLang="zh-CN" sz="1200" b="0" i="0" u="none" strike="noStrike" dirty="0" smtClean="0">
                          <a:latin typeface="华文细黑"/>
                        </a:rPr>
                        <a:t>50%</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smtClean="0">
                          <a:latin typeface="华文细黑"/>
                        </a:rPr>
                        <a:t>当前项目的分析特性和之前老文档中的分析特性，二者之间的差别的比例约为：</a:t>
                      </a:r>
                      <a:r>
                        <a:rPr lang="en-US" altLang="zh-CN" sz="1200" b="0" i="0" u="none" strike="noStrike" dirty="0" smtClean="0">
                          <a:latin typeface="华文细黑"/>
                        </a:rPr>
                        <a:t>80%</a:t>
                      </a:r>
                      <a:endParaRPr lang="zh-CN" altLang="en-US" sz="1200" b="0" i="0" u="none" strike="noStrike" dirty="0" smtClean="0">
                        <a:latin typeface="华文细黑"/>
                      </a:endParaRPr>
                    </a:p>
                    <a:p>
                      <a:pPr algn="l" fontAlgn="ctr"/>
                      <a:endParaRPr lang="en-US" altLang="zh-CN" sz="1200" b="0" i="0" u="none" strike="noStrike" dirty="0" smtClean="0">
                        <a:latin typeface="华文细黑"/>
                      </a:endParaRPr>
                    </a:p>
                    <a:p>
                      <a:pPr algn="l" fontAlgn="ctr"/>
                      <a:r>
                        <a:rPr lang="zh-CN" altLang="en-US" sz="1200" b="0" i="0" u="none" strike="noStrike" dirty="0" smtClean="0">
                          <a:latin typeface="华文细黑"/>
                        </a:rPr>
                        <a:t>分析特性确实差异较大，但目前暂时无法改进</a:t>
                      </a:r>
                      <a:endParaRPr lang="en-US" altLang="zh-CN" sz="1200" b="0" i="0" u="none" strike="noStrike" dirty="0" smtClean="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200" b="0" i="0" u="none" strike="noStrike" dirty="0" smtClean="0">
                          <a:latin typeface="华文细黑"/>
                        </a:rPr>
                        <a:t>高</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smtClean="0">
                          <a:latin typeface="华文细黑"/>
                        </a:rPr>
                        <a:t>低</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smtClean="0">
                          <a:latin typeface="华文细黑"/>
                        </a:rPr>
                        <a:t>范冰龑</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latin typeface="华文细黑"/>
                        </a:rPr>
                        <a:t>2012.02.17</a:t>
                      </a:r>
                      <a:endParaRPr lang="zh-CN" altLang="en-US" sz="1200" b="0" i="0" u="none" strike="noStrike" dirty="0" smtClean="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85720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latin typeface="华文细黑"/>
                        </a:rPr>
                        <a:t>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200" b="0" i="0" u="none" strike="noStrike" dirty="0" smtClean="0">
                          <a:latin typeface="华文细黑"/>
                        </a:rPr>
                        <a:t>测试核网络间传输时间长</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200" b="0" i="0" u="none" strike="noStrike" dirty="0" smtClean="0">
                          <a:latin typeface="华文细黑"/>
                        </a:rPr>
                        <a:t>测试核的传输耗时</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200" b="0" i="0" u="none" strike="noStrike" dirty="0" smtClean="0">
                          <a:latin typeface="华文细黑"/>
                        </a:rPr>
                        <a:t>统计测试核从海思小网</a:t>
                      </a:r>
                      <a:r>
                        <a:rPr lang="en-US" altLang="zh-CN" sz="1200" b="0" i="0" u="none" strike="noStrike" dirty="0" smtClean="0">
                          <a:latin typeface="华文细黑"/>
                        </a:rPr>
                        <a:t>-&gt;</a:t>
                      </a:r>
                      <a:r>
                        <a:rPr lang="zh-CN" altLang="en-US" sz="1200" b="0" i="0" u="none" strike="noStrike" dirty="0" smtClean="0">
                          <a:latin typeface="华文细黑"/>
                        </a:rPr>
                        <a:t>无线大网</a:t>
                      </a:r>
                      <a:r>
                        <a:rPr lang="en-US" altLang="zh-CN" sz="1200" b="0" i="0" u="none" strike="noStrike" dirty="0" smtClean="0">
                          <a:latin typeface="华文细黑"/>
                        </a:rPr>
                        <a:t>-&gt;</a:t>
                      </a:r>
                      <a:r>
                        <a:rPr lang="zh-CN" altLang="en-US" sz="1200" b="0" i="0" u="none" strike="noStrike" dirty="0" smtClean="0">
                          <a:latin typeface="华文细黑"/>
                        </a:rPr>
                        <a:t>导入无线小网的时间</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200" b="0" i="0" u="none" strike="noStrike" dirty="0" smtClean="0">
                          <a:latin typeface="华文细黑"/>
                        </a:rPr>
                        <a:t>统计</a:t>
                      </a:r>
                      <a:r>
                        <a:rPr lang="en-US" altLang="zh-CN" sz="1200" b="0" i="0" u="none" strike="noStrike" dirty="0" smtClean="0">
                          <a:latin typeface="华文细黑"/>
                        </a:rPr>
                        <a:t>5</a:t>
                      </a:r>
                      <a:r>
                        <a:rPr lang="zh-CN" altLang="en-US" sz="1200" b="0" i="0" u="none" strike="noStrike" dirty="0" smtClean="0">
                          <a:latin typeface="华文细黑"/>
                        </a:rPr>
                        <a:t>次以上，测试核的平均传输总耗时不超过</a:t>
                      </a:r>
                      <a:r>
                        <a:rPr lang="en-US" altLang="zh-CN" sz="1200" b="0" i="0" u="none" strike="noStrike" dirty="0" smtClean="0">
                          <a:latin typeface="华文细黑"/>
                        </a:rPr>
                        <a:t>15</a:t>
                      </a:r>
                      <a:r>
                        <a:rPr lang="zh-CN" altLang="en-US" sz="1200" b="0" i="0" u="none" strike="noStrike" dirty="0" smtClean="0">
                          <a:latin typeface="华文细黑"/>
                        </a:rPr>
                        <a:t>分钟</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200" b="0" i="0" u="none" strike="noStrike" dirty="0" smtClean="0">
                          <a:latin typeface="华文细黑"/>
                        </a:rPr>
                        <a:t>测试核的平均传输总耗时：</a:t>
                      </a:r>
                      <a:r>
                        <a:rPr lang="en-US" altLang="zh-CN" sz="1200" b="0" i="0" u="none" strike="noStrike" dirty="0" smtClean="0">
                          <a:latin typeface="华文细黑"/>
                        </a:rPr>
                        <a:t>10</a:t>
                      </a:r>
                      <a:r>
                        <a:rPr lang="zh-CN" altLang="en-US" sz="1200" b="0" i="0" u="none" strike="noStrike" dirty="0" smtClean="0">
                          <a:latin typeface="华文细黑"/>
                        </a:rPr>
                        <a:t>分钟</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200" b="0" i="0" u="none" strike="noStrike" dirty="0" smtClean="0">
                          <a:latin typeface="华文细黑"/>
                        </a:rPr>
                        <a:t>低</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200" b="0" i="0" u="none" strike="noStrike" dirty="0" smtClean="0">
                          <a:latin typeface="华文细黑"/>
                        </a:rPr>
                        <a:t>中</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200" b="0" i="0" u="none" strike="noStrike" dirty="0" smtClean="0">
                          <a:latin typeface="华文细黑"/>
                        </a:rPr>
                        <a:t>高峰</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1200" b="0" i="0" u="none" strike="noStrike" dirty="0" smtClean="0">
                          <a:latin typeface="华文细黑"/>
                        </a:rPr>
                        <a:t>2012.02.20</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776104">
                <a:tc>
                  <a:txBody>
                    <a:bodyPr/>
                    <a:lstStyle/>
                    <a:p>
                      <a:pPr algn="ctr" fontAlgn="ctr"/>
                      <a:r>
                        <a:rPr lang="en-US" altLang="zh-CN" sz="1200" b="0" i="0" u="none" strike="noStrike" dirty="0" smtClean="0">
                          <a:latin typeface="华文细黑"/>
                        </a:rPr>
                        <a:t>12</a:t>
                      </a:r>
                      <a:endParaRPr lang="en-US" altLang="zh-CN"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200" b="0" i="0" u="none" strike="noStrike" dirty="0" smtClean="0">
                          <a:latin typeface="华文细黑"/>
                        </a:rPr>
                        <a:t>服务器慢，影响效率</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200" b="0" i="0" u="none" strike="noStrike" dirty="0" smtClean="0">
                          <a:latin typeface="华文细黑"/>
                        </a:rPr>
                        <a:t>是否是服务器运行速度慢</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200" b="0" i="0" u="none" strike="noStrike" dirty="0" smtClean="0">
                          <a:latin typeface="华文细黑"/>
                        </a:rPr>
                        <a:t>换其它小网机器进行链路编译和运行，统计耗时</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200" b="0" i="0" u="none" strike="noStrike" dirty="0" smtClean="0">
                          <a:latin typeface="华文细黑"/>
                        </a:rPr>
                        <a:t>测试</a:t>
                      </a:r>
                      <a:r>
                        <a:rPr lang="en-US" altLang="zh-CN" sz="1200" b="0" i="0" u="none" strike="noStrike" dirty="0" smtClean="0">
                          <a:latin typeface="华文细黑"/>
                        </a:rPr>
                        <a:t>5</a:t>
                      </a:r>
                      <a:r>
                        <a:rPr lang="zh-CN" altLang="en-US" sz="1200" b="0" i="0" u="none" strike="noStrike" dirty="0" smtClean="0">
                          <a:latin typeface="华文细黑"/>
                        </a:rPr>
                        <a:t>台以上服务器</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smtClean="0">
                          <a:latin typeface="华文细黑"/>
                        </a:rPr>
                        <a:t>其它机器编译和运行时间均差不多，并非原版本服务器速度因素影响</a:t>
                      </a:r>
                      <a:endParaRPr lang="zh-CN" altLang="en-US" sz="1200" b="0" i="0" u="none" strike="noStrike" dirty="0">
                        <a:latin typeface="华文细黑"/>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200" b="0" i="0" u="none" strike="noStrike" dirty="0" smtClean="0">
                          <a:latin typeface="华文细黑"/>
                        </a:rPr>
                        <a:t>低</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zh-CN" altLang="en-US" sz="1200" b="0" i="0" u="none" strike="noStrike" dirty="0" smtClean="0">
                          <a:latin typeface="华文细黑"/>
                        </a:rPr>
                        <a:t>低</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smtClean="0">
                          <a:latin typeface="华文细黑"/>
                        </a:rPr>
                        <a:t>王玉</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1200" b="0" i="0" u="none" strike="noStrike" dirty="0" smtClean="0">
                          <a:latin typeface="华文细黑"/>
                        </a:rPr>
                        <a:t>2012.02.20</a:t>
                      </a: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zh-CN" altLang="en-US" sz="1200" b="0" i="0" u="none" strike="noStrike" dirty="0">
                        <a:latin typeface="华文细黑"/>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pic>
        <p:nvPicPr>
          <p:cNvPr id="27" name="Picture 4" descr="C:\Documents and Settings\h00194561\桌面\Fail.png"/>
          <p:cNvPicPr>
            <a:picLocks noChangeAspect="1" noChangeArrowheads="1"/>
          </p:cNvPicPr>
          <p:nvPr/>
        </p:nvPicPr>
        <p:blipFill>
          <a:blip r:embed="rId2" cstate="print"/>
          <a:srcRect/>
          <a:stretch>
            <a:fillRect/>
          </a:stretch>
        </p:blipFill>
        <p:spPr bwMode="auto">
          <a:xfrm>
            <a:off x="8388498" y="5517232"/>
            <a:ext cx="539750" cy="539750"/>
          </a:xfrm>
          <a:prstGeom prst="rect">
            <a:avLst/>
          </a:prstGeom>
          <a:noFill/>
          <a:ln w="9525">
            <a:noFill/>
            <a:miter lim="800000"/>
            <a:headEnd/>
            <a:tailEnd/>
          </a:ln>
        </p:spPr>
      </p:pic>
      <p:pic>
        <p:nvPicPr>
          <p:cNvPr id="28" name="Picture 4" descr="C:\Documents and Settings\h00194561\桌面\Fail.png"/>
          <p:cNvPicPr>
            <a:picLocks noChangeAspect="1" noChangeArrowheads="1"/>
          </p:cNvPicPr>
          <p:nvPr/>
        </p:nvPicPr>
        <p:blipFill>
          <a:blip r:embed="rId2" cstate="print"/>
          <a:srcRect/>
          <a:stretch>
            <a:fillRect/>
          </a:stretch>
        </p:blipFill>
        <p:spPr bwMode="auto">
          <a:xfrm>
            <a:off x="8388424" y="4689450"/>
            <a:ext cx="539750" cy="539750"/>
          </a:xfrm>
          <a:prstGeom prst="rect">
            <a:avLst/>
          </a:prstGeom>
          <a:noFill/>
          <a:ln w="9525">
            <a:noFill/>
            <a:miter lim="800000"/>
            <a:headEnd/>
            <a:tailEnd/>
          </a:ln>
        </p:spPr>
      </p:pic>
      <p:pic>
        <p:nvPicPr>
          <p:cNvPr id="29" name="Picture 4" descr="C:\Documents and Settings\h00194561\桌面\Success.png"/>
          <p:cNvPicPr>
            <a:picLocks noChangeAspect="1" noChangeArrowheads="1"/>
          </p:cNvPicPr>
          <p:nvPr/>
        </p:nvPicPr>
        <p:blipFill>
          <a:blip r:embed="rId3" cstate="print"/>
          <a:srcRect/>
          <a:stretch>
            <a:fillRect/>
          </a:stretch>
        </p:blipFill>
        <p:spPr bwMode="auto">
          <a:xfrm>
            <a:off x="8388424" y="2060848"/>
            <a:ext cx="539750" cy="539750"/>
          </a:xfrm>
          <a:prstGeom prst="rect">
            <a:avLst/>
          </a:prstGeom>
          <a:noFill/>
          <a:ln w="9525">
            <a:noFill/>
            <a:miter lim="800000"/>
            <a:headEnd/>
            <a:tailEnd/>
          </a:ln>
        </p:spPr>
      </p:pic>
      <p:pic>
        <p:nvPicPr>
          <p:cNvPr id="30" name="Picture 4" descr="C:\Documents and Settings\h00194561\桌面\Fail.png"/>
          <p:cNvPicPr>
            <a:picLocks noChangeAspect="1" noChangeArrowheads="1"/>
          </p:cNvPicPr>
          <p:nvPr/>
        </p:nvPicPr>
        <p:blipFill>
          <a:blip r:embed="rId2" cstate="print"/>
          <a:srcRect/>
          <a:stretch>
            <a:fillRect/>
          </a:stretch>
        </p:blipFill>
        <p:spPr bwMode="auto">
          <a:xfrm>
            <a:off x="8388424" y="3537322"/>
            <a:ext cx="539750" cy="53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1"/>
          <p:cNvSpPr>
            <a:spLocks noGrp="1" noChangeArrowheads="1"/>
          </p:cNvSpPr>
          <p:nvPr>
            <p:ph type="title"/>
          </p:nvPr>
        </p:nvSpPr>
        <p:spPr/>
        <p:txBody>
          <a:bodyPr/>
          <a:lstStyle/>
          <a:p>
            <a:pPr eaLnBrk="1" hangingPunct="1"/>
            <a:r>
              <a:rPr lang="en-US" altLang="zh-CN" dirty="0" smtClean="0"/>
              <a:t>Step 2.1</a:t>
            </a:r>
            <a:r>
              <a:rPr lang="zh-CN" altLang="en-US" dirty="0" smtClean="0"/>
              <a:t>：根因分析</a:t>
            </a:r>
          </a:p>
        </p:txBody>
      </p:sp>
      <p:grpSp>
        <p:nvGrpSpPr>
          <p:cNvPr id="2" name="组合 27"/>
          <p:cNvGrpSpPr>
            <a:grpSpLocks/>
          </p:cNvGrpSpPr>
          <p:nvPr/>
        </p:nvGrpSpPr>
        <p:grpSpPr bwMode="auto">
          <a:xfrm>
            <a:off x="5413375" y="95250"/>
            <a:ext cx="3633788" cy="771525"/>
            <a:chOff x="5222694" y="279582"/>
            <a:chExt cx="3633789" cy="771525"/>
          </a:xfrm>
        </p:grpSpPr>
        <p:grpSp>
          <p:nvGrpSpPr>
            <p:cNvPr id="3" name="Group 20"/>
            <p:cNvGrpSpPr>
              <a:grpSpLocks/>
            </p:cNvGrpSpPr>
            <p:nvPr/>
          </p:nvGrpSpPr>
          <p:grpSpPr bwMode="auto">
            <a:xfrm>
              <a:off x="5329058" y="381182"/>
              <a:ext cx="3527425" cy="669925"/>
              <a:chOff x="3310" y="287"/>
              <a:chExt cx="2222" cy="422"/>
            </a:xfrm>
          </p:grpSpPr>
          <p:sp>
            <p:nvSpPr>
              <p:cNvPr id="14348" name="Freeform 4"/>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4349" name="Freeform 5"/>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gradFill rotWithShape="1">
                <a:gsLst>
                  <a:gs pos="0">
                    <a:srgbClr val="BE0202"/>
                  </a:gs>
                  <a:gs pos="100000">
                    <a:srgbClr val="CE9E9E"/>
                  </a:gs>
                </a:gsLst>
                <a:lin ang="2700000" scaled="1"/>
              </a:gradFill>
              <a:ln w="6350" cap="flat" cmpd="sng">
                <a:solidFill>
                  <a:srgbClr val="000000"/>
                </a:solidFill>
                <a:prstDash val="solid"/>
                <a:round/>
                <a:headEnd/>
                <a:tailEnd/>
              </a:ln>
            </p:spPr>
            <p:txBody>
              <a:bodyPr/>
              <a:lstStyle/>
              <a:p>
                <a:endParaRPr lang="zh-CN" altLang="en-US"/>
              </a:p>
            </p:txBody>
          </p:sp>
          <p:sp>
            <p:nvSpPr>
              <p:cNvPr id="14350" name="Freeform 6"/>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4351" name="Freeform 7"/>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4352" name="Text Box 9"/>
              <p:cNvSpPr txBox="1">
                <a:spLocks noChangeArrowheads="1"/>
              </p:cNvSpPr>
              <p:nvPr/>
            </p:nvSpPr>
            <p:spPr bwMode="auto">
              <a:xfrm>
                <a:off x="3805" y="388"/>
                <a:ext cx="317" cy="312"/>
              </a:xfrm>
              <a:prstGeom prst="rect">
                <a:avLst/>
              </a:prstGeom>
              <a:noFill/>
              <a:ln w="6350" algn="ctr">
                <a:noFill/>
                <a:miter lim="800000"/>
                <a:headEnd/>
                <a:tailEnd/>
              </a:ln>
            </p:spPr>
            <p:txBody>
              <a:bodyPr/>
              <a:lstStyle/>
              <a:p>
                <a:pPr algn="ctr">
                  <a:lnSpc>
                    <a:spcPct val="110000"/>
                  </a:lnSpc>
                </a:pPr>
                <a:r>
                  <a:rPr lang="zh-CN" altLang="en-US" sz="1200" b="1">
                    <a:latin typeface="Arial" charset="0"/>
                    <a:ea typeface="华文细黑" pitchFamily="2" charset="-122"/>
                    <a:cs typeface="Arial" charset="0"/>
                  </a:rPr>
                  <a:t>分析根因</a:t>
                </a:r>
              </a:p>
            </p:txBody>
          </p:sp>
          <p:sp>
            <p:nvSpPr>
              <p:cNvPr id="14353" name="Text Box 10"/>
              <p:cNvSpPr txBox="1">
                <a:spLocks noChangeArrowheads="1"/>
              </p:cNvSpPr>
              <p:nvPr/>
            </p:nvSpPr>
            <p:spPr bwMode="auto">
              <a:xfrm>
                <a:off x="4152" y="388"/>
                <a:ext cx="316"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拟定对策</a:t>
                </a:r>
              </a:p>
            </p:txBody>
          </p:sp>
          <p:sp>
            <p:nvSpPr>
              <p:cNvPr id="14354" name="Text Box 11"/>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4355" name="Text Box 12"/>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对策实施</a:t>
                </a:r>
              </a:p>
              <a:p>
                <a:pPr algn="ctr">
                  <a:lnSpc>
                    <a:spcPct val="110000"/>
                  </a:lnSpc>
                </a:pPr>
                <a:r>
                  <a:rPr lang="zh-CN" altLang="en-US" sz="1200" b="1">
                    <a:solidFill>
                      <a:srgbClr val="777777"/>
                    </a:solidFill>
                    <a:latin typeface="Arial" charset="0"/>
                    <a:ea typeface="华文细黑" pitchFamily="2" charset="-122"/>
                    <a:cs typeface="Arial" charset="0"/>
                  </a:rPr>
                  <a:t>效果确认</a:t>
                </a:r>
              </a:p>
            </p:txBody>
          </p:sp>
          <p:sp>
            <p:nvSpPr>
              <p:cNvPr id="14356" name="AutoShape 13"/>
              <p:cNvSpPr>
                <a:spLocks noChangeArrowheads="1"/>
              </p:cNvSpPr>
              <p:nvPr/>
            </p:nvSpPr>
            <p:spPr bwMode="auto">
              <a:xfrm>
                <a:off x="3310" y="380"/>
                <a:ext cx="543" cy="329"/>
              </a:xfrm>
              <a:prstGeom prst="homePlate">
                <a:avLst>
                  <a:gd name="adj" fmla="val 24069"/>
                </a:avLst>
              </a:prstGeom>
              <a:solidFill>
                <a:schemeClr val="bg1"/>
              </a:solidFill>
              <a:ln w="6350" algn="ctr">
                <a:solidFill>
                  <a:srgbClr val="000000"/>
                </a:solidFill>
                <a:miter lim="800000"/>
                <a:headEnd/>
                <a:tailEnd/>
              </a:ln>
            </p:spPr>
            <p:txBody>
              <a:bodyPr/>
              <a:lstStyle/>
              <a:p>
                <a:endParaRPr lang="zh-CN" altLang="en-US"/>
              </a:p>
            </p:txBody>
          </p:sp>
          <p:sp>
            <p:nvSpPr>
              <p:cNvPr id="14357" name="Text Box 14"/>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chemeClr val="bg2"/>
                    </a:solidFill>
                    <a:latin typeface="Arial" charset="0"/>
                    <a:ea typeface="华文细黑" pitchFamily="2" charset="-122"/>
                    <a:cs typeface="Arial" charset="0"/>
                  </a:rPr>
                  <a:t>选择课题</a:t>
                </a:r>
              </a:p>
              <a:p>
                <a:pPr algn="ctr">
                  <a:lnSpc>
                    <a:spcPct val="110000"/>
                  </a:lnSpc>
                </a:pPr>
                <a:r>
                  <a:rPr lang="zh-CN" altLang="en-US" sz="1200" b="1">
                    <a:solidFill>
                      <a:schemeClr val="bg2"/>
                    </a:solidFill>
                    <a:latin typeface="Arial" charset="0"/>
                    <a:ea typeface="华文细黑" pitchFamily="2" charset="-122"/>
                    <a:cs typeface="Arial" charset="0"/>
                  </a:rPr>
                  <a:t>把握现状</a:t>
                </a:r>
              </a:p>
            </p:txBody>
          </p:sp>
          <p:sp>
            <p:nvSpPr>
              <p:cNvPr id="14358" name="AutoShape 15"/>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4359" name="AutoShape 17"/>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4360" name="AutoShape 19"/>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4343" name="Text Box 22"/>
            <p:cNvSpPr txBox="1">
              <a:spLocks noChangeArrowheads="1"/>
            </p:cNvSpPr>
            <p:nvPr/>
          </p:nvSpPr>
          <p:spPr bwMode="auto">
            <a:xfrm>
              <a:off x="5222694" y="281170"/>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S1</a:t>
              </a:r>
            </a:p>
          </p:txBody>
        </p:sp>
        <p:sp>
          <p:nvSpPr>
            <p:cNvPr id="14344" name="Text Box 23"/>
            <p:cNvSpPr txBox="1">
              <a:spLocks noChangeArrowheads="1"/>
            </p:cNvSpPr>
            <p:nvPr/>
          </p:nvSpPr>
          <p:spPr bwMode="auto">
            <a:xfrm>
              <a:off x="6159319" y="279582"/>
              <a:ext cx="431800"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S2</a:t>
              </a:r>
            </a:p>
          </p:txBody>
        </p:sp>
        <p:sp>
          <p:nvSpPr>
            <p:cNvPr id="14345" name="Text Box 24"/>
            <p:cNvSpPr txBox="1">
              <a:spLocks noChangeArrowheads="1"/>
            </p:cNvSpPr>
            <p:nvPr/>
          </p:nvSpPr>
          <p:spPr bwMode="auto">
            <a:xfrm>
              <a:off x="6591119"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4346" name="Text Box 25"/>
            <p:cNvSpPr txBox="1">
              <a:spLocks noChangeArrowheads="1"/>
            </p:cNvSpPr>
            <p:nvPr/>
          </p:nvSpPr>
          <p:spPr bwMode="auto">
            <a:xfrm>
              <a:off x="7167382"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S4</a:t>
              </a:r>
            </a:p>
          </p:txBody>
        </p:sp>
        <p:sp>
          <p:nvSpPr>
            <p:cNvPr id="14347" name="Text Box 26"/>
            <p:cNvSpPr txBox="1">
              <a:spLocks noChangeArrowheads="1"/>
            </p:cNvSpPr>
            <p:nvPr/>
          </p:nvSpPr>
          <p:spPr bwMode="auto">
            <a:xfrm>
              <a:off x="7886519"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sp>
        <p:nvSpPr>
          <p:cNvPr id="72" name="AutoShape 108"/>
          <p:cNvSpPr>
            <a:spLocks noChangeArrowheads="1"/>
          </p:cNvSpPr>
          <p:nvPr/>
        </p:nvSpPr>
        <p:spPr bwMode="auto">
          <a:xfrm>
            <a:off x="83230" y="2041996"/>
            <a:ext cx="430213" cy="4016374"/>
          </a:xfrm>
          <a:prstGeom prst="flowChartProcess">
            <a:avLst/>
          </a:prstGeom>
          <a:solidFill>
            <a:srgbClr val="99CCFF"/>
          </a:solidFill>
          <a:ln w="9525" algn="ctr">
            <a:solidFill>
              <a:schemeClr val="tx1"/>
            </a:solidFill>
            <a:miter lim="800000"/>
            <a:headEnd/>
            <a:tailEnd/>
          </a:ln>
        </p:spPr>
        <p:txBody>
          <a:bodyPr vert="eaVert" lIns="91425" tIns="45712" rIns="91425" bIns="45712" anchor="ctr">
            <a:spAutoFit/>
          </a:bodyPr>
          <a:lstStyle/>
          <a:p>
            <a:pPr algn="ctr" defTabSz="877888" eaLnBrk="0" hangingPunct="0"/>
            <a:r>
              <a:rPr lang="zh-CN" altLang="en-US" sz="1600" b="1" dirty="0" smtClean="0">
                <a:solidFill>
                  <a:schemeClr val="tx1"/>
                </a:solidFill>
                <a:latin typeface="微软雅黑" pitchFamily="34" charset="-122"/>
                <a:ea typeface="微软雅黑" pitchFamily="34" charset="-122"/>
              </a:rPr>
              <a:t>自研核设计流程中的</a:t>
            </a:r>
            <a:r>
              <a:rPr lang="en-US" altLang="zh-CN" sz="1600" b="1" dirty="0" smtClean="0">
                <a:solidFill>
                  <a:schemeClr val="tx1"/>
                </a:solidFill>
                <a:latin typeface="微软雅黑" pitchFamily="34" charset="-122"/>
                <a:ea typeface="微软雅黑" pitchFamily="34" charset="-122"/>
              </a:rPr>
              <a:t>Step3</a:t>
            </a:r>
            <a:r>
              <a:rPr lang="zh-CN" altLang="en-US" sz="1600" b="1" dirty="0" smtClean="0">
                <a:solidFill>
                  <a:schemeClr val="tx1"/>
                </a:solidFill>
                <a:latin typeface="微软雅黑" pitchFamily="34" charset="-122"/>
                <a:ea typeface="微软雅黑" pitchFamily="34" charset="-122"/>
              </a:rPr>
              <a:t>和</a:t>
            </a:r>
            <a:r>
              <a:rPr lang="en-US" altLang="zh-CN" sz="1600" b="1" dirty="0" smtClean="0">
                <a:solidFill>
                  <a:schemeClr val="tx1"/>
                </a:solidFill>
                <a:latin typeface="微软雅黑" pitchFamily="34" charset="-122"/>
                <a:ea typeface="微软雅黑" pitchFamily="34" charset="-122"/>
              </a:rPr>
              <a:t>Step4</a:t>
            </a:r>
            <a:r>
              <a:rPr lang="zh-CN" altLang="en-US" sz="1600" b="1" dirty="0" smtClean="0">
                <a:solidFill>
                  <a:schemeClr val="tx1"/>
                </a:solidFill>
                <a:latin typeface="微软雅黑" pitchFamily="34" charset="-122"/>
                <a:ea typeface="微软雅黑" pitchFamily="34" charset="-122"/>
              </a:rPr>
              <a:t>效率低</a:t>
            </a:r>
            <a:endParaRPr lang="zh-CN" altLang="en-US" sz="1600" b="1" dirty="0">
              <a:solidFill>
                <a:schemeClr val="tx1"/>
              </a:solidFill>
              <a:latin typeface="微软雅黑" pitchFamily="34" charset="-122"/>
              <a:ea typeface="微软雅黑" pitchFamily="34" charset="-122"/>
            </a:endParaRPr>
          </a:p>
        </p:txBody>
      </p:sp>
      <p:sp>
        <p:nvSpPr>
          <p:cNvPr id="73" name="Line 113"/>
          <p:cNvSpPr>
            <a:spLocks noChangeShapeType="1"/>
          </p:cNvSpPr>
          <p:nvPr/>
        </p:nvSpPr>
        <p:spPr bwMode="auto">
          <a:xfrm>
            <a:off x="764467" y="1971264"/>
            <a:ext cx="0" cy="383400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74" name="Line 114"/>
          <p:cNvSpPr>
            <a:spLocks noChangeShapeType="1"/>
          </p:cNvSpPr>
          <p:nvPr/>
        </p:nvSpPr>
        <p:spPr bwMode="auto">
          <a:xfrm>
            <a:off x="766416" y="1964556"/>
            <a:ext cx="206533"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75" name="Line 116"/>
          <p:cNvSpPr>
            <a:spLocks noChangeShapeType="1"/>
          </p:cNvSpPr>
          <p:nvPr/>
        </p:nvSpPr>
        <p:spPr bwMode="auto">
          <a:xfrm>
            <a:off x="513443" y="3719859"/>
            <a:ext cx="251024"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78" name="Rectangle 119"/>
          <p:cNvSpPr>
            <a:spLocks noChangeArrowheads="1"/>
          </p:cNvSpPr>
          <p:nvPr/>
        </p:nvSpPr>
        <p:spPr bwMode="auto">
          <a:xfrm>
            <a:off x="971000" y="4365104"/>
            <a:ext cx="720000" cy="307760"/>
          </a:xfrm>
          <a:prstGeom prst="rect">
            <a:avLst/>
          </a:prstGeom>
          <a:solidFill>
            <a:schemeClr val="bg1"/>
          </a:solidFill>
          <a:ln w="9525" algn="ctr">
            <a:solidFill>
              <a:schemeClr val="tx1"/>
            </a:solidFill>
            <a:miter lim="800000"/>
            <a:headEnd/>
            <a:tailEnd/>
          </a:ln>
        </p:spPr>
        <p:txBody>
          <a:bodyPr wrap="square" lIns="91425" tIns="45712" rIns="91425" bIns="45712" anchor="ctr">
            <a:spAutoFit/>
          </a:bodyPr>
          <a:lstStyle/>
          <a:p>
            <a:pPr algn="ctr" defTabSz="877888" eaLnBrk="0" hangingPunct="0"/>
            <a:r>
              <a:rPr lang="zh-CN" altLang="en-US" dirty="0" smtClean="0">
                <a:solidFill>
                  <a:schemeClr val="tx1"/>
                </a:solidFill>
                <a:latin typeface="+mn-ea"/>
                <a:ea typeface="+mn-ea"/>
              </a:rPr>
              <a:t>方法</a:t>
            </a:r>
            <a:endParaRPr lang="zh-CN" altLang="en-US" dirty="0">
              <a:solidFill>
                <a:schemeClr val="tx1"/>
              </a:solidFill>
              <a:latin typeface="+mn-ea"/>
              <a:ea typeface="+mn-ea"/>
            </a:endParaRPr>
          </a:p>
        </p:txBody>
      </p:sp>
      <p:sp>
        <p:nvSpPr>
          <p:cNvPr id="79" name="Rectangle 120"/>
          <p:cNvSpPr>
            <a:spLocks noChangeArrowheads="1"/>
          </p:cNvSpPr>
          <p:nvPr/>
        </p:nvSpPr>
        <p:spPr bwMode="auto">
          <a:xfrm>
            <a:off x="981159" y="5661248"/>
            <a:ext cx="720000" cy="307760"/>
          </a:xfrm>
          <a:prstGeom prst="rect">
            <a:avLst/>
          </a:prstGeom>
          <a:solidFill>
            <a:schemeClr val="bg1"/>
          </a:solidFill>
          <a:ln w="9525" algn="ctr">
            <a:solidFill>
              <a:schemeClr val="tx1"/>
            </a:solidFill>
            <a:miter lim="800000"/>
            <a:headEnd/>
            <a:tailEnd/>
          </a:ln>
        </p:spPr>
        <p:txBody>
          <a:bodyPr wrap="square" lIns="91425" tIns="45712" rIns="91425" bIns="45712" anchor="ctr">
            <a:spAutoFit/>
          </a:bodyPr>
          <a:lstStyle/>
          <a:p>
            <a:pPr algn="ctr" defTabSz="877888" eaLnBrk="0" hangingPunct="0"/>
            <a:r>
              <a:rPr lang="zh-CN" altLang="en-US" dirty="0" smtClean="0">
                <a:solidFill>
                  <a:schemeClr val="tx1"/>
                </a:solidFill>
                <a:latin typeface="+mn-ea"/>
                <a:ea typeface="+mn-ea"/>
              </a:rPr>
              <a:t>环境</a:t>
            </a:r>
            <a:endParaRPr lang="zh-CN" altLang="en-US" dirty="0">
              <a:solidFill>
                <a:schemeClr val="tx1"/>
              </a:solidFill>
              <a:latin typeface="+mn-ea"/>
              <a:ea typeface="+mn-ea"/>
            </a:endParaRPr>
          </a:p>
        </p:txBody>
      </p:sp>
      <p:sp>
        <p:nvSpPr>
          <p:cNvPr id="107" name="Rectangle 180"/>
          <p:cNvSpPr>
            <a:spLocks noChangeArrowheads="1"/>
          </p:cNvSpPr>
          <p:nvPr/>
        </p:nvSpPr>
        <p:spPr bwMode="auto">
          <a:xfrm>
            <a:off x="3887400" y="5857544"/>
            <a:ext cx="2160000" cy="307760"/>
          </a:xfrm>
          <a:prstGeom prst="rect">
            <a:avLst/>
          </a:prstGeom>
          <a:solidFill>
            <a:srgbClr val="FDE9D9"/>
          </a:solid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chemeClr val="tx1"/>
                </a:solidFill>
                <a:latin typeface="+mn-ea"/>
                <a:ea typeface="+mn-ea"/>
              </a:rPr>
              <a:t>服务器慢，影响效率</a:t>
            </a:r>
            <a:endParaRPr lang="zh-CN" altLang="en-US" dirty="0">
              <a:solidFill>
                <a:schemeClr val="tx1"/>
              </a:solidFill>
              <a:latin typeface="+mn-ea"/>
              <a:ea typeface="+mn-ea"/>
            </a:endParaRPr>
          </a:p>
        </p:txBody>
      </p:sp>
      <p:sp>
        <p:nvSpPr>
          <p:cNvPr id="116" name="Rectangle 176"/>
          <p:cNvSpPr>
            <a:spLocks noChangeArrowheads="1"/>
          </p:cNvSpPr>
          <p:nvPr/>
        </p:nvSpPr>
        <p:spPr bwMode="auto">
          <a:xfrm>
            <a:off x="6336104" y="3294848"/>
            <a:ext cx="2700000" cy="307760"/>
          </a:xfrm>
          <a:prstGeom prst="rect">
            <a:avLst/>
          </a:prstGeom>
          <a:solidFill>
            <a:srgbClr val="FDE9D9"/>
          </a:solid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chemeClr val="tx1"/>
                </a:solidFill>
                <a:latin typeface="+mn-ea"/>
                <a:ea typeface="+mn-ea"/>
              </a:rPr>
              <a:t>人工换算链路负载影响效率低</a:t>
            </a:r>
            <a:endParaRPr lang="zh-CN" altLang="en-US" dirty="0">
              <a:solidFill>
                <a:schemeClr val="tx1"/>
              </a:solidFill>
              <a:latin typeface="+mn-ea"/>
              <a:ea typeface="+mn-ea"/>
            </a:endParaRPr>
          </a:p>
        </p:txBody>
      </p:sp>
      <p:sp>
        <p:nvSpPr>
          <p:cNvPr id="117" name="Rectangle 177"/>
          <p:cNvSpPr>
            <a:spLocks noChangeArrowheads="1"/>
          </p:cNvSpPr>
          <p:nvPr/>
        </p:nvSpPr>
        <p:spPr bwMode="auto">
          <a:xfrm>
            <a:off x="6336104" y="4149080"/>
            <a:ext cx="2700000" cy="307760"/>
          </a:xfrm>
          <a:prstGeom prst="rect">
            <a:avLst/>
          </a:prstGeom>
          <a:solidFill>
            <a:srgbClr val="FF9900"/>
          </a:solid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chemeClr val="tx1"/>
                </a:solidFill>
                <a:latin typeface="+mn-ea"/>
                <a:ea typeface="+mn-ea"/>
              </a:rPr>
              <a:t>人工分析汇编、反汇编耗时长</a:t>
            </a:r>
            <a:endParaRPr lang="zh-CN" altLang="en-US" dirty="0">
              <a:solidFill>
                <a:schemeClr val="tx1"/>
              </a:solidFill>
              <a:latin typeface="+mn-ea"/>
              <a:ea typeface="+mn-ea"/>
            </a:endParaRPr>
          </a:p>
        </p:txBody>
      </p:sp>
      <p:sp>
        <p:nvSpPr>
          <p:cNvPr id="119" name="Rectangle 179"/>
          <p:cNvSpPr>
            <a:spLocks noChangeArrowheads="1"/>
          </p:cNvSpPr>
          <p:nvPr/>
        </p:nvSpPr>
        <p:spPr bwMode="auto">
          <a:xfrm>
            <a:off x="6336104" y="3717032"/>
            <a:ext cx="2700000" cy="307760"/>
          </a:xfrm>
          <a:prstGeom prst="rect">
            <a:avLst/>
          </a:prstGeom>
          <a:solidFill>
            <a:srgbClr val="FF9900"/>
          </a:solid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chemeClr val="tx1"/>
                </a:solidFill>
                <a:latin typeface="+mn-ea"/>
                <a:ea typeface="+mn-ea"/>
              </a:rPr>
              <a:t>人工汇总</a:t>
            </a:r>
            <a:r>
              <a:rPr lang="en-US" altLang="zh-CN" dirty="0" smtClean="0">
                <a:solidFill>
                  <a:schemeClr val="tx1"/>
                </a:solidFill>
                <a:latin typeface="+mn-ea"/>
                <a:ea typeface="+mn-ea"/>
              </a:rPr>
              <a:t>Profiling</a:t>
            </a:r>
            <a:r>
              <a:rPr lang="zh-CN" altLang="en-US" dirty="0" smtClean="0">
                <a:solidFill>
                  <a:schemeClr val="tx1"/>
                </a:solidFill>
                <a:latin typeface="+mn-ea"/>
                <a:ea typeface="+mn-ea"/>
              </a:rPr>
              <a:t>数据耗时长</a:t>
            </a:r>
            <a:endParaRPr lang="zh-CN" altLang="en-US" dirty="0">
              <a:solidFill>
                <a:schemeClr val="tx1"/>
              </a:solidFill>
              <a:latin typeface="+mn-ea"/>
              <a:ea typeface="+mn-ea"/>
            </a:endParaRPr>
          </a:p>
        </p:txBody>
      </p:sp>
      <p:sp>
        <p:nvSpPr>
          <p:cNvPr id="121" name="Rectangle 128"/>
          <p:cNvSpPr>
            <a:spLocks noChangeArrowheads="1"/>
          </p:cNvSpPr>
          <p:nvPr/>
        </p:nvSpPr>
        <p:spPr bwMode="auto">
          <a:xfrm>
            <a:off x="3887400" y="5445224"/>
            <a:ext cx="2160000" cy="307760"/>
          </a:xfrm>
          <a:prstGeom prst="rect">
            <a:avLst/>
          </a:prstGeom>
          <a:solidFill>
            <a:srgbClr val="FDE9D9"/>
          </a:solid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chemeClr val="tx1"/>
                </a:solidFill>
                <a:latin typeface="+mn-ea"/>
                <a:ea typeface="+mn-ea"/>
              </a:rPr>
              <a:t>测试核网络间传输时间长</a:t>
            </a:r>
            <a:endParaRPr lang="zh-CN" altLang="en-US" dirty="0">
              <a:solidFill>
                <a:schemeClr val="tx1"/>
              </a:solidFill>
              <a:latin typeface="+mn-ea"/>
              <a:ea typeface="+mn-ea"/>
            </a:endParaRPr>
          </a:p>
        </p:txBody>
      </p:sp>
      <p:sp>
        <p:nvSpPr>
          <p:cNvPr id="127" name="Rectangle 177"/>
          <p:cNvSpPr>
            <a:spLocks noChangeArrowheads="1"/>
          </p:cNvSpPr>
          <p:nvPr/>
        </p:nvSpPr>
        <p:spPr bwMode="auto">
          <a:xfrm>
            <a:off x="6336104" y="4581128"/>
            <a:ext cx="2700000" cy="307760"/>
          </a:xfrm>
          <a:prstGeom prst="rect">
            <a:avLst/>
          </a:prstGeom>
          <a:solidFill>
            <a:srgbClr val="FF9900"/>
          </a:solid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chemeClr val="tx1"/>
                </a:solidFill>
                <a:latin typeface="+mn-ea"/>
                <a:ea typeface="+mn-ea"/>
              </a:rPr>
              <a:t>人工分析</a:t>
            </a:r>
            <a:r>
              <a:rPr lang="en-US" altLang="zh-CN" dirty="0" err="1" smtClean="0">
                <a:solidFill>
                  <a:schemeClr val="tx1"/>
                </a:solidFill>
                <a:latin typeface="+mn-ea"/>
                <a:ea typeface="+mn-ea"/>
              </a:rPr>
              <a:t>TraceLog</a:t>
            </a:r>
            <a:r>
              <a:rPr lang="zh-CN" altLang="en-US" dirty="0" smtClean="0">
                <a:solidFill>
                  <a:schemeClr val="tx1"/>
                </a:solidFill>
                <a:latin typeface="+mn-ea"/>
                <a:ea typeface="+mn-ea"/>
              </a:rPr>
              <a:t>耗时长</a:t>
            </a:r>
            <a:endParaRPr lang="zh-CN" altLang="en-US" dirty="0">
              <a:solidFill>
                <a:schemeClr val="tx1"/>
              </a:solidFill>
              <a:latin typeface="+mn-ea"/>
              <a:ea typeface="+mn-ea"/>
            </a:endParaRPr>
          </a:p>
        </p:txBody>
      </p:sp>
      <p:sp>
        <p:nvSpPr>
          <p:cNvPr id="95" name="Rectangle 179"/>
          <p:cNvSpPr>
            <a:spLocks noChangeArrowheads="1"/>
          </p:cNvSpPr>
          <p:nvPr/>
        </p:nvSpPr>
        <p:spPr bwMode="auto">
          <a:xfrm>
            <a:off x="6336104" y="2021392"/>
            <a:ext cx="2700000" cy="307760"/>
          </a:xfrm>
          <a:prstGeom prst="rect">
            <a:avLst/>
          </a:prstGeom>
          <a:solidFill>
            <a:srgbClr val="FDE9D9"/>
          </a:solid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chemeClr val="tx1"/>
                </a:solidFill>
                <a:latin typeface="+mn-ea"/>
                <a:ea typeface="+mn-ea"/>
              </a:rPr>
              <a:t>缺乏核微架构知识的培训</a:t>
            </a:r>
            <a:endParaRPr lang="zh-CN" altLang="en-US" dirty="0">
              <a:solidFill>
                <a:schemeClr val="tx1"/>
              </a:solidFill>
              <a:latin typeface="+mn-ea"/>
              <a:ea typeface="+mn-ea"/>
            </a:endParaRPr>
          </a:p>
        </p:txBody>
      </p:sp>
      <p:sp>
        <p:nvSpPr>
          <p:cNvPr id="142" name="Rectangle 118"/>
          <p:cNvSpPr>
            <a:spLocks noChangeArrowheads="1"/>
          </p:cNvSpPr>
          <p:nvPr/>
        </p:nvSpPr>
        <p:spPr bwMode="auto">
          <a:xfrm>
            <a:off x="1979112" y="3933056"/>
            <a:ext cx="162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数据分析效率低</a:t>
            </a:r>
            <a:endParaRPr lang="zh-CN" altLang="en-US" dirty="0">
              <a:solidFill>
                <a:schemeClr val="tx1"/>
              </a:solidFill>
              <a:latin typeface="+mn-ea"/>
              <a:ea typeface="+mn-ea"/>
            </a:endParaRPr>
          </a:p>
        </p:txBody>
      </p:sp>
      <p:sp>
        <p:nvSpPr>
          <p:cNvPr id="158" name="Rectangle 119"/>
          <p:cNvSpPr>
            <a:spLocks noChangeArrowheads="1"/>
          </p:cNvSpPr>
          <p:nvPr/>
        </p:nvSpPr>
        <p:spPr bwMode="auto">
          <a:xfrm>
            <a:off x="971000" y="2780928"/>
            <a:ext cx="720000" cy="307760"/>
          </a:xfrm>
          <a:prstGeom prst="rect">
            <a:avLst/>
          </a:prstGeom>
          <a:solidFill>
            <a:schemeClr val="bg1"/>
          </a:solidFill>
          <a:ln w="9525" algn="ctr">
            <a:solidFill>
              <a:schemeClr val="tx1"/>
            </a:solidFill>
            <a:miter lim="800000"/>
            <a:headEnd/>
            <a:tailEnd/>
          </a:ln>
        </p:spPr>
        <p:txBody>
          <a:bodyPr wrap="square" lIns="91425" tIns="45712" rIns="91425" bIns="45712" anchor="ctr">
            <a:spAutoFit/>
          </a:bodyPr>
          <a:lstStyle/>
          <a:p>
            <a:pPr algn="ctr" defTabSz="877888" eaLnBrk="0" hangingPunct="0"/>
            <a:r>
              <a:rPr lang="zh-CN" altLang="en-US" dirty="0" smtClean="0">
                <a:solidFill>
                  <a:schemeClr val="tx1"/>
                </a:solidFill>
                <a:latin typeface="+mn-ea"/>
                <a:ea typeface="+mn-ea"/>
              </a:rPr>
              <a:t>工具</a:t>
            </a:r>
            <a:endParaRPr lang="zh-CN" altLang="en-US" dirty="0">
              <a:solidFill>
                <a:schemeClr val="tx1"/>
              </a:solidFill>
              <a:latin typeface="+mn-ea"/>
              <a:ea typeface="+mn-ea"/>
            </a:endParaRPr>
          </a:p>
        </p:txBody>
      </p:sp>
      <p:sp>
        <p:nvSpPr>
          <p:cNvPr id="159" name="Rectangle 119"/>
          <p:cNvSpPr>
            <a:spLocks noChangeArrowheads="1"/>
          </p:cNvSpPr>
          <p:nvPr/>
        </p:nvSpPr>
        <p:spPr bwMode="auto">
          <a:xfrm>
            <a:off x="971000" y="1805368"/>
            <a:ext cx="720000" cy="307760"/>
          </a:xfrm>
          <a:prstGeom prst="rect">
            <a:avLst/>
          </a:prstGeom>
          <a:solidFill>
            <a:schemeClr val="bg1"/>
          </a:solidFill>
          <a:ln w="9525" algn="ctr">
            <a:solidFill>
              <a:schemeClr val="tx1"/>
            </a:solidFill>
            <a:miter lim="800000"/>
            <a:headEnd/>
            <a:tailEnd/>
          </a:ln>
        </p:spPr>
        <p:txBody>
          <a:bodyPr wrap="square" lIns="91425" tIns="45712" rIns="91425" bIns="45712" anchor="ctr">
            <a:spAutoFit/>
          </a:bodyPr>
          <a:lstStyle/>
          <a:p>
            <a:pPr algn="ctr" defTabSz="877888" eaLnBrk="0" hangingPunct="0"/>
            <a:r>
              <a:rPr lang="zh-CN" altLang="en-US" dirty="0" smtClean="0">
                <a:solidFill>
                  <a:schemeClr val="tx1"/>
                </a:solidFill>
                <a:latin typeface="+mn-ea"/>
                <a:ea typeface="+mn-ea"/>
              </a:rPr>
              <a:t>人员</a:t>
            </a:r>
            <a:endParaRPr lang="zh-CN" altLang="en-US" dirty="0">
              <a:solidFill>
                <a:schemeClr val="tx1"/>
              </a:solidFill>
              <a:latin typeface="+mn-ea"/>
              <a:ea typeface="+mn-ea"/>
            </a:endParaRPr>
          </a:p>
        </p:txBody>
      </p:sp>
      <p:sp>
        <p:nvSpPr>
          <p:cNvPr id="162" name="Line 130"/>
          <p:cNvSpPr>
            <a:spLocks noChangeShapeType="1"/>
          </p:cNvSpPr>
          <p:nvPr/>
        </p:nvSpPr>
        <p:spPr bwMode="auto">
          <a:xfrm>
            <a:off x="1691080" y="4514052"/>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63" name="Line 121"/>
          <p:cNvSpPr>
            <a:spLocks noChangeShapeType="1"/>
          </p:cNvSpPr>
          <p:nvPr/>
        </p:nvSpPr>
        <p:spPr bwMode="auto">
          <a:xfrm>
            <a:off x="1835096" y="4077073"/>
            <a:ext cx="0" cy="864096"/>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64" name="Line 125"/>
          <p:cNvSpPr>
            <a:spLocks noChangeShapeType="1"/>
          </p:cNvSpPr>
          <p:nvPr/>
        </p:nvSpPr>
        <p:spPr bwMode="auto">
          <a:xfrm>
            <a:off x="1835096" y="4077072"/>
            <a:ext cx="143892"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65" name="Line 126"/>
          <p:cNvSpPr>
            <a:spLocks noChangeShapeType="1"/>
          </p:cNvSpPr>
          <p:nvPr/>
        </p:nvSpPr>
        <p:spPr bwMode="auto">
          <a:xfrm>
            <a:off x="1835096" y="4941168"/>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67" name="Rectangle 118"/>
          <p:cNvSpPr>
            <a:spLocks noChangeArrowheads="1"/>
          </p:cNvSpPr>
          <p:nvPr/>
        </p:nvSpPr>
        <p:spPr bwMode="auto">
          <a:xfrm>
            <a:off x="1979112" y="4777424"/>
            <a:ext cx="162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分析方法重用度低</a:t>
            </a:r>
            <a:endParaRPr lang="zh-CN" altLang="en-US" dirty="0">
              <a:solidFill>
                <a:schemeClr val="tx1"/>
              </a:solidFill>
              <a:latin typeface="+mn-ea"/>
              <a:ea typeface="+mn-ea"/>
            </a:endParaRPr>
          </a:p>
        </p:txBody>
      </p:sp>
      <p:sp>
        <p:nvSpPr>
          <p:cNvPr id="168" name="Rectangle 118"/>
          <p:cNvSpPr>
            <a:spLocks noChangeArrowheads="1"/>
          </p:cNvSpPr>
          <p:nvPr/>
        </p:nvSpPr>
        <p:spPr bwMode="auto">
          <a:xfrm>
            <a:off x="1979112" y="2448000"/>
            <a:ext cx="162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涉及的工具多</a:t>
            </a:r>
            <a:endParaRPr lang="zh-CN" altLang="en-US" dirty="0">
              <a:solidFill>
                <a:schemeClr val="tx1"/>
              </a:solidFill>
              <a:latin typeface="+mn-ea"/>
              <a:ea typeface="+mn-ea"/>
            </a:endParaRPr>
          </a:p>
        </p:txBody>
      </p:sp>
      <p:sp>
        <p:nvSpPr>
          <p:cNvPr id="169" name="Rectangle 118"/>
          <p:cNvSpPr>
            <a:spLocks noChangeArrowheads="1"/>
          </p:cNvSpPr>
          <p:nvPr/>
        </p:nvSpPr>
        <p:spPr bwMode="auto">
          <a:xfrm>
            <a:off x="1979112" y="1805368"/>
            <a:ext cx="162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技能不足</a:t>
            </a:r>
            <a:endParaRPr lang="zh-CN" altLang="en-US" dirty="0">
              <a:solidFill>
                <a:schemeClr val="tx1"/>
              </a:solidFill>
              <a:latin typeface="+mn-ea"/>
              <a:ea typeface="+mn-ea"/>
            </a:endParaRPr>
          </a:p>
        </p:txBody>
      </p:sp>
      <p:sp>
        <p:nvSpPr>
          <p:cNvPr id="170" name="Rectangle 118"/>
          <p:cNvSpPr>
            <a:spLocks noChangeArrowheads="1"/>
          </p:cNvSpPr>
          <p:nvPr/>
        </p:nvSpPr>
        <p:spPr bwMode="auto">
          <a:xfrm>
            <a:off x="3887400" y="1589344"/>
            <a:ext cx="216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未掌握</a:t>
            </a:r>
            <a:r>
              <a:rPr lang="en-US" altLang="zh-CN" dirty="0" err="1" smtClean="0">
                <a:solidFill>
                  <a:schemeClr val="tx1"/>
                </a:solidFill>
                <a:latin typeface="+mn-ea"/>
                <a:ea typeface="+mn-ea"/>
              </a:rPr>
              <a:t>Tensilica</a:t>
            </a:r>
            <a:r>
              <a:rPr lang="zh-CN" altLang="en-US" dirty="0" smtClean="0">
                <a:solidFill>
                  <a:schemeClr val="tx1"/>
                </a:solidFill>
                <a:latin typeface="+mn-ea"/>
                <a:ea typeface="+mn-ea"/>
              </a:rPr>
              <a:t>平台使用</a:t>
            </a:r>
            <a:endParaRPr lang="zh-CN" altLang="en-US" dirty="0">
              <a:solidFill>
                <a:schemeClr val="tx1"/>
              </a:solidFill>
              <a:latin typeface="+mn-ea"/>
              <a:ea typeface="+mn-ea"/>
            </a:endParaRPr>
          </a:p>
        </p:txBody>
      </p:sp>
      <p:sp>
        <p:nvSpPr>
          <p:cNvPr id="175" name="Rectangle 118"/>
          <p:cNvSpPr>
            <a:spLocks noChangeArrowheads="1"/>
          </p:cNvSpPr>
          <p:nvPr/>
        </p:nvSpPr>
        <p:spPr bwMode="auto">
          <a:xfrm>
            <a:off x="3887400" y="2021392"/>
            <a:ext cx="216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对核微架构特性不熟悉</a:t>
            </a:r>
            <a:endParaRPr lang="zh-CN" altLang="en-US" dirty="0">
              <a:solidFill>
                <a:schemeClr val="tx1"/>
              </a:solidFill>
              <a:latin typeface="+mn-ea"/>
              <a:ea typeface="+mn-ea"/>
            </a:endParaRPr>
          </a:p>
        </p:txBody>
      </p:sp>
      <p:sp>
        <p:nvSpPr>
          <p:cNvPr id="177" name="Line 130"/>
          <p:cNvSpPr>
            <a:spLocks noChangeShapeType="1"/>
          </p:cNvSpPr>
          <p:nvPr/>
        </p:nvSpPr>
        <p:spPr bwMode="auto">
          <a:xfrm>
            <a:off x="1691080" y="2924944"/>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78" name="Line 121"/>
          <p:cNvSpPr>
            <a:spLocks noChangeShapeType="1"/>
          </p:cNvSpPr>
          <p:nvPr/>
        </p:nvSpPr>
        <p:spPr bwMode="auto">
          <a:xfrm>
            <a:off x="1835097" y="2611776"/>
            <a:ext cx="0" cy="61920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79" name="Line 125"/>
          <p:cNvSpPr>
            <a:spLocks noChangeShapeType="1"/>
          </p:cNvSpPr>
          <p:nvPr/>
        </p:nvSpPr>
        <p:spPr bwMode="auto">
          <a:xfrm>
            <a:off x="1835097" y="2601880"/>
            <a:ext cx="143892"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80" name="Line 126"/>
          <p:cNvSpPr>
            <a:spLocks noChangeShapeType="1"/>
          </p:cNvSpPr>
          <p:nvPr/>
        </p:nvSpPr>
        <p:spPr bwMode="auto">
          <a:xfrm>
            <a:off x="1835097" y="3232704"/>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81" name="Rectangle 118"/>
          <p:cNvSpPr>
            <a:spLocks noChangeArrowheads="1"/>
          </p:cNvSpPr>
          <p:nvPr/>
        </p:nvSpPr>
        <p:spPr bwMode="auto">
          <a:xfrm>
            <a:off x="1979112" y="3088688"/>
            <a:ext cx="162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工具的易用性差</a:t>
            </a:r>
            <a:endParaRPr lang="zh-CN" altLang="en-US" dirty="0">
              <a:solidFill>
                <a:schemeClr val="tx1"/>
              </a:solidFill>
              <a:latin typeface="+mn-ea"/>
              <a:ea typeface="+mn-ea"/>
            </a:endParaRPr>
          </a:p>
        </p:txBody>
      </p:sp>
      <p:sp>
        <p:nvSpPr>
          <p:cNvPr id="184" name="Rectangle 118"/>
          <p:cNvSpPr>
            <a:spLocks noChangeArrowheads="1"/>
          </p:cNvSpPr>
          <p:nvPr/>
        </p:nvSpPr>
        <p:spPr bwMode="auto">
          <a:xfrm>
            <a:off x="3887400" y="2862800"/>
            <a:ext cx="2160000" cy="307760"/>
          </a:xfrm>
          <a:prstGeom prst="rect">
            <a:avLst/>
          </a:prstGeom>
          <a:solidFill>
            <a:srgbClr val="FDE9D9"/>
          </a:solid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工具操作步骤复杂</a:t>
            </a:r>
            <a:endParaRPr lang="zh-CN" altLang="en-US" dirty="0">
              <a:solidFill>
                <a:schemeClr val="tx1"/>
              </a:solidFill>
              <a:latin typeface="+mn-ea"/>
              <a:ea typeface="+mn-ea"/>
            </a:endParaRPr>
          </a:p>
        </p:txBody>
      </p:sp>
      <p:sp>
        <p:nvSpPr>
          <p:cNvPr id="189" name="Rectangle 118"/>
          <p:cNvSpPr>
            <a:spLocks noChangeArrowheads="1"/>
          </p:cNvSpPr>
          <p:nvPr/>
        </p:nvSpPr>
        <p:spPr bwMode="auto">
          <a:xfrm>
            <a:off x="3887400" y="3294848"/>
            <a:ext cx="216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需要人工干预操作过多</a:t>
            </a:r>
            <a:endParaRPr lang="zh-CN" altLang="en-US" dirty="0">
              <a:solidFill>
                <a:schemeClr val="tx1"/>
              </a:solidFill>
              <a:latin typeface="+mn-ea"/>
              <a:ea typeface="+mn-ea"/>
            </a:endParaRPr>
          </a:p>
        </p:txBody>
      </p:sp>
      <p:sp>
        <p:nvSpPr>
          <p:cNvPr id="191" name="Rectangle 118"/>
          <p:cNvSpPr>
            <a:spLocks noChangeArrowheads="1"/>
          </p:cNvSpPr>
          <p:nvPr/>
        </p:nvSpPr>
        <p:spPr bwMode="auto">
          <a:xfrm>
            <a:off x="6336104" y="2448000"/>
            <a:ext cx="2700000" cy="307760"/>
          </a:xfrm>
          <a:prstGeom prst="rect">
            <a:avLst/>
          </a:prstGeom>
          <a:solidFill>
            <a:srgbClr val="FF9900"/>
          </a:solid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编译和</a:t>
            </a:r>
            <a:r>
              <a:rPr lang="en-US" altLang="zh-CN" dirty="0" smtClean="0">
                <a:solidFill>
                  <a:schemeClr val="tx1"/>
                </a:solidFill>
                <a:latin typeface="+mn-ea"/>
                <a:ea typeface="+mn-ea"/>
              </a:rPr>
              <a:t>Profiling</a:t>
            </a:r>
            <a:r>
              <a:rPr lang="zh-CN" altLang="en-US" dirty="0" smtClean="0">
                <a:solidFill>
                  <a:schemeClr val="tx1"/>
                </a:solidFill>
                <a:latin typeface="+mn-ea"/>
                <a:ea typeface="+mn-ea"/>
              </a:rPr>
              <a:t>工具未自动化</a:t>
            </a:r>
            <a:endParaRPr lang="zh-CN" altLang="en-US" dirty="0">
              <a:solidFill>
                <a:schemeClr val="tx1"/>
              </a:solidFill>
              <a:latin typeface="+mn-ea"/>
              <a:ea typeface="+mn-ea"/>
            </a:endParaRPr>
          </a:p>
        </p:txBody>
      </p:sp>
      <p:sp>
        <p:nvSpPr>
          <p:cNvPr id="196" name="Rectangle 118"/>
          <p:cNvSpPr>
            <a:spLocks noChangeArrowheads="1"/>
          </p:cNvSpPr>
          <p:nvPr/>
        </p:nvSpPr>
        <p:spPr bwMode="auto">
          <a:xfrm>
            <a:off x="6336104" y="2862800"/>
            <a:ext cx="2700000" cy="307760"/>
          </a:xfrm>
          <a:prstGeom prst="rect">
            <a:avLst/>
          </a:prstGeom>
          <a:solidFill>
            <a:srgbClr val="FF9900"/>
          </a:solid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结果生成和导出工具未自动化</a:t>
            </a:r>
            <a:endParaRPr lang="zh-CN" altLang="en-US" dirty="0">
              <a:solidFill>
                <a:schemeClr val="tx1"/>
              </a:solidFill>
              <a:latin typeface="+mn-ea"/>
              <a:ea typeface="+mn-ea"/>
            </a:endParaRPr>
          </a:p>
        </p:txBody>
      </p:sp>
      <p:sp>
        <p:nvSpPr>
          <p:cNvPr id="197" name="Rectangle 118"/>
          <p:cNvSpPr>
            <a:spLocks noChangeArrowheads="1"/>
          </p:cNvSpPr>
          <p:nvPr/>
        </p:nvSpPr>
        <p:spPr bwMode="auto">
          <a:xfrm>
            <a:off x="3887400" y="2448000"/>
            <a:ext cx="216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rgbClr val="C00000"/>
                </a:solidFill>
                <a:latin typeface="+mn-ea"/>
                <a:ea typeface="+mn-ea"/>
              </a:rPr>
              <a:t>业务特性种类多</a:t>
            </a:r>
            <a:endParaRPr lang="zh-CN" altLang="en-US" dirty="0">
              <a:solidFill>
                <a:srgbClr val="C00000"/>
              </a:solidFill>
              <a:latin typeface="+mn-ea"/>
              <a:ea typeface="+mn-ea"/>
            </a:endParaRPr>
          </a:p>
        </p:txBody>
      </p:sp>
      <p:sp>
        <p:nvSpPr>
          <p:cNvPr id="199" name="Rectangle 177"/>
          <p:cNvSpPr>
            <a:spLocks noChangeArrowheads="1"/>
          </p:cNvSpPr>
          <p:nvPr/>
        </p:nvSpPr>
        <p:spPr bwMode="auto">
          <a:xfrm>
            <a:off x="3887400" y="4149080"/>
            <a:ext cx="216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chemeClr val="tx1"/>
                </a:solidFill>
                <a:latin typeface="+mn-ea"/>
                <a:ea typeface="+mn-ea"/>
              </a:rPr>
              <a:t>人工分析方法耗时长</a:t>
            </a:r>
            <a:endParaRPr lang="zh-CN" altLang="en-US" dirty="0">
              <a:solidFill>
                <a:schemeClr val="tx1"/>
              </a:solidFill>
              <a:latin typeface="+mn-ea"/>
              <a:ea typeface="+mn-ea"/>
            </a:endParaRPr>
          </a:p>
        </p:txBody>
      </p:sp>
      <p:sp>
        <p:nvSpPr>
          <p:cNvPr id="200" name="Rectangle 177"/>
          <p:cNvSpPr>
            <a:spLocks noChangeArrowheads="1"/>
          </p:cNvSpPr>
          <p:nvPr/>
        </p:nvSpPr>
        <p:spPr bwMode="auto">
          <a:xfrm>
            <a:off x="3887400" y="4581128"/>
            <a:ext cx="216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chemeClr val="tx1"/>
                </a:solidFill>
                <a:latin typeface="+mn-ea"/>
                <a:ea typeface="+mn-ea"/>
              </a:rPr>
              <a:t>缺乏分析方法指导文档</a:t>
            </a:r>
            <a:endParaRPr lang="zh-CN" altLang="en-US" dirty="0">
              <a:solidFill>
                <a:schemeClr val="tx1"/>
              </a:solidFill>
              <a:latin typeface="+mn-ea"/>
              <a:ea typeface="+mn-ea"/>
            </a:endParaRPr>
          </a:p>
        </p:txBody>
      </p:sp>
      <p:sp>
        <p:nvSpPr>
          <p:cNvPr id="205" name="Line 130"/>
          <p:cNvSpPr>
            <a:spLocks noChangeShapeType="1"/>
          </p:cNvSpPr>
          <p:nvPr/>
        </p:nvSpPr>
        <p:spPr bwMode="auto">
          <a:xfrm>
            <a:off x="3599752" y="5811391"/>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06" name="Line 121"/>
          <p:cNvSpPr>
            <a:spLocks noChangeShapeType="1"/>
          </p:cNvSpPr>
          <p:nvPr/>
        </p:nvSpPr>
        <p:spPr bwMode="auto">
          <a:xfrm>
            <a:off x="3743769" y="5619651"/>
            <a:ext cx="0" cy="401637"/>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07" name="Line 125"/>
          <p:cNvSpPr>
            <a:spLocks noChangeShapeType="1"/>
          </p:cNvSpPr>
          <p:nvPr/>
        </p:nvSpPr>
        <p:spPr bwMode="auto">
          <a:xfrm>
            <a:off x="3743769" y="5619651"/>
            <a:ext cx="143892"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08" name="Line 126"/>
          <p:cNvSpPr>
            <a:spLocks noChangeShapeType="1"/>
          </p:cNvSpPr>
          <p:nvPr/>
        </p:nvSpPr>
        <p:spPr bwMode="auto">
          <a:xfrm>
            <a:off x="3743769" y="6021288"/>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11" name="Line 130"/>
          <p:cNvSpPr>
            <a:spLocks noChangeShapeType="1"/>
          </p:cNvSpPr>
          <p:nvPr/>
        </p:nvSpPr>
        <p:spPr bwMode="auto">
          <a:xfrm>
            <a:off x="1701755" y="5811391"/>
            <a:ext cx="277357"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12" name="Rectangle 118"/>
          <p:cNvSpPr>
            <a:spLocks noChangeArrowheads="1"/>
          </p:cNvSpPr>
          <p:nvPr/>
        </p:nvSpPr>
        <p:spPr bwMode="auto">
          <a:xfrm>
            <a:off x="1979112" y="5661248"/>
            <a:ext cx="162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a:spcBef>
                <a:spcPct val="50000"/>
              </a:spcBef>
              <a:buClr>
                <a:schemeClr val="bg2"/>
              </a:buClr>
              <a:buSzPct val="60000"/>
              <a:buNone/>
            </a:pPr>
            <a:r>
              <a:rPr lang="zh-CN" altLang="en-US" dirty="0" smtClean="0">
                <a:solidFill>
                  <a:schemeClr val="tx1"/>
                </a:solidFill>
                <a:latin typeface="+mn-ea"/>
                <a:ea typeface="+mn-ea"/>
              </a:rPr>
              <a:t>设计开发环境复杂</a:t>
            </a:r>
            <a:endParaRPr lang="zh-CN" altLang="en-US" dirty="0">
              <a:solidFill>
                <a:schemeClr val="tx1"/>
              </a:solidFill>
              <a:latin typeface="+mn-ea"/>
              <a:ea typeface="+mn-ea"/>
            </a:endParaRPr>
          </a:p>
        </p:txBody>
      </p:sp>
      <p:sp>
        <p:nvSpPr>
          <p:cNvPr id="213" name="Rectangle 177"/>
          <p:cNvSpPr>
            <a:spLocks noChangeArrowheads="1"/>
          </p:cNvSpPr>
          <p:nvPr/>
        </p:nvSpPr>
        <p:spPr bwMode="auto">
          <a:xfrm>
            <a:off x="3887400" y="3717032"/>
            <a:ext cx="216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rgbClr val="C00000"/>
                </a:solidFill>
                <a:latin typeface="+mn-ea"/>
                <a:ea typeface="+mn-ea"/>
              </a:rPr>
              <a:t>业务链路多，数据量大</a:t>
            </a:r>
            <a:endParaRPr lang="zh-CN" altLang="en-US" dirty="0">
              <a:solidFill>
                <a:srgbClr val="C00000"/>
              </a:solidFill>
              <a:latin typeface="+mn-ea"/>
              <a:ea typeface="+mn-ea"/>
            </a:endParaRPr>
          </a:p>
        </p:txBody>
      </p:sp>
      <p:sp>
        <p:nvSpPr>
          <p:cNvPr id="214" name="Rectangle 177"/>
          <p:cNvSpPr>
            <a:spLocks noChangeArrowheads="1"/>
          </p:cNvSpPr>
          <p:nvPr/>
        </p:nvSpPr>
        <p:spPr bwMode="auto">
          <a:xfrm>
            <a:off x="3887400" y="5013176"/>
            <a:ext cx="2160000" cy="307760"/>
          </a:xfrm>
          <a:prstGeom prst="rect">
            <a:avLst/>
          </a:prstGeom>
          <a:no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rgbClr val="C00000"/>
                </a:solidFill>
                <a:latin typeface="+mn-ea"/>
                <a:ea typeface="+mn-ea"/>
              </a:rPr>
              <a:t>分析的特性需求变更频繁</a:t>
            </a:r>
            <a:endParaRPr lang="zh-CN" altLang="en-US" dirty="0">
              <a:solidFill>
                <a:srgbClr val="C00000"/>
              </a:solidFill>
              <a:latin typeface="+mn-ea"/>
              <a:ea typeface="+mn-ea"/>
            </a:endParaRPr>
          </a:p>
        </p:txBody>
      </p:sp>
      <p:sp>
        <p:nvSpPr>
          <p:cNvPr id="216" name="Line 114"/>
          <p:cNvSpPr>
            <a:spLocks noChangeShapeType="1"/>
          </p:cNvSpPr>
          <p:nvPr/>
        </p:nvSpPr>
        <p:spPr bwMode="auto">
          <a:xfrm>
            <a:off x="766200" y="5811391"/>
            <a:ext cx="206533"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17" name="Line 114"/>
          <p:cNvSpPr>
            <a:spLocks noChangeShapeType="1"/>
          </p:cNvSpPr>
          <p:nvPr/>
        </p:nvSpPr>
        <p:spPr bwMode="auto">
          <a:xfrm>
            <a:off x="766200" y="4514052"/>
            <a:ext cx="206533"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18" name="Line 114"/>
          <p:cNvSpPr>
            <a:spLocks noChangeShapeType="1"/>
          </p:cNvSpPr>
          <p:nvPr/>
        </p:nvSpPr>
        <p:spPr bwMode="auto">
          <a:xfrm>
            <a:off x="766200" y="2924944"/>
            <a:ext cx="206533"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19" name="Line 114"/>
          <p:cNvSpPr>
            <a:spLocks noChangeShapeType="1"/>
          </p:cNvSpPr>
          <p:nvPr/>
        </p:nvSpPr>
        <p:spPr bwMode="auto">
          <a:xfrm>
            <a:off x="1700571" y="1964556"/>
            <a:ext cx="278541"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28" name="Line 130"/>
          <p:cNvSpPr>
            <a:spLocks noChangeShapeType="1"/>
          </p:cNvSpPr>
          <p:nvPr/>
        </p:nvSpPr>
        <p:spPr bwMode="auto">
          <a:xfrm>
            <a:off x="3599400" y="1964556"/>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29" name="Line 121"/>
          <p:cNvSpPr>
            <a:spLocks noChangeShapeType="1"/>
          </p:cNvSpPr>
          <p:nvPr/>
        </p:nvSpPr>
        <p:spPr bwMode="auto">
          <a:xfrm>
            <a:off x="3743417" y="1767600"/>
            <a:ext cx="0" cy="40680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30" name="Line 125"/>
          <p:cNvSpPr>
            <a:spLocks noChangeShapeType="1"/>
          </p:cNvSpPr>
          <p:nvPr/>
        </p:nvSpPr>
        <p:spPr bwMode="auto">
          <a:xfrm>
            <a:off x="3743417" y="1762133"/>
            <a:ext cx="143892"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31" name="Line 126"/>
          <p:cNvSpPr>
            <a:spLocks noChangeShapeType="1"/>
          </p:cNvSpPr>
          <p:nvPr/>
        </p:nvSpPr>
        <p:spPr bwMode="auto">
          <a:xfrm>
            <a:off x="3743417" y="2174453"/>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34" name="Line 130"/>
          <p:cNvSpPr>
            <a:spLocks noChangeShapeType="1"/>
          </p:cNvSpPr>
          <p:nvPr/>
        </p:nvSpPr>
        <p:spPr bwMode="auto">
          <a:xfrm>
            <a:off x="3599400" y="3219103"/>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35" name="Line 121"/>
          <p:cNvSpPr>
            <a:spLocks noChangeShapeType="1"/>
          </p:cNvSpPr>
          <p:nvPr/>
        </p:nvSpPr>
        <p:spPr bwMode="auto">
          <a:xfrm>
            <a:off x="3743417" y="3027363"/>
            <a:ext cx="0" cy="401637"/>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36" name="Line 125"/>
          <p:cNvSpPr>
            <a:spLocks noChangeShapeType="1"/>
          </p:cNvSpPr>
          <p:nvPr/>
        </p:nvSpPr>
        <p:spPr bwMode="auto">
          <a:xfrm>
            <a:off x="3743417" y="3027363"/>
            <a:ext cx="143892"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37" name="Line 126"/>
          <p:cNvSpPr>
            <a:spLocks noChangeShapeType="1"/>
          </p:cNvSpPr>
          <p:nvPr/>
        </p:nvSpPr>
        <p:spPr bwMode="auto">
          <a:xfrm>
            <a:off x="3743417" y="3429000"/>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38" name="Line 114"/>
          <p:cNvSpPr>
            <a:spLocks noChangeShapeType="1"/>
          </p:cNvSpPr>
          <p:nvPr/>
        </p:nvSpPr>
        <p:spPr bwMode="auto">
          <a:xfrm>
            <a:off x="3599400" y="2601880"/>
            <a:ext cx="278541"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39" name="Line 114"/>
          <p:cNvSpPr>
            <a:spLocks noChangeShapeType="1"/>
          </p:cNvSpPr>
          <p:nvPr/>
        </p:nvSpPr>
        <p:spPr bwMode="auto">
          <a:xfrm>
            <a:off x="6047399" y="2174453"/>
            <a:ext cx="284400"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41" name="Line 130"/>
          <p:cNvSpPr>
            <a:spLocks noChangeShapeType="1"/>
          </p:cNvSpPr>
          <p:nvPr/>
        </p:nvSpPr>
        <p:spPr bwMode="auto">
          <a:xfrm>
            <a:off x="6047400" y="3435127"/>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42" name="Line 121"/>
          <p:cNvSpPr>
            <a:spLocks noChangeShapeType="1"/>
          </p:cNvSpPr>
          <p:nvPr/>
        </p:nvSpPr>
        <p:spPr bwMode="auto">
          <a:xfrm>
            <a:off x="6191417" y="2595600"/>
            <a:ext cx="0" cy="83520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43" name="Line 125"/>
          <p:cNvSpPr>
            <a:spLocks noChangeShapeType="1"/>
          </p:cNvSpPr>
          <p:nvPr/>
        </p:nvSpPr>
        <p:spPr bwMode="auto">
          <a:xfrm>
            <a:off x="6191417" y="2601880"/>
            <a:ext cx="143892"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44" name="Line 126"/>
          <p:cNvSpPr>
            <a:spLocks noChangeShapeType="1"/>
          </p:cNvSpPr>
          <p:nvPr/>
        </p:nvSpPr>
        <p:spPr bwMode="auto">
          <a:xfrm>
            <a:off x="6191417" y="3027363"/>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grpSp>
        <p:nvGrpSpPr>
          <p:cNvPr id="4" name="组合 244"/>
          <p:cNvGrpSpPr/>
          <p:nvPr/>
        </p:nvGrpSpPr>
        <p:grpSpPr>
          <a:xfrm>
            <a:off x="3599400" y="4755555"/>
            <a:ext cx="288033" cy="401637"/>
            <a:chOff x="3752752" y="5772051"/>
            <a:chExt cx="288033" cy="401637"/>
          </a:xfrm>
        </p:grpSpPr>
        <p:sp>
          <p:nvSpPr>
            <p:cNvPr id="246" name="Line 130"/>
            <p:cNvSpPr>
              <a:spLocks noChangeShapeType="1"/>
            </p:cNvSpPr>
            <p:nvPr/>
          </p:nvSpPr>
          <p:spPr bwMode="auto">
            <a:xfrm>
              <a:off x="3752752" y="5963791"/>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47" name="Line 121"/>
            <p:cNvSpPr>
              <a:spLocks noChangeShapeType="1"/>
            </p:cNvSpPr>
            <p:nvPr/>
          </p:nvSpPr>
          <p:spPr bwMode="auto">
            <a:xfrm>
              <a:off x="3896769" y="5772051"/>
              <a:ext cx="0" cy="401637"/>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48" name="Line 125"/>
            <p:cNvSpPr>
              <a:spLocks noChangeShapeType="1"/>
            </p:cNvSpPr>
            <p:nvPr/>
          </p:nvSpPr>
          <p:spPr bwMode="auto">
            <a:xfrm>
              <a:off x="3896769" y="5772051"/>
              <a:ext cx="143892"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49" name="Line 126"/>
            <p:cNvSpPr>
              <a:spLocks noChangeShapeType="1"/>
            </p:cNvSpPr>
            <p:nvPr/>
          </p:nvSpPr>
          <p:spPr bwMode="auto">
            <a:xfrm>
              <a:off x="3896769" y="6173688"/>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grpSp>
      <p:sp>
        <p:nvSpPr>
          <p:cNvPr id="251" name="Line 130"/>
          <p:cNvSpPr>
            <a:spLocks noChangeShapeType="1"/>
          </p:cNvSpPr>
          <p:nvPr/>
        </p:nvSpPr>
        <p:spPr bwMode="auto">
          <a:xfrm>
            <a:off x="3599400" y="4083199"/>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52" name="Line 121"/>
          <p:cNvSpPr>
            <a:spLocks noChangeShapeType="1"/>
          </p:cNvSpPr>
          <p:nvPr/>
        </p:nvSpPr>
        <p:spPr bwMode="auto">
          <a:xfrm>
            <a:off x="3743417" y="3891459"/>
            <a:ext cx="0" cy="401637"/>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53" name="Line 125"/>
          <p:cNvSpPr>
            <a:spLocks noChangeShapeType="1"/>
          </p:cNvSpPr>
          <p:nvPr/>
        </p:nvSpPr>
        <p:spPr bwMode="auto">
          <a:xfrm>
            <a:off x="3743417" y="3891459"/>
            <a:ext cx="143892"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54" name="Line 126"/>
          <p:cNvSpPr>
            <a:spLocks noChangeShapeType="1"/>
          </p:cNvSpPr>
          <p:nvPr/>
        </p:nvSpPr>
        <p:spPr bwMode="auto">
          <a:xfrm>
            <a:off x="3743417" y="4293096"/>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56" name="Line 130"/>
          <p:cNvSpPr>
            <a:spLocks noChangeShapeType="1"/>
          </p:cNvSpPr>
          <p:nvPr/>
        </p:nvSpPr>
        <p:spPr bwMode="auto">
          <a:xfrm>
            <a:off x="6047400" y="4293096"/>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57" name="Line 121"/>
          <p:cNvSpPr>
            <a:spLocks noChangeShapeType="1"/>
          </p:cNvSpPr>
          <p:nvPr/>
        </p:nvSpPr>
        <p:spPr bwMode="auto">
          <a:xfrm>
            <a:off x="6192000" y="3538800"/>
            <a:ext cx="0" cy="120240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58" name="Line 125"/>
          <p:cNvSpPr>
            <a:spLocks noChangeShapeType="1"/>
          </p:cNvSpPr>
          <p:nvPr/>
        </p:nvSpPr>
        <p:spPr bwMode="auto">
          <a:xfrm>
            <a:off x="6191417" y="3525766"/>
            <a:ext cx="143892"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59" name="Line 126"/>
          <p:cNvSpPr>
            <a:spLocks noChangeShapeType="1"/>
          </p:cNvSpPr>
          <p:nvPr/>
        </p:nvSpPr>
        <p:spPr bwMode="auto">
          <a:xfrm>
            <a:off x="6191417" y="3891459"/>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60" name="Line 125"/>
          <p:cNvSpPr>
            <a:spLocks noChangeShapeType="1"/>
          </p:cNvSpPr>
          <p:nvPr/>
        </p:nvSpPr>
        <p:spPr bwMode="auto">
          <a:xfrm>
            <a:off x="6191400" y="4293096"/>
            <a:ext cx="143892"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61" name="Line 126"/>
          <p:cNvSpPr>
            <a:spLocks noChangeShapeType="1"/>
          </p:cNvSpPr>
          <p:nvPr/>
        </p:nvSpPr>
        <p:spPr bwMode="auto">
          <a:xfrm>
            <a:off x="6191400" y="4744872"/>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263" name="日期占位符 3"/>
          <p:cNvSpPr>
            <a:spLocks noGrp="1"/>
          </p:cNvSpPr>
          <p:nvPr>
            <p:ph type="dt" sz="quarter" idx="10"/>
          </p:nvPr>
        </p:nvSpPr>
        <p:spPr>
          <a:xfrm>
            <a:off x="6361113" y="6489700"/>
            <a:ext cx="2097087" cy="455613"/>
          </a:xfrm>
          <a:noFill/>
        </p:spPr>
        <p:txBody>
          <a:bodyPr/>
          <a:lstStyle/>
          <a:p>
            <a:pPr defTabSz="801688"/>
            <a:r>
              <a:rPr lang="de-DE" altLang="zh-CN" dirty="0" smtClean="0"/>
              <a:t>Page </a:t>
            </a:r>
            <a:fld id="{A8DAEBD6-A98B-491F-AA25-CC01798C1EF7}" type="slidenum">
              <a:rPr lang="de-DE" altLang="zh-CN" smtClean="0"/>
              <a:pPr defTabSz="801688"/>
              <a:t>19</a:t>
            </a:fld>
            <a:endParaRPr lang="en-GB" altLang="zh-CN" dirty="0" smtClean="0"/>
          </a:p>
        </p:txBody>
      </p:sp>
      <p:sp>
        <p:nvSpPr>
          <p:cNvPr id="105" name="Rectangle 179"/>
          <p:cNvSpPr>
            <a:spLocks noChangeArrowheads="1"/>
          </p:cNvSpPr>
          <p:nvPr/>
        </p:nvSpPr>
        <p:spPr bwMode="auto">
          <a:xfrm>
            <a:off x="6336104" y="1589344"/>
            <a:ext cx="2700000" cy="307760"/>
          </a:xfrm>
          <a:prstGeom prst="rect">
            <a:avLst/>
          </a:prstGeom>
          <a:solidFill>
            <a:srgbClr val="FDE9D9"/>
          </a:solidFill>
          <a:ln w="9525" algn="ctr">
            <a:solidFill>
              <a:schemeClr val="tx1"/>
            </a:solidFill>
            <a:miter lim="800000"/>
            <a:headEnd/>
            <a:tailEnd/>
          </a:ln>
        </p:spPr>
        <p:txBody>
          <a:bodyPr wrap="square" lIns="91425" tIns="45712" rIns="91425" bIns="45712" anchor="ctr">
            <a:spAutoFit/>
          </a:bodyPr>
          <a:lstStyle/>
          <a:p>
            <a:pPr defTabSz="877888" eaLnBrk="0" hangingPunct="0"/>
            <a:r>
              <a:rPr lang="en-US" altLang="zh-CN" dirty="0" err="1" smtClean="0">
                <a:solidFill>
                  <a:schemeClr val="tx1"/>
                </a:solidFill>
                <a:latin typeface="+mn-ea"/>
                <a:ea typeface="+mn-ea"/>
              </a:rPr>
              <a:t>Tensilica</a:t>
            </a:r>
            <a:r>
              <a:rPr lang="zh-CN" altLang="en-US" dirty="0" smtClean="0">
                <a:solidFill>
                  <a:schemeClr val="tx1"/>
                </a:solidFill>
                <a:latin typeface="+mn-ea"/>
                <a:ea typeface="+mn-ea"/>
              </a:rPr>
              <a:t>平台实践少，经验不足</a:t>
            </a:r>
            <a:endParaRPr lang="zh-CN" altLang="en-US" dirty="0">
              <a:solidFill>
                <a:schemeClr val="tx1"/>
              </a:solidFill>
              <a:latin typeface="+mn-ea"/>
              <a:ea typeface="+mn-ea"/>
            </a:endParaRPr>
          </a:p>
        </p:txBody>
      </p:sp>
      <p:sp>
        <p:nvSpPr>
          <p:cNvPr id="106" name="Line 114"/>
          <p:cNvSpPr>
            <a:spLocks noChangeShapeType="1"/>
          </p:cNvSpPr>
          <p:nvPr/>
        </p:nvSpPr>
        <p:spPr bwMode="auto">
          <a:xfrm>
            <a:off x="6047791" y="1762133"/>
            <a:ext cx="280800"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08" name="Rectangle 177"/>
          <p:cNvSpPr>
            <a:spLocks noChangeArrowheads="1"/>
          </p:cNvSpPr>
          <p:nvPr/>
        </p:nvSpPr>
        <p:spPr bwMode="auto">
          <a:xfrm>
            <a:off x="6336496" y="4993448"/>
            <a:ext cx="2700000" cy="307760"/>
          </a:xfrm>
          <a:prstGeom prst="rect">
            <a:avLst/>
          </a:prstGeom>
          <a:solidFill>
            <a:srgbClr val="FDE9D9"/>
          </a:solidFill>
          <a:ln w="9525" algn="ctr">
            <a:solidFill>
              <a:schemeClr val="tx1"/>
            </a:solidFill>
            <a:miter lim="800000"/>
            <a:headEnd/>
            <a:tailEnd/>
          </a:ln>
        </p:spPr>
        <p:txBody>
          <a:bodyPr wrap="square" lIns="91425" tIns="45712" rIns="91425" bIns="45712" anchor="ctr">
            <a:spAutoFit/>
          </a:bodyPr>
          <a:lstStyle/>
          <a:p>
            <a:pPr defTabSz="877888" eaLnBrk="0" hangingPunct="0"/>
            <a:r>
              <a:rPr lang="zh-CN" altLang="en-US" dirty="0" smtClean="0">
                <a:solidFill>
                  <a:schemeClr val="tx1"/>
                </a:solidFill>
                <a:latin typeface="+mn-ea"/>
                <a:ea typeface="+mn-ea"/>
              </a:rPr>
              <a:t>分析特性差异大，老文档不适用</a:t>
            </a:r>
            <a:endParaRPr lang="zh-CN" altLang="en-US" dirty="0">
              <a:solidFill>
                <a:schemeClr val="tx1"/>
              </a:solidFill>
              <a:latin typeface="+mn-ea"/>
              <a:ea typeface="+mn-ea"/>
            </a:endParaRPr>
          </a:p>
        </p:txBody>
      </p:sp>
      <p:sp>
        <p:nvSpPr>
          <p:cNvPr id="109" name="Line 126"/>
          <p:cNvSpPr>
            <a:spLocks noChangeShapeType="1"/>
          </p:cNvSpPr>
          <p:nvPr/>
        </p:nvSpPr>
        <p:spPr bwMode="auto">
          <a:xfrm>
            <a:off x="6191792" y="5157192"/>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10" name="Line 130"/>
          <p:cNvSpPr>
            <a:spLocks noChangeShapeType="1"/>
          </p:cNvSpPr>
          <p:nvPr/>
        </p:nvSpPr>
        <p:spPr bwMode="auto">
          <a:xfrm>
            <a:off x="6048000" y="4825148"/>
            <a:ext cx="144016" cy="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11" name="Line 121"/>
          <p:cNvSpPr>
            <a:spLocks noChangeShapeType="1"/>
          </p:cNvSpPr>
          <p:nvPr/>
        </p:nvSpPr>
        <p:spPr bwMode="auto">
          <a:xfrm>
            <a:off x="6192000" y="4833072"/>
            <a:ext cx="0" cy="316800"/>
          </a:xfrm>
          <a:prstGeom prst="line">
            <a:avLst/>
          </a:prstGeom>
          <a:noFill/>
          <a:ln w="9525">
            <a:solidFill>
              <a:schemeClr val="tx1"/>
            </a:solidFill>
            <a:round/>
            <a:headEnd/>
            <a:tailEnd/>
          </a:ln>
        </p:spPr>
        <p:txBody>
          <a:bodyPr wrap="square" lIns="91425" tIns="45712" rIns="91425" bIns="45712">
            <a:spAutoFit/>
          </a:bodyPr>
          <a:lstStyle/>
          <a:p>
            <a:endParaRPr lang="zh-CN" altLang="en-US">
              <a:solidFill>
                <a:schemeClr val="tx1"/>
              </a:solidFill>
            </a:endParaRPr>
          </a:p>
        </p:txBody>
      </p:sp>
      <p:sp>
        <p:nvSpPr>
          <p:cNvPr id="112" name="爆炸形 1 111"/>
          <p:cNvSpPr>
            <a:spLocks noChangeArrowheads="1"/>
          </p:cNvSpPr>
          <p:nvPr/>
        </p:nvSpPr>
        <p:spPr bwMode="auto">
          <a:xfrm>
            <a:off x="6010969" y="5319737"/>
            <a:ext cx="3457575" cy="917575"/>
          </a:xfrm>
          <a:prstGeom prst="irregularSeal1">
            <a:avLst/>
          </a:prstGeom>
          <a:solidFill>
            <a:srgbClr val="92D050"/>
          </a:solidFill>
          <a:ln w="9525" algn="ctr">
            <a:noFill/>
            <a:round/>
            <a:headEnd/>
            <a:tailEnd/>
          </a:ln>
        </p:spPr>
        <p:txBody>
          <a:bodyPr lIns="79200" tIns="39600" rIns="79200" bIns="39600">
            <a:spAutoFit/>
          </a:bodyPr>
          <a:lstStyle/>
          <a:p>
            <a:pPr algn="ctr" defTabSz="801688"/>
            <a:r>
              <a:rPr lang="zh-CN" altLang="en-US" sz="1600" b="1" dirty="0">
                <a:solidFill>
                  <a:srgbClr val="FF0000"/>
                </a:solidFill>
                <a:latin typeface="+mn-ea"/>
                <a:ea typeface="+mn-ea"/>
              </a:rPr>
              <a:t>要因找到了</a:t>
            </a:r>
          </a:p>
        </p:txBody>
      </p:sp>
      <p:sp>
        <p:nvSpPr>
          <p:cNvPr id="113" name="椭圆 112"/>
          <p:cNvSpPr>
            <a:spLocks noChangeArrowheads="1"/>
          </p:cNvSpPr>
          <p:nvPr/>
        </p:nvSpPr>
        <p:spPr bwMode="auto">
          <a:xfrm>
            <a:off x="6084168" y="2852936"/>
            <a:ext cx="3059832" cy="360041"/>
          </a:xfrm>
          <a:prstGeom prst="ellipse">
            <a:avLst/>
          </a:prstGeom>
          <a:noFill/>
          <a:ln w="28575" algn="ctr">
            <a:solidFill>
              <a:srgbClr val="FF0000"/>
            </a:solidFill>
            <a:round/>
            <a:headEnd/>
            <a:tailEnd/>
          </a:ln>
        </p:spPr>
        <p:txBody>
          <a:bodyPr lIns="79200" tIns="39600" rIns="79200" bIns="39600"/>
          <a:lstStyle/>
          <a:p>
            <a:pPr defTabSz="801688"/>
            <a:endParaRPr lang="zh-CN" altLang="en-US" sz="1800">
              <a:solidFill>
                <a:srgbClr val="000000"/>
              </a:solidFill>
            </a:endParaRPr>
          </a:p>
        </p:txBody>
      </p:sp>
      <p:sp>
        <p:nvSpPr>
          <p:cNvPr id="114" name="椭圆 113"/>
          <p:cNvSpPr>
            <a:spLocks noChangeArrowheads="1"/>
          </p:cNvSpPr>
          <p:nvPr/>
        </p:nvSpPr>
        <p:spPr bwMode="auto">
          <a:xfrm>
            <a:off x="6084168" y="2420887"/>
            <a:ext cx="3059832" cy="360041"/>
          </a:xfrm>
          <a:prstGeom prst="ellipse">
            <a:avLst/>
          </a:prstGeom>
          <a:noFill/>
          <a:ln w="28575" algn="ctr">
            <a:solidFill>
              <a:srgbClr val="FF0000"/>
            </a:solidFill>
            <a:round/>
            <a:headEnd/>
            <a:tailEnd/>
          </a:ln>
        </p:spPr>
        <p:txBody>
          <a:bodyPr lIns="79200" tIns="39600" rIns="79200" bIns="39600"/>
          <a:lstStyle/>
          <a:p>
            <a:pPr defTabSz="801688"/>
            <a:endParaRPr lang="zh-CN" altLang="en-US" sz="1800">
              <a:solidFill>
                <a:srgbClr val="000000"/>
              </a:solidFill>
            </a:endParaRPr>
          </a:p>
        </p:txBody>
      </p:sp>
      <p:sp>
        <p:nvSpPr>
          <p:cNvPr id="115" name="椭圆 114"/>
          <p:cNvSpPr>
            <a:spLocks noChangeArrowheads="1"/>
          </p:cNvSpPr>
          <p:nvPr/>
        </p:nvSpPr>
        <p:spPr bwMode="auto">
          <a:xfrm>
            <a:off x="6084168" y="4130551"/>
            <a:ext cx="3059832" cy="360041"/>
          </a:xfrm>
          <a:prstGeom prst="ellipse">
            <a:avLst/>
          </a:prstGeom>
          <a:noFill/>
          <a:ln w="28575" algn="ctr">
            <a:solidFill>
              <a:srgbClr val="FF0000"/>
            </a:solidFill>
            <a:round/>
            <a:headEnd/>
            <a:tailEnd/>
          </a:ln>
        </p:spPr>
        <p:txBody>
          <a:bodyPr lIns="79200" tIns="39600" rIns="79200" bIns="39600"/>
          <a:lstStyle/>
          <a:p>
            <a:pPr defTabSz="801688"/>
            <a:endParaRPr lang="zh-CN" altLang="en-US" sz="1800">
              <a:solidFill>
                <a:srgbClr val="000000"/>
              </a:solidFill>
            </a:endParaRPr>
          </a:p>
        </p:txBody>
      </p:sp>
      <p:sp>
        <p:nvSpPr>
          <p:cNvPr id="118" name="椭圆 117"/>
          <p:cNvSpPr>
            <a:spLocks noChangeArrowheads="1"/>
          </p:cNvSpPr>
          <p:nvPr/>
        </p:nvSpPr>
        <p:spPr bwMode="auto">
          <a:xfrm>
            <a:off x="6084168" y="3698503"/>
            <a:ext cx="3059832" cy="360041"/>
          </a:xfrm>
          <a:prstGeom prst="ellipse">
            <a:avLst/>
          </a:prstGeom>
          <a:noFill/>
          <a:ln w="28575" algn="ctr">
            <a:solidFill>
              <a:srgbClr val="FF0000"/>
            </a:solidFill>
            <a:round/>
            <a:headEnd/>
            <a:tailEnd/>
          </a:ln>
        </p:spPr>
        <p:txBody>
          <a:bodyPr lIns="79200" tIns="39600" rIns="79200" bIns="39600"/>
          <a:lstStyle/>
          <a:p>
            <a:pPr defTabSz="801688"/>
            <a:endParaRPr lang="zh-CN" altLang="en-US" sz="1800">
              <a:solidFill>
                <a:srgbClr val="000000"/>
              </a:solidFill>
            </a:endParaRPr>
          </a:p>
        </p:txBody>
      </p:sp>
      <p:sp>
        <p:nvSpPr>
          <p:cNvPr id="120" name="椭圆 119"/>
          <p:cNvSpPr>
            <a:spLocks noChangeArrowheads="1"/>
          </p:cNvSpPr>
          <p:nvPr/>
        </p:nvSpPr>
        <p:spPr bwMode="auto">
          <a:xfrm>
            <a:off x="6084168" y="4562598"/>
            <a:ext cx="3059832" cy="360041"/>
          </a:xfrm>
          <a:prstGeom prst="ellipse">
            <a:avLst/>
          </a:prstGeom>
          <a:noFill/>
          <a:ln w="28575" algn="ctr">
            <a:solidFill>
              <a:srgbClr val="FF0000"/>
            </a:solidFill>
            <a:round/>
            <a:headEnd/>
            <a:tailEnd/>
          </a:ln>
        </p:spPr>
        <p:txBody>
          <a:bodyPr lIns="79200" tIns="39600" rIns="79200" bIns="39600"/>
          <a:lstStyle/>
          <a:p>
            <a:pPr defTabSz="801688"/>
            <a:endParaRPr lang="zh-CN" altLang="en-US" sz="1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1000" fill="hold"/>
                                        <p:tgtEl>
                                          <p:spTgt spid="113"/>
                                        </p:tgtEl>
                                        <p:attrNameLst>
                                          <p:attrName>ppt_w</p:attrName>
                                        </p:attrNameLst>
                                      </p:cBhvr>
                                      <p:tavLst>
                                        <p:tav tm="0">
                                          <p:val>
                                            <p:fltVal val="0"/>
                                          </p:val>
                                        </p:tav>
                                        <p:tav tm="100000">
                                          <p:val>
                                            <p:strVal val="#ppt_w"/>
                                          </p:val>
                                        </p:tav>
                                      </p:tavLst>
                                    </p:anim>
                                    <p:anim calcmode="lin" valueType="num">
                                      <p:cBhvr>
                                        <p:cTn id="8" dur="1000" fill="hold"/>
                                        <p:tgtEl>
                                          <p:spTgt spid="11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14"/>
                                        </p:tgtEl>
                                        <p:attrNameLst>
                                          <p:attrName>style.visibility</p:attrName>
                                        </p:attrNameLst>
                                      </p:cBhvr>
                                      <p:to>
                                        <p:strVal val="visible"/>
                                      </p:to>
                                    </p:set>
                                    <p:anim calcmode="lin" valueType="num">
                                      <p:cBhvr>
                                        <p:cTn id="11" dur="1000" fill="hold"/>
                                        <p:tgtEl>
                                          <p:spTgt spid="114"/>
                                        </p:tgtEl>
                                        <p:attrNameLst>
                                          <p:attrName>ppt_w</p:attrName>
                                        </p:attrNameLst>
                                      </p:cBhvr>
                                      <p:tavLst>
                                        <p:tav tm="0">
                                          <p:val>
                                            <p:fltVal val="0"/>
                                          </p:val>
                                        </p:tav>
                                        <p:tav tm="100000">
                                          <p:val>
                                            <p:strVal val="#ppt_w"/>
                                          </p:val>
                                        </p:tav>
                                      </p:tavLst>
                                    </p:anim>
                                    <p:anim calcmode="lin" valueType="num">
                                      <p:cBhvr>
                                        <p:cTn id="12" dur="1000" fill="hold"/>
                                        <p:tgtEl>
                                          <p:spTgt spid="11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115"/>
                                        </p:tgtEl>
                                        <p:attrNameLst>
                                          <p:attrName>style.visibility</p:attrName>
                                        </p:attrNameLst>
                                      </p:cBhvr>
                                      <p:to>
                                        <p:strVal val="visible"/>
                                      </p:to>
                                    </p:set>
                                    <p:anim calcmode="lin" valueType="num">
                                      <p:cBhvr>
                                        <p:cTn id="15" dur="1000" fill="hold"/>
                                        <p:tgtEl>
                                          <p:spTgt spid="115"/>
                                        </p:tgtEl>
                                        <p:attrNameLst>
                                          <p:attrName>ppt_w</p:attrName>
                                        </p:attrNameLst>
                                      </p:cBhvr>
                                      <p:tavLst>
                                        <p:tav tm="0">
                                          <p:val>
                                            <p:fltVal val="0"/>
                                          </p:val>
                                        </p:tav>
                                        <p:tav tm="100000">
                                          <p:val>
                                            <p:strVal val="#ppt_w"/>
                                          </p:val>
                                        </p:tav>
                                      </p:tavLst>
                                    </p:anim>
                                    <p:anim calcmode="lin" valueType="num">
                                      <p:cBhvr>
                                        <p:cTn id="16" dur="1000" fill="hold"/>
                                        <p:tgtEl>
                                          <p:spTgt spid="115"/>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118"/>
                                        </p:tgtEl>
                                        <p:attrNameLst>
                                          <p:attrName>style.visibility</p:attrName>
                                        </p:attrNameLst>
                                      </p:cBhvr>
                                      <p:to>
                                        <p:strVal val="visible"/>
                                      </p:to>
                                    </p:set>
                                    <p:anim calcmode="lin" valueType="num">
                                      <p:cBhvr>
                                        <p:cTn id="19" dur="1000" fill="hold"/>
                                        <p:tgtEl>
                                          <p:spTgt spid="118"/>
                                        </p:tgtEl>
                                        <p:attrNameLst>
                                          <p:attrName>ppt_w</p:attrName>
                                        </p:attrNameLst>
                                      </p:cBhvr>
                                      <p:tavLst>
                                        <p:tav tm="0">
                                          <p:val>
                                            <p:fltVal val="0"/>
                                          </p:val>
                                        </p:tav>
                                        <p:tav tm="100000">
                                          <p:val>
                                            <p:strVal val="#ppt_w"/>
                                          </p:val>
                                        </p:tav>
                                      </p:tavLst>
                                    </p:anim>
                                    <p:anim calcmode="lin" valueType="num">
                                      <p:cBhvr>
                                        <p:cTn id="20" dur="1000" fill="hold"/>
                                        <p:tgtEl>
                                          <p:spTgt spid="118"/>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120"/>
                                        </p:tgtEl>
                                        <p:attrNameLst>
                                          <p:attrName>style.visibility</p:attrName>
                                        </p:attrNameLst>
                                      </p:cBhvr>
                                      <p:to>
                                        <p:strVal val="visible"/>
                                      </p:to>
                                    </p:set>
                                    <p:anim calcmode="lin" valueType="num">
                                      <p:cBhvr>
                                        <p:cTn id="23" dur="1000" fill="hold"/>
                                        <p:tgtEl>
                                          <p:spTgt spid="120"/>
                                        </p:tgtEl>
                                        <p:attrNameLst>
                                          <p:attrName>ppt_w</p:attrName>
                                        </p:attrNameLst>
                                      </p:cBhvr>
                                      <p:tavLst>
                                        <p:tav tm="0">
                                          <p:val>
                                            <p:fltVal val="0"/>
                                          </p:val>
                                        </p:tav>
                                        <p:tav tm="100000">
                                          <p:val>
                                            <p:strVal val="#ppt_w"/>
                                          </p:val>
                                        </p:tav>
                                      </p:tavLst>
                                    </p:anim>
                                    <p:anim calcmode="lin" valueType="num">
                                      <p:cBhvr>
                                        <p:cTn id="24" dur="1000" fill="hold"/>
                                        <p:tgtEl>
                                          <p:spTgt spid="120"/>
                                        </p:tgtEl>
                                        <p:attrNameLst>
                                          <p:attrName>ppt_h</p:attrName>
                                        </p:attrNameLst>
                                      </p:cBhvr>
                                      <p:tavLst>
                                        <p:tav tm="0">
                                          <p:val>
                                            <p:fltVal val="0"/>
                                          </p:val>
                                        </p:tav>
                                        <p:tav tm="100000">
                                          <p:val>
                                            <p:strVal val="#ppt_h"/>
                                          </p:val>
                                        </p:tav>
                                      </p:tavLst>
                                    </p:anim>
                                  </p:childTnLst>
                                </p:cTn>
                              </p:par>
                            </p:childTnLst>
                          </p:cTn>
                        </p:par>
                        <p:par>
                          <p:cTn id="25" fill="hold">
                            <p:stCondLst>
                              <p:cond delay="1000"/>
                            </p:stCondLst>
                            <p:childTnLst>
                              <p:par>
                                <p:cTn id="26" presetID="23" presetClass="entr" presetSubtype="16" fill="hold" grpId="0" nodeType="afterEffect">
                                  <p:stCondLst>
                                    <p:cond delay="0"/>
                                  </p:stCondLst>
                                  <p:childTnLst>
                                    <p:set>
                                      <p:cBhvr>
                                        <p:cTn id="27" dur="1" fill="hold">
                                          <p:stCondLst>
                                            <p:cond delay="0"/>
                                          </p:stCondLst>
                                        </p:cTn>
                                        <p:tgtEl>
                                          <p:spTgt spid="112"/>
                                        </p:tgtEl>
                                        <p:attrNameLst>
                                          <p:attrName>style.visibility</p:attrName>
                                        </p:attrNameLst>
                                      </p:cBhvr>
                                      <p:to>
                                        <p:strVal val="visible"/>
                                      </p:to>
                                    </p:set>
                                    <p:anim calcmode="lin" valueType="num">
                                      <p:cBhvr>
                                        <p:cTn id="28" dur="500" fill="hold"/>
                                        <p:tgtEl>
                                          <p:spTgt spid="112"/>
                                        </p:tgtEl>
                                        <p:attrNameLst>
                                          <p:attrName>ppt_w</p:attrName>
                                        </p:attrNameLst>
                                      </p:cBhvr>
                                      <p:tavLst>
                                        <p:tav tm="0">
                                          <p:val>
                                            <p:fltVal val="0"/>
                                          </p:val>
                                        </p:tav>
                                        <p:tav tm="100000">
                                          <p:val>
                                            <p:strVal val="#ppt_w"/>
                                          </p:val>
                                        </p:tav>
                                      </p:tavLst>
                                    </p:anim>
                                    <p:anim calcmode="lin" valueType="num">
                                      <p:cBhvr>
                                        <p:cTn id="29" dur="500" fill="hold"/>
                                        <p:tgtEl>
                                          <p:spTgt spid="1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P spid="114" grpId="0" animBg="1"/>
      <p:bldP spid="115" grpId="0" animBg="1"/>
      <p:bldP spid="118" grpId="0" animBg="1"/>
      <p:bldP spid="120"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tile tx="0" ty="0" sx="100000" sy="100000" flip="none" algn="tl"/>
        </a:blipFill>
        <a:effectLst/>
      </p:bgPr>
    </p:bg>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noFill/>
          <a:ln/>
        </p:spPr>
        <p:txBody>
          <a:bodyPr/>
          <a:lstStyle/>
          <a:p>
            <a:r>
              <a:rPr lang="zh-CN" altLang="en-US"/>
              <a:t>专家点评</a:t>
            </a:r>
          </a:p>
        </p:txBody>
      </p:sp>
      <p:sp>
        <p:nvSpPr>
          <p:cNvPr id="305155" name="Rectangle 3"/>
          <p:cNvSpPr>
            <a:spLocks noGrp="1" noChangeArrowheads="1"/>
          </p:cNvSpPr>
          <p:nvPr>
            <p:ph type="body" idx="1"/>
          </p:nvPr>
        </p:nvSpPr>
        <p:spPr>
          <a:noFill/>
          <a:ln/>
        </p:spPr>
        <p:txBody>
          <a:bodyPr>
            <a:normAutofit/>
          </a:bodyPr>
          <a:lstStyle/>
          <a:p>
            <a:r>
              <a:rPr lang="zh-CN" altLang="en-US" dirty="0"/>
              <a:t>亮点：</a:t>
            </a:r>
          </a:p>
          <a:p>
            <a:pPr lvl="1"/>
            <a:r>
              <a:rPr lang="zh-CN" altLang="en-US" dirty="0" smtClean="0"/>
              <a:t>现状分析通过流程展开，迅速找到效率提升改进点。</a:t>
            </a:r>
            <a:endParaRPr lang="zh-CN" altLang="en-US" dirty="0"/>
          </a:p>
          <a:p>
            <a:pPr lvl="1"/>
            <a:r>
              <a:rPr lang="zh-CN" altLang="en-US" sz="1800" dirty="0" smtClean="0">
                <a:solidFill>
                  <a:schemeClr val="tx1"/>
                </a:solidFill>
                <a:latin typeface="+mn-lt"/>
                <a:ea typeface="+mn-ea"/>
              </a:rPr>
              <a:t>根因验证有</a:t>
            </a:r>
            <a:r>
              <a:rPr lang="zh-CN" altLang="zh-CN" sz="1800" dirty="0" smtClean="0">
                <a:solidFill>
                  <a:schemeClr val="tx1"/>
                </a:solidFill>
                <a:latin typeface="+mn-lt"/>
                <a:ea typeface="+mn-ea"/>
              </a:rPr>
              <a:t>明确</a:t>
            </a:r>
            <a:r>
              <a:rPr lang="zh-CN" altLang="en-US" sz="1800" dirty="0" smtClean="0">
                <a:solidFill>
                  <a:schemeClr val="tx1"/>
                </a:solidFill>
                <a:latin typeface="+mn-lt"/>
                <a:ea typeface="+mn-ea"/>
              </a:rPr>
              <a:t>可衡量</a:t>
            </a:r>
            <a:r>
              <a:rPr lang="zh-CN" altLang="zh-CN" sz="1800" dirty="0" smtClean="0">
                <a:solidFill>
                  <a:schemeClr val="tx1"/>
                </a:solidFill>
                <a:latin typeface="+mn-lt"/>
                <a:ea typeface="+mn-ea"/>
              </a:rPr>
              <a:t>的确认</a:t>
            </a:r>
            <a:r>
              <a:rPr lang="zh-CN" altLang="en-US" sz="1800" dirty="0" smtClean="0">
                <a:solidFill>
                  <a:schemeClr val="tx1"/>
                </a:solidFill>
                <a:latin typeface="+mn-lt"/>
                <a:ea typeface="+mn-ea"/>
              </a:rPr>
              <a:t>标准</a:t>
            </a:r>
            <a:r>
              <a:rPr lang="zh-CN" altLang="zh-CN" sz="1800" dirty="0" smtClean="0">
                <a:solidFill>
                  <a:schemeClr val="tx1"/>
                </a:solidFill>
                <a:latin typeface="+mn-lt"/>
                <a:ea typeface="+mn-ea"/>
              </a:rPr>
              <a:t>，使用客观数据和事实对</a:t>
            </a:r>
            <a:r>
              <a:rPr lang="zh-CN" altLang="en-US" sz="1800" dirty="0" smtClean="0">
                <a:solidFill>
                  <a:schemeClr val="tx1"/>
                </a:solidFill>
                <a:latin typeface="+mn-lt"/>
                <a:ea typeface="+mn-ea"/>
              </a:rPr>
              <a:t>末端原因</a:t>
            </a:r>
            <a:r>
              <a:rPr lang="zh-CN" altLang="zh-CN" sz="1800" dirty="0" smtClean="0">
                <a:solidFill>
                  <a:schemeClr val="tx1"/>
                </a:solidFill>
                <a:latin typeface="+mn-lt"/>
                <a:ea typeface="+mn-ea"/>
              </a:rPr>
              <a:t>进行验证</a:t>
            </a:r>
            <a:r>
              <a:rPr lang="zh-CN" altLang="en-US" sz="1800" dirty="0" smtClean="0"/>
              <a:t>。</a:t>
            </a:r>
          </a:p>
          <a:p>
            <a:pPr lvl="1"/>
            <a:r>
              <a:rPr lang="zh-CN" altLang="en-US" dirty="0" smtClean="0"/>
              <a:t>对策拟定时均有明确验收标准，对策实施后对每个子目标进行了验收。</a:t>
            </a:r>
          </a:p>
          <a:p>
            <a:r>
              <a:rPr lang="zh-CN" altLang="en-US" dirty="0"/>
              <a:t>可</a:t>
            </a:r>
            <a:r>
              <a:rPr lang="zh-CN" altLang="en-US" dirty="0" smtClean="0"/>
              <a:t>改进点：</a:t>
            </a:r>
          </a:p>
          <a:p>
            <a:pPr lvl="1"/>
            <a:r>
              <a:rPr lang="zh-CN" altLang="en-US" dirty="0" smtClean="0"/>
              <a:t>现状分析其实有两个问题症结，原因分析用两个系统图或者一个关联图可能更加合适。</a:t>
            </a:r>
            <a:endParaRPr lang="en-US" altLang="zh-CN" dirty="0" smtClean="0"/>
          </a:p>
          <a:p>
            <a:pPr lvl="1"/>
            <a:r>
              <a:rPr lang="zh-CN" altLang="en-US" dirty="0"/>
              <a:t>根因确认环节的描述比较简单，而且针对每个末端原因一一进行确认，缺少主疑因筛选环节，建议提炼重点的</a:t>
            </a:r>
            <a:r>
              <a:rPr lang="en-US" altLang="zh-CN" dirty="0"/>
              <a:t>1~2</a:t>
            </a:r>
            <a:r>
              <a:rPr lang="zh-CN" altLang="en-US" dirty="0"/>
              <a:t>个根因确认的内容进行详细说明。</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p:spPr>
        <p:txBody>
          <a:bodyPr/>
          <a:lstStyle/>
          <a:p>
            <a:pPr defTabSz="801688"/>
            <a:r>
              <a:rPr lang="de-DE" altLang="zh-CN" smtClean="0"/>
              <a:t>Page </a:t>
            </a:r>
            <a:fld id="{04D46D90-B1F6-437F-9038-CEB77C5A10EA}" type="slidenum">
              <a:rPr lang="de-DE" altLang="zh-CN" smtClean="0"/>
              <a:pPr defTabSz="801688"/>
              <a:t>20</a:t>
            </a:fld>
            <a:endParaRPr lang="en-GB" altLang="zh-CN" smtClean="0"/>
          </a:p>
        </p:txBody>
      </p:sp>
      <p:sp>
        <p:nvSpPr>
          <p:cNvPr id="16387" name="Rectangle 2"/>
          <p:cNvSpPr>
            <a:spLocks noGrp="1" noChangeArrowheads="1"/>
          </p:cNvSpPr>
          <p:nvPr>
            <p:ph type="title"/>
          </p:nvPr>
        </p:nvSpPr>
        <p:spPr>
          <a:xfrm>
            <a:off x="652463" y="430213"/>
            <a:ext cx="4424362" cy="871537"/>
          </a:xfrm>
        </p:spPr>
        <p:txBody>
          <a:bodyPr/>
          <a:lstStyle/>
          <a:p>
            <a:pPr eaLnBrk="1" hangingPunct="1"/>
            <a:r>
              <a:rPr lang="en-US" altLang="zh-CN" dirty="0" smtClean="0"/>
              <a:t>Step 3</a:t>
            </a:r>
            <a:r>
              <a:rPr lang="zh-CN" altLang="en-US" dirty="0" smtClean="0"/>
              <a:t>：拟定对策</a:t>
            </a:r>
          </a:p>
        </p:txBody>
      </p:sp>
      <p:grpSp>
        <p:nvGrpSpPr>
          <p:cNvPr id="16427" name="组合 28"/>
          <p:cNvGrpSpPr>
            <a:grpSpLocks/>
          </p:cNvGrpSpPr>
          <p:nvPr/>
        </p:nvGrpSpPr>
        <p:grpSpPr bwMode="auto">
          <a:xfrm>
            <a:off x="5411788" y="95250"/>
            <a:ext cx="3633787" cy="771525"/>
            <a:chOff x="5241412" y="263848"/>
            <a:chExt cx="3633789" cy="771525"/>
          </a:xfrm>
        </p:grpSpPr>
        <p:grpSp>
          <p:nvGrpSpPr>
            <p:cNvPr id="16428" name="Group 50"/>
            <p:cNvGrpSpPr>
              <a:grpSpLocks/>
            </p:cNvGrpSpPr>
            <p:nvPr/>
          </p:nvGrpSpPr>
          <p:grpSpPr bwMode="auto">
            <a:xfrm>
              <a:off x="5347776" y="365448"/>
              <a:ext cx="3527425" cy="669925"/>
              <a:chOff x="3310" y="287"/>
              <a:chExt cx="2222" cy="422"/>
            </a:xfrm>
          </p:grpSpPr>
          <p:sp>
            <p:nvSpPr>
              <p:cNvPr id="16434" name="Freeform 51"/>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gradFill rotWithShape="1">
                <a:gsLst>
                  <a:gs pos="0">
                    <a:srgbClr val="BE0202"/>
                  </a:gs>
                  <a:gs pos="100000">
                    <a:srgbClr val="CE9E9E"/>
                  </a:gs>
                </a:gsLst>
                <a:lin ang="2700000" scaled="1"/>
              </a:gradFill>
              <a:ln w="6350" cap="flat" cmpd="sng">
                <a:solidFill>
                  <a:srgbClr val="000000"/>
                </a:solidFill>
                <a:prstDash val="solid"/>
                <a:round/>
                <a:headEnd/>
                <a:tailEnd/>
              </a:ln>
            </p:spPr>
            <p:txBody>
              <a:bodyPr/>
              <a:lstStyle/>
              <a:p>
                <a:endParaRPr lang="zh-CN" altLang="en-US"/>
              </a:p>
            </p:txBody>
          </p:sp>
          <p:sp>
            <p:nvSpPr>
              <p:cNvPr id="16435" name="Freeform 52"/>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6436" name="Freeform 53"/>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6437" name="Freeform 54"/>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6438" name="Text Box 56"/>
              <p:cNvSpPr txBox="1">
                <a:spLocks noChangeArrowheads="1"/>
              </p:cNvSpPr>
              <p:nvPr/>
            </p:nvSpPr>
            <p:spPr bwMode="auto">
              <a:xfrm>
                <a:off x="3833" y="388"/>
                <a:ext cx="317"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分析根因</a:t>
                </a:r>
              </a:p>
            </p:txBody>
          </p:sp>
          <p:sp>
            <p:nvSpPr>
              <p:cNvPr id="16439" name="Text Box 57"/>
              <p:cNvSpPr txBox="1">
                <a:spLocks noChangeArrowheads="1"/>
              </p:cNvSpPr>
              <p:nvPr/>
            </p:nvSpPr>
            <p:spPr bwMode="auto">
              <a:xfrm>
                <a:off x="4152" y="388"/>
                <a:ext cx="316" cy="312"/>
              </a:xfrm>
              <a:prstGeom prst="rect">
                <a:avLst/>
              </a:prstGeom>
              <a:noFill/>
              <a:ln w="6350" algn="ctr">
                <a:noFill/>
                <a:miter lim="800000"/>
                <a:headEnd/>
                <a:tailEnd/>
              </a:ln>
            </p:spPr>
            <p:txBody>
              <a:bodyPr/>
              <a:lstStyle/>
              <a:p>
                <a:pPr algn="ctr">
                  <a:lnSpc>
                    <a:spcPct val="110000"/>
                  </a:lnSpc>
                </a:pPr>
                <a:r>
                  <a:rPr lang="zh-CN" altLang="en-US" sz="1200" b="1">
                    <a:latin typeface="Arial" charset="0"/>
                    <a:ea typeface="华文细黑" pitchFamily="2" charset="-122"/>
                    <a:cs typeface="Arial" charset="0"/>
                  </a:rPr>
                  <a:t>拟定对策</a:t>
                </a:r>
              </a:p>
            </p:txBody>
          </p:sp>
          <p:sp>
            <p:nvSpPr>
              <p:cNvPr id="16440" name="Text Box 58"/>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6441" name="Text Box 59"/>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对策实施</a:t>
                </a:r>
              </a:p>
              <a:p>
                <a:pPr algn="ctr">
                  <a:lnSpc>
                    <a:spcPct val="110000"/>
                  </a:lnSpc>
                </a:pPr>
                <a:r>
                  <a:rPr lang="zh-CN" altLang="en-US" sz="1200" b="1">
                    <a:solidFill>
                      <a:srgbClr val="777777"/>
                    </a:solidFill>
                    <a:latin typeface="Arial" charset="0"/>
                    <a:ea typeface="华文细黑" pitchFamily="2" charset="-122"/>
                    <a:cs typeface="Arial" charset="0"/>
                  </a:rPr>
                  <a:t>效果确认</a:t>
                </a:r>
              </a:p>
            </p:txBody>
          </p:sp>
          <p:sp>
            <p:nvSpPr>
              <p:cNvPr id="16442" name="AutoShape 60"/>
              <p:cNvSpPr>
                <a:spLocks noChangeArrowheads="1"/>
              </p:cNvSpPr>
              <p:nvPr/>
            </p:nvSpPr>
            <p:spPr bwMode="auto">
              <a:xfrm>
                <a:off x="3310" y="380"/>
                <a:ext cx="543" cy="329"/>
              </a:xfrm>
              <a:prstGeom prst="homePlate">
                <a:avLst>
                  <a:gd name="adj" fmla="val 24069"/>
                </a:avLst>
              </a:prstGeom>
              <a:solidFill>
                <a:schemeClr val="bg1"/>
              </a:solidFill>
              <a:ln w="6350" algn="ctr">
                <a:solidFill>
                  <a:srgbClr val="000000"/>
                </a:solidFill>
                <a:miter lim="800000"/>
                <a:headEnd/>
                <a:tailEnd/>
              </a:ln>
            </p:spPr>
            <p:txBody>
              <a:bodyPr/>
              <a:lstStyle/>
              <a:p>
                <a:endParaRPr lang="zh-CN" altLang="en-US"/>
              </a:p>
            </p:txBody>
          </p:sp>
          <p:sp>
            <p:nvSpPr>
              <p:cNvPr id="16443" name="Text Box 61"/>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chemeClr val="bg2"/>
                    </a:solidFill>
                    <a:latin typeface="Arial" charset="0"/>
                    <a:ea typeface="华文细黑" pitchFamily="2" charset="-122"/>
                    <a:cs typeface="Arial" charset="0"/>
                  </a:rPr>
                  <a:t>选择课题</a:t>
                </a:r>
              </a:p>
              <a:p>
                <a:pPr algn="ctr">
                  <a:lnSpc>
                    <a:spcPct val="110000"/>
                  </a:lnSpc>
                </a:pPr>
                <a:r>
                  <a:rPr lang="zh-CN" altLang="en-US" sz="1200" b="1">
                    <a:solidFill>
                      <a:schemeClr val="bg2"/>
                    </a:solidFill>
                    <a:latin typeface="Arial" charset="0"/>
                    <a:ea typeface="华文细黑" pitchFamily="2" charset="-122"/>
                    <a:cs typeface="Arial" charset="0"/>
                  </a:rPr>
                  <a:t>把握现状</a:t>
                </a:r>
              </a:p>
            </p:txBody>
          </p:sp>
          <p:sp>
            <p:nvSpPr>
              <p:cNvPr id="16444" name="AutoShape 62"/>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6445" name="AutoShape 64"/>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6446" name="AutoShape 66"/>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6429" name="Text Box 67"/>
            <p:cNvSpPr txBox="1">
              <a:spLocks noChangeArrowheads="1"/>
            </p:cNvSpPr>
            <p:nvPr/>
          </p:nvSpPr>
          <p:spPr bwMode="auto">
            <a:xfrm>
              <a:off x="524141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S1</a:t>
              </a:r>
            </a:p>
          </p:txBody>
        </p:sp>
        <p:sp>
          <p:nvSpPr>
            <p:cNvPr id="16430" name="Text Box 68"/>
            <p:cNvSpPr txBox="1">
              <a:spLocks noChangeArrowheads="1"/>
            </p:cNvSpPr>
            <p:nvPr/>
          </p:nvSpPr>
          <p:spPr bwMode="auto">
            <a:xfrm>
              <a:off x="6178037" y="26384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S2</a:t>
              </a:r>
            </a:p>
          </p:txBody>
        </p:sp>
        <p:sp>
          <p:nvSpPr>
            <p:cNvPr id="16431" name="Text Box 69"/>
            <p:cNvSpPr txBox="1">
              <a:spLocks noChangeArrowheads="1"/>
            </p:cNvSpPr>
            <p:nvPr/>
          </p:nvSpPr>
          <p:spPr bwMode="auto">
            <a:xfrm>
              <a:off x="6609837" y="263848"/>
              <a:ext cx="431800"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S3</a:t>
              </a:r>
            </a:p>
          </p:txBody>
        </p:sp>
        <p:sp>
          <p:nvSpPr>
            <p:cNvPr id="16432" name="Text Box 70"/>
            <p:cNvSpPr txBox="1">
              <a:spLocks noChangeArrowheads="1"/>
            </p:cNvSpPr>
            <p:nvPr/>
          </p:nvSpPr>
          <p:spPr bwMode="auto">
            <a:xfrm>
              <a:off x="7186100" y="26384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S4</a:t>
              </a:r>
            </a:p>
          </p:txBody>
        </p:sp>
        <p:sp>
          <p:nvSpPr>
            <p:cNvPr id="16433" name="Text Box 71"/>
            <p:cNvSpPr txBox="1">
              <a:spLocks noChangeArrowheads="1"/>
            </p:cNvSpPr>
            <p:nvPr/>
          </p:nvSpPr>
          <p:spPr bwMode="auto">
            <a:xfrm>
              <a:off x="7905237" y="26384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graphicFrame>
        <p:nvGraphicFramePr>
          <p:cNvPr id="27" name="表格 26"/>
          <p:cNvGraphicFramePr>
            <a:graphicFrameLocks noGrp="1"/>
          </p:cNvGraphicFramePr>
          <p:nvPr/>
        </p:nvGraphicFramePr>
        <p:xfrm>
          <a:off x="250825" y="1484313"/>
          <a:ext cx="8640959" cy="4392835"/>
        </p:xfrm>
        <a:graphic>
          <a:graphicData uri="http://schemas.openxmlformats.org/drawingml/2006/table">
            <a:tbl>
              <a:tblPr/>
              <a:tblGrid>
                <a:gridCol w="422868"/>
                <a:gridCol w="1037070"/>
                <a:gridCol w="1259370"/>
                <a:gridCol w="1424020"/>
                <a:gridCol w="1522327"/>
                <a:gridCol w="887072"/>
                <a:gridCol w="936104"/>
                <a:gridCol w="1152128"/>
              </a:tblGrid>
              <a:tr h="360294">
                <a:tc>
                  <a:txBody>
                    <a:bodyPr/>
                    <a:lstStyle/>
                    <a:p>
                      <a:pPr algn="ctr" fontAlgn="ctr"/>
                      <a:r>
                        <a:rPr lang="zh-CN" altLang="en-US" sz="1400" b="1" i="0" u="none" strike="noStrike" dirty="0">
                          <a:solidFill>
                            <a:schemeClr val="bg1"/>
                          </a:solidFill>
                          <a:latin typeface="+mn-ea"/>
                          <a:ea typeface="+mn-ea"/>
                        </a:rPr>
                        <a:t>序号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zh-CN" altLang="en-US" sz="1400" b="1" i="0" u="none" strike="noStrike" dirty="0" smtClean="0">
                          <a:solidFill>
                            <a:schemeClr val="bg1"/>
                          </a:solidFill>
                          <a:latin typeface="+mn-ea"/>
                          <a:ea typeface="+mn-ea"/>
                        </a:rPr>
                        <a:t>要因</a:t>
                      </a:r>
                      <a:endParaRPr lang="zh-CN" altLang="en-US" sz="1400" b="1" i="0" u="none" strike="noStrike" dirty="0">
                        <a:solidFill>
                          <a:schemeClr val="bg1"/>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zh-CN" altLang="en-US" sz="1400" b="1" i="0" u="none" strike="noStrike" dirty="0" smtClean="0">
                          <a:solidFill>
                            <a:schemeClr val="bg1"/>
                          </a:solidFill>
                          <a:latin typeface="+mn-ea"/>
                          <a:ea typeface="+mn-ea"/>
                        </a:rPr>
                        <a:t>对策</a:t>
                      </a:r>
                    </a:p>
                    <a:p>
                      <a:pPr algn="ctr" fontAlgn="ctr"/>
                      <a:r>
                        <a:rPr lang="en-US" altLang="zh-CN" sz="1400" b="1" i="0" u="none" strike="noStrike" dirty="0" smtClean="0">
                          <a:solidFill>
                            <a:schemeClr val="bg1"/>
                          </a:solidFill>
                          <a:latin typeface="+mn-ea"/>
                          <a:ea typeface="+mn-ea"/>
                        </a:rPr>
                        <a:t>(what) </a:t>
                      </a:r>
                      <a:endParaRPr lang="zh-CN" altLang="en-US" sz="1400" b="1" i="0" u="none" strike="noStrike" dirty="0">
                        <a:solidFill>
                          <a:schemeClr val="bg1"/>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zh-CN" altLang="en-US" sz="1400" b="1" i="0" u="none" strike="noStrike" dirty="0" smtClean="0">
                          <a:solidFill>
                            <a:schemeClr val="bg1"/>
                          </a:solidFill>
                          <a:latin typeface="+mn-ea"/>
                          <a:ea typeface="+mn-ea"/>
                        </a:rPr>
                        <a:t>措施</a:t>
                      </a:r>
                    </a:p>
                    <a:p>
                      <a:pPr algn="ctr" fontAlgn="ctr"/>
                      <a:r>
                        <a:rPr lang="en-US" altLang="zh-CN" sz="1400" b="1" i="0" u="none" strike="noStrike" dirty="0" smtClean="0">
                          <a:solidFill>
                            <a:schemeClr val="bg1"/>
                          </a:solidFill>
                          <a:latin typeface="+mn-ea"/>
                          <a:ea typeface="+mn-ea"/>
                        </a:rPr>
                        <a:t>(how)</a:t>
                      </a:r>
                      <a:endParaRPr lang="zh-CN" altLang="en-US" sz="1400" b="1" i="0" u="none" strike="noStrike" dirty="0">
                        <a:solidFill>
                          <a:schemeClr val="bg1"/>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zh-CN" altLang="en-US" sz="1400" b="1" i="0" u="none" strike="noStrike" dirty="0" smtClean="0">
                          <a:solidFill>
                            <a:schemeClr val="bg1"/>
                          </a:solidFill>
                          <a:latin typeface="+mn-ea"/>
                          <a:ea typeface="+mn-ea"/>
                        </a:rPr>
                        <a:t>目标</a:t>
                      </a:r>
                    </a:p>
                    <a:p>
                      <a:pPr algn="ctr" fontAlgn="ctr"/>
                      <a:r>
                        <a:rPr lang="en-US" altLang="zh-CN" sz="1400" b="1" i="0" u="none" strike="noStrike" dirty="0" smtClean="0">
                          <a:solidFill>
                            <a:schemeClr val="bg1"/>
                          </a:solidFill>
                          <a:latin typeface="+mn-ea"/>
                          <a:ea typeface="+mn-ea"/>
                        </a:rPr>
                        <a:t>(why)</a:t>
                      </a:r>
                      <a:endParaRPr lang="zh-CN" altLang="en-US" sz="1400" b="1" i="0" u="none" strike="noStrike" dirty="0">
                        <a:solidFill>
                          <a:schemeClr val="bg1"/>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zh-CN" altLang="en-US" sz="1400" b="1" i="0" u="none" strike="noStrike" dirty="0" smtClean="0">
                          <a:solidFill>
                            <a:schemeClr val="bg1"/>
                          </a:solidFill>
                          <a:latin typeface="+mn-ea"/>
                          <a:ea typeface="+mn-ea"/>
                        </a:rPr>
                        <a:t>实施地点</a:t>
                      </a:r>
                    </a:p>
                    <a:p>
                      <a:pPr algn="ctr" fontAlgn="ctr"/>
                      <a:r>
                        <a:rPr lang="en-US" altLang="zh-CN" sz="1400" b="1" i="0" u="none" strike="noStrike" dirty="0" smtClean="0">
                          <a:solidFill>
                            <a:schemeClr val="bg1"/>
                          </a:solidFill>
                          <a:latin typeface="+mn-ea"/>
                          <a:ea typeface="+mn-ea"/>
                        </a:rPr>
                        <a:t>(where)</a:t>
                      </a:r>
                      <a:endParaRPr lang="zh-CN" altLang="en-US" sz="1400" b="1" i="0" u="none" strike="noStrike" dirty="0">
                        <a:solidFill>
                          <a:schemeClr val="bg1"/>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zh-CN" altLang="en-US" sz="1400" b="1" i="0" u="none" strike="noStrike" dirty="0" smtClean="0">
                          <a:solidFill>
                            <a:schemeClr val="bg1"/>
                          </a:solidFill>
                          <a:latin typeface="+mn-ea"/>
                          <a:ea typeface="+mn-ea"/>
                        </a:rPr>
                        <a:t>完成日期</a:t>
                      </a:r>
                    </a:p>
                    <a:p>
                      <a:pPr algn="ctr" fontAlgn="ctr"/>
                      <a:r>
                        <a:rPr lang="en-US" altLang="zh-CN" sz="1400" b="1" i="0" u="none" strike="noStrike" dirty="0" smtClean="0">
                          <a:solidFill>
                            <a:schemeClr val="bg1"/>
                          </a:solidFill>
                          <a:latin typeface="+mn-ea"/>
                          <a:ea typeface="+mn-ea"/>
                        </a:rPr>
                        <a:t>(when)</a:t>
                      </a:r>
                      <a:endParaRPr lang="zh-CN" altLang="en-US" sz="1400" b="1" i="0" u="none" strike="noStrike" dirty="0">
                        <a:solidFill>
                          <a:schemeClr val="bg1"/>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zh-CN" altLang="en-US" sz="1400" b="1" i="0" u="none" strike="noStrike" dirty="0" smtClean="0">
                          <a:solidFill>
                            <a:schemeClr val="bg1"/>
                          </a:solidFill>
                          <a:latin typeface="+mn-ea"/>
                          <a:ea typeface="+mn-ea"/>
                        </a:rPr>
                        <a:t>责任人</a:t>
                      </a:r>
                    </a:p>
                    <a:p>
                      <a:pPr algn="ctr" fontAlgn="ctr"/>
                      <a:r>
                        <a:rPr lang="en-US" altLang="zh-CN" sz="1400" b="1" i="0" u="none" strike="noStrike" dirty="0" smtClean="0">
                          <a:solidFill>
                            <a:schemeClr val="bg1"/>
                          </a:solidFill>
                          <a:latin typeface="+mn-ea"/>
                          <a:ea typeface="+mn-ea"/>
                        </a:rPr>
                        <a:t>(who)</a:t>
                      </a:r>
                      <a:endParaRPr lang="zh-CN" altLang="en-US" sz="1400" b="1" i="0" u="none" strike="noStrike" dirty="0">
                        <a:solidFill>
                          <a:schemeClr val="bg1"/>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r>
              <a:tr h="1445835">
                <a:tc>
                  <a:txBody>
                    <a:bodyPr/>
                    <a:lstStyle/>
                    <a:p>
                      <a:pPr algn="ctr" fontAlgn="ctr"/>
                      <a:r>
                        <a:rPr lang="en-US" altLang="zh-CN" sz="1200" b="0" i="0" u="none" strike="noStrike" dirty="0" smtClean="0">
                          <a:latin typeface="+mn-ea"/>
                          <a:ea typeface="+mn-ea"/>
                        </a:rPr>
                        <a:t>4</a:t>
                      </a:r>
                      <a:endParaRPr lang="en-US" altLang="zh-CN" sz="1200" b="0" i="0" u="none" strike="noStrike" dirty="0">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ctr"/>
                      <a:r>
                        <a:rPr lang="zh-CN" altLang="en-US" sz="1200" b="0" i="0" u="none" strike="noStrike" dirty="0" smtClean="0">
                          <a:latin typeface="+mn-ea"/>
                          <a:ea typeface="+mn-ea"/>
                        </a:rPr>
                        <a:t>编译和</a:t>
                      </a:r>
                      <a:r>
                        <a:rPr lang="en-US" altLang="zh-CN" sz="1200" b="0" i="0" u="none" strike="noStrike" dirty="0" smtClean="0">
                          <a:latin typeface="+mn-ea"/>
                          <a:ea typeface="+mn-ea"/>
                        </a:rPr>
                        <a:t>Profiling</a:t>
                      </a:r>
                      <a:r>
                        <a:rPr lang="zh-CN" altLang="en-US" sz="1200" b="0" i="0" u="none" strike="noStrike" dirty="0" smtClean="0">
                          <a:latin typeface="+mn-ea"/>
                          <a:ea typeface="+mn-ea"/>
                        </a:rPr>
                        <a:t>工具未自动化</a:t>
                      </a:r>
                      <a:endParaRPr lang="zh-CN" altLang="en-US" sz="1200" b="0" i="0" u="none" strike="noStrike" dirty="0">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ctr"/>
                      <a:r>
                        <a:rPr lang="zh-CN" altLang="en-US" sz="1200" b="0" i="0" u="none" strike="noStrike" dirty="0" smtClean="0">
                          <a:latin typeface="+mn-ea"/>
                          <a:ea typeface="+mn-ea"/>
                        </a:rPr>
                        <a:t>开发自动化脚本自动完成所有链路的编译和</a:t>
                      </a:r>
                      <a:r>
                        <a:rPr lang="en-US" altLang="zh-CN" sz="1200" b="0" i="0" u="none" strike="noStrike" dirty="0" smtClean="0">
                          <a:latin typeface="+mn-ea"/>
                          <a:ea typeface="+mn-ea"/>
                        </a:rPr>
                        <a:t>profiling</a:t>
                      </a:r>
                      <a:endParaRPr lang="zh-CN" altLang="en-US" sz="1200" b="0" i="0" u="none" strike="noStrike" dirty="0">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ctr"/>
                      <a:r>
                        <a:rPr lang="en-US" altLang="zh-CN" sz="1200" b="0" i="0" u="none" strike="noStrike" dirty="0" smtClean="0">
                          <a:latin typeface="+mn-ea"/>
                          <a:ea typeface="+mn-ea"/>
                        </a:rPr>
                        <a:t>1</a:t>
                      </a:r>
                      <a:r>
                        <a:rPr lang="zh-CN" altLang="en-US" sz="1200" b="0" i="0" u="none" strike="noStrike" dirty="0" smtClean="0">
                          <a:latin typeface="+mn-ea"/>
                          <a:ea typeface="+mn-ea"/>
                        </a:rPr>
                        <a:t>、用</a:t>
                      </a:r>
                      <a:r>
                        <a:rPr lang="en-US" altLang="zh-CN" sz="1200" b="0" i="0" u="none" strike="noStrike" dirty="0" smtClean="0">
                          <a:latin typeface="+mn-ea"/>
                          <a:ea typeface="+mn-ea"/>
                        </a:rPr>
                        <a:t>Tensilica</a:t>
                      </a:r>
                      <a:r>
                        <a:rPr lang="zh-CN" altLang="en-US" sz="1200" b="0" i="0" u="none" strike="noStrike" dirty="0" smtClean="0">
                          <a:latin typeface="+mn-ea"/>
                          <a:ea typeface="+mn-ea"/>
                        </a:rPr>
                        <a:t>相关命令编写</a:t>
                      </a:r>
                      <a:r>
                        <a:rPr lang="en-US" altLang="zh-CN" sz="1200" b="0" i="0" u="none" strike="noStrike" dirty="0" err="1" smtClean="0">
                          <a:latin typeface="+mn-ea"/>
                          <a:ea typeface="+mn-ea"/>
                        </a:rPr>
                        <a:t>makefile</a:t>
                      </a:r>
                      <a:r>
                        <a:rPr lang="zh-CN" altLang="en-US" sz="1200" b="0" i="0" u="none" strike="noStrike" dirty="0" smtClean="0">
                          <a:latin typeface="+mn-ea"/>
                          <a:ea typeface="+mn-ea"/>
                        </a:rPr>
                        <a:t>文件和代码自动编译脚本</a:t>
                      </a:r>
                    </a:p>
                    <a:p>
                      <a:pPr algn="l" fontAlgn="ctr"/>
                      <a:r>
                        <a:rPr lang="en-US" altLang="zh-CN" sz="1200" b="0" i="0" u="none" strike="noStrike" dirty="0" smtClean="0">
                          <a:latin typeface="+mn-ea"/>
                          <a:ea typeface="+mn-ea"/>
                        </a:rPr>
                        <a:t>2</a:t>
                      </a:r>
                      <a:r>
                        <a:rPr lang="zh-CN" altLang="en-US" sz="1200" b="0" i="0" u="none" strike="noStrike" dirty="0" smtClean="0">
                          <a:latin typeface="+mn-ea"/>
                          <a:ea typeface="+mn-ea"/>
                        </a:rPr>
                        <a:t>、用</a:t>
                      </a:r>
                      <a:r>
                        <a:rPr lang="en-US" altLang="zh-CN" sz="1200" b="0" i="0" u="none" strike="noStrike" dirty="0" smtClean="0">
                          <a:latin typeface="+mn-ea"/>
                          <a:ea typeface="+mn-ea"/>
                        </a:rPr>
                        <a:t>Tensilica</a:t>
                      </a:r>
                      <a:r>
                        <a:rPr lang="zh-CN" altLang="en-US" sz="1200" b="0" i="0" u="none" strike="noStrike" dirty="0" smtClean="0">
                          <a:latin typeface="+mn-ea"/>
                          <a:ea typeface="+mn-ea"/>
                        </a:rPr>
                        <a:t>相关命令编写自动</a:t>
                      </a:r>
                      <a:r>
                        <a:rPr lang="en-US" altLang="zh-CN" sz="1200" b="0" i="0" u="none" strike="noStrike" dirty="0" smtClean="0">
                          <a:latin typeface="+mn-ea"/>
                          <a:ea typeface="+mn-ea"/>
                        </a:rPr>
                        <a:t>Profiling</a:t>
                      </a:r>
                      <a:r>
                        <a:rPr lang="zh-CN" altLang="en-US" sz="1200" b="0" i="0" u="none" strike="noStrike" dirty="0" smtClean="0">
                          <a:latin typeface="+mn-ea"/>
                          <a:ea typeface="+mn-ea"/>
                        </a:rPr>
                        <a:t>脚本</a:t>
                      </a:r>
                      <a:endParaRPr lang="zh-CN" altLang="en-US" sz="1200" b="0" i="0" u="none" strike="noStrike" dirty="0">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ctr"/>
                      <a:r>
                        <a:rPr lang="zh-CN" altLang="en-US" sz="1200" b="0" i="0" u="none" strike="noStrike" dirty="0" smtClean="0">
                          <a:latin typeface="+mn-ea"/>
                          <a:ea typeface="+mn-ea"/>
                        </a:rPr>
                        <a:t>代码编译和</a:t>
                      </a:r>
                      <a:r>
                        <a:rPr lang="en-US" altLang="zh-CN" sz="1200" b="0" i="0" u="none" strike="noStrike" dirty="0" smtClean="0">
                          <a:latin typeface="+mn-ea"/>
                          <a:ea typeface="+mn-ea"/>
                        </a:rPr>
                        <a:t>Profiling</a:t>
                      </a:r>
                      <a:r>
                        <a:rPr lang="zh-CN" altLang="en-US" sz="1200" b="0" i="0" u="none" strike="noStrike" dirty="0" smtClean="0">
                          <a:latin typeface="+mn-ea"/>
                          <a:ea typeface="+mn-ea"/>
                        </a:rPr>
                        <a:t>全自动完成；</a:t>
                      </a:r>
                      <a:endParaRPr lang="en-US" altLang="zh-CN" sz="1200" b="0" i="0" u="none" strike="noStrike" dirty="0" smtClean="0">
                        <a:latin typeface="+mn-ea"/>
                        <a:ea typeface="+mn-ea"/>
                      </a:endParaRPr>
                    </a:p>
                    <a:p>
                      <a:pPr algn="l" fontAlgn="ctr"/>
                      <a:r>
                        <a:rPr lang="zh-CN" altLang="en-US" sz="1200" b="0" i="0" u="none" strike="noStrike" dirty="0" smtClean="0">
                          <a:latin typeface="+mn-ea"/>
                          <a:ea typeface="+mn-ea"/>
                        </a:rPr>
                        <a:t>人工参与步骤累计总耗时</a:t>
                      </a:r>
                      <a:r>
                        <a:rPr lang="zh-CN" altLang="en-US" sz="1200" b="0" i="0" u="none" strike="noStrike" dirty="0" smtClean="0">
                          <a:solidFill>
                            <a:srgbClr val="C00000"/>
                          </a:solidFill>
                          <a:latin typeface="+mn-ea"/>
                          <a:ea typeface="+mn-ea"/>
                        </a:rPr>
                        <a:t>由</a:t>
                      </a:r>
                      <a:r>
                        <a:rPr lang="en-US" altLang="zh-CN" sz="1200" b="0" i="0" u="none" strike="noStrike" dirty="0" smtClean="0">
                          <a:solidFill>
                            <a:srgbClr val="C00000"/>
                          </a:solidFill>
                          <a:latin typeface="+mn-ea"/>
                          <a:ea typeface="+mn-ea"/>
                        </a:rPr>
                        <a:t>4.5</a:t>
                      </a:r>
                      <a:r>
                        <a:rPr lang="zh-CN" altLang="en-US" sz="1200" b="0" i="0" u="none" strike="noStrike" dirty="0" smtClean="0">
                          <a:solidFill>
                            <a:srgbClr val="C00000"/>
                          </a:solidFill>
                          <a:latin typeface="+mn-ea"/>
                          <a:ea typeface="+mn-ea"/>
                        </a:rPr>
                        <a:t>小时缩短至</a:t>
                      </a:r>
                      <a:r>
                        <a:rPr lang="en-US" altLang="zh-CN" sz="1200" b="0" i="0" u="none" strike="noStrike" dirty="0" smtClean="0">
                          <a:solidFill>
                            <a:srgbClr val="C00000"/>
                          </a:solidFill>
                          <a:latin typeface="+mn-ea"/>
                          <a:ea typeface="+mn-ea"/>
                        </a:rPr>
                        <a:t>1.5</a:t>
                      </a:r>
                      <a:r>
                        <a:rPr lang="zh-CN" altLang="en-US" sz="1200" b="0" i="0" u="none" strike="noStrike" dirty="0" smtClean="0">
                          <a:solidFill>
                            <a:srgbClr val="C00000"/>
                          </a:solidFill>
                          <a:latin typeface="+mn-ea"/>
                          <a:ea typeface="+mn-ea"/>
                        </a:rPr>
                        <a:t>小时</a:t>
                      </a:r>
                      <a:r>
                        <a:rPr lang="zh-CN" altLang="en-US" sz="1200" b="0" i="0" u="none" strike="noStrike" dirty="0" smtClean="0">
                          <a:latin typeface="+mn-ea"/>
                          <a:ea typeface="+mn-ea"/>
                        </a:rPr>
                        <a:t>。</a:t>
                      </a:r>
                      <a:endParaRPr lang="zh-CN" altLang="en-US" sz="1200" b="0" i="0" u="none" strike="noStrike" dirty="0">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ctr"/>
                      <a:r>
                        <a:rPr lang="en-US" altLang="zh-CN" sz="1200" b="0" i="0" u="none" strike="noStrike" dirty="0" smtClean="0">
                          <a:latin typeface="+mn-ea"/>
                          <a:ea typeface="+mn-ea"/>
                        </a:rPr>
                        <a:t>1C</a:t>
                      </a:r>
                      <a:r>
                        <a:rPr lang="zh-CN" altLang="en-US" sz="1200" b="0" i="0" u="none" strike="noStrike" dirty="0" smtClean="0">
                          <a:latin typeface="+mn-ea"/>
                          <a:ea typeface="+mn-ea"/>
                        </a:rPr>
                        <a:t>南</a:t>
                      </a:r>
                      <a:r>
                        <a:rPr lang="en-US" altLang="zh-CN" sz="1200" b="0" i="0" u="none" strike="noStrike" dirty="0" smtClean="0">
                          <a:latin typeface="+mn-ea"/>
                          <a:ea typeface="+mn-ea"/>
                        </a:rPr>
                        <a:t>07</a:t>
                      </a:r>
                      <a:r>
                        <a:rPr lang="zh-CN" altLang="en-US" sz="1200" b="0" i="0" u="none" strike="noStrike" dirty="0" smtClean="0">
                          <a:latin typeface="+mn-ea"/>
                          <a:ea typeface="+mn-ea"/>
                        </a:rPr>
                        <a:t>岛</a:t>
                      </a:r>
                      <a:endParaRPr lang="zh-CN" altLang="en-US" sz="1200" b="0" i="0" u="none" strike="noStrike" dirty="0">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latin typeface="+mn-ea"/>
                          <a:ea typeface="+mn-ea"/>
                        </a:rPr>
                        <a:t>2012.03.16</a:t>
                      </a:r>
                      <a:endParaRPr lang="zh-CN" altLang="en-US" sz="1200" b="0" i="0" u="none" strike="noStrike" dirty="0" smtClean="0">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ctr"/>
                      <a:r>
                        <a:rPr lang="zh-CN" altLang="en-US" sz="1200" b="0" i="0" u="none" strike="noStrike" dirty="0" smtClean="0">
                          <a:latin typeface="+mn-ea"/>
                          <a:ea typeface="+mn-ea"/>
                        </a:rPr>
                        <a:t>王玉、高峰</a:t>
                      </a:r>
                      <a:endParaRPr lang="zh-CN" altLang="en-US" sz="1200" b="0" i="0" u="none" strike="noStrike" dirty="0">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r>
              <a:tr h="1584176">
                <a:tc>
                  <a:txBody>
                    <a:bodyPr/>
                    <a:lstStyle/>
                    <a:p>
                      <a:pPr algn="ctr" fontAlgn="ctr"/>
                      <a:r>
                        <a:rPr lang="en-US" altLang="zh-CN" sz="1200" b="0" i="0" u="none" strike="noStrike" dirty="0" smtClean="0">
                          <a:latin typeface="+mn-ea"/>
                          <a:ea typeface="+mn-ea"/>
                        </a:rPr>
                        <a:t>5</a:t>
                      </a:r>
                      <a:endParaRPr lang="en-US" altLang="zh-CN" sz="1200" b="0" i="0" u="none" strike="noStrike" dirty="0">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ctr"/>
                      <a:r>
                        <a:rPr lang="zh-CN" altLang="en-US" sz="1200" b="0" i="0" u="none" strike="noStrike" dirty="0" smtClean="0">
                          <a:latin typeface="+mn-ea"/>
                          <a:ea typeface="+mn-ea"/>
                        </a:rPr>
                        <a:t>结果生成和导出工具未自动化</a:t>
                      </a:r>
                      <a:endParaRPr lang="zh-CN" altLang="en-US" sz="1200" b="0" i="0" u="none" strike="noStrike" dirty="0">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ctr"/>
                      <a:r>
                        <a:rPr lang="zh-CN" altLang="en-US" sz="1200" b="0" i="0" u="none" strike="noStrike" dirty="0" smtClean="0">
                          <a:latin typeface="+mn-ea"/>
                          <a:ea typeface="+mn-ea"/>
                        </a:rPr>
                        <a:t>开发自动化脚本自动完成所有结果文件和分析相关文件的自动生成和导出</a:t>
                      </a:r>
                      <a:endParaRPr lang="zh-CN" altLang="en-US" sz="1200" b="0" i="0" u="none" strike="noStrike" dirty="0">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ctr"/>
                      <a:r>
                        <a:rPr lang="zh-CN" altLang="en-US" sz="1200" b="0" i="0" u="none" strike="noStrike" dirty="0" smtClean="0">
                          <a:latin typeface="+mn-ea"/>
                          <a:ea typeface="+mn-ea"/>
                        </a:rPr>
                        <a:t>在</a:t>
                      </a:r>
                      <a:r>
                        <a:rPr lang="en-US" altLang="zh-CN" sz="1200" b="0" i="0" u="none" strike="noStrike" dirty="0" smtClean="0">
                          <a:latin typeface="+mn-ea"/>
                          <a:ea typeface="+mn-ea"/>
                        </a:rPr>
                        <a:t>Tensilica</a:t>
                      </a:r>
                      <a:r>
                        <a:rPr lang="zh-CN" altLang="en-US" sz="1200" b="0" i="0" u="none" strike="noStrike" dirty="0" smtClean="0">
                          <a:latin typeface="+mn-ea"/>
                          <a:ea typeface="+mn-ea"/>
                        </a:rPr>
                        <a:t>平台上，用相关命令编写文件自动生成和导出脚本，分别包括以下文件：</a:t>
                      </a:r>
                    </a:p>
                    <a:p>
                      <a:pPr algn="l" fontAlgn="ctr"/>
                      <a:r>
                        <a:rPr lang="en-US" altLang="zh-CN" sz="1200" b="0" i="0" u="none" strike="noStrike" dirty="0" smtClean="0">
                          <a:latin typeface="+mn-ea"/>
                          <a:ea typeface="+mn-ea"/>
                        </a:rPr>
                        <a:t>1</a:t>
                      </a:r>
                      <a:r>
                        <a:rPr lang="zh-CN" altLang="en-US" sz="1200" b="0" i="0" u="none" strike="noStrike" dirty="0" smtClean="0">
                          <a:latin typeface="+mn-ea"/>
                          <a:ea typeface="+mn-ea"/>
                        </a:rPr>
                        <a:t>、</a:t>
                      </a:r>
                      <a:r>
                        <a:rPr lang="en-US" altLang="zh-CN" sz="1200" b="0" i="0" u="none" strike="noStrike" dirty="0" smtClean="0">
                          <a:latin typeface="+mn-ea"/>
                          <a:ea typeface="+mn-ea"/>
                        </a:rPr>
                        <a:t>Profiling</a:t>
                      </a:r>
                      <a:r>
                        <a:rPr lang="zh-CN" altLang="en-US" sz="1200" b="0" i="0" u="none" strike="noStrike" dirty="0" smtClean="0">
                          <a:latin typeface="+mn-ea"/>
                          <a:ea typeface="+mn-ea"/>
                        </a:rPr>
                        <a:t>文件</a:t>
                      </a:r>
                    </a:p>
                    <a:p>
                      <a:pPr algn="l" fontAlgn="ctr"/>
                      <a:r>
                        <a:rPr lang="en-US" altLang="zh-CN" sz="1200" b="0" i="0" u="none" strike="noStrike" dirty="0" smtClean="0">
                          <a:latin typeface="+mn-ea"/>
                          <a:ea typeface="+mn-ea"/>
                        </a:rPr>
                        <a:t>2</a:t>
                      </a:r>
                      <a:r>
                        <a:rPr lang="zh-CN" altLang="en-US" sz="1200" b="0" i="0" u="none" strike="noStrike" dirty="0" smtClean="0">
                          <a:latin typeface="+mn-ea"/>
                          <a:ea typeface="+mn-ea"/>
                        </a:rPr>
                        <a:t>、汇编文件</a:t>
                      </a:r>
                    </a:p>
                    <a:p>
                      <a:pPr algn="l" fontAlgn="ctr"/>
                      <a:r>
                        <a:rPr lang="en-US" altLang="zh-CN" sz="1200" b="0" i="0" u="none" strike="noStrike" dirty="0" smtClean="0">
                          <a:latin typeface="+mn-ea"/>
                          <a:ea typeface="+mn-ea"/>
                        </a:rPr>
                        <a:t>3</a:t>
                      </a:r>
                      <a:r>
                        <a:rPr lang="zh-CN" altLang="en-US" sz="1200" b="0" i="0" u="none" strike="noStrike" dirty="0" smtClean="0">
                          <a:latin typeface="+mn-ea"/>
                          <a:ea typeface="+mn-ea"/>
                        </a:rPr>
                        <a:t>、</a:t>
                      </a:r>
                      <a:r>
                        <a:rPr lang="en-US" altLang="zh-CN" sz="1200" b="0" i="0" u="none" strike="noStrike" dirty="0" err="1" smtClean="0">
                          <a:latin typeface="+mn-ea"/>
                          <a:ea typeface="+mn-ea"/>
                        </a:rPr>
                        <a:t>TraceLog</a:t>
                      </a:r>
                      <a:r>
                        <a:rPr lang="zh-CN" altLang="en-US" sz="1200" b="0" i="0" u="none" strike="noStrike" dirty="0" smtClean="0">
                          <a:latin typeface="+mn-ea"/>
                          <a:ea typeface="+mn-ea"/>
                        </a:rPr>
                        <a:t>文件</a:t>
                      </a:r>
                      <a:endParaRPr lang="zh-CN" altLang="en-US" sz="1200" b="0" i="0" u="none" strike="noStrike" dirty="0">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ctr"/>
                      <a:r>
                        <a:rPr lang="zh-CN" altLang="en-US" sz="1200" b="0" i="0" u="none" strike="noStrike" dirty="0" smtClean="0">
                          <a:latin typeface="+mn-ea"/>
                          <a:ea typeface="+mn-ea"/>
                        </a:rPr>
                        <a:t>相关结果文件的生成和导出全自动完成；</a:t>
                      </a:r>
                      <a:endParaRPr lang="en-US" altLang="zh-CN" sz="1200" b="0" i="0" u="none" strike="noStrike" dirty="0" smtClean="0">
                        <a:latin typeface="+mn-ea"/>
                        <a:ea typeface="+mn-ea"/>
                      </a:endParaRPr>
                    </a:p>
                    <a:p>
                      <a:pPr algn="l" fontAlgn="ctr"/>
                      <a:r>
                        <a:rPr lang="zh-CN" altLang="en-US" sz="1200" b="0" i="0" u="none" strike="noStrike" dirty="0" smtClean="0">
                          <a:latin typeface="+mn-ea"/>
                          <a:ea typeface="+mn-ea"/>
                        </a:rPr>
                        <a:t>流程累计总耗时</a:t>
                      </a:r>
                      <a:r>
                        <a:rPr lang="zh-CN" altLang="en-US" sz="1200" b="0" i="0" u="none" strike="noStrike" dirty="0" smtClean="0">
                          <a:solidFill>
                            <a:srgbClr val="C00000"/>
                          </a:solidFill>
                          <a:latin typeface="+mn-ea"/>
                          <a:ea typeface="+mn-ea"/>
                        </a:rPr>
                        <a:t>由</a:t>
                      </a:r>
                      <a:r>
                        <a:rPr lang="en-US" altLang="zh-CN" sz="1200" b="0" i="0" u="none" strike="noStrike" dirty="0" smtClean="0">
                          <a:solidFill>
                            <a:srgbClr val="C00000"/>
                          </a:solidFill>
                          <a:latin typeface="+mn-ea"/>
                          <a:ea typeface="+mn-ea"/>
                        </a:rPr>
                        <a:t>3</a:t>
                      </a:r>
                      <a:r>
                        <a:rPr lang="zh-CN" altLang="en-US" sz="1200" b="0" i="0" u="none" strike="noStrike" dirty="0" smtClean="0">
                          <a:solidFill>
                            <a:srgbClr val="C00000"/>
                          </a:solidFill>
                          <a:latin typeface="+mn-ea"/>
                          <a:ea typeface="+mn-ea"/>
                        </a:rPr>
                        <a:t>小时缩短至</a:t>
                      </a:r>
                      <a:r>
                        <a:rPr lang="en-US" altLang="zh-CN" sz="1200" b="0" i="0" u="none" strike="noStrike" dirty="0" smtClean="0">
                          <a:solidFill>
                            <a:srgbClr val="C00000"/>
                          </a:solidFill>
                          <a:latin typeface="+mn-ea"/>
                          <a:ea typeface="+mn-ea"/>
                        </a:rPr>
                        <a:t>1.5</a:t>
                      </a:r>
                      <a:r>
                        <a:rPr lang="zh-CN" altLang="en-US" sz="1200" b="0" i="0" u="none" strike="noStrike" dirty="0" smtClean="0">
                          <a:solidFill>
                            <a:srgbClr val="C00000"/>
                          </a:solidFill>
                          <a:latin typeface="+mn-ea"/>
                          <a:ea typeface="+mn-ea"/>
                        </a:rPr>
                        <a:t>小时</a:t>
                      </a:r>
                      <a:endParaRPr lang="zh-CN" altLang="en-US" sz="1200" b="0" i="0" u="none" strike="noStrike" dirty="0">
                        <a:solidFill>
                          <a:srgbClr val="C00000"/>
                        </a:solidFill>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ctr"/>
                      <a:r>
                        <a:rPr lang="en-US" altLang="zh-CN" sz="1200" b="0" i="0" u="none" strike="noStrike" dirty="0" smtClean="0">
                          <a:latin typeface="+mn-ea"/>
                          <a:ea typeface="+mn-ea"/>
                        </a:rPr>
                        <a:t>1C</a:t>
                      </a:r>
                      <a:r>
                        <a:rPr lang="zh-CN" altLang="en-US" sz="1200" b="0" i="0" u="none" strike="noStrike" dirty="0" smtClean="0">
                          <a:latin typeface="+mn-ea"/>
                          <a:ea typeface="+mn-ea"/>
                        </a:rPr>
                        <a:t>南</a:t>
                      </a:r>
                      <a:r>
                        <a:rPr lang="en-US" altLang="zh-CN" sz="1200" b="0" i="0" u="none" strike="noStrike" dirty="0" smtClean="0">
                          <a:latin typeface="+mn-ea"/>
                          <a:ea typeface="+mn-ea"/>
                        </a:rPr>
                        <a:t>07</a:t>
                      </a:r>
                      <a:r>
                        <a:rPr lang="zh-CN" altLang="en-US" sz="1200" b="0" i="0" u="none" strike="noStrike" dirty="0" smtClean="0">
                          <a:latin typeface="+mn-ea"/>
                          <a:ea typeface="+mn-ea"/>
                        </a:rPr>
                        <a:t>岛</a:t>
                      </a:r>
                      <a:endParaRPr lang="zh-CN" altLang="en-US" sz="1200" b="0" i="0" u="none" strike="noStrike" dirty="0">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latin typeface="+mn-ea"/>
                          <a:ea typeface="+mn-ea"/>
                        </a:rPr>
                        <a:t>2012.03.16</a:t>
                      </a:r>
                      <a:endParaRPr lang="zh-CN" altLang="en-US" sz="1200" b="0" i="0" u="none" strike="noStrike" dirty="0" smtClean="0">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ctr"/>
                      <a:r>
                        <a:rPr lang="zh-CN" altLang="en-US" sz="1200" b="0" i="0" u="none" strike="noStrike" dirty="0" smtClean="0">
                          <a:latin typeface="+mn-ea"/>
                          <a:ea typeface="+mn-ea"/>
                        </a:rPr>
                        <a:t>刘艳梅、张曦泽</a:t>
                      </a:r>
                      <a:endParaRPr lang="zh-CN" altLang="en-US" sz="1200" b="0" i="0" u="none" strike="noStrike" dirty="0">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r>
              <a:tr h="936104">
                <a:tc>
                  <a:txBody>
                    <a:bodyPr/>
                    <a:lstStyle/>
                    <a:p>
                      <a:pPr algn="ctr" fontAlgn="ctr"/>
                      <a:r>
                        <a:rPr lang="en-US" altLang="zh-CN" sz="1200" b="0" i="0" u="none" strike="noStrike" dirty="0" smtClean="0">
                          <a:latin typeface="+mn-ea"/>
                          <a:ea typeface="+mn-ea"/>
                        </a:rPr>
                        <a:t>7</a:t>
                      </a:r>
                      <a:endParaRPr lang="en-US" altLang="zh-CN" sz="1200" b="0" i="0" u="none" strike="noStrike" dirty="0">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ctr"/>
                      <a:r>
                        <a:rPr lang="zh-CN" altLang="en-US" sz="1200" b="0" i="0" u="none" strike="noStrike" dirty="0" smtClean="0">
                          <a:latin typeface="+mn-ea"/>
                          <a:ea typeface="+mn-ea"/>
                        </a:rPr>
                        <a:t>人工汇总</a:t>
                      </a:r>
                      <a:r>
                        <a:rPr lang="en-US" altLang="zh-CN" sz="1200" b="0" i="0" u="none" strike="noStrike" dirty="0" smtClean="0">
                          <a:latin typeface="+mn-ea"/>
                          <a:ea typeface="+mn-ea"/>
                        </a:rPr>
                        <a:t>Profiling</a:t>
                      </a:r>
                      <a:r>
                        <a:rPr lang="zh-CN" altLang="en-US" sz="1200" b="0" i="0" u="none" strike="noStrike" dirty="0" smtClean="0">
                          <a:latin typeface="+mn-ea"/>
                          <a:ea typeface="+mn-ea"/>
                        </a:rPr>
                        <a:t>数据耗时长</a:t>
                      </a:r>
                      <a:endParaRPr lang="zh-CN" altLang="en-US" sz="1200" b="0" i="0" u="none" strike="noStrike" dirty="0">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ctr"/>
                      <a:r>
                        <a:rPr lang="zh-CN" altLang="en-US" sz="1200" b="0" i="0" u="none" strike="noStrike" dirty="0" smtClean="0">
                          <a:latin typeface="+mn-ea"/>
                          <a:ea typeface="+mn-ea"/>
                        </a:rPr>
                        <a:t>利用</a:t>
                      </a:r>
                      <a:r>
                        <a:rPr lang="en-US" altLang="zh-CN" sz="1200" b="0" i="0" u="none" strike="noStrike" dirty="0" smtClean="0">
                          <a:latin typeface="+mn-ea"/>
                          <a:ea typeface="+mn-ea"/>
                        </a:rPr>
                        <a:t>Excel VBA</a:t>
                      </a:r>
                      <a:r>
                        <a:rPr lang="zh-CN" altLang="en-US" sz="1200" b="0" i="0" u="none" strike="noStrike" dirty="0" smtClean="0">
                          <a:latin typeface="+mn-ea"/>
                          <a:ea typeface="+mn-ea"/>
                        </a:rPr>
                        <a:t>宏自动完成数据表格汇总</a:t>
                      </a:r>
                      <a:endParaRPr lang="zh-CN" altLang="en-US" sz="1200" b="0" i="0" u="none" strike="noStrike" dirty="0">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ctr"/>
                      <a:r>
                        <a:rPr lang="zh-CN" altLang="en-US" sz="1200" b="0" i="0" u="none" strike="noStrike" dirty="0" smtClean="0">
                          <a:latin typeface="+mn-ea"/>
                          <a:ea typeface="+mn-ea"/>
                        </a:rPr>
                        <a:t>编写</a:t>
                      </a:r>
                      <a:r>
                        <a:rPr lang="en-US" altLang="zh-CN" sz="1200" b="0" i="0" u="none" strike="noStrike" dirty="0" smtClean="0">
                          <a:latin typeface="+mn-ea"/>
                          <a:ea typeface="+mn-ea"/>
                        </a:rPr>
                        <a:t>Excel VBA</a:t>
                      </a:r>
                      <a:r>
                        <a:rPr lang="zh-CN" altLang="en-US" sz="1200" b="0" i="0" u="none" strike="noStrike" dirty="0" smtClean="0">
                          <a:latin typeface="+mn-ea"/>
                          <a:ea typeface="+mn-ea"/>
                        </a:rPr>
                        <a:t>宏，完成将各条链路的</a:t>
                      </a:r>
                      <a:r>
                        <a:rPr lang="en-US" altLang="zh-CN" sz="1200" b="0" i="0" u="none" strike="noStrike" dirty="0" smtClean="0">
                          <a:latin typeface="+mn-ea"/>
                          <a:ea typeface="+mn-ea"/>
                        </a:rPr>
                        <a:t>Profiling</a:t>
                      </a:r>
                      <a:r>
                        <a:rPr lang="zh-CN" altLang="en-US" sz="1200" b="0" i="0" u="none" strike="noStrike" dirty="0" smtClean="0">
                          <a:latin typeface="+mn-ea"/>
                          <a:ea typeface="+mn-ea"/>
                        </a:rPr>
                        <a:t>数据自动汇总成表格</a:t>
                      </a:r>
                      <a:endParaRPr lang="zh-CN" altLang="en-US" sz="1200" b="0" i="0" u="none" strike="noStrike" dirty="0">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ctr"/>
                      <a:r>
                        <a:rPr lang="en-US" altLang="zh-CN" sz="1200" b="0" i="0" u="none" strike="noStrike" dirty="0" smtClean="0">
                          <a:latin typeface="+mn-ea"/>
                          <a:ea typeface="+mn-ea"/>
                        </a:rPr>
                        <a:t>Profiling</a:t>
                      </a:r>
                      <a:r>
                        <a:rPr lang="zh-CN" altLang="en-US" sz="1200" b="0" i="0" u="none" strike="noStrike" dirty="0" smtClean="0">
                          <a:latin typeface="+mn-ea"/>
                          <a:ea typeface="+mn-ea"/>
                        </a:rPr>
                        <a:t>数据汇总自动完成；</a:t>
                      </a:r>
                      <a:endParaRPr lang="en-US" altLang="zh-CN" sz="1200" b="0" i="0" u="none" strike="noStrike" dirty="0" smtClean="0">
                        <a:latin typeface="+mn-ea"/>
                        <a:ea typeface="+mn-ea"/>
                      </a:endParaRPr>
                    </a:p>
                    <a:p>
                      <a:pPr algn="l" fontAlgn="ctr"/>
                      <a:r>
                        <a:rPr lang="zh-CN" altLang="en-US" sz="1200" b="0" i="0" u="none" strike="noStrike" dirty="0" smtClean="0">
                          <a:latin typeface="+mn-ea"/>
                          <a:ea typeface="+mn-ea"/>
                        </a:rPr>
                        <a:t>流程总耗时</a:t>
                      </a:r>
                      <a:r>
                        <a:rPr lang="zh-CN" altLang="en-US" sz="1200" b="0" i="0" u="none" strike="noStrike" dirty="0" smtClean="0">
                          <a:solidFill>
                            <a:srgbClr val="C00000"/>
                          </a:solidFill>
                          <a:latin typeface="+mn-ea"/>
                          <a:ea typeface="+mn-ea"/>
                        </a:rPr>
                        <a:t>由</a:t>
                      </a:r>
                      <a:r>
                        <a:rPr lang="en-US" altLang="zh-CN" sz="1200" b="0" i="0" u="none" strike="noStrike" dirty="0" smtClean="0">
                          <a:solidFill>
                            <a:srgbClr val="C00000"/>
                          </a:solidFill>
                          <a:latin typeface="+mn-ea"/>
                          <a:ea typeface="+mn-ea"/>
                        </a:rPr>
                        <a:t>1</a:t>
                      </a:r>
                      <a:r>
                        <a:rPr lang="zh-CN" altLang="en-US" sz="1200" b="0" i="0" u="none" strike="noStrike" dirty="0" smtClean="0">
                          <a:solidFill>
                            <a:srgbClr val="C00000"/>
                          </a:solidFill>
                          <a:latin typeface="+mn-ea"/>
                          <a:ea typeface="+mn-ea"/>
                        </a:rPr>
                        <a:t>小时缩短至</a:t>
                      </a:r>
                      <a:r>
                        <a:rPr lang="en-US" altLang="zh-CN" sz="1200" b="0" i="0" u="none" strike="noStrike" dirty="0" smtClean="0">
                          <a:solidFill>
                            <a:srgbClr val="C00000"/>
                          </a:solidFill>
                          <a:latin typeface="+mn-ea"/>
                          <a:ea typeface="+mn-ea"/>
                        </a:rPr>
                        <a:t>0.5</a:t>
                      </a:r>
                      <a:r>
                        <a:rPr lang="zh-CN" altLang="en-US" sz="1200" b="0" i="0" u="none" strike="noStrike" dirty="0" smtClean="0">
                          <a:solidFill>
                            <a:srgbClr val="C00000"/>
                          </a:solidFill>
                          <a:latin typeface="+mn-ea"/>
                          <a:ea typeface="+mn-ea"/>
                        </a:rPr>
                        <a:t>小时</a:t>
                      </a:r>
                      <a:r>
                        <a:rPr lang="zh-CN" altLang="en-US" sz="1200" b="0" i="0" u="none" strike="noStrike" dirty="0" smtClean="0">
                          <a:latin typeface="+mn-ea"/>
                          <a:ea typeface="+mn-ea"/>
                        </a:rPr>
                        <a:t>。</a:t>
                      </a:r>
                      <a:endParaRPr lang="zh-CN" altLang="en-US" sz="1200" b="0" i="0" u="none" strike="noStrike" dirty="0">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smtClean="0">
                          <a:latin typeface="+mn-ea"/>
                          <a:ea typeface="+mn-ea"/>
                        </a:rPr>
                        <a:t>1C</a:t>
                      </a:r>
                      <a:r>
                        <a:rPr lang="zh-CN" altLang="en-US" sz="1200" b="0" i="0" u="none" strike="noStrike" dirty="0" smtClean="0">
                          <a:latin typeface="+mn-ea"/>
                          <a:ea typeface="+mn-ea"/>
                        </a:rPr>
                        <a:t>南</a:t>
                      </a:r>
                      <a:r>
                        <a:rPr lang="en-US" altLang="zh-CN" sz="1200" b="0" i="0" u="none" strike="noStrike" dirty="0" smtClean="0">
                          <a:latin typeface="+mn-ea"/>
                          <a:ea typeface="+mn-ea"/>
                        </a:rPr>
                        <a:t>07</a:t>
                      </a:r>
                      <a:r>
                        <a:rPr lang="zh-CN" altLang="en-US" sz="1200" b="0" i="0" u="none" strike="noStrike" dirty="0" smtClean="0">
                          <a:latin typeface="+mn-ea"/>
                          <a:ea typeface="+mn-ea"/>
                        </a:rPr>
                        <a:t>岛</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ctr"/>
                      <a:r>
                        <a:rPr lang="en-US" altLang="zh-CN" sz="1200" b="0" i="0" u="none" strike="noStrike" dirty="0" smtClean="0">
                          <a:latin typeface="+mn-ea"/>
                          <a:ea typeface="+mn-ea"/>
                        </a:rPr>
                        <a:t>2012.03.09</a:t>
                      </a:r>
                      <a:endParaRPr lang="zh-CN" altLang="en-US" sz="1200" b="0" i="0" u="none" strike="noStrike" dirty="0">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ctr"/>
                      <a:r>
                        <a:rPr lang="zh-CN" altLang="en-US" sz="1200" b="0" i="0" u="none" strike="noStrike" dirty="0" smtClean="0">
                          <a:latin typeface="+mn-ea"/>
                          <a:ea typeface="+mn-ea"/>
                        </a:rPr>
                        <a:t>张曦泽</a:t>
                      </a:r>
                      <a:endParaRPr lang="zh-CN" altLang="en-US" sz="1200" b="0" i="0" u="none" strike="noStrike" dirty="0">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p:spPr>
        <p:txBody>
          <a:bodyPr/>
          <a:lstStyle/>
          <a:p>
            <a:pPr defTabSz="801688"/>
            <a:r>
              <a:rPr lang="de-DE" altLang="zh-CN" smtClean="0"/>
              <a:t>Page </a:t>
            </a:r>
            <a:fld id="{04D46D90-B1F6-437F-9038-CEB77C5A10EA}" type="slidenum">
              <a:rPr lang="de-DE" altLang="zh-CN" smtClean="0"/>
              <a:pPr defTabSz="801688"/>
              <a:t>21</a:t>
            </a:fld>
            <a:endParaRPr lang="en-GB" altLang="zh-CN" smtClean="0"/>
          </a:p>
        </p:txBody>
      </p:sp>
      <p:sp>
        <p:nvSpPr>
          <p:cNvPr id="16387" name="Rectangle 2"/>
          <p:cNvSpPr>
            <a:spLocks noGrp="1" noChangeArrowheads="1"/>
          </p:cNvSpPr>
          <p:nvPr>
            <p:ph type="title"/>
          </p:nvPr>
        </p:nvSpPr>
        <p:spPr>
          <a:xfrm>
            <a:off x="652463" y="430213"/>
            <a:ext cx="4424362" cy="871537"/>
          </a:xfrm>
        </p:spPr>
        <p:txBody>
          <a:bodyPr/>
          <a:lstStyle/>
          <a:p>
            <a:pPr eaLnBrk="1" hangingPunct="1"/>
            <a:r>
              <a:rPr lang="en-US" altLang="zh-CN" dirty="0" smtClean="0"/>
              <a:t>Step 3</a:t>
            </a:r>
            <a:r>
              <a:rPr lang="zh-CN" altLang="en-US" dirty="0" smtClean="0"/>
              <a:t>：拟定对策</a:t>
            </a:r>
          </a:p>
        </p:txBody>
      </p:sp>
      <p:grpSp>
        <p:nvGrpSpPr>
          <p:cNvPr id="2" name="组合 28"/>
          <p:cNvGrpSpPr>
            <a:grpSpLocks/>
          </p:cNvGrpSpPr>
          <p:nvPr/>
        </p:nvGrpSpPr>
        <p:grpSpPr bwMode="auto">
          <a:xfrm>
            <a:off x="5411788" y="95250"/>
            <a:ext cx="3633787" cy="771525"/>
            <a:chOff x="5241412" y="263848"/>
            <a:chExt cx="3633789" cy="771525"/>
          </a:xfrm>
        </p:grpSpPr>
        <p:grpSp>
          <p:nvGrpSpPr>
            <p:cNvPr id="3" name="Group 50"/>
            <p:cNvGrpSpPr>
              <a:grpSpLocks/>
            </p:cNvGrpSpPr>
            <p:nvPr/>
          </p:nvGrpSpPr>
          <p:grpSpPr bwMode="auto">
            <a:xfrm>
              <a:off x="5347776" y="365448"/>
              <a:ext cx="3527425" cy="669925"/>
              <a:chOff x="3310" y="287"/>
              <a:chExt cx="2222" cy="422"/>
            </a:xfrm>
          </p:grpSpPr>
          <p:sp>
            <p:nvSpPr>
              <p:cNvPr id="16434" name="Freeform 51"/>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gradFill rotWithShape="1">
                <a:gsLst>
                  <a:gs pos="0">
                    <a:srgbClr val="BE0202"/>
                  </a:gs>
                  <a:gs pos="100000">
                    <a:srgbClr val="CE9E9E"/>
                  </a:gs>
                </a:gsLst>
                <a:lin ang="2700000" scaled="1"/>
              </a:gradFill>
              <a:ln w="6350" cap="flat" cmpd="sng">
                <a:solidFill>
                  <a:srgbClr val="000000"/>
                </a:solidFill>
                <a:prstDash val="solid"/>
                <a:round/>
                <a:headEnd/>
                <a:tailEnd/>
              </a:ln>
            </p:spPr>
            <p:txBody>
              <a:bodyPr/>
              <a:lstStyle/>
              <a:p>
                <a:endParaRPr lang="zh-CN" altLang="en-US"/>
              </a:p>
            </p:txBody>
          </p:sp>
          <p:sp>
            <p:nvSpPr>
              <p:cNvPr id="16435" name="Freeform 52"/>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6436" name="Freeform 53"/>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6437" name="Freeform 54"/>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6438" name="Text Box 56"/>
              <p:cNvSpPr txBox="1">
                <a:spLocks noChangeArrowheads="1"/>
              </p:cNvSpPr>
              <p:nvPr/>
            </p:nvSpPr>
            <p:spPr bwMode="auto">
              <a:xfrm>
                <a:off x="3833" y="388"/>
                <a:ext cx="317"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分析根因</a:t>
                </a:r>
              </a:p>
            </p:txBody>
          </p:sp>
          <p:sp>
            <p:nvSpPr>
              <p:cNvPr id="16439" name="Text Box 57"/>
              <p:cNvSpPr txBox="1">
                <a:spLocks noChangeArrowheads="1"/>
              </p:cNvSpPr>
              <p:nvPr/>
            </p:nvSpPr>
            <p:spPr bwMode="auto">
              <a:xfrm>
                <a:off x="4152" y="388"/>
                <a:ext cx="316" cy="312"/>
              </a:xfrm>
              <a:prstGeom prst="rect">
                <a:avLst/>
              </a:prstGeom>
              <a:noFill/>
              <a:ln w="6350" algn="ctr">
                <a:noFill/>
                <a:miter lim="800000"/>
                <a:headEnd/>
                <a:tailEnd/>
              </a:ln>
            </p:spPr>
            <p:txBody>
              <a:bodyPr/>
              <a:lstStyle/>
              <a:p>
                <a:pPr algn="ctr">
                  <a:lnSpc>
                    <a:spcPct val="110000"/>
                  </a:lnSpc>
                </a:pPr>
                <a:r>
                  <a:rPr lang="zh-CN" altLang="en-US" sz="1200" b="1">
                    <a:latin typeface="Arial" charset="0"/>
                    <a:ea typeface="华文细黑" pitchFamily="2" charset="-122"/>
                    <a:cs typeface="Arial" charset="0"/>
                  </a:rPr>
                  <a:t>拟定对策</a:t>
                </a:r>
              </a:p>
            </p:txBody>
          </p:sp>
          <p:sp>
            <p:nvSpPr>
              <p:cNvPr id="16440" name="Text Box 58"/>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6441" name="Text Box 59"/>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对策实施</a:t>
                </a:r>
              </a:p>
              <a:p>
                <a:pPr algn="ctr">
                  <a:lnSpc>
                    <a:spcPct val="110000"/>
                  </a:lnSpc>
                </a:pPr>
                <a:r>
                  <a:rPr lang="zh-CN" altLang="en-US" sz="1200" b="1">
                    <a:solidFill>
                      <a:srgbClr val="777777"/>
                    </a:solidFill>
                    <a:latin typeface="Arial" charset="0"/>
                    <a:ea typeface="华文细黑" pitchFamily="2" charset="-122"/>
                    <a:cs typeface="Arial" charset="0"/>
                  </a:rPr>
                  <a:t>效果确认</a:t>
                </a:r>
              </a:p>
            </p:txBody>
          </p:sp>
          <p:sp>
            <p:nvSpPr>
              <p:cNvPr id="16442" name="AutoShape 60"/>
              <p:cNvSpPr>
                <a:spLocks noChangeArrowheads="1"/>
              </p:cNvSpPr>
              <p:nvPr/>
            </p:nvSpPr>
            <p:spPr bwMode="auto">
              <a:xfrm>
                <a:off x="3310" y="380"/>
                <a:ext cx="543" cy="329"/>
              </a:xfrm>
              <a:prstGeom prst="homePlate">
                <a:avLst>
                  <a:gd name="adj" fmla="val 24069"/>
                </a:avLst>
              </a:prstGeom>
              <a:solidFill>
                <a:schemeClr val="bg1"/>
              </a:solidFill>
              <a:ln w="6350" algn="ctr">
                <a:solidFill>
                  <a:srgbClr val="000000"/>
                </a:solidFill>
                <a:miter lim="800000"/>
                <a:headEnd/>
                <a:tailEnd/>
              </a:ln>
            </p:spPr>
            <p:txBody>
              <a:bodyPr/>
              <a:lstStyle/>
              <a:p>
                <a:endParaRPr lang="zh-CN" altLang="en-US"/>
              </a:p>
            </p:txBody>
          </p:sp>
          <p:sp>
            <p:nvSpPr>
              <p:cNvPr id="16443" name="Text Box 61"/>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chemeClr val="bg2"/>
                    </a:solidFill>
                    <a:latin typeface="Arial" charset="0"/>
                    <a:ea typeface="华文细黑" pitchFamily="2" charset="-122"/>
                    <a:cs typeface="Arial" charset="0"/>
                  </a:rPr>
                  <a:t>选择课题</a:t>
                </a:r>
              </a:p>
              <a:p>
                <a:pPr algn="ctr">
                  <a:lnSpc>
                    <a:spcPct val="110000"/>
                  </a:lnSpc>
                </a:pPr>
                <a:r>
                  <a:rPr lang="zh-CN" altLang="en-US" sz="1200" b="1">
                    <a:solidFill>
                      <a:schemeClr val="bg2"/>
                    </a:solidFill>
                    <a:latin typeface="Arial" charset="0"/>
                    <a:ea typeface="华文细黑" pitchFamily="2" charset="-122"/>
                    <a:cs typeface="Arial" charset="0"/>
                  </a:rPr>
                  <a:t>把握现状</a:t>
                </a:r>
              </a:p>
            </p:txBody>
          </p:sp>
          <p:sp>
            <p:nvSpPr>
              <p:cNvPr id="16444" name="AutoShape 62"/>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6445" name="AutoShape 64"/>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6446" name="AutoShape 66"/>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6429" name="Text Box 67"/>
            <p:cNvSpPr txBox="1">
              <a:spLocks noChangeArrowheads="1"/>
            </p:cNvSpPr>
            <p:nvPr/>
          </p:nvSpPr>
          <p:spPr bwMode="auto">
            <a:xfrm>
              <a:off x="524141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S1</a:t>
              </a:r>
            </a:p>
          </p:txBody>
        </p:sp>
        <p:sp>
          <p:nvSpPr>
            <p:cNvPr id="16430" name="Text Box 68"/>
            <p:cNvSpPr txBox="1">
              <a:spLocks noChangeArrowheads="1"/>
            </p:cNvSpPr>
            <p:nvPr/>
          </p:nvSpPr>
          <p:spPr bwMode="auto">
            <a:xfrm>
              <a:off x="6178037" y="26384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S2</a:t>
              </a:r>
            </a:p>
          </p:txBody>
        </p:sp>
        <p:sp>
          <p:nvSpPr>
            <p:cNvPr id="16431" name="Text Box 69"/>
            <p:cNvSpPr txBox="1">
              <a:spLocks noChangeArrowheads="1"/>
            </p:cNvSpPr>
            <p:nvPr/>
          </p:nvSpPr>
          <p:spPr bwMode="auto">
            <a:xfrm>
              <a:off x="6609837" y="263848"/>
              <a:ext cx="431800"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S3</a:t>
              </a:r>
            </a:p>
          </p:txBody>
        </p:sp>
        <p:sp>
          <p:nvSpPr>
            <p:cNvPr id="16432" name="Text Box 70"/>
            <p:cNvSpPr txBox="1">
              <a:spLocks noChangeArrowheads="1"/>
            </p:cNvSpPr>
            <p:nvPr/>
          </p:nvSpPr>
          <p:spPr bwMode="auto">
            <a:xfrm>
              <a:off x="7186100" y="26384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S4</a:t>
              </a:r>
            </a:p>
          </p:txBody>
        </p:sp>
        <p:sp>
          <p:nvSpPr>
            <p:cNvPr id="16433" name="Text Box 71"/>
            <p:cNvSpPr txBox="1">
              <a:spLocks noChangeArrowheads="1"/>
            </p:cNvSpPr>
            <p:nvPr/>
          </p:nvSpPr>
          <p:spPr bwMode="auto">
            <a:xfrm>
              <a:off x="7905237" y="26384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graphicFrame>
        <p:nvGraphicFramePr>
          <p:cNvPr id="27" name="表格 26"/>
          <p:cNvGraphicFramePr>
            <a:graphicFrameLocks noGrp="1"/>
          </p:cNvGraphicFramePr>
          <p:nvPr/>
        </p:nvGraphicFramePr>
        <p:xfrm>
          <a:off x="250825" y="1484313"/>
          <a:ext cx="8640959" cy="4032919"/>
        </p:xfrm>
        <a:graphic>
          <a:graphicData uri="http://schemas.openxmlformats.org/drawingml/2006/table">
            <a:tbl>
              <a:tblPr/>
              <a:tblGrid>
                <a:gridCol w="422868"/>
                <a:gridCol w="1037070"/>
                <a:gridCol w="1259370"/>
                <a:gridCol w="1424020"/>
                <a:gridCol w="1522327"/>
                <a:gridCol w="887072"/>
                <a:gridCol w="936104"/>
                <a:gridCol w="1152128"/>
              </a:tblGrid>
              <a:tr h="360294">
                <a:tc>
                  <a:txBody>
                    <a:bodyPr/>
                    <a:lstStyle/>
                    <a:p>
                      <a:pPr algn="ctr" fontAlgn="ctr"/>
                      <a:r>
                        <a:rPr lang="zh-CN" altLang="en-US" sz="1400" b="1" i="0" u="none" strike="noStrike" dirty="0">
                          <a:solidFill>
                            <a:schemeClr val="bg1"/>
                          </a:solidFill>
                          <a:latin typeface="+mn-ea"/>
                          <a:ea typeface="+mn-ea"/>
                        </a:rPr>
                        <a:t>序号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zh-CN" altLang="en-US" sz="1400" b="1" i="0" u="none" strike="noStrike" dirty="0" smtClean="0">
                          <a:solidFill>
                            <a:schemeClr val="bg1"/>
                          </a:solidFill>
                          <a:latin typeface="+mn-ea"/>
                          <a:ea typeface="+mn-ea"/>
                        </a:rPr>
                        <a:t>要因</a:t>
                      </a:r>
                      <a:endParaRPr lang="zh-CN" altLang="en-US" sz="1400" b="1" i="0" u="none" strike="noStrike" dirty="0">
                        <a:solidFill>
                          <a:schemeClr val="bg1"/>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zh-CN" altLang="en-US" sz="1400" b="1" i="0" u="none" strike="noStrike" dirty="0" smtClean="0">
                          <a:solidFill>
                            <a:schemeClr val="bg1"/>
                          </a:solidFill>
                          <a:latin typeface="+mn-ea"/>
                          <a:ea typeface="+mn-ea"/>
                        </a:rPr>
                        <a:t>对策</a:t>
                      </a:r>
                    </a:p>
                    <a:p>
                      <a:pPr algn="ctr" fontAlgn="ctr"/>
                      <a:r>
                        <a:rPr lang="en-US" altLang="zh-CN" sz="1400" b="1" i="0" u="none" strike="noStrike" dirty="0" smtClean="0">
                          <a:solidFill>
                            <a:schemeClr val="bg1"/>
                          </a:solidFill>
                          <a:latin typeface="+mn-ea"/>
                          <a:ea typeface="+mn-ea"/>
                        </a:rPr>
                        <a:t>(what) </a:t>
                      </a:r>
                      <a:endParaRPr lang="zh-CN" altLang="en-US" sz="1400" b="1" i="0" u="none" strike="noStrike" dirty="0">
                        <a:solidFill>
                          <a:schemeClr val="bg1"/>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zh-CN" altLang="en-US" sz="1400" b="1" i="0" u="none" strike="noStrike" dirty="0" smtClean="0">
                          <a:solidFill>
                            <a:schemeClr val="bg1"/>
                          </a:solidFill>
                          <a:latin typeface="+mn-ea"/>
                          <a:ea typeface="+mn-ea"/>
                        </a:rPr>
                        <a:t>措施</a:t>
                      </a:r>
                    </a:p>
                    <a:p>
                      <a:pPr algn="ctr" fontAlgn="ctr"/>
                      <a:r>
                        <a:rPr lang="en-US" altLang="zh-CN" sz="1400" b="1" i="0" u="none" strike="noStrike" dirty="0" smtClean="0">
                          <a:solidFill>
                            <a:schemeClr val="bg1"/>
                          </a:solidFill>
                          <a:latin typeface="+mn-ea"/>
                          <a:ea typeface="+mn-ea"/>
                        </a:rPr>
                        <a:t>(how)</a:t>
                      </a:r>
                      <a:endParaRPr lang="zh-CN" altLang="en-US" sz="1400" b="1" i="0" u="none" strike="noStrike" dirty="0">
                        <a:solidFill>
                          <a:schemeClr val="bg1"/>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zh-CN" altLang="en-US" sz="1400" b="1" i="0" u="none" strike="noStrike" dirty="0" smtClean="0">
                          <a:solidFill>
                            <a:schemeClr val="bg1"/>
                          </a:solidFill>
                          <a:latin typeface="+mn-ea"/>
                          <a:ea typeface="+mn-ea"/>
                        </a:rPr>
                        <a:t>目标</a:t>
                      </a:r>
                    </a:p>
                    <a:p>
                      <a:pPr algn="ctr" fontAlgn="ctr"/>
                      <a:r>
                        <a:rPr lang="en-US" altLang="zh-CN" sz="1400" b="1" i="0" u="none" strike="noStrike" dirty="0" smtClean="0">
                          <a:solidFill>
                            <a:schemeClr val="bg1"/>
                          </a:solidFill>
                          <a:latin typeface="+mn-ea"/>
                          <a:ea typeface="+mn-ea"/>
                        </a:rPr>
                        <a:t>(why)</a:t>
                      </a:r>
                      <a:endParaRPr lang="zh-CN" altLang="en-US" sz="1400" b="1" i="0" u="none" strike="noStrike" dirty="0">
                        <a:solidFill>
                          <a:schemeClr val="bg1"/>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zh-CN" altLang="en-US" sz="1400" b="1" i="0" u="none" strike="noStrike" dirty="0" smtClean="0">
                          <a:solidFill>
                            <a:schemeClr val="bg1"/>
                          </a:solidFill>
                          <a:latin typeface="+mn-ea"/>
                          <a:ea typeface="+mn-ea"/>
                        </a:rPr>
                        <a:t>实施地点</a:t>
                      </a:r>
                    </a:p>
                    <a:p>
                      <a:pPr algn="ctr" fontAlgn="ctr"/>
                      <a:r>
                        <a:rPr lang="en-US" altLang="zh-CN" sz="1400" b="1" i="0" u="none" strike="noStrike" dirty="0" smtClean="0">
                          <a:solidFill>
                            <a:schemeClr val="bg1"/>
                          </a:solidFill>
                          <a:latin typeface="+mn-ea"/>
                          <a:ea typeface="+mn-ea"/>
                        </a:rPr>
                        <a:t>(where)</a:t>
                      </a:r>
                      <a:endParaRPr lang="zh-CN" altLang="en-US" sz="1400" b="1" i="0" u="none" strike="noStrike" dirty="0">
                        <a:solidFill>
                          <a:schemeClr val="bg1"/>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zh-CN" altLang="en-US" sz="1400" b="1" i="0" u="none" strike="noStrike" dirty="0" smtClean="0">
                          <a:solidFill>
                            <a:schemeClr val="bg1"/>
                          </a:solidFill>
                          <a:latin typeface="+mn-ea"/>
                          <a:ea typeface="+mn-ea"/>
                        </a:rPr>
                        <a:t>完成日期</a:t>
                      </a:r>
                    </a:p>
                    <a:p>
                      <a:pPr algn="ctr" fontAlgn="ctr"/>
                      <a:r>
                        <a:rPr lang="en-US" altLang="zh-CN" sz="1400" b="1" i="0" u="none" strike="noStrike" dirty="0" smtClean="0">
                          <a:solidFill>
                            <a:schemeClr val="bg1"/>
                          </a:solidFill>
                          <a:latin typeface="+mn-ea"/>
                          <a:ea typeface="+mn-ea"/>
                        </a:rPr>
                        <a:t>(when)</a:t>
                      </a:r>
                      <a:endParaRPr lang="zh-CN" altLang="en-US" sz="1400" b="1" i="0" u="none" strike="noStrike" dirty="0">
                        <a:solidFill>
                          <a:schemeClr val="bg1"/>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zh-CN" altLang="en-US" sz="1400" b="1" i="0" u="none" strike="noStrike" dirty="0" smtClean="0">
                          <a:solidFill>
                            <a:schemeClr val="bg1"/>
                          </a:solidFill>
                          <a:latin typeface="+mn-ea"/>
                          <a:ea typeface="+mn-ea"/>
                        </a:rPr>
                        <a:t>责任人</a:t>
                      </a:r>
                    </a:p>
                    <a:p>
                      <a:pPr algn="ctr" fontAlgn="ctr"/>
                      <a:r>
                        <a:rPr lang="en-US" altLang="zh-CN" sz="1400" b="1" i="0" u="none" strike="noStrike" dirty="0" smtClean="0">
                          <a:solidFill>
                            <a:schemeClr val="bg1"/>
                          </a:solidFill>
                          <a:latin typeface="+mn-ea"/>
                          <a:ea typeface="+mn-ea"/>
                        </a:rPr>
                        <a:t>(who)</a:t>
                      </a:r>
                      <a:endParaRPr lang="zh-CN" altLang="en-US" sz="1400" b="1" i="0" u="none" strike="noStrike" dirty="0">
                        <a:solidFill>
                          <a:schemeClr val="bg1"/>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r>
              <a:tr h="1805999">
                <a:tc>
                  <a:txBody>
                    <a:bodyPr/>
                    <a:lstStyle/>
                    <a:p>
                      <a:pPr algn="ctr" fontAlgn="ctr"/>
                      <a:r>
                        <a:rPr lang="en-US" altLang="zh-CN" sz="1200" b="0" i="0" u="none" strike="noStrike" dirty="0" smtClean="0">
                          <a:latin typeface="+mn-ea"/>
                          <a:ea typeface="+mn-ea"/>
                        </a:rPr>
                        <a:t>8</a:t>
                      </a:r>
                      <a:endParaRPr lang="en-US" altLang="zh-CN" sz="1200" b="0" i="0" u="none" strike="noStrike" dirty="0">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ctr"/>
                      <a:r>
                        <a:rPr lang="zh-CN" altLang="en-US" sz="1200" b="0" i="0" u="none" strike="noStrike" dirty="0" smtClean="0">
                          <a:latin typeface="+mn-ea"/>
                          <a:ea typeface="+mn-ea"/>
                        </a:rPr>
                        <a:t>人工分析汇编、反汇编耗时长</a:t>
                      </a:r>
                      <a:endParaRPr lang="zh-CN" altLang="en-US" sz="1200" b="0" i="0" u="none" strike="noStrike" dirty="0">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rPr>
                        <a:t>根据常用分析规则，开发工具自动完成对链路汇编、反汇编文件的常用分析</a:t>
                      </a:r>
                    </a:p>
                  </a:txBody>
                  <a:tcPr marL="36000" marR="3600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1</a:t>
                      </a:r>
                      <a:r>
                        <a:rPr kumimoji="0" lang="zh-CN" altLang="en-US" sz="1200" b="0" i="0" u="none" strike="noStrike" cap="none" normalizeH="0" baseline="0" dirty="0" smtClean="0">
                          <a:ln>
                            <a:noFill/>
                          </a:ln>
                          <a:solidFill>
                            <a:schemeClr val="tx1"/>
                          </a:solidFill>
                          <a:effectLst/>
                          <a:latin typeface="+mn-ea"/>
                          <a:ea typeface="+mn-ea"/>
                        </a:rPr>
                        <a:t>、用</a:t>
                      </a:r>
                      <a:r>
                        <a:rPr kumimoji="0" lang="en-US" altLang="zh-CN" sz="1200" b="0" i="0" u="none" strike="noStrike" cap="none" normalizeH="0" baseline="0" dirty="0" smtClean="0">
                          <a:ln>
                            <a:noFill/>
                          </a:ln>
                          <a:solidFill>
                            <a:schemeClr val="tx1"/>
                          </a:solidFill>
                          <a:effectLst/>
                          <a:latin typeface="+mn-ea"/>
                          <a:ea typeface="+mn-ea"/>
                        </a:rPr>
                        <a:t>Perl</a:t>
                      </a:r>
                      <a:r>
                        <a:rPr kumimoji="0" lang="zh-CN" altLang="en-US" sz="1200" b="0" i="0" u="none" strike="noStrike" cap="none" normalizeH="0" baseline="0" dirty="0" smtClean="0">
                          <a:ln>
                            <a:noFill/>
                          </a:ln>
                          <a:solidFill>
                            <a:schemeClr val="tx1"/>
                          </a:solidFill>
                          <a:effectLst/>
                          <a:latin typeface="+mn-ea"/>
                          <a:ea typeface="+mn-ea"/>
                        </a:rPr>
                        <a:t>语言开发对链路汇编、反汇编文件的自动分析工具，具体分析包括：核特性对软件流水、循环性能等的影响；</a:t>
                      </a:r>
                    </a:p>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2</a:t>
                      </a:r>
                      <a:r>
                        <a:rPr kumimoji="0" lang="zh-CN" altLang="en-US" sz="1200" b="0" i="0" u="none" strike="noStrike" cap="none" normalizeH="0" baseline="0" dirty="0" smtClean="0">
                          <a:ln>
                            <a:noFill/>
                          </a:ln>
                          <a:solidFill>
                            <a:schemeClr val="tx1"/>
                          </a:solidFill>
                          <a:effectLst/>
                          <a:latin typeface="+mn-ea"/>
                          <a:ea typeface="+mn-ea"/>
                        </a:rPr>
                        <a:t>、分析结果用</a:t>
                      </a:r>
                      <a:r>
                        <a:rPr kumimoji="0" lang="en-US" altLang="zh-CN" sz="1200" b="0" i="0" u="none" strike="noStrike" cap="none" normalizeH="0" baseline="0" dirty="0" smtClean="0">
                          <a:ln>
                            <a:noFill/>
                          </a:ln>
                          <a:solidFill>
                            <a:schemeClr val="tx1"/>
                          </a:solidFill>
                          <a:effectLst/>
                          <a:latin typeface="+mn-ea"/>
                          <a:ea typeface="+mn-ea"/>
                        </a:rPr>
                        <a:t>Excel</a:t>
                      </a:r>
                      <a:r>
                        <a:rPr kumimoji="0" lang="zh-CN" altLang="en-US" sz="1200" b="0" i="0" u="none" strike="noStrike" cap="none" normalizeH="0" baseline="0" dirty="0" smtClean="0">
                          <a:ln>
                            <a:noFill/>
                          </a:ln>
                          <a:solidFill>
                            <a:schemeClr val="tx1"/>
                          </a:solidFill>
                          <a:effectLst/>
                          <a:latin typeface="+mn-ea"/>
                          <a:ea typeface="+mn-ea"/>
                        </a:rPr>
                        <a:t>统一呈现</a:t>
                      </a:r>
                    </a:p>
                  </a:txBody>
                  <a:tcPr marL="36000" marR="3600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rPr>
                        <a:t>链路汇编、反汇编等文件的常用分析，一键式自动完成；</a:t>
                      </a:r>
                      <a:endParaRPr kumimoji="0" lang="en-US" altLang="zh-CN" sz="1200" b="0" i="0" u="none" strike="noStrike" cap="none" normalizeH="0" baseline="0" dirty="0" smtClean="0">
                        <a:ln>
                          <a:noFill/>
                        </a:ln>
                        <a:solidFill>
                          <a:schemeClr val="tx1"/>
                        </a:solidFill>
                        <a:effectLst/>
                        <a:latin typeface="+mn-ea"/>
                        <a:ea typeface="+mn-ea"/>
                      </a:endParaRPr>
                    </a:p>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rPr>
                        <a:t>流程总耗时</a:t>
                      </a:r>
                      <a:r>
                        <a:rPr kumimoji="0" lang="zh-CN" altLang="en-US" sz="1200" b="0" i="0" u="none" strike="noStrike" cap="none" normalizeH="0" baseline="0" dirty="0" smtClean="0">
                          <a:ln>
                            <a:noFill/>
                          </a:ln>
                          <a:solidFill>
                            <a:srgbClr val="C00000"/>
                          </a:solidFill>
                          <a:effectLst/>
                          <a:latin typeface="+mn-ea"/>
                          <a:ea typeface="+mn-ea"/>
                        </a:rPr>
                        <a:t>由</a:t>
                      </a:r>
                      <a:r>
                        <a:rPr kumimoji="0" lang="en-US" altLang="zh-CN" sz="1200" b="0" i="0" u="none" strike="noStrike" cap="none" normalizeH="0" baseline="0" dirty="0" smtClean="0">
                          <a:ln>
                            <a:noFill/>
                          </a:ln>
                          <a:solidFill>
                            <a:srgbClr val="C00000"/>
                          </a:solidFill>
                          <a:effectLst/>
                          <a:latin typeface="+mn-ea"/>
                          <a:ea typeface="+mn-ea"/>
                        </a:rPr>
                        <a:t>5</a:t>
                      </a:r>
                      <a:r>
                        <a:rPr kumimoji="0" lang="zh-CN" altLang="en-US" sz="1200" b="0" i="0" u="none" strike="noStrike" cap="none" normalizeH="0" baseline="0" dirty="0" smtClean="0">
                          <a:ln>
                            <a:noFill/>
                          </a:ln>
                          <a:solidFill>
                            <a:srgbClr val="C00000"/>
                          </a:solidFill>
                          <a:effectLst/>
                          <a:latin typeface="+mn-ea"/>
                          <a:ea typeface="+mn-ea"/>
                        </a:rPr>
                        <a:t>小时缩短至</a:t>
                      </a:r>
                      <a:r>
                        <a:rPr kumimoji="0" lang="en-US" altLang="zh-CN" sz="1200" b="0" i="0" u="none" strike="noStrike" cap="none" normalizeH="0" baseline="0" dirty="0" smtClean="0">
                          <a:ln>
                            <a:noFill/>
                          </a:ln>
                          <a:solidFill>
                            <a:srgbClr val="C00000"/>
                          </a:solidFill>
                          <a:effectLst/>
                          <a:latin typeface="+mn-ea"/>
                          <a:ea typeface="+mn-ea"/>
                        </a:rPr>
                        <a:t>2</a:t>
                      </a:r>
                      <a:r>
                        <a:rPr kumimoji="0" lang="zh-CN" altLang="en-US" sz="1200" b="0" i="0" u="none" strike="noStrike" cap="none" normalizeH="0" baseline="0" dirty="0" smtClean="0">
                          <a:ln>
                            <a:noFill/>
                          </a:ln>
                          <a:solidFill>
                            <a:srgbClr val="C00000"/>
                          </a:solidFill>
                          <a:effectLst/>
                          <a:latin typeface="+mn-ea"/>
                          <a:ea typeface="+mn-ea"/>
                        </a:rPr>
                        <a:t>小时</a:t>
                      </a:r>
                      <a:r>
                        <a:rPr kumimoji="0" lang="zh-CN" altLang="en-US" sz="1200" b="0" i="0" u="none" strike="noStrike" cap="none" normalizeH="0" baseline="0" dirty="0" smtClean="0">
                          <a:ln>
                            <a:noFill/>
                          </a:ln>
                          <a:solidFill>
                            <a:schemeClr val="tx1"/>
                          </a:solidFill>
                          <a:effectLst/>
                          <a:latin typeface="+mn-ea"/>
                          <a:ea typeface="+mn-ea"/>
                        </a:rPr>
                        <a:t>。</a:t>
                      </a:r>
                    </a:p>
                  </a:txBody>
                  <a:tcPr marL="36000" marR="3600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1C</a:t>
                      </a:r>
                      <a:r>
                        <a:rPr kumimoji="0" lang="zh-CN" altLang="en-US" sz="1200" b="0" i="0" u="none" strike="noStrike" cap="none" normalizeH="0" baseline="0" dirty="0" smtClean="0">
                          <a:ln>
                            <a:noFill/>
                          </a:ln>
                          <a:solidFill>
                            <a:schemeClr val="tx1"/>
                          </a:solidFill>
                          <a:effectLst/>
                          <a:latin typeface="+mn-ea"/>
                          <a:ea typeface="+mn-ea"/>
                        </a:rPr>
                        <a:t>南</a:t>
                      </a:r>
                      <a:r>
                        <a:rPr kumimoji="0" lang="en-US" altLang="zh-CN" sz="1200" b="0" i="0" u="none" strike="noStrike" cap="none" normalizeH="0" baseline="0" dirty="0" smtClean="0">
                          <a:ln>
                            <a:noFill/>
                          </a:ln>
                          <a:solidFill>
                            <a:schemeClr val="tx1"/>
                          </a:solidFill>
                          <a:effectLst/>
                          <a:latin typeface="+mn-ea"/>
                          <a:ea typeface="+mn-ea"/>
                        </a:rPr>
                        <a:t>07</a:t>
                      </a:r>
                      <a:r>
                        <a:rPr kumimoji="0" lang="zh-CN" altLang="en-US" sz="1200" b="0" i="0" u="none" strike="noStrike" cap="none" normalizeH="0" baseline="0" dirty="0" smtClean="0">
                          <a:ln>
                            <a:noFill/>
                          </a:ln>
                          <a:solidFill>
                            <a:schemeClr val="tx1"/>
                          </a:solidFill>
                          <a:effectLst/>
                          <a:latin typeface="+mn-ea"/>
                          <a:ea typeface="+mn-ea"/>
                        </a:rPr>
                        <a:t>岛</a:t>
                      </a:r>
                    </a:p>
                  </a:txBody>
                  <a:tcPr marL="36000" marR="3600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2012.04.13</a:t>
                      </a:r>
                      <a:endParaRPr kumimoji="0" lang="zh-CN" altLang="en-US" sz="1200" b="0" i="0" u="none" strike="noStrike" cap="none" normalizeH="0" baseline="0" dirty="0" smtClean="0">
                        <a:ln>
                          <a:noFill/>
                        </a:ln>
                        <a:solidFill>
                          <a:schemeClr val="tx1"/>
                        </a:solidFill>
                        <a:effectLst/>
                        <a:latin typeface="+mn-ea"/>
                        <a:ea typeface="+mn-ea"/>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rPr>
                        <a:t>高峰、刘艳梅</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r>
              <a:tr h="1800200">
                <a:tc>
                  <a:txBody>
                    <a:bodyPr/>
                    <a:lstStyle/>
                    <a:p>
                      <a:pPr algn="ctr" fontAlgn="ctr"/>
                      <a:r>
                        <a:rPr lang="en-US" altLang="zh-CN" sz="1200" b="0" i="0" u="none" strike="noStrike" dirty="0" smtClean="0">
                          <a:latin typeface="+mn-ea"/>
                          <a:ea typeface="+mn-ea"/>
                        </a:rPr>
                        <a:t>9</a:t>
                      </a:r>
                      <a:endParaRPr lang="en-US" altLang="zh-CN" sz="1200" b="0" i="0" u="none" strike="noStrike" dirty="0">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ctr"/>
                      <a:r>
                        <a:rPr lang="zh-CN" altLang="en-US" sz="1200" b="0" i="0" u="none" strike="noStrike" dirty="0" smtClean="0">
                          <a:latin typeface="+mn-ea"/>
                          <a:ea typeface="+mn-ea"/>
                        </a:rPr>
                        <a:t>人工分析</a:t>
                      </a:r>
                      <a:r>
                        <a:rPr lang="en-US" altLang="zh-CN" sz="1200" b="0" i="0" u="none" strike="noStrike" dirty="0" err="1" smtClean="0">
                          <a:latin typeface="+mn-ea"/>
                          <a:ea typeface="+mn-ea"/>
                        </a:rPr>
                        <a:t>TraceLog</a:t>
                      </a:r>
                      <a:r>
                        <a:rPr lang="zh-CN" altLang="en-US" sz="1200" b="0" i="0" u="none" strike="noStrike" dirty="0" smtClean="0">
                          <a:latin typeface="+mn-ea"/>
                          <a:ea typeface="+mn-ea"/>
                        </a:rPr>
                        <a:t>耗时长</a:t>
                      </a:r>
                      <a:endParaRPr lang="zh-CN" altLang="en-US" sz="1200" b="0" i="0" u="none" strike="noStrike" dirty="0">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mn-ea"/>
                          <a:ea typeface="+mn-ea"/>
                        </a:rPr>
                        <a:t>根据常用分析规则，开发工具自动完成对链路</a:t>
                      </a:r>
                      <a:r>
                        <a:rPr kumimoji="0" lang="en-US" altLang="zh-CN" sz="1200" b="0" i="0" u="none" strike="noStrike" cap="none" normalizeH="0" baseline="0" smtClean="0">
                          <a:ln>
                            <a:noFill/>
                          </a:ln>
                          <a:solidFill>
                            <a:schemeClr val="tx1"/>
                          </a:solidFill>
                          <a:effectLst/>
                          <a:latin typeface="+mn-ea"/>
                          <a:ea typeface="+mn-ea"/>
                        </a:rPr>
                        <a:t>TraceLog</a:t>
                      </a:r>
                      <a:r>
                        <a:rPr kumimoji="0" lang="zh-CN" altLang="en-US" sz="1200" b="0" i="0" u="none" strike="noStrike" cap="none" normalizeH="0" baseline="0" smtClean="0">
                          <a:ln>
                            <a:noFill/>
                          </a:ln>
                          <a:solidFill>
                            <a:schemeClr val="tx1"/>
                          </a:solidFill>
                          <a:effectLst/>
                          <a:latin typeface="+mn-ea"/>
                          <a:ea typeface="+mn-ea"/>
                        </a:rPr>
                        <a:t>文件的常用分析</a:t>
                      </a:r>
                    </a:p>
                  </a:txBody>
                  <a:tcPr marL="36000" marR="3600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1</a:t>
                      </a:r>
                      <a:r>
                        <a:rPr kumimoji="0" lang="zh-CN" altLang="en-US" sz="1200" b="0" i="0" u="none" strike="noStrike" cap="none" normalizeH="0" baseline="0" dirty="0" smtClean="0">
                          <a:ln>
                            <a:noFill/>
                          </a:ln>
                          <a:solidFill>
                            <a:schemeClr val="tx1"/>
                          </a:solidFill>
                          <a:effectLst/>
                          <a:latin typeface="+mn-ea"/>
                          <a:ea typeface="+mn-ea"/>
                        </a:rPr>
                        <a:t>、用</a:t>
                      </a:r>
                      <a:r>
                        <a:rPr kumimoji="0" lang="en-US" altLang="zh-CN" sz="1200" b="0" i="0" u="none" strike="noStrike" cap="none" normalizeH="0" baseline="0" dirty="0" smtClean="0">
                          <a:ln>
                            <a:noFill/>
                          </a:ln>
                          <a:solidFill>
                            <a:schemeClr val="tx1"/>
                          </a:solidFill>
                          <a:effectLst/>
                          <a:latin typeface="+mn-ea"/>
                          <a:ea typeface="+mn-ea"/>
                        </a:rPr>
                        <a:t>Perl</a:t>
                      </a:r>
                      <a:r>
                        <a:rPr kumimoji="0" lang="zh-CN" altLang="en-US" sz="1200" b="0" i="0" u="none" strike="noStrike" cap="none" normalizeH="0" baseline="0" dirty="0" smtClean="0">
                          <a:ln>
                            <a:noFill/>
                          </a:ln>
                          <a:solidFill>
                            <a:schemeClr val="tx1"/>
                          </a:solidFill>
                          <a:effectLst/>
                          <a:latin typeface="+mn-ea"/>
                          <a:ea typeface="+mn-ea"/>
                        </a:rPr>
                        <a:t>语言开发对链路</a:t>
                      </a:r>
                      <a:r>
                        <a:rPr kumimoji="0" lang="en-US" altLang="zh-CN" sz="1200" b="0" i="0" u="none" strike="noStrike" cap="none" normalizeH="0" baseline="0" dirty="0" err="1" smtClean="0">
                          <a:ln>
                            <a:noFill/>
                          </a:ln>
                          <a:solidFill>
                            <a:schemeClr val="tx1"/>
                          </a:solidFill>
                          <a:effectLst/>
                          <a:latin typeface="+mn-ea"/>
                          <a:ea typeface="+mn-ea"/>
                        </a:rPr>
                        <a:t>TraceLog</a:t>
                      </a:r>
                      <a:r>
                        <a:rPr kumimoji="0" lang="zh-CN" altLang="en-US" sz="1200" b="0" i="0" u="none" strike="noStrike" cap="none" normalizeH="0" baseline="0" dirty="0" smtClean="0">
                          <a:ln>
                            <a:noFill/>
                          </a:ln>
                          <a:solidFill>
                            <a:schemeClr val="tx1"/>
                          </a:solidFill>
                          <a:effectLst/>
                          <a:latin typeface="+mn-ea"/>
                          <a:ea typeface="+mn-ea"/>
                        </a:rPr>
                        <a:t>文件的自动分析工具，具体分析包括：指令发射分布，指令的使用频率，</a:t>
                      </a:r>
                      <a:r>
                        <a:rPr kumimoji="0" lang="en-US" altLang="zh-CN" sz="1200" b="0" i="0" u="none" strike="noStrike" cap="none" normalizeH="0" baseline="0" dirty="0" smtClean="0">
                          <a:ln>
                            <a:noFill/>
                          </a:ln>
                          <a:solidFill>
                            <a:schemeClr val="tx1"/>
                          </a:solidFill>
                          <a:effectLst/>
                          <a:latin typeface="+mn-ea"/>
                          <a:ea typeface="+mn-ea"/>
                        </a:rPr>
                        <a:t>ZOL</a:t>
                      </a:r>
                      <a:r>
                        <a:rPr kumimoji="0" lang="zh-CN" altLang="en-US" sz="1200" b="0" i="0" u="none" strike="noStrike" cap="none" normalizeH="0" baseline="0" dirty="0" smtClean="0">
                          <a:ln>
                            <a:noFill/>
                          </a:ln>
                          <a:solidFill>
                            <a:schemeClr val="tx1"/>
                          </a:solidFill>
                          <a:effectLst/>
                          <a:latin typeface="+mn-ea"/>
                          <a:ea typeface="+mn-ea"/>
                        </a:rPr>
                        <a:t>使用情况统计等；</a:t>
                      </a:r>
                    </a:p>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2</a:t>
                      </a:r>
                      <a:r>
                        <a:rPr kumimoji="0" lang="zh-CN" altLang="en-US" sz="1200" b="0" i="0" u="none" strike="noStrike" cap="none" normalizeH="0" baseline="0" dirty="0" smtClean="0">
                          <a:ln>
                            <a:noFill/>
                          </a:ln>
                          <a:solidFill>
                            <a:schemeClr val="tx1"/>
                          </a:solidFill>
                          <a:effectLst/>
                          <a:latin typeface="+mn-ea"/>
                          <a:ea typeface="+mn-ea"/>
                        </a:rPr>
                        <a:t>、分析结果用</a:t>
                      </a:r>
                      <a:r>
                        <a:rPr kumimoji="0" lang="en-US" altLang="zh-CN" sz="1200" b="0" i="0" u="none" strike="noStrike" cap="none" normalizeH="0" baseline="0" dirty="0" smtClean="0">
                          <a:ln>
                            <a:noFill/>
                          </a:ln>
                          <a:solidFill>
                            <a:schemeClr val="tx1"/>
                          </a:solidFill>
                          <a:effectLst/>
                          <a:latin typeface="+mn-ea"/>
                          <a:ea typeface="+mn-ea"/>
                        </a:rPr>
                        <a:t>Excel</a:t>
                      </a:r>
                      <a:r>
                        <a:rPr kumimoji="0" lang="zh-CN" altLang="en-US" sz="1200" b="0" i="0" u="none" strike="noStrike" cap="none" normalizeH="0" baseline="0" dirty="0" smtClean="0">
                          <a:ln>
                            <a:noFill/>
                          </a:ln>
                          <a:solidFill>
                            <a:schemeClr val="tx1"/>
                          </a:solidFill>
                          <a:effectLst/>
                          <a:latin typeface="+mn-ea"/>
                          <a:ea typeface="+mn-ea"/>
                        </a:rPr>
                        <a:t>统一呈现</a:t>
                      </a:r>
                    </a:p>
                  </a:txBody>
                  <a:tcPr marL="36000" marR="3600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rPr>
                        <a:t>链路</a:t>
                      </a:r>
                      <a:r>
                        <a:rPr kumimoji="0" lang="en-US" altLang="zh-CN" sz="1200" b="0" i="0" u="none" strike="noStrike" cap="none" normalizeH="0" baseline="0" dirty="0" err="1" smtClean="0">
                          <a:ln>
                            <a:noFill/>
                          </a:ln>
                          <a:solidFill>
                            <a:schemeClr val="tx1"/>
                          </a:solidFill>
                          <a:effectLst/>
                          <a:latin typeface="+mn-ea"/>
                          <a:ea typeface="+mn-ea"/>
                        </a:rPr>
                        <a:t>TraceLog</a:t>
                      </a:r>
                      <a:r>
                        <a:rPr kumimoji="0" lang="zh-CN" altLang="en-US" sz="1200" b="0" i="0" u="none" strike="noStrike" cap="none" normalizeH="0" baseline="0" dirty="0" smtClean="0">
                          <a:ln>
                            <a:noFill/>
                          </a:ln>
                          <a:solidFill>
                            <a:schemeClr val="tx1"/>
                          </a:solidFill>
                          <a:effectLst/>
                          <a:latin typeface="+mn-ea"/>
                          <a:ea typeface="+mn-ea"/>
                        </a:rPr>
                        <a:t>文件的常用分析，一键式自动完成；</a:t>
                      </a:r>
                      <a:endParaRPr kumimoji="0" lang="en-US" altLang="zh-CN" sz="1200" b="0" i="0" u="none" strike="noStrike" cap="none" normalizeH="0" baseline="0" dirty="0" smtClean="0">
                        <a:ln>
                          <a:noFill/>
                        </a:ln>
                        <a:solidFill>
                          <a:schemeClr val="tx1"/>
                        </a:solidFill>
                        <a:effectLst/>
                        <a:latin typeface="+mn-ea"/>
                        <a:ea typeface="+mn-ea"/>
                      </a:endParaRPr>
                    </a:p>
                    <a:p>
                      <a:pPr marL="0" marR="0" lvl="0" indent="0" algn="l" defTabSz="914400" rtl="0" eaLnBrk="1" fontAlgn="ctr" latinLnBrk="0" hangingPunct="1">
                        <a:lnSpc>
                          <a:spcPct val="100000"/>
                        </a:lnSpc>
                        <a:spcBef>
                          <a:spcPct val="0"/>
                        </a:spcBef>
                        <a:spcAft>
                          <a:spcPct val="0"/>
                        </a:spcAft>
                        <a:buClrTx/>
                        <a:buSzTx/>
                        <a:buFontTx/>
                        <a:buNone/>
                        <a:tabLst/>
                        <a:defRPr/>
                      </a:pPr>
                      <a:r>
                        <a:rPr kumimoji="0" lang="zh-CN" altLang="en-US" sz="1200" b="0" i="0" u="none" strike="noStrike" cap="none" normalizeH="0" baseline="0" dirty="0" smtClean="0">
                          <a:ln>
                            <a:noFill/>
                          </a:ln>
                          <a:solidFill>
                            <a:schemeClr val="tx1"/>
                          </a:solidFill>
                          <a:effectLst/>
                          <a:latin typeface="+mn-ea"/>
                          <a:ea typeface="+mn-ea"/>
                        </a:rPr>
                        <a:t>流程总耗时</a:t>
                      </a:r>
                      <a:r>
                        <a:rPr kumimoji="0" lang="zh-CN" altLang="en-US" sz="1200" b="0" i="0" u="none" strike="noStrike" cap="none" normalizeH="0" baseline="0" dirty="0" smtClean="0">
                          <a:ln>
                            <a:noFill/>
                          </a:ln>
                          <a:solidFill>
                            <a:srgbClr val="C00000"/>
                          </a:solidFill>
                          <a:effectLst/>
                          <a:latin typeface="+mn-ea"/>
                          <a:ea typeface="+mn-ea"/>
                        </a:rPr>
                        <a:t>由</a:t>
                      </a:r>
                      <a:r>
                        <a:rPr kumimoji="0" lang="en-US" altLang="zh-CN" sz="1200" b="0" i="0" u="none" strike="noStrike" cap="none" normalizeH="0" baseline="0" dirty="0" smtClean="0">
                          <a:ln>
                            <a:noFill/>
                          </a:ln>
                          <a:solidFill>
                            <a:srgbClr val="C00000"/>
                          </a:solidFill>
                          <a:effectLst/>
                          <a:latin typeface="+mn-ea"/>
                          <a:ea typeface="+mn-ea"/>
                        </a:rPr>
                        <a:t>7</a:t>
                      </a:r>
                      <a:r>
                        <a:rPr kumimoji="0" lang="zh-CN" altLang="en-US" sz="1200" b="0" i="0" u="none" strike="noStrike" cap="none" normalizeH="0" baseline="0" dirty="0" smtClean="0">
                          <a:ln>
                            <a:noFill/>
                          </a:ln>
                          <a:solidFill>
                            <a:srgbClr val="C00000"/>
                          </a:solidFill>
                          <a:effectLst/>
                          <a:latin typeface="+mn-ea"/>
                          <a:ea typeface="+mn-ea"/>
                        </a:rPr>
                        <a:t>小时缩短至</a:t>
                      </a:r>
                      <a:r>
                        <a:rPr kumimoji="0" lang="en-US" altLang="zh-CN" sz="1200" b="0" i="0" u="none" strike="noStrike" cap="none" normalizeH="0" baseline="0" dirty="0" smtClean="0">
                          <a:ln>
                            <a:noFill/>
                          </a:ln>
                          <a:solidFill>
                            <a:srgbClr val="C00000"/>
                          </a:solidFill>
                          <a:effectLst/>
                          <a:latin typeface="+mn-ea"/>
                          <a:ea typeface="+mn-ea"/>
                        </a:rPr>
                        <a:t>3</a:t>
                      </a:r>
                      <a:r>
                        <a:rPr kumimoji="0" lang="zh-CN" altLang="en-US" sz="1200" b="0" i="0" u="none" strike="noStrike" cap="none" normalizeH="0" baseline="0" dirty="0" smtClean="0">
                          <a:ln>
                            <a:noFill/>
                          </a:ln>
                          <a:solidFill>
                            <a:srgbClr val="C00000"/>
                          </a:solidFill>
                          <a:effectLst/>
                          <a:latin typeface="+mn-ea"/>
                          <a:ea typeface="+mn-ea"/>
                        </a:rPr>
                        <a:t>小时</a:t>
                      </a:r>
                      <a:r>
                        <a:rPr kumimoji="0" lang="zh-CN" altLang="en-US" sz="1200" b="0" i="0" u="none" strike="noStrike" cap="none" normalizeH="0" baseline="0" dirty="0" smtClean="0">
                          <a:ln>
                            <a:noFill/>
                          </a:ln>
                          <a:solidFill>
                            <a:schemeClr val="tx1"/>
                          </a:solidFill>
                          <a:effectLst/>
                          <a:latin typeface="+mn-ea"/>
                          <a:ea typeface="+mn-ea"/>
                        </a:rPr>
                        <a:t>。</a:t>
                      </a:r>
                    </a:p>
                  </a:txBody>
                  <a:tcPr marL="36000" marR="3600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1C</a:t>
                      </a:r>
                      <a:r>
                        <a:rPr kumimoji="0" lang="zh-CN" altLang="en-US" sz="1200" b="0" i="0" u="none" strike="noStrike" cap="none" normalizeH="0" baseline="0" dirty="0" smtClean="0">
                          <a:ln>
                            <a:noFill/>
                          </a:ln>
                          <a:solidFill>
                            <a:schemeClr val="tx1"/>
                          </a:solidFill>
                          <a:effectLst/>
                          <a:latin typeface="+mn-ea"/>
                          <a:ea typeface="+mn-ea"/>
                        </a:rPr>
                        <a:t>南</a:t>
                      </a:r>
                      <a:r>
                        <a:rPr kumimoji="0" lang="en-US" altLang="zh-CN" sz="1200" b="0" i="0" u="none" strike="noStrike" cap="none" normalizeH="0" baseline="0" dirty="0" smtClean="0">
                          <a:ln>
                            <a:noFill/>
                          </a:ln>
                          <a:solidFill>
                            <a:schemeClr val="tx1"/>
                          </a:solidFill>
                          <a:effectLst/>
                          <a:latin typeface="+mn-ea"/>
                          <a:ea typeface="+mn-ea"/>
                        </a:rPr>
                        <a:t>07</a:t>
                      </a:r>
                      <a:r>
                        <a:rPr kumimoji="0" lang="zh-CN" altLang="en-US" sz="1200" b="0" i="0" u="none" strike="noStrike" cap="none" normalizeH="0" baseline="0" dirty="0" smtClean="0">
                          <a:ln>
                            <a:noFill/>
                          </a:ln>
                          <a:solidFill>
                            <a:schemeClr val="tx1"/>
                          </a:solidFill>
                          <a:effectLst/>
                          <a:latin typeface="+mn-ea"/>
                          <a:ea typeface="+mn-ea"/>
                        </a:rPr>
                        <a:t>岛</a:t>
                      </a:r>
                    </a:p>
                  </a:txBody>
                  <a:tcPr marL="36000" marR="3600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n-ea"/>
                          <a:ea typeface="+mn-ea"/>
                        </a:rPr>
                        <a:t>2012.03.30</a:t>
                      </a:r>
                      <a:endParaRPr kumimoji="0" lang="zh-CN" altLang="en-US" sz="1200" b="0" i="0" u="none" strike="noStrike" cap="none" normalizeH="0" baseline="0" dirty="0" smtClean="0">
                        <a:ln>
                          <a:noFill/>
                        </a:ln>
                        <a:solidFill>
                          <a:schemeClr val="tx1"/>
                        </a:solidFill>
                        <a:effectLst/>
                        <a:latin typeface="+mn-ea"/>
                        <a:ea typeface="+mn-ea"/>
                      </a:endParaRP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mn-ea"/>
                          <a:ea typeface="+mn-ea"/>
                        </a:rPr>
                        <a:t>张曦泽、范冰龑</a:t>
                      </a:r>
                    </a:p>
                  </a:txBody>
                  <a:tcPr marL="0" marR="0" marT="0"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p:spPr>
        <p:txBody>
          <a:bodyPr/>
          <a:lstStyle/>
          <a:p>
            <a:pPr defTabSz="801688"/>
            <a:r>
              <a:rPr lang="de-DE" altLang="zh-CN" smtClean="0"/>
              <a:t>Page </a:t>
            </a:r>
            <a:fld id="{AFCC56DB-14B7-4530-A939-3AAC6561799D}" type="slidenum">
              <a:rPr lang="de-DE" altLang="zh-CN" smtClean="0"/>
              <a:pPr defTabSz="801688"/>
              <a:t>22</a:t>
            </a:fld>
            <a:endParaRPr lang="en-GB" altLang="zh-CN" smtClean="0"/>
          </a:p>
        </p:txBody>
      </p:sp>
      <p:grpSp>
        <p:nvGrpSpPr>
          <p:cNvPr id="17411" name="组合 28"/>
          <p:cNvGrpSpPr>
            <a:grpSpLocks/>
          </p:cNvGrpSpPr>
          <p:nvPr/>
        </p:nvGrpSpPr>
        <p:grpSpPr bwMode="auto">
          <a:xfrm>
            <a:off x="5411788" y="95250"/>
            <a:ext cx="3633787" cy="771525"/>
            <a:chOff x="5230779" y="272058"/>
            <a:chExt cx="3633789" cy="771525"/>
          </a:xfrm>
        </p:grpSpPr>
        <p:grpSp>
          <p:nvGrpSpPr>
            <p:cNvPr id="17414" name="Group 4"/>
            <p:cNvGrpSpPr>
              <a:grpSpLocks/>
            </p:cNvGrpSpPr>
            <p:nvPr/>
          </p:nvGrpSpPr>
          <p:grpSpPr bwMode="auto">
            <a:xfrm>
              <a:off x="5337143" y="373658"/>
              <a:ext cx="3527425" cy="669925"/>
              <a:chOff x="3310" y="287"/>
              <a:chExt cx="2222" cy="422"/>
            </a:xfrm>
          </p:grpSpPr>
          <p:sp>
            <p:nvSpPr>
              <p:cNvPr id="17420" name="Freeform 5"/>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7421" name="Freeform 6"/>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7422" name="Freeform 7"/>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gradFill rotWithShape="1">
                <a:gsLst>
                  <a:gs pos="0">
                    <a:srgbClr val="BE0202"/>
                  </a:gs>
                  <a:gs pos="100000">
                    <a:srgbClr val="CE9E9E"/>
                  </a:gs>
                </a:gsLst>
                <a:lin ang="2700000" scaled="1"/>
              </a:gradFill>
              <a:ln w="6350" cap="flat" cmpd="sng">
                <a:solidFill>
                  <a:srgbClr val="000000"/>
                </a:solidFill>
                <a:prstDash val="solid"/>
                <a:round/>
                <a:headEnd type="none" w="med" len="med"/>
                <a:tailEnd type="none" w="med" len="med"/>
              </a:ln>
            </p:spPr>
            <p:txBody>
              <a:bodyPr/>
              <a:lstStyle/>
              <a:p>
                <a:endParaRPr lang="zh-CN" altLang="en-US"/>
              </a:p>
            </p:txBody>
          </p:sp>
          <p:sp>
            <p:nvSpPr>
              <p:cNvPr id="17423" name="Freeform 8"/>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7424" name="Text Box 10"/>
              <p:cNvSpPr txBox="1">
                <a:spLocks noChangeArrowheads="1"/>
              </p:cNvSpPr>
              <p:nvPr/>
            </p:nvSpPr>
            <p:spPr bwMode="auto">
              <a:xfrm>
                <a:off x="3833" y="388"/>
                <a:ext cx="317"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分析根因</a:t>
                </a:r>
              </a:p>
            </p:txBody>
          </p:sp>
          <p:sp>
            <p:nvSpPr>
              <p:cNvPr id="17425" name="Text Box 11"/>
              <p:cNvSpPr txBox="1">
                <a:spLocks noChangeArrowheads="1"/>
              </p:cNvSpPr>
              <p:nvPr/>
            </p:nvSpPr>
            <p:spPr bwMode="auto">
              <a:xfrm>
                <a:off x="4152" y="388"/>
                <a:ext cx="316"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拟定对策</a:t>
                </a:r>
              </a:p>
            </p:txBody>
          </p:sp>
          <p:sp>
            <p:nvSpPr>
              <p:cNvPr id="17426" name="Text Box 12"/>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7427" name="Text Box 13"/>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latin typeface="Arial" charset="0"/>
                    <a:ea typeface="华文细黑" pitchFamily="2" charset="-122"/>
                    <a:cs typeface="Arial" charset="0"/>
                  </a:rPr>
                  <a:t>对策实施</a:t>
                </a:r>
              </a:p>
              <a:p>
                <a:pPr algn="ctr">
                  <a:lnSpc>
                    <a:spcPct val="110000"/>
                  </a:lnSpc>
                </a:pPr>
                <a:r>
                  <a:rPr lang="zh-CN" altLang="en-US" sz="1200" b="1">
                    <a:latin typeface="Arial" charset="0"/>
                    <a:ea typeface="华文细黑" pitchFamily="2" charset="-122"/>
                    <a:cs typeface="Arial" charset="0"/>
                  </a:rPr>
                  <a:t>效果确认</a:t>
                </a:r>
              </a:p>
            </p:txBody>
          </p:sp>
          <p:sp>
            <p:nvSpPr>
              <p:cNvPr id="17428" name="AutoShape 14"/>
              <p:cNvSpPr>
                <a:spLocks noChangeArrowheads="1"/>
              </p:cNvSpPr>
              <p:nvPr/>
            </p:nvSpPr>
            <p:spPr bwMode="auto">
              <a:xfrm>
                <a:off x="3310" y="380"/>
                <a:ext cx="543" cy="329"/>
              </a:xfrm>
              <a:prstGeom prst="homePlate">
                <a:avLst>
                  <a:gd name="adj" fmla="val 24069"/>
                </a:avLst>
              </a:prstGeom>
              <a:solidFill>
                <a:schemeClr val="bg1"/>
              </a:solidFill>
              <a:ln w="6350" algn="ctr">
                <a:solidFill>
                  <a:srgbClr val="000000"/>
                </a:solidFill>
                <a:miter lim="800000"/>
                <a:headEnd/>
                <a:tailEnd/>
              </a:ln>
            </p:spPr>
            <p:txBody>
              <a:bodyPr/>
              <a:lstStyle/>
              <a:p>
                <a:endParaRPr lang="zh-CN" altLang="en-US"/>
              </a:p>
            </p:txBody>
          </p:sp>
          <p:sp>
            <p:nvSpPr>
              <p:cNvPr id="17429" name="Text Box 15"/>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chemeClr val="bg2"/>
                    </a:solidFill>
                    <a:latin typeface="Arial" charset="0"/>
                    <a:ea typeface="华文细黑" pitchFamily="2" charset="-122"/>
                    <a:cs typeface="Arial" charset="0"/>
                  </a:rPr>
                  <a:t>选择课题</a:t>
                </a:r>
              </a:p>
              <a:p>
                <a:pPr algn="ctr">
                  <a:lnSpc>
                    <a:spcPct val="110000"/>
                  </a:lnSpc>
                </a:pPr>
                <a:r>
                  <a:rPr lang="zh-CN" altLang="en-US" sz="1200" b="1">
                    <a:solidFill>
                      <a:schemeClr val="bg2"/>
                    </a:solidFill>
                    <a:latin typeface="Arial" charset="0"/>
                    <a:ea typeface="华文细黑" pitchFamily="2" charset="-122"/>
                    <a:cs typeface="Arial" charset="0"/>
                  </a:rPr>
                  <a:t>把握现状</a:t>
                </a:r>
              </a:p>
            </p:txBody>
          </p:sp>
          <p:sp>
            <p:nvSpPr>
              <p:cNvPr id="17430" name="AutoShape 16"/>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7431" name="AutoShape 18"/>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7432" name="AutoShape 20"/>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7415" name="Text Box 21"/>
            <p:cNvSpPr txBox="1">
              <a:spLocks noChangeArrowheads="1"/>
            </p:cNvSpPr>
            <p:nvPr/>
          </p:nvSpPr>
          <p:spPr bwMode="auto">
            <a:xfrm>
              <a:off x="5230779" y="27364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S1</a:t>
              </a:r>
            </a:p>
          </p:txBody>
        </p:sp>
        <p:sp>
          <p:nvSpPr>
            <p:cNvPr id="17416" name="Text Box 22"/>
            <p:cNvSpPr txBox="1">
              <a:spLocks noChangeArrowheads="1"/>
            </p:cNvSpPr>
            <p:nvPr/>
          </p:nvSpPr>
          <p:spPr bwMode="auto">
            <a:xfrm>
              <a:off x="61674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S2</a:t>
              </a:r>
            </a:p>
          </p:txBody>
        </p:sp>
        <p:sp>
          <p:nvSpPr>
            <p:cNvPr id="17417" name="Text Box 23"/>
            <p:cNvSpPr txBox="1">
              <a:spLocks noChangeArrowheads="1"/>
            </p:cNvSpPr>
            <p:nvPr/>
          </p:nvSpPr>
          <p:spPr bwMode="auto">
            <a:xfrm>
              <a:off x="65992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7418" name="Text Box 24"/>
            <p:cNvSpPr txBox="1">
              <a:spLocks noChangeArrowheads="1"/>
            </p:cNvSpPr>
            <p:nvPr/>
          </p:nvSpPr>
          <p:spPr bwMode="auto">
            <a:xfrm>
              <a:off x="7175467" y="272058"/>
              <a:ext cx="503238"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S4</a:t>
              </a:r>
            </a:p>
          </p:txBody>
        </p:sp>
        <p:sp>
          <p:nvSpPr>
            <p:cNvPr id="17419" name="Text Box 25"/>
            <p:cNvSpPr txBox="1">
              <a:spLocks noChangeArrowheads="1"/>
            </p:cNvSpPr>
            <p:nvPr/>
          </p:nvSpPr>
          <p:spPr bwMode="auto">
            <a:xfrm>
              <a:off x="78946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sp>
        <p:nvSpPr>
          <p:cNvPr id="17412" name="Rectangle 26"/>
          <p:cNvSpPr>
            <a:spLocks noGrp="1" noChangeArrowheads="1"/>
          </p:cNvSpPr>
          <p:nvPr>
            <p:ph type="title"/>
          </p:nvPr>
        </p:nvSpPr>
        <p:spPr>
          <a:xfrm>
            <a:off x="652463" y="430213"/>
            <a:ext cx="4424362" cy="871537"/>
          </a:xfrm>
        </p:spPr>
        <p:txBody>
          <a:bodyPr/>
          <a:lstStyle/>
          <a:p>
            <a:pPr eaLnBrk="1" hangingPunct="1"/>
            <a:r>
              <a:rPr lang="en-US" altLang="zh-CN" smtClean="0"/>
              <a:t>Step 4.1</a:t>
            </a:r>
            <a:r>
              <a:rPr lang="zh-CN" altLang="en-US" smtClean="0"/>
              <a:t>：对策实施</a:t>
            </a:r>
          </a:p>
        </p:txBody>
      </p:sp>
      <p:grpSp>
        <p:nvGrpSpPr>
          <p:cNvPr id="25" name="组合 21"/>
          <p:cNvGrpSpPr>
            <a:grpSpLocks/>
          </p:cNvGrpSpPr>
          <p:nvPr/>
        </p:nvGrpSpPr>
        <p:grpSpPr bwMode="auto">
          <a:xfrm>
            <a:off x="250825" y="1339850"/>
            <a:ext cx="1657350" cy="576263"/>
            <a:chOff x="3707904" y="1411191"/>
            <a:chExt cx="1656184" cy="577649"/>
          </a:xfrm>
        </p:grpSpPr>
        <p:sp>
          <p:nvSpPr>
            <p:cNvPr id="26" name="矩形 25"/>
            <p:cNvSpPr/>
            <p:nvPr/>
          </p:nvSpPr>
          <p:spPr bwMode="auto">
            <a:xfrm>
              <a:off x="3707904" y="1412776"/>
              <a:ext cx="1656184" cy="576064"/>
            </a:xfrm>
            <a:prstGeom prst="rect">
              <a:avLst/>
            </a:prstGeom>
            <a:solidFill>
              <a:schemeClr val="accent2"/>
            </a:solidFill>
            <a:ln w="9525" cap="flat" cmpd="sng" algn="ctr">
              <a:noFill/>
              <a:prstDash val="solid"/>
              <a:round/>
              <a:headEnd type="none" w="med" len="med"/>
              <a:tailEnd type="none" w="med" len="med"/>
            </a:ln>
            <a:effectLst/>
            <a:scene3d>
              <a:camera prst="orthographicFront"/>
              <a:lightRig rig="threePt" dir="t"/>
            </a:scene3d>
            <a:sp3d>
              <a:bevelT w="114300" prst="artDeco"/>
            </a:sp3d>
          </p:spPr>
          <p:txBody>
            <a:bodyPr lIns="79200" tIns="39600" rIns="79200" bIns="39600">
              <a:spAutoFit/>
            </a:bodyPr>
            <a:lstStyle/>
            <a:p>
              <a:pPr defTabSz="801688">
                <a:defRPr/>
              </a:pPr>
              <a:endParaRPr lang="zh-CN" altLang="en-US">
                <a:ea typeface="ＭＳ Ｐゴシック" pitchFamily="34" charset="-128"/>
              </a:endParaRPr>
            </a:p>
          </p:txBody>
        </p:sp>
        <p:sp>
          <p:nvSpPr>
            <p:cNvPr id="27" name="Rectangle 22"/>
            <p:cNvSpPr>
              <a:spLocks noChangeArrowheads="1"/>
            </p:cNvSpPr>
            <p:nvPr/>
          </p:nvSpPr>
          <p:spPr bwMode="auto">
            <a:xfrm>
              <a:off x="3707904" y="1411191"/>
              <a:ext cx="1656184" cy="545823"/>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buFont typeface="Wingdings" pitchFamily="2" charset="2"/>
                <a:buNone/>
                <a:defRPr/>
              </a:pPr>
              <a:r>
                <a:rPr lang="zh-CN" altLang="en-US"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实施一</a:t>
              </a:r>
              <a:endParaRPr lang="en-US" altLang="zh-CN"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grpSp>
        <p:nvGrpSpPr>
          <p:cNvPr id="29" name="组合 27"/>
          <p:cNvGrpSpPr>
            <a:grpSpLocks/>
          </p:cNvGrpSpPr>
          <p:nvPr/>
        </p:nvGrpSpPr>
        <p:grpSpPr bwMode="auto">
          <a:xfrm>
            <a:off x="2339975" y="1296988"/>
            <a:ext cx="6192838" cy="590550"/>
            <a:chOff x="2339752" y="1325685"/>
            <a:chExt cx="6192688" cy="591147"/>
          </a:xfrm>
        </p:grpSpPr>
        <p:sp>
          <p:nvSpPr>
            <p:cNvPr id="30" name="矩形 29"/>
            <p:cNvSpPr/>
            <p:nvPr/>
          </p:nvSpPr>
          <p:spPr bwMode="auto">
            <a:xfrm>
              <a:off x="2339752" y="1340768"/>
              <a:ext cx="6192688" cy="576064"/>
            </a:xfrm>
            <a:prstGeom prst="rect">
              <a:avLst/>
            </a:prstGeom>
            <a:solidFill>
              <a:schemeClr val="accent3">
                <a:lumMod val="8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lIns="79200" tIns="39600" rIns="79200" bIns="39600">
              <a:spAutoFit/>
            </a:bodyPr>
            <a:lstStyle/>
            <a:p>
              <a:pPr defTabSz="801688">
                <a:defRPr/>
              </a:pPr>
              <a:endParaRPr lang="zh-CN" altLang="en-US">
                <a:ea typeface="ＭＳ Ｐゴシック" pitchFamily="34" charset="-128"/>
              </a:endParaRPr>
            </a:p>
          </p:txBody>
        </p:sp>
        <p:sp>
          <p:nvSpPr>
            <p:cNvPr id="31" name="Rectangle 22"/>
            <p:cNvSpPr>
              <a:spLocks noChangeArrowheads="1"/>
            </p:cNvSpPr>
            <p:nvPr/>
          </p:nvSpPr>
          <p:spPr bwMode="auto">
            <a:xfrm>
              <a:off x="2483542" y="1325685"/>
              <a:ext cx="5904513" cy="545224"/>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pPr>
              <a:r>
                <a:rPr lang="zh-CN" altLang="en-US" sz="2400" b="1">
                  <a:solidFill>
                    <a:schemeClr val="tx1"/>
                  </a:solidFill>
                  <a:latin typeface="微软雅黑" pitchFamily="34" charset="-122"/>
                  <a:ea typeface="微软雅黑" pitchFamily="34" charset="-122"/>
                </a:rPr>
                <a:t>开发链路编译和</a:t>
              </a:r>
              <a:r>
                <a:rPr lang="en-US" altLang="zh-CN" sz="2400" b="1">
                  <a:solidFill>
                    <a:schemeClr val="tx1"/>
                  </a:solidFill>
                  <a:latin typeface="微软雅黑" pitchFamily="34" charset="-122"/>
                  <a:ea typeface="微软雅黑" pitchFamily="34" charset="-122"/>
                </a:rPr>
                <a:t>Profiling</a:t>
              </a:r>
              <a:r>
                <a:rPr lang="zh-CN" altLang="en-US" sz="2400" b="1">
                  <a:solidFill>
                    <a:schemeClr val="tx1"/>
                  </a:solidFill>
                  <a:latin typeface="微软雅黑" pitchFamily="34" charset="-122"/>
                  <a:ea typeface="微软雅黑" pitchFamily="34" charset="-122"/>
                </a:rPr>
                <a:t>自动化脚本工具</a:t>
              </a:r>
            </a:p>
          </p:txBody>
        </p:sp>
      </p:grpSp>
      <p:sp>
        <p:nvSpPr>
          <p:cNvPr id="32" name="AutoShape 75"/>
          <p:cNvSpPr>
            <a:spLocks noChangeArrowheads="1"/>
          </p:cNvSpPr>
          <p:nvPr/>
        </p:nvSpPr>
        <p:spPr bwMode="gray">
          <a:xfrm>
            <a:off x="4918075" y="2062163"/>
            <a:ext cx="2390775" cy="1697037"/>
          </a:xfrm>
          <a:prstGeom prst="homePlate">
            <a:avLst>
              <a:gd name="adj" fmla="val 24386"/>
            </a:avLst>
          </a:prstGeom>
          <a:gradFill rotWithShape="1">
            <a:gsLst>
              <a:gs pos="0">
                <a:srgbClr val="1C54B0">
                  <a:gamma/>
                  <a:shade val="76078"/>
                  <a:invGamma/>
                </a:srgbClr>
              </a:gs>
              <a:gs pos="100000">
                <a:srgbClr val="1C54B0"/>
              </a:gs>
            </a:gsLst>
            <a:lin ang="5400000" scaled="1"/>
          </a:gradFill>
          <a:ln w="28575" algn="ctr">
            <a:solidFill>
              <a:srgbClr val="F8F8F8"/>
            </a:solidFill>
            <a:miter lim="800000"/>
            <a:headEnd/>
            <a:tailEnd/>
          </a:ln>
          <a:effectLst>
            <a:outerShdw dist="107763" dir="2700000" algn="ctr" rotWithShape="0">
              <a:srgbClr val="000000">
                <a:alpha val="50000"/>
              </a:srgbClr>
            </a:outerShdw>
          </a:effectLst>
        </p:spPr>
        <p:txBody>
          <a:bodyPr wrap="none" anchor="ctr"/>
          <a:lstStyle/>
          <a:p>
            <a:pPr>
              <a:defRPr/>
            </a:pPr>
            <a:endParaRPr lang="zh-CN" altLang="en-US"/>
          </a:p>
        </p:txBody>
      </p:sp>
      <p:sp>
        <p:nvSpPr>
          <p:cNvPr id="33" name="AutoShape 76"/>
          <p:cNvSpPr>
            <a:spLocks noChangeArrowheads="1"/>
          </p:cNvSpPr>
          <p:nvPr/>
        </p:nvSpPr>
        <p:spPr bwMode="gray">
          <a:xfrm>
            <a:off x="2986088" y="2051050"/>
            <a:ext cx="2420937" cy="1697038"/>
          </a:xfrm>
          <a:prstGeom prst="homePlate">
            <a:avLst>
              <a:gd name="adj" fmla="val 24582"/>
            </a:avLst>
          </a:prstGeom>
          <a:gradFill rotWithShape="1">
            <a:gsLst>
              <a:gs pos="0">
                <a:srgbClr val="94D773">
                  <a:gamma/>
                  <a:shade val="76078"/>
                  <a:invGamma/>
                </a:srgbClr>
              </a:gs>
              <a:gs pos="100000">
                <a:srgbClr val="94D773"/>
              </a:gs>
            </a:gsLst>
            <a:lin ang="5400000" scaled="1"/>
          </a:gradFill>
          <a:ln w="28575" algn="ctr">
            <a:solidFill>
              <a:srgbClr val="F8F8F8"/>
            </a:solidFill>
            <a:miter lim="800000"/>
            <a:headEnd/>
            <a:tailEnd/>
          </a:ln>
          <a:effectLst>
            <a:outerShdw dist="107763" dir="2700000" algn="ctr" rotWithShape="0">
              <a:srgbClr val="000000">
                <a:alpha val="50000"/>
              </a:srgbClr>
            </a:outerShdw>
          </a:effectLst>
        </p:spPr>
        <p:txBody>
          <a:bodyPr wrap="none" anchor="ctr"/>
          <a:lstStyle/>
          <a:p>
            <a:pPr>
              <a:defRPr/>
            </a:pPr>
            <a:endParaRPr lang="zh-CN" altLang="en-US"/>
          </a:p>
        </p:txBody>
      </p:sp>
      <p:sp>
        <p:nvSpPr>
          <p:cNvPr id="34" name="AutoShape 77"/>
          <p:cNvSpPr>
            <a:spLocks noChangeArrowheads="1"/>
          </p:cNvSpPr>
          <p:nvPr/>
        </p:nvSpPr>
        <p:spPr bwMode="gray">
          <a:xfrm>
            <a:off x="1476375" y="2062163"/>
            <a:ext cx="2081213" cy="1697037"/>
          </a:xfrm>
          <a:prstGeom prst="homePlate">
            <a:avLst>
              <a:gd name="adj" fmla="val 24868"/>
            </a:avLst>
          </a:prstGeom>
          <a:gradFill rotWithShape="1">
            <a:gsLst>
              <a:gs pos="0">
                <a:srgbClr val="3399FF">
                  <a:gamma/>
                  <a:shade val="76078"/>
                  <a:invGamma/>
                </a:srgbClr>
              </a:gs>
              <a:gs pos="100000">
                <a:srgbClr val="3399FF"/>
              </a:gs>
            </a:gsLst>
            <a:lin ang="5400000" scaled="1"/>
          </a:gradFill>
          <a:ln w="28575" algn="ctr">
            <a:solidFill>
              <a:srgbClr val="F8F8F8"/>
            </a:solidFill>
            <a:miter lim="800000"/>
            <a:headEnd/>
            <a:tailEnd/>
          </a:ln>
          <a:effectLst>
            <a:outerShdw dist="107763" dir="2700000" algn="ctr" rotWithShape="0">
              <a:srgbClr val="000000">
                <a:alpha val="50000"/>
              </a:srgbClr>
            </a:outerShdw>
          </a:effectLst>
        </p:spPr>
        <p:txBody>
          <a:bodyPr wrap="none" anchor="ctr"/>
          <a:lstStyle/>
          <a:p>
            <a:pPr>
              <a:defRPr/>
            </a:pPr>
            <a:endParaRPr lang="zh-CN" altLang="en-US"/>
          </a:p>
        </p:txBody>
      </p:sp>
      <p:sp>
        <p:nvSpPr>
          <p:cNvPr id="35" name="Rectangle 78"/>
          <p:cNvSpPr>
            <a:spLocks noChangeArrowheads="1"/>
          </p:cNvSpPr>
          <p:nvPr/>
        </p:nvSpPr>
        <p:spPr bwMode="white">
          <a:xfrm>
            <a:off x="1617663" y="2379663"/>
            <a:ext cx="1584325" cy="1200150"/>
          </a:xfrm>
          <a:prstGeom prst="rect">
            <a:avLst/>
          </a:prstGeom>
          <a:noFill/>
          <a:ln w="9525">
            <a:noFill/>
            <a:miter lim="800000"/>
            <a:headEnd/>
            <a:tailEnd/>
          </a:ln>
        </p:spPr>
        <p:txBody>
          <a:bodyPr lIns="91422" tIns="45711" rIns="91422" bIns="45711">
            <a:spAutoFit/>
          </a:bodyPr>
          <a:lstStyle/>
          <a:p>
            <a:pPr eaLnBrk="0" hangingPunct="0"/>
            <a:r>
              <a:rPr lang="en-US" altLang="zh-CN" sz="1800" dirty="0">
                <a:solidFill>
                  <a:srgbClr val="FEFEFE"/>
                </a:solidFill>
                <a:latin typeface="+mn-lt"/>
                <a:ea typeface="+mn-ea"/>
                <a:cs typeface="Arial" charset="0"/>
              </a:rPr>
              <a:t>2012-03-01</a:t>
            </a:r>
          </a:p>
          <a:p>
            <a:pPr eaLnBrk="0" hangingPunct="0"/>
            <a:r>
              <a:rPr lang="zh-CN" altLang="en-US" sz="1800" dirty="0">
                <a:solidFill>
                  <a:srgbClr val="FEFEFE"/>
                </a:solidFill>
                <a:latin typeface="+mn-ea"/>
                <a:ea typeface="+mn-ea"/>
                <a:cs typeface="Arial" charset="0"/>
              </a:rPr>
              <a:t>分析编译和</a:t>
            </a:r>
            <a:r>
              <a:rPr lang="en-US" altLang="zh-CN" sz="1800" dirty="0">
                <a:solidFill>
                  <a:srgbClr val="FEFEFE"/>
                </a:solidFill>
                <a:latin typeface="+mn-ea"/>
                <a:ea typeface="+mn-ea"/>
                <a:cs typeface="Arial" charset="0"/>
              </a:rPr>
              <a:t>Profiling</a:t>
            </a:r>
            <a:r>
              <a:rPr lang="zh-CN" altLang="en-US" sz="1800" dirty="0">
                <a:solidFill>
                  <a:srgbClr val="FEFEFE"/>
                </a:solidFill>
                <a:latin typeface="+mn-ea"/>
                <a:ea typeface="+mn-ea"/>
                <a:cs typeface="Arial" charset="0"/>
              </a:rPr>
              <a:t>自动化需求</a:t>
            </a:r>
          </a:p>
        </p:txBody>
      </p:sp>
      <p:sp>
        <p:nvSpPr>
          <p:cNvPr id="36" name="Rectangle 80"/>
          <p:cNvSpPr>
            <a:spLocks noChangeArrowheads="1"/>
          </p:cNvSpPr>
          <p:nvPr/>
        </p:nvSpPr>
        <p:spPr bwMode="white">
          <a:xfrm>
            <a:off x="3705225" y="2379663"/>
            <a:ext cx="1514847" cy="1200150"/>
          </a:xfrm>
          <a:prstGeom prst="rect">
            <a:avLst/>
          </a:prstGeom>
          <a:noFill/>
          <a:ln w="9525">
            <a:noFill/>
            <a:miter lim="800000"/>
            <a:headEnd/>
            <a:tailEnd/>
          </a:ln>
        </p:spPr>
        <p:txBody>
          <a:bodyPr wrap="square" lIns="91422" tIns="45711" rIns="91422" bIns="45711">
            <a:spAutoFit/>
          </a:bodyPr>
          <a:lstStyle/>
          <a:p>
            <a:pPr eaLnBrk="0" hangingPunct="0"/>
            <a:r>
              <a:rPr lang="en-US" altLang="zh-CN" sz="1800" dirty="0">
                <a:solidFill>
                  <a:srgbClr val="FEFEFE"/>
                </a:solidFill>
                <a:ea typeface="宋体" pitchFamily="2" charset="-122"/>
                <a:cs typeface="Arial" charset="0"/>
              </a:rPr>
              <a:t>2012-03-03</a:t>
            </a:r>
          </a:p>
          <a:p>
            <a:pPr eaLnBrk="0" hangingPunct="0"/>
            <a:r>
              <a:rPr lang="zh-CN" altLang="en-US" sz="1800" dirty="0">
                <a:solidFill>
                  <a:srgbClr val="FEFEFE"/>
                </a:solidFill>
                <a:latin typeface="+mn-ea"/>
                <a:ea typeface="+mn-ea"/>
                <a:cs typeface="Arial" charset="0"/>
              </a:rPr>
              <a:t>确定方案和技术细节，启动开发</a:t>
            </a:r>
            <a:endParaRPr lang="en-US" altLang="zh-CN" sz="1800" dirty="0">
              <a:solidFill>
                <a:srgbClr val="FEFEFE"/>
              </a:solidFill>
              <a:latin typeface="+mn-ea"/>
              <a:ea typeface="+mn-ea"/>
              <a:cs typeface="Arial" charset="0"/>
            </a:endParaRPr>
          </a:p>
        </p:txBody>
      </p:sp>
      <p:sp>
        <p:nvSpPr>
          <p:cNvPr id="37" name="Rectangle 81"/>
          <p:cNvSpPr>
            <a:spLocks noChangeArrowheads="1"/>
          </p:cNvSpPr>
          <p:nvPr/>
        </p:nvSpPr>
        <p:spPr bwMode="white">
          <a:xfrm>
            <a:off x="5505450" y="2311400"/>
            <a:ext cx="1514822" cy="1200310"/>
          </a:xfrm>
          <a:prstGeom prst="rect">
            <a:avLst/>
          </a:prstGeom>
          <a:noFill/>
          <a:ln w="9525">
            <a:noFill/>
            <a:miter lim="800000"/>
            <a:headEnd/>
            <a:tailEnd/>
          </a:ln>
        </p:spPr>
        <p:txBody>
          <a:bodyPr wrap="square" lIns="91422" tIns="45711" rIns="91422" bIns="45711">
            <a:spAutoFit/>
          </a:bodyPr>
          <a:lstStyle/>
          <a:p>
            <a:pPr eaLnBrk="0" hangingPunct="0"/>
            <a:r>
              <a:rPr lang="en-US" altLang="zh-CN" sz="1800" dirty="0">
                <a:solidFill>
                  <a:srgbClr val="FEFEFE"/>
                </a:solidFill>
                <a:ea typeface="宋体" pitchFamily="2" charset="-122"/>
                <a:cs typeface="Arial" charset="0"/>
              </a:rPr>
              <a:t>2012-03-16</a:t>
            </a:r>
            <a:r>
              <a:rPr lang="zh-CN" altLang="en-US" sz="1800" dirty="0">
                <a:solidFill>
                  <a:srgbClr val="FEFEFE"/>
                </a:solidFill>
                <a:latin typeface="+mn-ea"/>
                <a:ea typeface="+mn-ea"/>
                <a:cs typeface="Arial" charset="0"/>
              </a:rPr>
              <a:t>链路编译和</a:t>
            </a:r>
            <a:r>
              <a:rPr lang="en-US" altLang="zh-CN" sz="1800" dirty="0">
                <a:solidFill>
                  <a:srgbClr val="FEFEFE"/>
                </a:solidFill>
                <a:latin typeface="+mn-ea"/>
                <a:ea typeface="+mn-ea"/>
                <a:cs typeface="Arial" charset="0"/>
              </a:rPr>
              <a:t>Profiling</a:t>
            </a:r>
            <a:r>
              <a:rPr lang="zh-CN" altLang="en-US" sz="1800" dirty="0">
                <a:solidFill>
                  <a:srgbClr val="FEFEFE"/>
                </a:solidFill>
                <a:latin typeface="+mn-ea"/>
                <a:ea typeface="+mn-ea"/>
                <a:cs typeface="Arial" charset="0"/>
              </a:rPr>
              <a:t>自动化工具发布</a:t>
            </a:r>
          </a:p>
        </p:txBody>
      </p:sp>
      <p:grpSp>
        <p:nvGrpSpPr>
          <p:cNvPr id="38" name="组合 50"/>
          <p:cNvGrpSpPr>
            <a:grpSpLocks/>
          </p:cNvGrpSpPr>
          <p:nvPr/>
        </p:nvGrpSpPr>
        <p:grpSpPr bwMode="auto">
          <a:xfrm>
            <a:off x="5364163" y="3860800"/>
            <a:ext cx="3671887" cy="2336800"/>
            <a:chOff x="5364088" y="3861048"/>
            <a:chExt cx="3672408" cy="2336399"/>
          </a:xfrm>
        </p:grpSpPr>
        <p:pic>
          <p:nvPicPr>
            <p:cNvPr id="39" name="Picture 53"/>
            <p:cNvPicPr>
              <a:picLocks noChangeAspect="1" noChangeArrowheads="1"/>
            </p:cNvPicPr>
            <p:nvPr/>
          </p:nvPicPr>
          <p:blipFill>
            <a:blip r:embed="rId2" cstate="print"/>
            <a:srcRect/>
            <a:stretch>
              <a:fillRect/>
            </a:stretch>
          </p:blipFill>
          <p:spPr bwMode="auto">
            <a:xfrm>
              <a:off x="5364088" y="3861048"/>
              <a:ext cx="3672408" cy="2336399"/>
            </a:xfrm>
            <a:prstGeom prst="rect">
              <a:avLst/>
            </a:prstGeom>
            <a:noFill/>
            <a:ln w="9525" algn="ctr">
              <a:noFill/>
              <a:miter lim="800000"/>
              <a:headEnd/>
              <a:tailEnd/>
            </a:ln>
          </p:spPr>
        </p:pic>
        <p:sp>
          <p:nvSpPr>
            <p:cNvPr id="40" name="TextBox 49"/>
            <p:cNvSpPr txBox="1">
              <a:spLocks noChangeArrowheads="1"/>
            </p:cNvSpPr>
            <p:nvPr/>
          </p:nvSpPr>
          <p:spPr bwMode="auto">
            <a:xfrm>
              <a:off x="7092280" y="5487615"/>
              <a:ext cx="1944216" cy="461665"/>
            </a:xfrm>
            <a:prstGeom prst="rect">
              <a:avLst/>
            </a:prstGeom>
            <a:noFill/>
            <a:ln w="9525">
              <a:noFill/>
              <a:miter lim="800000"/>
              <a:headEnd/>
              <a:tailEnd/>
            </a:ln>
          </p:spPr>
          <p:txBody>
            <a:bodyPr>
              <a:spAutoFit/>
            </a:bodyPr>
            <a:lstStyle/>
            <a:p>
              <a:r>
                <a:rPr lang="zh-CN" altLang="en-US" sz="1200">
                  <a:solidFill>
                    <a:srgbClr val="FF0000"/>
                  </a:solidFill>
                  <a:latin typeface="宋体" pitchFamily="2" charset="-122"/>
                  <a:ea typeface="宋体" pitchFamily="2" charset="-122"/>
                </a:rPr>
                <a:t>清晰统一的目录结构，整合最新</a:t>
              </a:r>
              <a:r>
                <a:rPr lang="en-US" altLang="zh-CN" sz="1200">
                  <a:solidFill>
                    <a:srgbClr val="FF0000"/>
                  </a:solidFill>
                  <a:latin typeface="宋体" pitchFamily="2" charset="-122"/>
                  <a:ea typeface="宋体" pitchFamily="2" charset="-122"/>
                </a:rPr>
                <a:t>BenchMark</a:t>
              </a:r>
              <a:r>
                <a:rPr lang="zh-CN" altLang="en-US" sz="1200">
                  <a:solidFill>
                    <a:srgbClr val="FF0000"/>
                  </a:solidFill>
                  <a:latin typeface="宋体" pitchFamily="2" charset="-122"/>
                  <a:ea typeface="宋体" pitchFamily="2" charset="-122"/>
                </a:rPr>
                <a:t>链路代码</a:t>
              </a:r>
            </a:p>
          </p:txBody>
        </p:sp>
      </p:grpSp>
      <p:grpSp>
        <p:nvGrpSpPr>
          <p:cNvPr id="41" name="组合 44"/>
          <p:cNvGrpSpPr>
            <a:grpSpLocks/>
          </p:cNvGrpSpPr>
          <p:nvPr/>
        </p:nvGrpSpPr>
        <p:grpSpPr bwMode="auto">
          <a:xfrm>
            <a:off x="123825" y="4221163"/>
            <a:ext cx="5167313" cy="1619250"/>
            <a:chOff x="123825" y="4221088"/>
            <a:chExt cx="5167979" cy="1619325"/>
          </a:xfrm>
        </p:grpSpPr>
        <p:pic>
          <p:nvPicPr>
            <p:cNvPr id="42" name="Picture 3"/>
            <p:cNvPicPr>
              <a:picLocks noChangeAspect="1" noChangeArrowheads="1"/>
            </p:cNvPicPr>
            <p:nvPr/>
          </p:nvPicPr>
          <p:blipFill>
            <a:blip r:embed="rId3" cstate="print"/>
            <a:srcRect/>
            <a:stretch>
              <a:fillRect/>
            </a:stretch>
          </p:blipFill>
          <p:spPr bwMode="auto">
            <a:xfrm>
              <a:off x="123825" y="4221163"/>
              <a:ext cx="5095875" cy="1619250"/>
            </a:xfrm>
            <a:prstGeom prst="rect">
              <a:avLst/>
            </a:prstGeom>
            <a:noFill/>
            <a:ln w="9525" algn="ctr">
              <a:noFill/>
              <a:miter lim="800000"/>
              <a:headEnd/>
              <a:tailEnd/>
            </a:ln>
          </p:spPr>
        </p:pic>
        <p:sp>
          <p:nvSpPr>
            <p:cNvPr id="43" name="TextBox 49"/>
            <p:cNvSpPr txBox="1">
              <a:spLocks noChangeArrowheads="1"/>
            </p:cNvSpPr>
            <p:nvPr/>
          </p:nvSpPr>
          <p:spPr bwMode="auto">
            <a:xfrm>
              <a:off x="2411760" y="4221088"/>
              <a:ext cx="2880044" cy="261610"/>
            </a:xfrm>
            <a:prstGeom prst="rect">
              <a:avLst/>
            </a:prstGeom>
            <a:noFill/>
            <a:ln w="9525">
              <a:noFill/>
              <a:miter lim="800000"/>
              <a:headEnd/>
              <a:tailEnd/>
            </a:ln>
          </p:spPr>
          <p:txBody>
            <a:bodyPr>
              <a:spAutoFit/>
            </a:bodyPr>
            <a:lstStyle/>
            <a:p>
              <a:r>
                <a:rPr lang="zh-CN" altLang="en-US" sz="1100" b="1">
                  <a:solidFill>
                    <a:srgbClr val="FF0000"/>
                  </a:solidFill>
                  <a:latin typeface="宋体" pitchFamily="2" charset="-122"/>
                  <a:ea typeface="宋体" pitchFamily="2" charset="-122"/>
                </a:rPr>
                <a:t>一键式完成所有链路的编译和</a:t>
              </a:r>
              <a:r>
                <a:rPr lang="en-US" altLang="zh-CN" sz="1100" b="1">
                  <a:solidFill>
                    <a:srgbClr val="FF0000"/>
                  </a:solidFill>
                  <a:latin typeface="宋体" pitchFamily="2" charset="-122"/>
                  <a:ea typeface="宋体" pitchFamily="2" charset="-122"/>
                </a:rPr>
                <a:t>Profiling</a:t>
              </a:r>
              <a:endParaRPr lang="zh-CN" altLang="en-US" sz="1100" b="1">
                <a:solidFill>
                  <a:srgbClr val="FF0000"/>
                </a:solidFill>
                <a:latin typeface="宋体" pitchFamily="2" charset="-122"/>
                <a:ea typeface="宋体" pitchFamily="2" charset="-122"/>
              </a:endParaRPr>
            </a:p>
          </p:txBody>
        </p:sp>
      </p:grpSp>
      <p:grpSp>
        <p:nvGrpSpPr>
          <p:cNvPr id="66" name="组合 65"/>
          <p:cNvGrpSpPr/>
          <p:nvPr/>
        </p:nvGrpSpPr>
        <p:grpSpPr>
          <a:xfrm>
            <a:off x="251271" y="4144913"/>
            <a:ext cx="2880569" cy="2136589"/>
            <a:chOff x="251271" y="3946061"/>
            <a:chExt cx="3168601" cy="2350230"/>
          </a:xfrm>
        </p:grpSpPr>
        <p:grpSp>
          <p:nvGrpSpPr>
            <p:cNvPr id="65" name="组合 64"/>
            <p:cNvGrpSpPr/>
            <p:nvPr/>
          </p:nvGrpSpPr>
          <p:grpSpPr>
            <a:xfrm>
              <a:off x="251271" y="3946061"/>
              <a:ext cx="3168601" cy="2350230"/>
              <a:chOff x="251271" y="3946061"/>
              <a:chExt cx="3168601" cy="2350230"/>
            </a:xfrm>
          </p:grpSpPr>
          <p:grpSp>
            <p:nvGrpSpPr>
              <p:cNvPr id="64" name="组合 63"/>
              <p:cNvGrpSpPr/>
              <p:nvPr/>
            </p:nvGrpSpPr>
            <p:grpSpPr>
              <a:xfrm>
                <a:off x="251271" y="3946061"/>
                <a:ext cx="3168601" cy="2291251"/>
                <a:chOff x="251271" y="3946061"/>
                <a:chExt cx="3168601" cy="2291251"/>
              </a:xfrm>
            </p:grpSpPr>
            <p:grpSp>
              <p:nvGrpSpPr>
                <p:cNvPr id="47" name="组合 33"/>
                <p:cNvGrpSpPr>
                  <a:grpSpLocks/>
                </p:cNvGrpSpPr>
                <p:nvPr/>
              </p:nvGrpSpPr>
              <p:grpSpPr bwMode="auto">
                <a:xfrm>
                  <a:off x="251271" y="3946061"/>
                  <a:ext cx="3168601" cy="2291251"/>
                  <a:chOff x="4787900" y="3141663"/>
                  <a:chExt cx="4121150" cy="2979737"/>
                </a:xfrm>
              </p:grpSpPr>
              <p:sp>
                <p:nvSpPr>
                  <p:cNvPr id="48" name="AutoShape 109"/>
                  <p:cNvSpPr>
                    <a:spLocks noChangeArrowheads="1"/>
                  </p:cNvSpPr>
                  <p:nvPr/>
                </p:nvSpPr>
                <p:spPr bwMode="auto">
                  <a:xfrm>
                    <a:off x="4787900" y="3141663"/>
                    <a:ext cx="4121150" cy="2979737"/>
                  </a:xfrm>
                  <a:prstGeom prst="roundRect">
                    <a:avLst>
                      <a:gd name="adj" fmla="val 5338"/>
                    </a:avLst>
                  </a:prstGeom>
                  <a:solidFill>
                    <a:srgbClr val="EAEAEA"/>
                  </a:solidFill>
                  <a:ln w="12700" algn="ctr">
                    <a:solidFill>
                      <a:schemeClr val="tx1"/>
                    </a:solidFill>
                    <a:round/>
                    <a:headEnd/>
                    <a:tailEnd/>
                  </a:ln>
                </p:spPr>
                <p:txBody>
                  <a:bodyPr lIns="91425" tIns="45712" rIns="91425" bIns="45712" anchor="ctr">
                    <a:spAutoFit/>
                  </a:bodyPr>
                  <a:lstStyle/>
                  <a:p>
                    <a:endParaRPr lang="zh-CN" altLang="en-US" dirty="0"/>
                  </a:p>
                </p:txBody>
              </p:sp>
              <p:sp>
                <p:nvSpPr>
                  <p:cNvPr id="49" name="Rectangle 22"/>
                  <p:cNvSpPr>
                    <a:spLocks noChangeArrowheads="1"/>
                  </p:cNvSpPr>
                  <p:nvPr/>
                </p:nvSpPr>
                <p:spPr bwMode="auto">
                  <a:xfrm>
                    <a:off x="5796136" y="3181849"/>
                    <a:ext cx="2232249" cy="468383"/>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pPr>
                    <a:r>
                      <a:rPr lang="zh-CN" altLang="en-US" sz="2000" b="1" dirty="0">
                        <a:solidFill>
                          <a:schemeClr val="tx1"/>
                        </a:solidFill>
                        <a:latin typeface="微软雅黑" pitchFamily="34" charset="-122"/>
                        <a:ea typeface="微软雅黑" pitchFamily="34" charset="-122"/>
                      </a:rPr>
                      <a:t>效果确认</a:t>
                    </a:r>
                    <a:endParaRPr lang="en-US" altLang="zh-CN" sz="2000" b="1" dirty="0">
                      <a:solidFill>
                        <a:schemeClr val="tx1"/>
                      </a:solidFill>
                      <a:latin typeface="微软雅黑" pitchFamily="34" charset="-122"/>
                      <a:ea typeface="微软雅黑" pitchFamily="34" charset="-122"/>
                    </a:endParaRPr>
                  </a:p>
                </p:txBody>
              </p:sp>
            </p:grpSp>
            <p:grpSp>
              <p:nvGrpSpPr>
                <p:cNvPr id="54" name="组合 41"/>
                <p:cNvGrpSpPr>
                  <a:grpSpLocks/>
                </p:cNvGrpSpPr>
                <p:nvPr/>
              </p:nvGrpSpPr>
              <p:grpSpPr bwMode="auto">
                <a:xfrm>
                  <a:off x="755576" y="4928854"/>
                  <a:ext cx="2016125" cy="516370"/>
                  <a:chOff x="6948264" y="3789039"/>
                  <a:chExt cx="2016224" cy="515151"/>
                </a:xfrm>
              </p:grpSpPr>
              <p:sp>
                <p:nvSpPr>
                  <p:cNvPr id="55" name="右箭头 54"/>
                  <p:cNvSpPr/>
                  <p:nvPr/>
                </p:nvSpPr>
                <p:spPr bwMode="auto">
                  <a:xfrm>
                    <a:off x="7740465" y="3872979"/>
                    <a:ext cx="431821" cy="215390"/>
                  </a:xfrm>
                  <a:prstGeom prst="rightArrow">
                    <a:avLst/>
                  </a:prstGeom>
                  <a:solidFill>
                    <a:srgbClr val="92D050"/>
                  </a:solidFill>
                  <a:ln>
                    <a:headEnd type="none" w="med" len="med"/>
                    <a:tailEnd type="none" w="med" len="med"/>
                  </a:ln>
                  <a:effectLst>
                    <a:outerShdw blurRad="63500" sx="102000" sy="102000" algn="ctr"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lIns="79200" tIns="39600" rIns="79200" bIns="39600"/>
                  <a:lstStyle/>
                  <a:p>
                    <a:pPr defTabSz="801688">
                      <a:defRPr/>
                    </a:pPr>
                    <a:endParaRPr lang="zh-CN" altLang="en-US" sz="10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34" charset="-128"/>
                    </a:endParaRPr>
                  </a:p>
                </p:txBody>
              </p:sp>
              <p:grpSp>
                <p:nvGrpSpPr>
                  <p:cNvPr id="56" name="组合 44"/>
                  <p:cNvGrpSpPr>
                    <a:grpSpLocks/>
                  </p:cNvGrpSpPr>
                  <p:nvPr/>
                </p:nvGrpSpPr>
                <p:grpSpPr bwMode="auto">
                  <a:xfrm>
                    <a:off x="6948264" y="3789039"/>
                    <a:ext cx="1008111" cy="513934"/>
                    <a:chOff x="7092280" y="3789039"/>
                    <a:chExt cx="1008111" cy="513934"/>
                  </a:xfrm>
                </p:grpSpPr>
                <p:sp>
                  <p:nvSpPr>
                    <p:cNvPr id="60" name="矩形 59"/>
                    <p:cNvSpPr/>
                    <p:nvPr/>
                  </p:nvSpPr>
                  <p:spPr bwMode="auto">
                    <a:xfrm>
                      <a:off x="7092280" y="3789039"/>
                      <a:ext cx="720080" cy="513934"/>
                    </a:xfrm>
                    <a:prstGeom prst="rect">
                      <a:avLst/>
                    </a:prstGeom>
                    <a:noFill/>
                  </p:spPr>
                  <p:txBody>
                    <a:bodyPr lIns="83448" tIns="41724" rIns="83448" bIns="41724">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altLang="zh-CN" sz="2800" b="1" dirty="0" smtClean="0">
                          <a:ln w="11430">
                            <a:solidFill>
                              <a:srgbClr val="FFFF00"/>
                            </a:solidFill>
                          </a:ln>
                          <a:solidFill>
                            <a:srgbClr val="FF0000"/>
                          </a:solidFill>
                          <a:effectLst>
                            <a:outerShdw blurRad="50800" dist="39000" dir="5460000" algn="tl">
                              <a:srgbClr val="000000">
                                <a:alpha val="38000"/>
                              </a:srgbClr>
                            </a:outerShdw>
                          </a:effectLst>
                          <a:latin typeface="Impact" pitchFamily="34" charset="0"/>
                        </a:rPr>
                        <a:t>4.5</a:t>
                      </a:r>
                      <a:endParaRPr lang="zh-CN" altLang="en-US" sz="2800" b="1" dirty="0">
                        <a:ln w="11430">
                          <a:solidFill>
                            <a:srgbClr val="FFFF00"/>
                          </a:solidFill>
                        </a:ln>
                        <a:solidFill>
                          <a:srgbClr val="FF0000"/>
                        </a:solidFill>
                        <a:effectLst>
                          <a:outerShdw blurRad="50800" dist="39000" dir="5460000" algn="tl">
                            <a:srgbClr val="000000">
                              <a:alpha val="38000"/>
                            </a:srgbClr>
                          </a:outerShdw>
                        </a:effectLst>
                        <a:latin typeface="Impact" pitchFamily="34" charset="0"/>
                      </a:endParaRPr>
                    </a:p>
                  </p:txBody>
                </p:sp>
                <p:sp>
                  <p:nvSpPr>
                    <p:cNvPr id="61" name="Rectangle 22"/>
                    <p:cNvSpPr>
                      <a:spLocks noChangeArrowheads="1"/>
                    </p:cNvSpPr>
                    <p:nvPr/>
                  </p:nvSpPr>
                  <p:spPr bwMode="auto">
                    <a:xfrm>
                      <a:off x="7668570" y="4007527"/>
                      <a:ext cx="431821" cy="285221"/>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buFont typeface="Wingdings" pitchFamily="2" charset="2"/>
                        <a:buNone/>
                        <a:defRPr/>
                      </a:pPr>
                      <a:r>
                        <a:rPr lang="en-US" altLang="zh-CN" sz="1050" b="1" dirty="0" smtClean="0">
                          <a:solidFill>
                            <a:schemeClr val="tx1"/>
                          </a:solidFill>
                          <a:latin typeface="微软雅黑" pitchFamily="34" charset="-122"/>
                          <a:ea typeface="微软雅黑" pitchFamily="34" charset="-122"/>
                        </a:rPr>
                        <a:t>H</a:t>
                      </a:r>
                      <a:endParaRPr lang="en-US" altLang="zh-CN" sz="1050" b="1" dirty="0">
                        <a:solidFill>
                          <a:schemeClr val="tx1"/>
                        </a:solidFill>
                        <a:latin typeface="微软雅黑" pitchFamily="34" charset="-122"/>
                        <a:ea typeface="微软雅黑" pitchFamily="34" charset="-122"/>
                      </a:endParaRPr>
                    </a:p>
                  </p:txBody>
                </p:sp>
              </p:grpSp>
              <p:grpSp>
                <p:nvGrpSpPr>
                  <p:cNvPr id="57" name="组合 43"/>
                  <p:cNvGrpSpPr>
                    <a:grpSpLocks/>
                  </p:cNvGrpSpPr>
                  <p:nvPr/>
                </p:nvGrpSpPr>
                <p:grpSpPr bwMode="auto">
                  <a:xfrm>
                    <a:off x="8100392" y="3789040"/>
                    <a:ext cx="864096" cy="515150"/>
                    <a:chOff x="7884368" y="3789040"/>
                    <a:chExt cx="864096" cy="515150"/>
                  </a:xfrm>
                </p:grpSpPr>
                <p:sp>
                  <p:nvSpPr>
                    <p:cNvPr id="58" name="矩形 57"/>
                    <p:cNvSpPr/>
                    <p:nvPr/>
                  </p:nvSpPr>
                  <p:spPr bwMode="auto">
                    <a:xfrm>
                      <a:off x="7884368" y="3789040"/>
                      <a:ext cx="648072" cy="515150"/>
                    </a:xfrm>
                    <a:prstGeom prst="rect">
                      <a:avLst/>
                    </a:prstGeom>
                    <a:noFill/>
                  </p:spPr>
                  <p:txBody>
                    <a:bodyPr lIns="83448" tIns="41724" rIns="83448" bIns="41724">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altLang="zh-CN" sz="2800" b="1" dirty="0" smtClean="0">
                          <a:ln w="11430">
                            <a:solidFill>
                              <a:srgbClr val="FFFF00"/>
                            </a:solidFill>
                          </a:ln>
                          <a:solidFill>
                            <a:srgbClr val="FF0000"/>
                          </a:solidFill>
                          <a:effectLst>
                            <a:outerShdw blurRad="50800" dist="39000" dir="5460000" algn="tl">
                              <a:srgbClr val="000000">
                                <a:alpha val="38000"/>
                              </a:srgbClr>
                            </a:outerShdw>
                          </a:effectLst>
                          <a:latin typeface="Impact" pitchFamily="34" charset="0"/>
                        </a:rPr>
                        <a:t>0</a:t>
                      </a:r>
                      <a:endParaRPr lang="zh-CN" altLang="en-US" sz="2800" b="1" dirty="0">
                        <a:ln w="11430">
                          <a:solidFill>
                            <a:srgbClr val="FFFF00"/>
                          </a:solidFill>
                        </a:ln>
                        <a:solidFill>
                          <a:srgbClr val="FF0000"/>
                        </a:solidFill>
                        <a:effectLst>
                          <a:outerShdw blurRad="50800" dist="39000" dir="5460000" algn="tl">
                            <a:srgbClr val="000000">
                              <a:alpha val="38000"/>
                            </a:srgbClr>
                          </a:outerShdw>
                        </a:effectLst>
                        <a:latin typeface="Impact" pitchFamily="34" charset="0"/>
                      </a:endParaRPr>
                    </a:p>
                  </p:txBody>
                </p:sp>
                <p:sp>
                  <p:nvSpPr>
                    <p:cNvPr id="59" name="Rectangle 22"/>
                    <p:cNvSpPr>
                      <a:spLocks noChangeArrowheads="1"/>
                    </p:cNvSpPr>
                    <p:nvPr/>
                  </p:nvSpPr>
                  <p:spPr bwMode="auto">
                    <a:xfrm>
                      <a:off x="8316643" y="4005154"/>
                      <a:ext cx="431821" cy="285221"/>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buFont typeface="Wingdings" pitchFamily="2" charset="2"/>
                        <a:buNone/>
                        <a:defRPr/>
                      </a:pPr>
                      <a:r>
                        <a:rPr lang="en-US" altLang="zh-CN" sz="1050" b="1" dirty="0" smtClean="0">
                          <a:solidFill>
                            <a:schemeClr val="tx1"/>
                          </a:solidFill>
                          <a:latin typeface="微软雅黑" pitchFamily="34" charset="-122"/>
                          <a:ea typeface="微软雅黑" pitchFamily="34" charset="-122"/>
                        </a:rPr>
                        <a:t>H</a:t>
                      </a:r>
                      <a:endParaRPr lang="en-US" altLang="zh-CN" sz="1050" b="1" dirty="0">
                        <a:solidFill>
                          <a:schemeClr val="tx1"/>
                        </a:solidFill>
                        <a:latin typeface="微软雅黑" pitchFamily="34" charset="-122"/>
                        <a:ea typeface="微软雅黑" pitchFamily="34" charset="-122"/>
                      </a:endParaRPr>
                    </a:p>
                  </p:txBody>
                </p:sp>
              </p:grpSp>
            </p:grpSp>
          </p:grpSp>
          <p:sp>
            <p:nvSpPr>
              <p:cNvPr id="52" name="Rectangle 22"/>
              <p:cNvSpPr>
                <a:spLocks noChangeArrowheads="1"/>
              </p:cNvSpPr>
              <p:nvPr/>
            </p:nvSpPr>
            <p:spPr bwMode="auto">
              <a:xfrm>
                <a:off x="1042913" y="5634933"/>
                <a:ext cx="1439863" cy="661358"/>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defRPr/>
                </a:pPr>
                <a:r>
                  <a:rPr lang="en-US" altLang="zh-CN" sz="2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100%</a:t>
                </a:r>
                <a:endParaRPr lang="en-US" altLang="zh-CN" sz="24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3" name="Rectangle 22"/>
              <p:cNvSpPr>
                <a:spLocks noChangeArrowheads="1"/>
              </p:cNvSpPr>
              <p:nvPr/>
            </p:nvSpPr>
            <p:spPr bwMode="auto">
              <a:xfrm>
                <a:off x="1042913" y="5414739"/>
                <a:ext cx="1439863" cy="390525"/>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pPr>
                <a:r>
                  <a:rPr lang="zh-CN" altLang="en-US" sz="1600" b="1" dirty="0">
                    <a:solidFill>
                      <a:schemeClr val="tx1"/>
                    </a:solidFill>
                    <a:latin typeface="微软雅黑" pitchFamily="34" charset="-122"/>
                    <a:ea typeface="微软雅黑" pitchFamily="34" charset="-122"/>
                  </a:rPr>
                  <a:t>耗时降幅</a:t>
                </a:r>
                <a:endParaRPr lang="en-US" altLang="zh-CN" sz="1600" b="1" dirty="0">
                  <a:solidFill>
                    <a:schemeClr val="tx1"/>
                  </a:solidFill>
                  <a:latin typeface="微软雅黑" pitchFamily="34" charset="-122"/>
                  <a:ea typeface="微软雅黑" pitchFamily="34" charset="-122"/>
                </a:endParaRPr>
              </a:p>
            </p:txBody>
          </p:sp>
        </p:grpSp>
        <p:sp>
          <p:nvSpPr>
            <p:cNvPr id="62" name="TextBox 61"/>
            <p:cNvSpPr txBox="1"/>
            <p:nvPr/>
          </p:nvSpPr>
          <p:spPr>
            <a:xfrm>
              <a:off x="395536" y="4365104"/>
              <a:ext cx="2808312" cy="523220"/>
            </a:xfrm>
            <a:prstGeom prst="rect">
              <a:avLst/>
            </a:prstGeom>
            <a:noFill/>
          </p:spPr>
          <p:txBody>
            <a:bodyPr wrap="square" rtlCol="0">
              <a:spAutoFit/>
            </a:bodyPr>
            <a:lstStyle/>
            <a:p>
              <a:r>
                <a:rPr lang="zh-CN" altLang="en-US" b="1" dirty="0" smtClean="0">
                  <a:solidFill>
                    <a:schemeClr val="tx1"/>
                  </a:solidFill>
                  <a:latin typeface="+mn-ea"/>
                  <a:ea typeface="+mn-ea"/>
                </a:rPr>
                <a:t>代码编译和</a:t>
              </a:r>
              <a:r>
                <a:rPr lang="en-US" altLang="zh-CN" b="1" dirty="0" smtClean="0">
                  <a:solidFill>
                    <a:schemeClr val="tx1"/>
                  </a:solidFill>
                  <a:latin typeface="+mn-ea"/>
                  <a:ea typeface="+mn-ea"/>
                </a:rPr>
                <a:t>Profiling</a:t>
              </a:r>
              <a:r>
                <a:rPr lang="zh-CN" altLang="en-US" b="1" dirty="0" smtClean="0">
                  <a:solidFill>
                    <a:schemeClr val="tx1"/>
                  </a:solidFill>
                  <a:latin typeface="+mn-ea"/>
                  <a:ea typeface="+mn-ea"/>
                </a:rPr>
                <a:t>流程中，人工参与步骤总耗时：</a:t>
              </a:r>
              <a:endParaRPr lang="zh-CN" altLang="en-US" b="1" dirty="0">
                <a:solidFill>
                  <a:schemeClr val="tx1"/>
                </a:solidFill>
                <a:latin typeface="+mn-ea"/>
                <a:ea typeface="+mn-ea"/>
              </a:endParaRPr>
            </a:p>
          </p:txBody>
        </p:sp>
      </p:grpSp>
      <p:grpSp>
        <p:nvGrpSpPr>
          <p:cNvPr id="63" name="组合 33"/>
          <p:cNvGrpSpPr>
            <a:grpSpLocks/>
          </p:cNvGrpSpPr>
          <p:nvPr/>
        </p:nvGrpSpPr>
        <p:grpSpPr bwMode="auto">
          <a:xfrm rot="-1203549">
            <a:off x="2068538" y="5403849"/>
            <a:ext cx="1960051" cy="576132"/>
            <a:chOff x="3705899" y="1412776"/>
            <a:chExt cx="1658189" cy="576064"/>
          </a:xfrm>
        </p:grpSpPr>
        <p:sp>
          <p:nvSpPr>
            <p:cNvPr id="67" name="矩形 66"/>
            <p:cNvSpPr/>
            <p:nvPr/>
          </p:nvSpPr>
          <p:spPr bwMode="auto">
            <a:xfrm>
              <a:off x="3707904" y="1412776"/>
              <a:ext cx="1656184" cy="576064"/>
            </a:xfrm>
            <a:prstGeom prst="rect">
              <a:avLst/>
            </a:prstGeom>
            <a:solidFill>
              <a:schemeClr val="accent2"/>
            </a:solidFill>
            <a:ln w="9525" cap="flat" cmpd="sng" algn="ctr">
              <a:noFill/>
              <a:prstDash val="solid"/>
              <a:round/>
              <a:headEnd type="none" w="med" len="med"/>
              <a:tailEnd type="none" w="med" len="med"/>
            </a:ln>
            <a:effectLst/>
            <a:scene3d>
              <a:camera prst="orthographicFront"/>
              <a:lightRig rig="threePt" dir="t"/>
            </a:scene3d>
            <a:sp3d>
              <a:bevelT w="114300" prst="artDeco"/>
            </a:sp3d>
          </p:spPr>
          <p:txBody>
            <a:bodyPr lIns="79200" tIns="39600" rIns="79200" bIns="39600">
              <a:spAutoFit/>
            </a:bodyPr>
            <a:lstStyle/>
            <a:p>
              <a:pPr defTabSz="801688">
                <a:defRPr/>
              </a:pPr>
              <a:endParaRPr lang="zh-CN" altLang="en-US">
                <a:ea typeface="ＭＳ Ｐゴシック" pitchFamily="34" charset="-128"/>
              </a:endParaRPr>
            </a:p>
          </p:txBody>
        </p:sp>
        <p:sp>
          <p:nvSpPr>
            <p:cNvPr id="68" name="Rectangle 22"/>
            <p:cNvSpPr>
              <a:spLocks noChangeArrowheads="1"/>
            </p:cNvSpPr>
            <p:nvPr/>
          </p:nvSpPr>
          <p:spPr bwMode="auto">
            <a:xfrm>
              <a:off x="3705899" y="1464940"/>
              <a:ext cx="1655936" cy="428833"/>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buFont typeface="Wingdings" pitchFamily="2" charset="2"/>
                <a:buNone/>
                <a:defRPr/>
              </a:pPr>
              <a:r>
                <a:rPr lang="zh-CN" altLang="en-US" sz="16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子目标</a:t>
              </a:r>
              <a:r>
                <a:rPr lang="en-US" altLang="zh-CN" sz="16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1.5</a:t>
              </a:r>
              <a:r>
                <a:rPr lang="zh-CN" altLang="en-US" sz="16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小时达</a:t>
              </a:r>
              <a:r>
                <a:rPr lang="zh-CN" altLang="en-US" sz="16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成</a:t>
              </a:r>
              <a:endParaRPr lang="en-US" altLang="zh-CN" sz="16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38"/>
                                        </p:tgtEl>
                                        <p:attrNameLst>
                                          <p:attrName>style.visibility</p:attrName>
                                        </p:attrNameLst>
                                      </p:cBhvr>
                                      <p:to>
                                        <p:strVal val="visible"/>
                                      </p:to>
                                    </p:set>
                                    <p:anim calcmode="lin" valueType="num">
                                      <p:cBhvr>
                                        <p:cTn id="13" dur="1000" fill="hold"/>
                                        <p:tgtEl>
                                          <p:spTgt spid="38"/>
                                        </p:tgtEl>
                                        <p:attrNameLst>
                                          <p:attrName>ppt_w</p:attrName>
                                        </p:attrNameLst>
                                      </p:cBhvr>
                                      <p:tavLst>
                                        <p:tav tm="0">
                                          <p:val>
                                            <p:fltVal val="0"/>
                                          </p:val>
                                        </p:tav>
                                        <p:tav tm="100000">
                                          <p:val>
                                            <p:strVal val="#ppt_w"/>
                                          </p:val>
                                        </p:tav>
                                      </p:tavLst>
                                    </p:anim>
                                    <p:anim calcmode="lin" valueType="num">
                                      <p:cBhvr>
                                        <p:cTn id="14" dur="1000" fill="hold"/>
                                        <p:tgtEl>
                                          <p:spTgt spid="38"/>
                                        </p:tgtEl>
                                        <p:attrNameLst>
                                          <p:attrName>ppt_h</p:attrName>
                                        </p:attrNameLst>
                                      </p:cBhvr>
                                      <p:tavLst>
                                        <p:tav tm="0">
                                          <p:val>
                                            <p:fltVal val="0"/>
                                          </p:val>
                                        </p:tav>
                                        <p:tav tm="100000">
                                          <p:val>
                                            <p:strVal val="#ppt_h"/>
                                          </p:val>
                                        </p:tav>
                                      </p:tavLst>
                                    </p:anim>
                                    <p:anim calcmode="lin" valueType="num">
                                      <p:cBhvr>
                                        <p:cTn id="15" dur="1000" fill="hold"/>
                                        <p:tgtEl>
                                          <p:spTgt spid="38"/>
                                        </p:tgtEl>
                                        <p:attrNameLst>
                                          <p:attrName>style.rotation</p:attrName>
                                        </p:attrNameLst>
                                      </p:cBhvr>
                                      <p:tavLst>
                                        <p:tav tm="0">
                                          <p:val>
                                            <p:fltVal val="90"/>
                                          </p:val>
                                        </p:tav>
                                        <p:tav tm="100000">
                                          <p:val>
                                            <p:fltVal val="0"/>
                                          </p:val>
                                        </p:tav>
                                      </p:tavLst>
                                    </p:anim>
                                    <p:animEffect transition="in" filter="fade">
                                      <p:cBhvr>
                                        <p:cTn id="16" dur="10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 calcmode="lin" valueType="num">
                                      <p:cBhvr>
                                        <p:cTn id="21" dur="500" fill="hold"/>
                                        <p:tgtEl>
                                          <p:spTgt spid="66"/>
                                        </p:tgtEl>
                                        <p:attrNameLst>
                                          <p:attrName>ppt_w</p:attrName>
                                        </p:attrNameLst>
                                      </p:cBhvr>
                                      <p:tavLst>
                                        <p:tav tm="0">
                                          <p:val>
                                            <p:fltVal val="0"/>
                                          </p:val>
                                        </p:tav>
                                        <p:tav tm="100000">
                                          <p:val>
                                            <p:strVal val="#ppt_w"/>
                                          </p:val>
                                        </p:tav>
                                      </p:tavLst>
                                    </p:anim>
                                    <p:anim calcmode="lin" valueType="num">
                                      <p:cBhvr>
                                        <p:cTn id="22" dur="500" fill="hold"/>
                                        <p:tgtEl>
                                          <p:spTgt spid="66"/>
                                        </p:tgtEl>
                                        <p:attrNameLst>
                                          <p:attrName>ppt_h</p:attrName>
                                        </p:attrNameLst>
                                      </p:cBhvr>
                                      <p:tavLst>
                                        <p:tav tm="0">
                                          <p:val>
                                            <p:fltVal val="0"/>
                                          </p:val>
                                        </p:tav>
                                        <p:tav tm="100000">
                                          <p:val>
                                            <p:strVal val="#ppt_h"/>
                                          </p:val>
                                        </p:tav>
                                      </p:tavLst>
                                    </p:anim>
                                  </p:childTnLst>
                                </p:cTn>
                              </p:par>
                            </p:childTnLst>
                          </p:cTn>
                        </p:par>
                        <p:par>
                          <p:cTn id="23" fill="hold">
                            <p:stCondLst>
                              <p:cond delay="500"/>
                            </p:stCondLst>
                            <p:childTnLst>
                              <p:par>
                                <p:cTn id="24" presetID="23" presetClass="entr" presetSubtype="36" fill="hold" nodeType="afterEffect">
                                  <p:stCondLst>
                                    <p:cond delay="0"/>
                                  </p:stCondLst>
                                  <p:childTnLst>
                                    <p:set>
                                      <p:cBhvr>
                                        <p:cTn id="25" dur="1" fill="hold">
                                          <p:stCondLst>
                                            <p:cond delay="0"/>
                                          </p:stCondLst>
                                        </p:cTn>
                                        <p:tgtEl>
                                          <p:spTgt spid="63"/>
                                        </p:tgtEl>
                                        <p:attrNameLst>
                                          <p:attrName>style.visibility</p:attrName>
                                        </p:attrNameLst>
                                      </p:cBhvr>
                                      <p:to>
                                        <p:strVal val="visible"/>
                                      </p:to>
                                    </p:set>
                                    <p:anim calcmode="lin" valueType="num">
                                      <p:cBhvr>
                                        <p:cTn id="26" dur="500" fill="hold"/>
                                        <p:tgtEl>
                                          <p:spTgt spid="63"/>
                                        </p:tgtEl>
                                        <p:attrNameLst>
                                          <p:attrName>ppt_w</p:attrName>
                                        </p:attrNameLst>
                                      </p:cBhvr>
                                      <p:tavLst>
                                        <p:tav tm="0">
                                          <p:val>
                                            <p:strVal val="(6*min(max(#ppt_w*#ppt_h,.3),1)-7.4)/-.7*#ppt_w"/>
                                          </p:val>
                                        </p:tav>
                                        <p:tav tm="100000">
                                          <p:val>
                                            <p:strVal val="#ppt_w"/>
                                          </p:val>
                                        </p:tav>
                                      </p:tavLst>
                                    </p:anim>
                                    <p:anim calcmode="lin" valueType="num">
                                      <p:cBhvr>
                                        <p:cTn id="27" dur="500" fill="hold"/>
                                        <p:tgtEl>
                                          <p:spTgt spid="63"/>
                                        </p:tgtEl>
                                        <p:attrNameLst>
                                          <p:attrName>ppt_h</p:attrName>
                                        </p:attrNameLst>
                                      </p:cBhvr>
                                      <p:tavLst>
                                        <p:tav tm="0">
                                          <p:val>
                                            <p:strVal val="(6*min(max(#ppt_w*#ppt_h,.3),1)-7.4)/-.7*#ppt_h"/>
                                          </p:val>
                                        </p:tav>
                                        <p:tav tm="100000">
                                          <p:val>
                                            <p:strVal val="#ppt_h"/>
                                          </p:val>
                                        </p:tav>
                                      </p:tavLst>
                                    </p:anim>
                                    <p:anim calcmode="lin" valueType="num">
                                      <p:cBhvr>
                                        <p:cTn id="28" dur="500" fill="hold"/>
                                        <p:tgtEl>
                                          <p:spTgt spid="63"/>
                                        </p:tgtEl>
                                        <p:attrNameLst>
                                          <p:attrName>ppt_x</p:attrName>
                                        </p:attrNameLst>
                                      </p:cBhvr>
                                      <p:tavLst>
                                        <p:tav tm="0">
                                          <p:val>
                                            <p:fltVal val="0.5"/>
                                          </p:val>
                                        </p:tav>
                                        <p:tav tm="100000">
                                          <p:val>
                                            <p:strVal val="#ppt_x"/>
                                          </p:val>
                                        </p:tav>
                                      </p:tavLst>
                                    </p:anim>
                                    <p:anim calcmode="lin" valueType="num">
                                      <p:cBhvr>
                                        <p:cTn id="29" dur="500" fill="hold"/>
                                        <p:tgtEl>
                                          <p:spTgt spid="6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p:spPr>
        <p:txBody>
          <a:bodyPr/>
          <a:lstStyle/>
          <a:p>
            <a:pPr defTabSz="801688"/>
            <a:r>
              <a:rPr lang="de-DE" altLang="zh-CN" smtClean="0"/>
              <a:t>Page </a:t>
            </a:r>
            <a:fld id="{AFCC56DB-14B7-4530-A939-3AAC6561799D}" type="slidenum">
              <a:rPr lang="de-DE" altLang="zh-CN" smtClean="0"/>
              <a:pPr defTabSz="801688"/>
              <a:t>23</a:t>
            </a:fld>
            <a:endParaRPr lang="en-GB" altLang="zh-CN" smtClean="0"/>
          </a:p>
        </p:txBody>
      </p:sp>
      <p:grpSp>
        <p:nvGrpSpPr>
          <p:cNvPr id="2" name="组合 28"/>
          <p:cNvGrpSpPr>
            <a:grpSpLocks/>
          </p:cNvGrpSpPr>
          <p:nvPr/>
        </p:nvGrpSpPr>
        <p:grpSpPr bwMode="auto">
          <a:xfrm>
            <a:off x="5411788" y="95250"/>
            <a:ext cx="3633787" cy="771525"/>
            <a:chOff x="5230779" y="272058"/>
            <a:chExt cx="3633789" cy="771525"/>
          </a:xfrm>
        </p:grpSpPr>
        <p:grpSp>
          <p:nvGrpSpPr>
            <p:cNvPr id="3" name="Group 4"/>
            <p:cNvGrpSpPr>
              <a:grpSpLocks/>
            </p:cNvGrpSpPr>
            <p:nvPr/>
          </p:nvGrpSpPr>
          <p:grpSpPr bwMode="auto">
            <a:xfrm>
              <a:off x="5337143" y="373658"/>
              <a:ext cx="3527425" cy="669925"/>
              <a:chOff x="3310" y="287"/>
              <a:chExt cx="2222" cy="422"/>
            </a:xfrm>
          </p:grpSpPr>
          <p:sp>
            <p:nvSpPr>
              <p:cNvPr id="17420" name="Freeform 5"/>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7421" name="Freeform 6"/>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7422" name="Freeform 7"/>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gradFill rotWithShape="1">
                <a:gsLst>
                  <a:gs pos="0">
                    <a:srgbClr val="BE0202"/>
                  </a:gs>
                  <a:gs pos="100000">
                    <a:srgbClr val="CE9E9E"/>
                  </a:gs>
                </a:gsLst>
                <a:lin ang="2700000" scaled="1"/>
              </a:gradFill>
              <a:ln w="6350" cap="flat" cmpd="sng">
                <a:solidFill>
                  <a:srgbClr val="000000"/>
                </a:solidFill>
                <a:prstDash val="solid"/>
                <a:round/>
                <a:headEnd type="none" w="med" len="med"/>
                <a:tailEnd type="none" w="med" len="med"/>
              </a:ln>
            </p:spPr>
            <p:txBody>
              <a:bodyPr/>
              <a:lstStyle/>
              <a:p>
                <a:endParaRPr lang="zh-CN" altLang="en-US"/>
              </a:p>
            </p:txBody>
          </p:sp>
          <p:sp>
            <p:nvSpPr>
              <p:cNvPr id="17423" name="Freeform 8"/>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7424" name="Text Box 10"/>
              <p:cNvSpPr txBox="1">
                <a:spLocks noChangeArrowheads="1"/>
              </p:cNvSpPr>
              <p:nvPr/>
            </p:nvSpPr>
            <p:spPr bwMode="auto">
              <a:xfrm>
                <a:off x="3833" y="388"/>
                <a:ext cx="317"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分析根因</a:t>
                </a:r>
              </a:p>
            </p:txBody>
          </p:sp>
          <p:sp>
            <p:nvSpPr>
              <p:cNvPr id="17425" name="Text Box 11"/>
              <p:cNvSpPr txBox="1">
                <a:spLocks noChangeArrowheads="1"/>
              </p:cNvSpPr>
              <p:nvPr/>
            </p:nvSpPr>
            <p:spPr bwMode="auto">
              <a:xfrm>
                <a:off x="4152" y="388"/>
                <a:ext cx="316"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拟定对策</a:t>
                </a:r>
              </a:p>
            </p:txBody>
          </p:sp>
          <p:sp>
            <p:nvSpPr>
              <p:cNvPr id="17426" name="Text Box 12"/>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7427" name="Text Box 13"/>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latin typeface="Arial" charset="0"/>
                    <a:ea typeface="华文细黑" pitchFamily="2" charset="-122"/>
                    <a:cs typeface="Arial" charset="0"/>
                  </a:rPr>
                  <a:t>对策实施</a:t>
                </a:r>
              </a:p>
              <a:p>
                <a:pPr algn="ctr">
                  <a:lnSpc>
                    <a:spcPct val="110000"/>
                  </a:lnSpc>
                </a:pPr>
                <a:r>
                  <a:rPr lang="zh-CN" altLang="en-US" sz="1200" b="1">
                    <a:latin typeface="Arial" charset="0"/>
                    <a:ea typeface="华文细黑" pitchFamily="2" charset="-122"/>
                    <a:cs typeface="Arial" charset="0"/>
                  </a:rPr>
                  <a:t>效果确认</a:t>
                </a:r>
              </a:p>
            </p:txBody>
          </p:sp>
          <p:sp>
            <p:nvSpPr>
              <p:cNvPr id="17428" name="AutoShape 14"/>
              <p:cNvSpPr>
                <a:spLocks noChangeArrowheads="1"/>
              </p:cNvSpPr>
              <p:nvPr/>
            </p:nvSpPr>
            <p:spPr bwMode="auto">
              <a:xfrm>
                <a:off x="3310" y="380"/>
                <a:ext cx="543" cy="329"/>
              </a:xfrm>
              <a:prstGeom prst="homePlate">
                <a:avLst>
                  <a:gd name="adj" fmla="val 24069"/>
                </a:avLst>
              </a:prstGeom>
              <a:solidFill>
                <a:schemeClr val="bg1"/>
              </a:solidFill>
              <a:ln w="6350" algn="ctr">
                <a:solidFill>
                  <a:srgbClr val="000000"/>
                </a:solidFill>
                <a:miter lim="800000"/>
                <a:headEnd/>
                <a:tailEnd/>
              </a:ln>
            </p:spPr>
            <p:txBody>
              <a:bodyPr/>
              <a:lstStyle/>
              <a:p>
                <a:endParaRPr lang="zh-CN" altLang="en-US"/>
              </a:p>
            </p:txBody>
          </p:sp>
          <p:sp>
            <p:nvSpPr>
              <p:cNvPr id="17429" name="Text Box 15"/>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chemeClr val="bg2"/>
                    </a:solidFill>
                    <a:latin typeface="Arial" charset="0"/>
                    <a:ea typeface="华文细黑" pitchFamily="2" charset="-122"/>
                    <a:cs typeface="Arial" charset="0"/>
                  </a:rPr>
                  <a:t>选择课题</a:t>
                </a:r>
              </a:p>
              <a:p>
                <a:pPr algn="ctr">
                  <a:lnSpc>
                    <a:spcPct val="110000"/>
                  </a:lnSpc>
                </a:pPr>
                <a:r>
                  <a:rPr lang="zh-CN" altLang="en-US" sz="1200" b="1">
                    <a:solidFill>
                      <a:schemeClr val="bg2"/>
                    </a:solidFill>
                    <a:latin typeface="Arial" charset="0"/>
                    <a:ea typeface="华文细黑" pitchFamily="2" charset="-122"/>
                    <a:cs typeface="Arial" charset="0"/>
                  </a:rPr>
                  <a:t>把握现状</a:t>
                </a:r>
              </a:p>
            </p:txBody>
          </p:sp>
          <p:sp>
            <p:nvSpPr>
              <p:cNvPr id="17430" name="AutoShape 16"/>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7431" name="AutoShape 18"/>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7432" name="AutoShape 20"/>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7415" name="Text Box 21"/>
            <p:cNvSpPr txBox="1">
              <a:spLocks noChangeArrowheads="1"/>
            </p:cNvSpPr>
            <p:nvPr/>
          </p:nvSpPr>
          <p:spPr bwMode="auto">
            <a:xfrm>
              <a:off x="5230779" y="27364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S1</a:t>
              </a:r>
            </a:p>
          </p:txBody>
        </p:sp>
        <p:sp>
          <p:nvSpPr>
            <p:cNvPr id="17416" name="Text Box 22"/>
            <p:cNvSpPr txBox="1">
              <a:spLocks noChangeArrowheads="1"/>
            </p:cNvSpPr>
            <p:nvPr/>
          </p:nvSpPr>
          <p:spPr bwMode="auto">
            <a:xfrm>
              <a:off x="61674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S2</a:t>
              </a:r>
            </a:p>
          </p:txBody>
        </p:sp>
        <p:sp>
          <p:nvSpPr>
            <p:cNvPr id="17417" name="Text Box 23"/>
            <p:cNvSpPr txBox="1">
              <a:spLocks noChangeArrowheads="1"/>
            </p:cNvSpPr>
            <p:nvPr/>
          </p:nvSpPr>
          <p:spPr bwMode="auto">
            <a:xfrm>
              <a:off x="65992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7418" name="Text Box 24"/>
            <p:cNvSpPr txBox="1">
              <a:spLocks noChangeArrowheads="1"/>
            </p:cNvSpPr>
            <p:nvPr/>
          </p:nvSpPr>
          <p:spPr bwMode="auto">
            <a:xfrm>
              <a:off x="7175467" y="272058"/>
              <a:ext cx="503238"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S4</a:t>
              </a:r>
            </a:p>
          </p:txBody>
        </p:sp>
        <p:sp>
          <p:nvSpPr>
            <p:cNvPr id="17419" name="Text Box 25"/>
            <p:cNvSpPr txBox="1">
              <a:spLocks noChangeArrowheads="1"/>
            </p:cNvSpPr>
            <p:nvPr/>
          </p:nvSpPr>
          <p:spPr bwMode="auto">
            <a:xfrm>
              <a:off x="78946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sp>
        <p:nvSpPr>
          <p:cNvPr id="17412" name="Rectangle 26"/>
          <p:cNvSpPr>
            <a:spLocks noGrp="1" noChangeArrowheads="1"/>
          </p:cNvSpPr>
          <p:nvPr>
            <p:ph type="title"/>
          </p:nvPr>
        </p:nvSpPr>
        <p:spPr>
          <a:xfrm>
            <a:off x="652463" y="430213"/>
            <a:ext cx="4424362" cy="871537"/>
          </a:xfrm>
        </p:spPr>
        <p:txBody>
          <a:bodyPr/>
          <a:lstStyle/>
          <a:p>
            <a:pPr eaLnBrk="1" hangingPunct="1"/>
            <a:r>
              <a:rPr lang="en-US" altLang="zh-CN" smtClean="0"/>
              <a:t>Step 4.1</a:t>
            </a:r>
            <a:r>
              <a:rPr lang="zh-CN" altLang="en-US" smtClean="0"/>
              <a:t>：对策实施</a:t>
            </a:r>
          </a:p>
        </p:txBody>
      </p:sp>
      <p:sp>
        <p:nvSpPr>
          <p:cNvPr id="25" name="Rectangle 3"/>
          <p:cNvSpPr txBox="1">
            <a:spLocks noChangeArrowheads="1"/>
          </p:cNvSpPr>
          <p:nvPr/>
        </p:nvSpPr>
        <p:spPr bwMode="auto">
          <a:xfrm>
            <a:off x="652463" y="1641475"/>
            <a:ext cx="7929562"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p:txBody>
      </p:sp>
      <p:grpSp>
        <p:nvGrpSpPr>
          <p:cNvPr id="26" name="组合 21"/>
          <p:cNvGrpSpPr>
            <a:grpSpLocks/>
          </p:cNvGrpSpPr>
          <p:nvPr/>
        </p:nvGrpSpPr>
        <p:grpSpPr bwMode="auto">
          <a:xfrm>
            <a:off x="250825" y="1339850"/>
            <a:ext cx="1657350" cy="576263"/>
            <a:chOff x="3707904" y="1411191"/>
            <a:chExt cx="1656184" cy="577649"/>
          </a:xfrm>
        </p:grpSpPr>
        <p:sp>
          <p:nvSpPr>
            <p:cNvPr id="27" name="矩形 26"/>
            <p:cNvSpPr/>
            <p:nvPr/>
          </p:nvSpPr>
          <p:spPr bwMode="auto">
            <a:xfrm>
              <a:off x="3707904" y="1412776"/>
              <a:ext cx="1656184" cy="576064"/>
            </a:xfrm>
            <a:prstGeom prst="rect">
              <a:avLst/>
            </a:prstGeom>
            <a:solidFill>
              <a:schemeClr val="accent2"/>
            </a:solidFill>
            <a:ln w="9525" cap="flat" cmpd="sng" algn="ctr">
              <a:noFill/>
              <a:prstDash val="solid"/>
              <a:round/>
              <a:headEnd type="none" w="med" len="med"/>
              <a:tailEnd type="none" w="med" len="med"/>
            </a:ln>
            <a:effectLst/>
            <a:scene3d>
              <a:camera prst="orthographicFront"/>
              <a:lightRig rig="threePt" dir="t"/>
            </a:scene3d>
            <a:sp3d>
              <a:bevelT w="114300" prst="artDeco"/>
            </a:sp3d>
          </p:spPr>
          <p:txBody>
            <a:bodyPr lIns="79200" tIns="39600" rIns="79200" bIns="39600">
              <a:spAutoFit/>
            </a:bodyPr>
            <a:lstStyle/>
            <a:p>
              <a:pPr defTabSz="801688">
                <a:defRPr/>
              </a:pPr>
              <a:endParaRPr lang="zh-CN" altLang="en-US">
                <a:ea typeface="ＭＳ Ｐゴシック" pitchFamily="34" charset="-128"/>
              </a:endParaRPr>
            </a:p>
          </p:txBody>
        </p:sp>
        <p:sp>
          <p:nvSpPr>
            <p:cNvPr id="29" name="Rectangle 22"/>
            <p:cNvSpPr>
              <a:spLocks noChangeArrowheads="1"/>
            </p:cNvSpPr>
            <p:nvPr/>
          </p:nvSpPr>
          <p:spPr bwMode="auto">
            <a:xfrm>
              <a:off x="3707904" y="1411191"/>
              <a:ext cx="1656184" cy="545823"/>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buFont typeface="Wingdings" pitchFamily="2" charset="2"/>
                <a:buNone/>
                <a:defRPr/>
              </a:pPr>
              <a:r>
                <a:rPr lang="zh-CN" altLang="en-US"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实施二</a:t>
              </a:r>
              <a:endParaRPr lang="en-US" altLang="zh-CN"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grpSp>
        <p:nvGrpSpPr>
          <p:cNvPr id="30" name="组合 27"/>
          <p:cNvGrpSpPr>
            <a:grpSpLocks/>
          </p:cNvGrpSpPr>
          <p:nvPr/>
        </p:nvGrpSpPr>
        <p:grpSpPr bwMode="auto">
          <a:xfrm>
            <a:off x="2339975" y="1268413"/>
            <a:ext cx="6192838" cy="619125"/>
            <a:chOff x="2339752" y="1297665"/>
            <a:chExt cx="6192688" cy="619167"/>
          </a:xfrm>
        </p:grpSpPr>
        <p:sp>
          <p:nvSpPr>
            <p:cNvPr id="31" name="矩形 30"/>
            <p:cNvSpPr/>
            <p:nvPr/>
          </p:nvSpPr>
          <p:spPr bwMode="auto">
            <a:xfrm>
              <a:off x="2339752" y="1340768"/>
              <a:ext cx="6192688" cy="576064"/>
            </a:xfrm>
            <a:prstGeom prst="rect">
              <a:avLst/>
            </a:prstGeom>
            <a:solidFill>
              <a:schemeClr val="accent3">
                <a:lumMod val="8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lIns="79200" tIns="39600" rIns="79200" bIns="39600">
              <a:spAutoFit/>
            </a:bodyPr>
            <a:lstStyle/>
            <a:p>
              <a:pPr defTabSz="801688">
                <a:defRPr/>
              </a:pPr>
              <a:endParaRPr lang="zh-CN" altLang="en-US">
                <a:ea typeface="ＭＳ Ｐゴシック" pitchFamily="34" charset="-128"/>
              </a:endParaRPr>
            </a:p>
          </p:txBody>
        </p:sp>
        <p:sp>
          <p:nvSpPr>
            <p:cNvPr id="32" name="Rectangle 22"/>
            <p:cNvSpPr>
              <a:spLocks noChangeArrowheads="1"/>
            </p:cNvSpPr>
            <p:nvPr/>
          </p:nvSpPr>
          <p:spPr bwMode="auto">
            <a:xfrm>
              <a:off x="2483542" y="1297665"/>
              <a:ext cx="5904513" cy="601267"/>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pPr>
              <a:r>
                <a:rPr lang="zh-CN" altLang="en-US" sz="2400" b="1">
                  <a:solidFill>
                    <a:schemeClr val="tx1"/>
                  </a:solidFill>
                  <a:latin typeface="微软雅黑" pitchFamily="34" charset="-122"/>
                  <a:ea typeface="微软雅黑" pitchFamily="34" charset="-122"/>
                </a:rPr>
                <a:t>开发链路结果文件自动化生成和导出工具</a:t>
              </a:r>
            </a:p>
          </p:txBody>
        </p:sp>
      </p:grpSp>
      <p:sp>
        <p:nvSpPr>
          <p:cNvPr id="33" name="Rectangle 78"/>
          <p:cNvSpPr>
            <a:spLocks noChangeArrowheads="1"/>
          </p:cNvSpPr>
          <p:nvPr/>
        </p:nvSpPr>
        <p:spPr bwMode="white">
          <a:xfrm>
            <a:off x="1617663" y="2379663"/>
            <a:ext cx="1584325" cy="1200150"/>
          </a:xfrm>
          <a:prstGeom prst="rect">
            <a:avLst/>
          </a:prstGeom>
          <a:noFill/>
          <a:ln w="9525">
            <a:noFill/>
            <a:miter lim="800000"/>
            <a:headEnd/>
            <a:tailEnd/>
          </a:ln>
        </p:spPr>
        <p:txBody>
          <a:bodyPr lIns="91422" tIns="45711" rIns="91422" bIns="45711">
            <a:spAutoFit/>
          </a:bodyPr>
          <a:lstStyle/>
          <a:p>
            <a:pPr eaLnBrk="0" hangingPunct="0"/>
            <a:r>
              <a:rPr lang="en-US" altLang="zh-CN" sz="1800">
                <a:solidFill>
                  <a:srgbClr val="FEFEFE"/>
                </a:solidFill>
                <a:ea typeface="宋体" pitchFamily="2" charset="-122"/>
                <a:cs typeface="Arial" charset="0"/>
              </a:rPr>
              <a:t>2012-03-01</a:t>
            </a:r>
          </a:p>
          <a:p>
            <a:pPr eaLnBrk="0" hangingPunct="0"/>
            <a:r>
              <a:rPr lang="zh-CN" altLang="en-US" sz="1800">
                <a:solidFill>
                  <a:srgbClr val="FEFEFE"/>
                </a:solidFill>
                <a:ea typeface="宋体" pitchFamily="2" charset="-122"/>
                <a:cs typeface="Arial" charset="0"/>
              </a:rPr>
              <a:t>分析编译和</a:t>
            </a:r>
            <a:r>
              <a:rPr lang="en-US" altLang="zh-CN" sz="1800">
                <a:solidFill>
                  <a:srgbClr val="FEFEFE"/>
                </a:solidFill>
                <a:ea typeface="宋体" pitchFamily="2" charset="-122"/>
                <a:cs typeface="Arial" charset="0"/>
              </a:rPr>
              <a:t>Profiling</a:t>
            </a:r>
            <a:r>
              <a:rPr lang="zh-CN" altLang="en-US" sz="1800">
                <a:solidFill>
                  <a:srgbClr val="FEFEFE"/>
                </a:solidFill>
                <a:ea typeface="宋体" pitchFamily="2" charset="-122"/>
                <a:cs typeface="Arial" charset="0"/>
              </a:rPr>
              <a:t>自动化需求</a:t>
            </a:r>
          </a:p>
        </p:txBody>
      </p:sp>
      <p:sp>
        <p:nvSpPr>
          <p:cNvPr id="34" name="Rectangle 80"/>
          <p:cNvSpPr>
            <a:spLocks noChangeArrowheads="1"/>
          </p:cNvSpPr>
          <p:nvPr/>
        </p:nvSpPr>
        <p:spPr bwMode="white">
          <a:xfrm>
            <a:off x="3705225" y="2379663"/>
            <a:ext cx="1408113" cy="1200150"/>
          </a:xfrm>
          <a:prstGeom prst="rect">
            <a:avLst/>
          </a:prstGeom>
          <a:noFill/>
          <a:ln w="9525">
            <a:noFill/>
            <a:miter lim="800000"/>
            <a:headEnd/>
            <a:tailEnd/>
          </a:ln>
        </p:spPr>
        <p:txBody>
          <a:bodyPr lIns="91422" tIns="45711" rIns="91422" bIns="45711">
            <a:spAutoFit/>
          </a:bodyPr>
          <a:lstStyle/>
          <a:p>
            <a:pPr eaLnBrk="0" hangingPunct="0"/>
            <a:r>
              <a:rPr lang="en-US" altLang="zh-CN" sz="1800">
                <a:solidFill>
                  <a:srgbClr val="FEFEFE"/>
                </a:solidFill>
                <a:ea typeface="宋体" pitchFamily="2" charset="-122"/>
                <a:cs typeface="Arial" charset="0"/>
              </a:rPr>
              <a:t>2012-03-03</a:t>
            </a:r>
          </a:p>
          <a:p>
            <a:pPr eaLnBrk="0" hangingPunct="0"/>
            <a:r>
              <a:rPr lang="zh-CN" altLang="en-US" sz="1800">
                <a:solidFill>
                  <a:srgbClr val="FEFEFE"/>
                </a:solidFill>
                <a:ea typeface="宋体" pitchFamily="2" charset="-122"/>
                <a:cs typeface="Arial" charset="0"/>
              </a:rPr>
              <a:t>确定方案和技术细节，启动开发</a:t>
            </a:r>
            <a:endParaRPr lang="en-US" altLang="zh-CN" sz="1800">
              <a:solidFill>
                <a:srgbClr val="FEFEFE"/>
              </a:solidFill>
              <a:ea typeface="宋体" pitchFamily="2" charset="-122"/>
              <a:cs typeface="Arial" charset="0"/>
            </a:endParaRPr>
          </a:p>
        </p:txBody>
      </p:sp>
      <p:sp>
        <p:nvSpPr>
          <p:cNvPr id="35" name="Rectangle 81"/>
          <p:cNvSpPr>
            <a:spLocks noChangeArrowheads="1"/>
          </p:cNvSpPr>
          <p:nvPr/>
        </p:nvSpPr>
        <p:spPr bwMode="white">
          <a:xfrm>
            <a:off x="5505450" y="2311400"/>
            <a:ext cx="1406525" cy="1477963"/>
          </a:xfrm>
          <a:prstGeom prst="rect">
            <a:avLst/>
          </a:prstGeom>
          <a:noFill/>
          <a:ln w="9525">
            <a:noFill/>
            <a:miter lim="800000"/>
            <a:headEnd/>
            <a:tailEnd/>
          </a:ln>
        </p:spPr>
        <p:txBody>
          <a:bodyPr lIns="91422" tIns="45711" rIns="91422" bIns="45711">
            <a:spAutoFit/>
          </a:bodyPr>
          <a:lstStyle/>
          <a:p>
            <a:pPr eaLnBrk="0" hangingPunct="0"/>
            <a:r>
              <a:rPr lang="en-US" altLang="zh-CN" sz="1800">
                <a:solidFill>
                  <a:srgbClr val="FEFEFE"/>
                </a:solidFill>
                <a:ea typeface="宋体" pitchFamily="2" charset="-122"/>
                <a:cs typeface="Arial" charset="0"/>
              </a:rPr>
              <a:t>2012-03-16</a:t>
            </a:r>
            <a:r>
              <a:rPr lang="zh-CN" altLang="en-US" sz="1800">
                <a:solidFill>
                  <a:srgbClr val="FEFEFE"/>
                </a:solidFill>
                <a:ea typeface="宋体" pitchFamily="2" charset="-122"/>
                <a:cs typeface="Arial" charset="0"/>
              </a:rPr>
              <a:t>链路编译和</a:t>
            </a:r>
            <a:r>
              <a:rPr lang="en-US" altLang="zh-CN" sz="1800">
                <a:solidFill>
                  <a:srgbClr val="FEFEFE"/>
                </a:solidFill>
                <a:ea typeface="宋体" pitchFamily="2" charset="-122"/>
                <a:cs typeface="Arial" charset="0"/>
              </a:rPr>
              <a:t>Profiling</a:t>
            </a:r>
            <a:r>
              <a:rPr lang="zh-CN" altLang="en-US" sz="1800">
                <a:solidFill>
                  <a:srgbClr val="FEFEFE"/>
                </a:solidFill>
                <a:ea typeface="宋体" pitchFamily="2" charset="-122"/>
                <a:cs typeface="Arial" charset="0"/>
              </a:rPr>
              <a:t>自动化工具发布</a:t>
            </a:r>
          </a:p>
        </p:txBody>
      </p:sp>
      <p:graphicFrame>
        <p:nvGraphicFramePr>
          <p:cNvPr id="36" name="Object 3"/>
          <p:cNvGraphicFramePr>
            <a:graphicFrameLocks noChangeAspect="1"/>
          </p:cNvGraphicFramePr>
          <p:nvPr/>
        </p:nvGraphicFramePr>
        <p:xfrm>
          <a:off x="6372225" y="3176588"/>
          <a:ext cx="719138" cy="396875"/>
        </p:xfrm>
        <a:graphic>
          <a:graphicData uri="http://schemas.openxmlformats.org/presentationml/2006/ole">
            <p:oleObj spid="_x0000_s1026" name="Visio" r:id="rId3" imgW="463677" imgH="319659" progId="Visio.Drawing.11">
              <p:embed/>
            </p:oleObj>
          </a:graphicData>
        </a:graphic>
      </p:graphicFrame>
      <p:pic>
        <p:nvPicPr>
          <p:cNvPr id="37" name="Picture 29" descr="B-5"/>
          <p:cNvPicPr>
            <a:picLocks noChangeAspect="1" noChangeArrowheads="1"/>
          </p:cNvPicPr>
          <p:nvPr/>
        </p:nvPicPr>
        <p:blipFill>
          <a:blip r:embed="rId4" cstate="print"/>
          <a:srcRect/>
          <a:stretch>
            <a:fillRect/>
          </a:stretch>
        </p:blipFill>
        <p:spPr bwMode="auto">
          <a:xfrm>
            <a:off x="7559675" y="2354263"/>
            <a:ext cx="1374775" cy="1722437"/>
          </a:xfrm>
          <a:prstGeom prst="rect">
            <a:avLst/>
          </a:prstGeom>
          <a:noFill/>
          <a:ln w="9525">
            <a:noFill/>
            <a:miter lim="800000"/>
            <a:headEnd/>
            <a:tailEnd/>
          </a:ln>
        </p:spPr>
      </p:pic>
      <p:graphicFrame>
        <p:nvGraphicFramePr>
          <p:cNvPr id="38" name="Object 4"/>
          <p:cNvGraphicFramePr>
            <a:graphicFrameLocks noChangeAspect="1"/>
          </p:cNvGraphicFramePr>
          <p:nvPr/>
        </p:nvGraphicFramePr>
        <p:xfrm>
          <a:off x="6415088" y="5205413"/>
          <a:ext cx="719137" cy="384175"/>
        </p:xfrm>
        <a:graphic>
          <a:graphicData uri="http://schemas.openxmlformats.org/presentationml/2006/ole">
            <p:oleObj spid="_x0000_s1027" name="Visio" r:id="rId5" imgW="463677" imgH="319659" progId="Visio.Drawing.11">
              <p:embed/>
            </p:oleObj>
          </a:graphicData>
        </a:graphic>
      </p:graphicFrame>
      <p:pic>
        <p:nvPicPr>
          <p:cNvPr id="39" name="Picture 34" descr="B-7"/>
          <p:cNvPicPr>
            <a:picLocks noChangeAspect="1" noChangeArrowheads="1"/>
          </p:cNvPicPr>
          <p:nvPr/>
        </p:nvPicPr>
        <p:blipFill>
          <a:blip r:embed="rId6" cstate="print"/>
          <a:srcRect/>
          <a:stretch>
            <a:fillRect/>
          </a:stretch>
        </p:blipFill>
        <p:spPr bwMode="auto">
          <a:xfrm>
            <a:off x="7710488" y="4391025"/>
            <a:ext cx="1254125" cy="1774825"/>
          </a:xfrm>
          <a:prstGeom prst="rect">
            <a:avLst/>
          </a:prstGeom>
          <a:noFill/>
          <a:ln w="9525">
            <a:noFill/>
            <a:miter lim="800000"/>
            <a:headEnd/>
            <a:tailEnd/>
          </a:ln>
        </p:spPr>
      </p:pic>
      <p:pic>
        <p:nvPicPr>
          <p:cNvPr id="40" name="Picture 15"/>
          <p:cNvPicPr>
            <a:picLocks noChangeAspect="1" noChangeArrowheads="1"/>
          </p:cNvPicPr>
          <p:nvPr/>
        </p:nvPicPr>
        <p:blipFill>
          <a:blip r:embed="rId7" cstate="print"/>
          <a:srcRect/>
          <a:stretch>
            <a:fillRect/>
          </a:stretch>
        </p:blipFill>
        <p:spPr bwMode="auto">
          <a:xfrm>
            <a:off x="323850" y="1989138"/>
            <a:ext cx="5467350" cy="2019300"/>
          </a:xfrm>
          <a:prstGeom prst="rect">
            <a:avLst/>
          </a:prstGeom>
          <a:noFill/>
          <a:ln w="9525" algn="ctr">
            <a:noFill/>
            <a:miter lim="800000"/>
            <a:headEnd/>
            <a:tailEnd/>
          </a:ln>
        </p:spPr>
      </p:pic>
      <p:pic>
        <p:nvPicPr>
          <p:cNvPr id="41" name="Picture 16"/>
          <p:cNvPicPr>
            <a:picLocks noChangeAspect="1" noChangeArrowheads="1"/>
          </p:cNvPicPr>
          <p:nvPr/>
        </p:nvPicPr>
        <p:blipFill>
          <a:blip r:embed="rId8" cstate="print"/>
          <a:srcRect/>
          <a:stretch>
            <a:fillRect/>
          </a:stretch>
        </p:blipFill>
        <p:spPr bwMode="auto">
          <a:xfrm>
            <a:off x="328613" y="4413250"/>
            <a:ext cx="5467350" cy="1752600"/>
          </a:xfrm>
          <a:prstGeom prst="rect">
            <a:avLst/>
          </a:prstGeom>
          <a:noFill/>
          <a:ln w="9525" algn="ctr">
            <a:noFill/>
            <a:miter lim="800000"/>
            <a:headEnd/>
            <a:tailEnd/>
          </a:ln>
        </p:spPr>
      </p:pic>
      <p:grpSp>
        <p:nvGrpSpPr>
          <p:cNvPr id="42" name="组合 44"/>
          <p:cNvGrpSpPr>
            <a:grpSpLocks/>
          </p:cNvGrpSpPr>
          <p:nvPr/>
        </p:nvGrpSpPr>
        <p:grpSpPr bwMode="auto">
          <a:xfrm>
            <a:off x="323850" y="2363788"/>
            <a:ext cx="5472113" cy="3729037"/>
            <a:chOff x="755576" y="1988840"/>
            <a:chExt cx="6212370" cy="4232956"/>
          </a:xfrm>
        </p:grpSpPr>
        <p:pic>
          <p:nvPicPr>
            <p:cNvPr id="43" name="Picture 47"/>
            <p:cNvPicPr>
              <a:picLocks noChangeAspect="1" noChangeArrowheads="1"/>
            </p:cNvPicPr>
            <p:nvPr/>
          </p:nvPicPr>
          <p:blipFill>
            <a:blip r:embed="rId9" cstate="print"/>
            <a:srcRect/>
            <a:stretch>
              <a:fillRect/>
            </a:stretch>
          </p:blipFill>
          <p:spPr bwMode="auto">
            <a:xfrm>
              <a:off x="755576" y="1988840"/>
              <a:ext cx="6203971" cy="4232956"/>
            </a:xfrm>
            <a:prstGeom prst="rect">
              <a:avLst/>
            </a:prstGeom>
            <a:noFill/>
            <a:ln w="9525" algn="ctr">
              <a:noFill/>
              <a:miter lim="800000"/>
              <a:headEnd/>
              <a:tailEnd/>
            </a:ln>
          </p:spPr>
        </p:pic>
        <p:sp>
          <p:nvSpPr>
            <p:cNvPr id="44" name="TextBox 49"/>
            <p:cNvSpPr txBox="1">
              <a:spLocks noChangeArrowheads="1"/>
            </p:cNvSpPr>
            <p:nvPr/>
          </p:nvSpPr>
          <p:spPr bwMode="auto">
            <a:xfrm>
              <a:off x="3207827" y="2082962"/>
              <a:ext cx="3760119" cy="296973"/>
            </a:xfrm>
            <a:prstGeom prst="rect">
              <a:avLst/>
            </a:prstGeom>
            <a:noFill/>
            <a:ln w="9525">
              <a:noFill/>
              <a:miter lim="800000"/>
              <a:headEnd/>
              <a:tailEnd/>
            </a:ln>
          </p:spPr>
          <p:txBody>
            <a:bodyPr>
              <a:spAutoFit/>
            </a:bodyPr>
            <a:lstStyle/>
            <a:p>
              <a:r>
                <a:rPr lang="zh-CN" altLang="en-US" sz="1100">
                  <a:solidFill>
                    <a:srgbClr val="FF0000"/>
                  </a:solidFill>
                  <a:latin typeface="宋体" pitchFamily="2" charset="-122"/>
                  <a:ea typeface="宋体" pitchFamily="2" charset="-122"/>
                </a:rPr>
                <a:t>改进后，所有链路结果文件全自动化生成和导出</a:t>
              </a:r>
            </a:p>
          </p:txBody>
        </p:sp>
      </p:grpSp>
      <p:grpSp>
        <p:nvGrpSpPr>
          <p:cNvPr id="45" name="组合 44"/>
          <p:cNvGrpSpPr/>
          <p:nvPr/>
        </p:nvGrpSpPr>
        <p:grpSpPr>
          <a:xfrm>
            <a:off x="6084168" y="2300523"/>
            <a:ext cx="2880569" cy="2136589"/>
            <a:chOff x="251271" y="3946061"/>
            <a:chExt cx="3168601" cy="2350230"/>
          </a:xfrm>
        </p:grpSpPr>
        <p:grpSp>
          <p:nvGrpSpPr>
            <p:cNvPr id="46" name="组合 64"/>
            <p:cNvGrpSpPr/>
            <p:nvPr/>
          </p:nvGrpSpPr>
          <p:grpSpPr>
            <a:xfrm>
              <a:off x="251271" y="3946061"/>
              <a:ext cx="3168601" cy="2350230"/>
              <a:chOff x="251271" y="3946061"/>
              <a:chExt cx="3168601" cy="2350230"/>
            </a:xfrm>
          </p:grpSpPr>
          <p:grpSp>
            <p:nvGrpSpPr>
              <p:cNvPr id="48" name="组合 63"/>
              <p:cNvGrpSpPr/>
              <p:nvPr/>
            </p:nvGrpSpPr>
            <p:grpSpPr>
              <a:xfrm>
                <a:off x="251271" y="3946061"/>
                <a:ext cx="3168601" cy="2291251"/>
                <a:chOff x="251271" y="3946061"/>
                <a:chExt cx="3168601" cy="2291251"/>
              </a:xfrm>
            </p:grpSpPr>
            <p:grpSp>
              <p:nvGrpSpPr>
                <p:cNvPr id="51" name="组合 33"/>
                <p:cNvGrpSpPr>
                  <a:grpSpLocks/>
                </p:cNvGrpSpPr>
                <p:nvPr/>
              </p:nvGrpSpPr>
              <p:grpSpPr bwMode="auto">
                <a:xfrm>
                  <a:off x="251271" y="3946061"/>
                  <a:ext cx="3168601" cy="2291251"/>
                  <a:chOff x="4787900" y="3141663"/>
                  <a:chExt cx="4121150" cy="2979737"/>
                </a:xfrm>
              </p:grpSpPr>
              <p:sp>
                <p:nvSpPr>
                  <p:cNvPr id="60" name="AutoShape 109"/>
                  <p:cNvSpPr>
                    <a:spLocks noChangeArrowheads="1"/>
                  </p:cNvSpPr>
                  <p:nvPr/>
                </p:nvSpPr>
                <p:spPr bwMode="auto">
                  <a:xfrm>
                    <a:off x="4787900" y="3141663"/>
                    <a:ext cx="4121150" cy="2979737"/>
                  </a:xfrm>
                  <a:prstGeom prst="roundRect">
                    <a:avLst>
                      <a:gd name="adj" fmla="val 5338"/>
                    </a:avLst>
                  </a:prstGeom>
                  <a:solidFill>
                    <a:srgbClr val="EAEAEA"/>
                  </a:solidFill>
                  <a:ln w="12700" algn="ctr">
                    <a:solidFill>
                      <a:schemeClr val="tx1"/>
                    </a:solidFill>
                    <a:round/>
                    <a:headEnd/>
                    <a:tailEnd/>
                  </a:ln>
                </p:spPr>
                <p:txBody>
                  <a:bodyPr lIns="91425" tIns="45712" rIns="91425" bIns="45712" anchor="ctr">
                    <a:spAutoFit/>
                  </a:bodyPr>
                  <a:lstStyle/>
                  <a:p>
                    <a:endParaRPr lang="zh-CN" altLang="en-US" dirty="0"/>
                  </a:p>
                </p:txBody>
              </p:sp>
              <p:sp>
                <p:nvSpPr>
                  <p:cNvPr id="61" name="Rectangle 22"/>
                  <p:cNvSpPr>
                    <a:spLocks noChangeArrowheads="1"/>
                  </p:cNvSpPr>
                  <p:nvPr/>
                </p:nvSpPr>
                <p:spPr bwMode="auto">
                  <a:xfrm>
                    <a:off x="5796136" y="3181849"/>
                    <a:ext cx="2232249" cy="468383"/>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pPr>
                    <a:r>
                      <a:rPr lang="zh-CN" altLang="en-US" sz="2000" b="1" dirty="0">
                        <a:solidFill>
                          <a:schemeClr val="tx1"/>
                        </a:solidFill>
                        <a:latin typeface="微软雅黑" pitchFamily="34" charset="-122"/>
                        <a:ea typeface="微软雅黑" pitchFamily="34" charset="-122"/>
                      </a:rPr>
                      <a:t>效果确认</a:t>
                    </a:r>
                    <a:endParaRPr lang="en-US" altLang="zh-CN" sz="2000" b="1" dirty="0">
                      <a:solidFill>
                        <a:schemeClr val="tx1"/>
                      </a:solidFill>
                      <a:latin typeface="微软雅黑" pitchFamily="34" charset="-122"/>
                      <a:ea typeface="微软雅黑" pitchFamily="34" charset="-122"/>
                    </a:endParaRPr>
                  </a:p>
                </p:txBody>
              </p:sp>
            </p:grpSp>
            <p:grpSp>
              <p:nvGrpSpPr>
                <p:cNvPr id="52" name="组合 41"/>
                <p:cNvGrpSpPr>
                  <a:grpSpLocks/>
                </p:cNvGrpSpPr>
                <p:nvPr/>
              </p:nvGrpSpPr>
              <p:grpSpPr bwMode="auto">
                <a:xfrm>
                  <a:off x="755576" y="4817351"/>
                  <a:ext cx="2347189" cy="566661"/>
                  <a:chOff x="6948265" y="3677797"/>
                  <a:chExt cx="2347305" cy="565323"/>
                </a:xfrm>
              </p:grpSpPr>
              <p:sp>
                <p:nvSpPr>
                  <p:cNvPr id="53" name="右箭头 52"/>
                  <p:cNvSpPr/>
                  <p:nvPr/>
                </p:nvSpPr>
                <p:spPr bwMode="auto">
                  <a:xfrm>
                    <a:off x="7632116" y="3761737"/>
                    <a:ext cx="431821" cy="215390"/>
                  </a:xfrm>
                  <a:prstGeom prst="rightArrow">
                    <a:avLst/>
                  </a:prstGeom>
                  <a:solidFill>
                    <a:srgbClr val="92D050"/>
                  </a:solidFill>
                  <a:ln>
                    <a:headEnd type="none" w="med" len="med"/>
                    <a:tailEnd type="none" w="med" len="med"/>
                  </a:ln>
                  <a:effectLst>
                    <a:outerShdw blurRad="63500" sx="102000" sy="102000" algn="ctr"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lIns="79200" tIns="39600" rIns="79200" bIns="39600"/>
                  <a:lstStyle/>
                  <a:p>
                    <a:pPr defTabSz="801688">
                      <a:defRPr/>
                    </a:pPr>
                    <a:endParaRPr lang="zh-CN" altLang="en-US" sz="10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34" charset="-128"/>
                    </a:endParaRPr>
                  </a:p>
                </p:txBody>
              </p:sp>
              <p:grpSp>
                <p:nvGrpSpPr>
                  <p:cNvPr id="54" name="组合 44"/>
                  <p:cNvGrpSpPr>
                    <a:grpSpLocks/>
                  </p:cNvGrpSpPr>
                  <p:nvPr/>
                </p:nvGrpSpPr>
                <p:grpSpPr bwMode="auto">
                  <a:xfrm>
                    <a:off x="6948265" y="3677797"/>
                    <a:ext cx="878036" cy="565323"/>
                    <a:chOff x="7092281" y="3677797"/>
                    <a:chExt cx="878036" cy="565323"/>
                  </a:xfrm>
                </p:grpSpPr>
                <p:sp>
                  <p:nvSpPr>
                    <p:cNvPr id="58" name="矩形 57"/>
                    <p:cNvSpPr/>
                    <p:nvPr/>
                  </p:nvSpPr>
                  <p:spPr bwMode="auto">
                    <a:xfrm>
                      <a:off x="7092281" y="3677797"/>
                      <a:ext cx="720080" cy="565323"/>
                    </a:xfrm>
                    <a:prstGeom prst="rect">
                      <a:avLst/>
                    </a:prstGeom>
                    <a:noFill/>
                  </p:spPr>
                  <p:txBody>
                    <a:bodyPr lIns="83448" tIns="41724" rIns="83448" bIns="41724">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altLang="zh-CN" sz="2800" b="1" dirty="0" smtClean="0">
                          <a:ln w="11430">
                            <a:solidFill>
                              <a:srgbClr val="FFFF00"/>
                            </a:solidFill>
                          </a:ln>
                          <a:solidFill>
                            <a:srgbClr val="FF0000"/>
                          </a:solidFill>
                          <a:effectLst>
                            <a:outerShdw blurRad="50800" dist="39000" dir="5460000" algn="tl">
                              <a:srgbClr val="000000">
                                <a:alpha val="38000"/>
                              </a:srgbClr>
                            </a:outerShdw>
                          </a:effectLst>
                          <a:latin typeface="Impact" pitchFamily="34" charset="0"/>
                        </a:rPr>
                        <a:t>3</a:t>
                      </a:r>
                      <a:endParaRPr lang="zh-CN" altLang="en-US" sz="2800" b="1" dirty="0">
                        <a:ln w="11430">
                          <a:solidFill>
                            <a:srgbClr val="FFFF00"/>
                          </a:solidFill>
                        </a:ln>
                        <a:solidFill>
                          <a:srgbClr val="FF0000"/>
                        </a:solidFill>
                        <a:effectLst>
                          <a:outerShdw blurRad="50800" dist="39000" dir="5460000" algn="tl">
                            <a:srgbClr val="000000">
                              <a:alpha val="38000"/>
                            </a:srgbClr>
                          </a:outerShdw>
                        </a:effectLst>
                        <a:latin typeface="Impact" pitchFamily="34" charset="0"/>
                      </a:endParaRPr>
                    </a:p>
                  </p:txBody>
                </p:sp>
                <p:sp>
                  <p:nvSpPr>
                    <p:cNvPr id="59" name="Rectangle 22"/>
                    <p:cNvSpPr>
                      <a:spLocks noChangeArrowheads="1"/>
                    </p:cNvSpPr>
                    <p:nvPr/>
                  </p:nvSpPr>
                  <p:spPr bwMode="auto">
                    <a:xfrm>
                      <a:off x="7538496" y="3896285"/>
                      <a:ext cx="431821" cy="285221"/>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buFont typeface="Wingdings" pitchFamily="2" charset="2"/>
                        <a:buNone/>
                        <a:defRPr/>
                      </a:pPr>
                      <a:r>
                        <a:rPr lang="en-US" altLang="zh-CN" sz="1050" b="1" dirty="0" smtClean="0">
                          <a:solidFill>
                            <a:schemeClr val="tx1"/>
                          </a:solidFill>
                          <a:latin typeface="微软雅黑" pitchFamily="34" charset="-122"/>
                          <a:ea typeface="微软雅黑" pitchFamily="34" charset="-122"/>
                        </a:rPr>
                        <a:t>H</a:t>
                      </a:r>
                      <a:endParaRPr lang="en-US" altLang="zh-CN" sz="1050" b="1" dirty="0">
                        <a:solidFill>
                          <a:schemeClr val="tx1"/>
                        </a:solidFill>
                        <a:latin typeface="微软雅黑" pitchFamily="34" charset="-122"/>
                        <a:ea typeface="微软雅黑" pitchFamily="34" charset="-122"/>
                      </a:endParaRPr>
                    </a:p>
                  </p:txBody>
                </p:sp>
              </p:grpSp>
              <p:grpSp>
                <p:nvGrpSpPr>
                  <p:cNvPr id="55" name="组合 43"/>
                  <p:cNvGrpSpPr>
                    <a:grpSpLocks/>
                  </p:cNvGrpSpPr>
                  <p:nvPr/>
                </p:nvGrpSpPr>
                <p:grpSpPr bwMode="auto">
                  <a:xfrm>
                    <a:off x="8100392" y="3677797"/>
                    <a:ext cx="1195178" cy="565323"/>
                    <a:chOff x="7884368" y="3677797"/>
                    <a:chExt cx="1195178" cy="565323"/>
                  </a:xfrm>
                </p:grpSpPr>
                <p:sp>
                  <p:nvSpPr>
                    <p:cNvPr id="56" name="矩形 55"/>
                    <p:cNvSpPr/>
                    <p:nvPr/>
                  </p:nvSpPr>
                  <p:spPr bwMode="auto">
                    <a:xfrm>
                      <a:off x="7884368" y="3677797"/>
                      <a:ext cx="878330" cy="565323"/>
                    </a:xfrm>
                    <a:prstGeom prst="rect">
                      <a:avLst/>
                    </a:prstGeom>
                    <a:noFill/>
                  </p:spPr>
                  <p:txBody>
                    <a:bodyPr wrap="square" lIns="83448" tIns="41724" rIns="83448" bIns="41724">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altLang="zh-CN" sz="2800" b="1" dirty="0" smtClean="0">
                          <a:ln w="11430">
                            <a:solidFill>
                              <a:srgbClr val="FFFF00"/>
                            </a:solidFill>
                          </a:ln>
                          <a:solidFill>
                            <a:srgbClr val="FF0000"/>
                          </a:solidFill>
                          <a:effectLst>
                            <a:outerShdw blurRad="50800" dist="39000" dir="5460000" algn="tl">
                              <a:srgbClr val="000000">
                                <a:alpha val="38000"/>
                              </a:srgbClr>
                            </a:outerShdw>
                          </a:effectLst>
                          <a:latin typeface="Impact" pitchFamily="34" charset="0"/>
                        </a:rPr>
                        <a:t>0.15</a:t>
                      </a:r>
                      <a:endParaRPr lang="zh-CN" altLang="en-US" sz="2800" b="1" dirty="0">
                        <a:ln w="11430">
                          <a:solidFill>
                            <a:srgbClr val="FFFF00"/>
                          </a:solidFill>
                        </a:ln>
                        <a:solidFill>
                          <a:srgbClr val="FF0000"/>
                        </a:solidFill>
                        <a:effectLst>
                          <a:outerShdw blurRad="50800" dist="39000" dir="5460000" algn="tl">
                            <a:srgbClr val="000000">
                              <a:alpha val="38000"/>
                            </a:srgbClr>
                          </a:outerShdw>
                        </a:effectLst>
                        <a:latin typeface="Impact" pitchFamily="34" charset="0"/>
                      </a:endParaRPr>
                    </a:p>
                  </p:txBody>
                </p:sp>
                <p:sp>
                  <p:nvSpPr>
                    <p:cNvPr id="57" name="Rectangle 22"/>
                    <p:cNvSpPr>
                      <a:spLocks noChangeArrowheads="1"/>
                    </p:cNvSpPr>
                    <p:nvPr/>
                  </p:nvSpPr>
                  <p:spPr bwMode="auto">
                    <a:xfrm>
                      <a:off x="8647725" y="3893912"/>
                      <a:ext cx="431821" cy="285221"/>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buFont typeface="Wingdings" pitchFamily="2" charset="2"/>
                        <a:buNone/>
                        <a:defRPr/>
                      </a:pPr>
                      <a:r>
                        <a:rPr lang="en-US" altLang="zh-CN" sz="1050" b="1" dirty="0" smtClean="0">
                          <a:solidFill>
                            <a:schemeClr val="tx1"/>
                          </a:solidFill>
                          <a:latin typeface="微软雅黑" pitchFamily="34" charset="-122"/>
                          <a:ea typeface="微软雅黑" pitchFamily="34" charset="-122"/>
                        </a:rPr>
                        <a:t>H</a:t>
                      </a:r>
                      <a:endParaRPr lang="en-US" altLang="zh-CN" sz="1050" b="1" dirty="0">
                        <a:solidFill>
                          <a:schemeClr val="tx1"/>
                        </a:solidFill>
                        <a:latin typeface="微软雅黑" pitchFamily="34" charset="-122"/>
                        <a:ea typeface="微软雅黑" pitchFamily="34" charset="-122"/>
                      </a:endParaRPr>
                    </a:p>
                  </p:txBody>
                </p:sp>
              </p:grpSp>
            </p:grpSp>
          </p:grpSp>
          <p:sp>
            <p:nvSpPr>
              <p:cNvPr id="49" name="Rectangle 22"/>
              <p:cNvSpPr>
                <a:spLocks noChangeArrowheads="1"/>
              </p:cNvSpPr>
              <p:nvPr/>
            </p:nvSpPr>
            <p:spPr bwMode="auto">
              <a:xfrm>
                <a:off x="1042913" y="5634933"/>
                <a:ext cx="1439863" cy="661358"/>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defRPr/>
                </a:pPr>
                <a:r>
                  <a:rPr lang="en-US" altLang="zh-CN" sz="2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95%</a:t>
                </a:r>
                <a:endParaRPr lang="en-US" altLang="zh-CN" sz="24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50" name="Rectangle 22"/>
              <p:cNvSpPr>
                <a:spLocks noChangeArrowheads="1"/>
              </p:cNvSpPr>
              <p:nvPr/>
            </p:nvSpPr>
            <p:spPr bwMode="auto">
              <a:xfrm>
                <a:off x="1042913" y="5414739"/>
                <a:ext cx="1439863" cy="390525"/>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pPr>
                <a:r>
                  <a:rPr lang="zh-CN" altLang="en-US" sz="1600" b="1" dirty="0">
                    <a:solidFill>
                      <a:schemeClr val="tx1"/>
                    </a:solidFill>
                    <a:latin typeface="微软雅黑" pitchFamily="34" charset="-122"/>
                    <a:ea typeface="微软雅黑" pitchFamily="34" charset="-122"/>
                  </a:rPr>
                  <a:t>耗时降幅</a:t>
                </a:r>
                <a:endParaRPr lang="en-US" altLang="zh-CN" sz="1600" b="1" dirty="0">
                  <a:solidFill>
                    <a:schemeClr val="tx1"/>
                  </a:solidFill>
                  <a:latin typeface="微软雅黑" pitchFamily="34" charset="-122"/>
                  <a:ea typeface="微软雅黑" pitchFamily="34" charset="-122"/>
                </a:endParaRPr>
              </a:p>
            </p:txBody>
          </p:sp>
        </p:grpSp>
        <p:sp>
          <p:nvSpPr>
            <p:cNvPr id="47" name="TextBox 46"/>
            <p:cNvSpPr txBox="1"/>
            <p:nvPr/>
          </p:nvSpPr>
          <p:spPr>
            <a:xfrm>
              <a:off x="330479" y="4399591"/>
              <a:ext cx="3009910" cy="338552"/>
            </a:xfrm>
            <a:prstGeom prst="rect">
              <a:avLst/>
            </a:prstGeom>
            <a:noFill/>
          </p:spPr>
          <p:txBody>
            <a:bodyPr wrap="square" rtlCol="0">
              <a:spAutoFit/>
            </a:bodyPr>
            <a:lstStyle/>
            <a:p>
              <a:r>
                <a:rPr lang="zh-CN" altLang="en-US" b="1" dirty="0" smtClean="0">
                  <a:solidFill>
                    <a:schemeClr val="tx1"/>
                  </a:solidFill>
                  <a:latin typeface="+mn-ea"/>
                  <a:ea typeface="+mn-ea"/>
                </a:rPr>
                <a:t>结果文件生成和导出流程总耗时：</a:t>
              </a:r>
              <a:endParaRPr lang="zh-CN" altLang="en-US" b="1" dirty="0">
                <a:solidFill>
                  <a:schemeClr val="tx1"/>
                </a:solidFill>
                <a:latin typeface="+mn-ea"/>
                <a:ea typeface="+mn-ea"/>
              </a:endParaRPr>
            </a:p>
          </p:txBody>
        </p:sp>
      </p:grpSp>
      <p:grpSp>
        <p:nvGrpSpPr>
          <p:cNvPr id="62" name="组合 33"/>
          <p:cNvGrpSpPr>
            <a:grpSpLocks/>
          </p:cNvGrpSpPr>
          <p:nvPr/>
        </p:nvGrpSpPr>
        <p:grpSpPr bwMode="auto">
          <a:xfrm rot="-1203549">
            <a:off x="7144595" y="4190387"/>
            <a:ext cx="1960051" cy="576132"/>
            <a:chOff x="3705899" y="1412776"/>
            <a:chExt cx="1658189" cy="576064"/>
          </a:xfrm>
        </p:grpSpPr>
        <p:sp>
          <p:nvSpPr>
            <p:cNvPr id="63" name="矩形 62"/>
            <p:cNvSpPr/>
            <p:nvPr/>
          </p:nvSpPr>
          <p:spPr bwMode="auto">
            <a:xfrm>
              <a:off x="3707904" y="1412776"/>
              <a:ext cx="1656184" cy="576064"/>
            </a:xfrm>
            <a:prstGeom prst="rect">
              <a:avLst/>
            </a:prstGeom>
            <a:solidFill>
              <a:schemeClr val="accent2"/>
            </a:solidFill>
            <a:ln w="9525" cap="flat" cmpd="sng" algn="ctr">
              <a:noFill/>
              <a:prstDash val="solid"/>
              <a:round/>
              <a:headEnd type="none" w="med" len="med"/>
              <a:tailEnd type="none" w="med" len="med"/>
            </a:ln>
            <a:effectLst/>
            <a:scene3d>
              <a:camera prst="orthographicFront"/>
              <a:lightRig rig="threePt" dir="t"/>
            </a:scene3d>
            <a:sp3d>
              <a:bevelT w="114300" prst="artDeco"/>
            </a:sp3d>
          </p:spPr>
          <p:txBody>
            <a:bodyPr lIns="79200" tIns="39600" rIns="79200" bIns="39600">
              <a:spAutoFit/>
            </a:bodyPr>
            <a:lstStyle/>
            <a:p>
              <a:pPr defTabSz="801688">
                <a:defRPr/>
              </a:pPr>
              <a:endParaRPr lang="zh-CN" altLang="en-US">
                <a:ea typeface="ＭＳ Ｐゴシック" pitchFamily="34" charset="-128"/>
              </a:endParaRPr>
            </a:p>
          </p:txBody>
        </p:sp>
        <p:sp>
          <p:nvSpPr>
            <p:cNvPr id="64" name="Rectangle 22"/>
            <p:cNvSpPr>
              <a:spLocks noChangeArrowheads="1"/>
            </p:cNvSpPr>
            <p:nvPr/>
          </p:nvSpPr>
          <p:spPr bwMode="auto">
            <a:xfrm>
              <a:off x="3705899" y="1464940"/>
              <a:ext cx="1655936" cy="428833"/>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buFont typeface="Wingdings" pitchFamily="2" charset="2"/>
                <a:buNone/>
                <a:defRPr/>
              </a:pPr>
              <a:r>
                <a:rPr lang="zh-CN" altLang="en-US" sz="16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子目标</a:t>
              </a:r>
              <a:r>
                <a:rPr lang="en-US" altLang="zh-CN" sz="16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1.5</a:t>
              </a:r>
              <a:r>
                <a:rPr lang="zh-CN" altLang="en-US" sz="16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小时达</a:t>
              </a:r>
              <a:r>
                <a:rPr lang="zh-CN" altLang="en-US" sz="16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成</a:t>
              </a:r>
              <a:endParaRPr lang="en-US" altLang="zh-CN" sz="16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Effect transition="in" filter="fade">
                                      <p:cBhvr>
                                        <p:cTn id="9" dur="1000"/>
                                        <p:tgtEl>
                                          <p:spTgt spid="4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1000" fill="hold"/>
                                        <p:tgtEl>
                                          <p:spTgt spid="41"/>
                                        </p:tgtEl>
                                        <p:attrNameLst>
                                          <p:attrName>ppt_w</p:attrName>
                                        </p:attrNameLst>
                                      </p:cBhvr>
                                      <p:tavLst>
                                        <p:tav tm="0">
                                          <p:val>
                                            <p:fltVal val="0"/>
                                          </p:val>
                                        </p:tav>
                                        <p:tav tm="100000">
                                          <p:val>
                                            <p:strVal val="#ppt_w"/>
                                          </p:val>
                                        </p:tav>
                                      </p:tavLst>
                                    </p:anim>
                                    <p:anim calcmode="lin" valueType="num">
                                      <p:cBhvr>
                                        <p:cTn id="22" dur="1000" fill="hold"/>
                                        <p:tgtEl>
                                          <p:spTgt spid="41"/>
                                        </p:tgtEl>
                                        <p:attrNameLst>
                                          <p:attrName>ppt_h</p:attrName>
                                        </p:attrNameLst>
                                      </p:cBhvr>
                                      <p:tavLst>
                                        <p:tav tm="0">
                                          <p:val>
                                            <p:fltVal val="0"/>
                                          </p:val>
                                        </p:tav>
                                        <p:tav tm="100000">
                                          <p:val>
                                            <p:strVal val="#ppt_h"/>
                                          </p:val>
                                        </p:tav>
                                      </p:tavLst>
                                    </p:anim>
                                    <p:animEffect transition="in" filter="fade">
                                      <p:cBhvr>
                                        <p:cTn id="23" dur="10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p:cTn id="35" dur="500" fill="hold"/>
                                        <p:tgtEl>
                                          <p:spTgt spid="42"/>
                                        </p:tgtEl>
                                        <p:attrNameLst>
                                          <p:attrName>ppt_w</p:attrName>
                                        </p:attrNameLst>
                                      </p:cBhvr>
                                      <p:tavLst>
                                        <p:tav tm="0">
                                          <p:val>
                                            <p:fltVal val="0"/>
                                          </p:val>
                                        </p:tav>
                                        <p:tav tm="100000">
                                          <p:val>
                                            <p:strVal val="#ppt_w"/>
                                          </p:val>
                                        </p:tav>
                                      </p:tavLst>
                                    </p:anim>
                                    <p:anim calcmode="lin" valueType="num">
                                      <p:cBhvr>
                                        <p:cTn id="36" dur="500" fill="hold"/>
                                        <p:tgtEl>
                                          <p:spTgt spid="42"/>
                                        </p:tgtEl>
                                        <p:attrNameLst>
                                          <p:attrName>ppt_h</p:attrName>
                                        </p:attrNameLst>
                                      </p:cBhvr>
                                      <p:tavLst>
                                        <p:tav tm="0">
                                          <p:val>
                                            <p:fltVal val="0"/>
                                          </p:val>
                                        </p:tav>
                                        <p:tav tm="100000">
                                          <p:val>
                                            <p:strVal val="#ppt_h"/>
                                          </p:val>
                                        </p:tav>
                                      </p:tavLst>
                                    </p:anim>
                                    <p:animEffect transition="in" filter="fade">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childTnLst>
                                </p:cTn>
                              </p:par>
                            </p:childTnLst>
                          </p:cTn>
                        </p:par>
                        <p:par>
                          <p:cTn id="44" fill="hold">
                            <p:stCondLst>
                              <p:cond delay="500"/>
                            </p:stCondLst>
                            <p:childTnLst>
                              <p:par>
                                <p:cTn id="45" presetID="23" presetClass="entr" presetSubtype="36" fill="hold" nodeType="afterEffect">
                                  <p:stCondLst>
                                    <p:cond delay="0"/>
                                  </p:stCondLst>
                                  <p:childTnLst>
                                    <p:set>
                                      <p:cBhvr>
                                        <p:cTn id="46" dur="1" fill="hold">
                                          <p:stCondLst>
                                            <p:cond delay="0"/>
                                          </p:stCondLst>
                                        </p:cTn>
                                        <p:tgtEl>
                                          <p:spTgt spid="62"/>
                                        </p:tgtEl>
                                        <p:attrNameLst>
                                          <p:attrName>style.visibility</p:attrName>
                                        </p:attrNameLst>
                                      </p:cBhvr>
                                      <p:to>
                                        <p:strVal val="visible"/>
                                      </p:to>
                                    </p:set>
                                    <p:anim calcmode="lin" valueType="num">
                                      <p:cBhvr>
                                        <p:cTn id="47" dur="500" fill="hold"/>
                                        <p:tgtEl>
                                          <p:spTgt spid="62"/>
                                        </p:tgtEl>
                                        <p:attrNameLst>
                                          <p:attrName>ppt_w</p:attrName>
                                        </p:attrNameLst>
                                      </p:cBhvr>
                                      <p:tavLst>
                                        <p:tav tm="0">
                                          <p:val>
                                            <p:strVal val="(6*min(max(#ppt_w*#ppt_h,.3),1)-7.4)/-.7*#ppt_w"/>
                                          </p:val>
                                        </p:tav>
                                        <p:tav tm="100000">
                                          <p:val>
                                            <p:strVal val="#ppt_w"/>
                                          </p:val>
                                        </p:tav>
                                      </p:tavLst>
                                    </p:anim>
                                    <p:anim calcmode="lin" valueType="num">
                                      <p:cBhvr>
                                        <p:cTn id="48" dur="500" fill="hold"/>
                                        <p:tgtEl>
                                          <p:spTgt spid="62"/>
                                        </p:tgtEl>
                                        <p:attrNameLst>
                                          <p:attrName>ppt_h</p:attrName>
                                        </p:attrNameLst>
                                      </p:cBhvr>
                                      <p:tavLst>
                                        <p:tav tm="0">
                                          <p:val>
                                            <p:strVal val="(6*min(max(#ppt_w*#ppt_h,.3),1)-7.4)/-.7*#ppt_h"/>
                                          </p:val>
                                        </p:tav>
                                        <p:tav tm="100000">
                                          <p:val>
                                            <p:strVal val="#ppt_h"/>
                                          </p:val>
                                        </p:tav>
                                      </p:tavLst>
                                    </p:anim>
                                    <p:anim calcmode="lin" valueType="num">
                                      <p:cBhvr>
                                        <p:cTn id="49" dur="500" fill="hold"/>
                                        <p:tgtEl>
                                          <p:spTgt spid="62"/>
                                        </p:tgtEl>
                                        <p:attrNameLst>
                                          <p:attrName>ppt_x</p:attrName>
                                        </p:attrNameLst>
                                      </p:cBhvr>
                                      <p:tavLst>
                                        <p:tav tm="0">
                                          <p:val>
                                            <p:fltVal val="0.5"/>
                                          </p:val>
                                        </p:tav>
                                        <p:tav tm="100000">
                                          <p:val>
                                            <p:strVal val="#ppt_x"/>
                                          </p:val>
                                        </p:tav>
                                      </p:tavLst>
                                    </p:anim>
                                    <p:anim calcmode="lin" valueType="num">
                                      <p:cBhvr>
                                        <p:cTn id="50" dur="500" fill="hold"/>
                                        <p:tgtEl>
                                          <p:spTgt spid="62"/>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p:spPr>
        <p:txBody>
          <a:bodyPr/>
          <a:lstStyle/>
          <a:p>
            <a:pPr defTabSz="801688"/>
            <a:r>
              <a:rPr lang="de-DE" altLang="zh-CN" smtClean="0"/>
              <a:t>Page </a:t>
            </a:r>
            <a:fld id="{AFCC56DB-14B7-4530-A939-3AAC6561799D}" type="slidenum">
              <a:rPr lang="de-DE" altLang="zh-CN" smtClean="0"/>
              <a:pPr defTabSz="801688"/>
              <a:t>24</a:t>
            </a:fld>
            <a:endParaRPr lang="en-GB" altLang="zh-CN" smtClean="0"/>
          </a:p>
        </p:txBody>
      </p:sp>
      <p:grpSp>
        <p:nvGrpSpPr>
          <p:cNvPr id="2" name="组合 28"/>
          <p:cNvGrpSpPr>
            <a:grpSpLocks/>
          </p:cNvGrpSpPr>
          <p:nvPr/>
        </p:nvGrpSpPr>
        <p:grpSpPr bwMode="auto">
          <a:xfrm>
            <a:off x="5411788" y="95250"/>
            <a:ext cx="3633787" cy="771525"/>
            <a:chOff x="5230779" y="272058"/>
            <a:chExt cx="3633789" cy="771525"/>
          </a:xfrm>
        </p:grpSpPr>
        <p:grpSp>
          <p:nvGrpSpPr>
            <p:cNvPr id="3" name="Group 4"/>
            <p:cNvGrpSpPr>
              <a:grpSpLocks/>
            </p:cNvGrpSpPr>
            <p:nvPr/>
          </p:nvGrpSpPr>
          <p:grpSpPr bwMode="auto">
            <a:xfrm>
              <a:off x="5337143" y="373658"/>
              <a:ext cx="3527425" cy="669925"/>
              <a:chOff x="3310" y="287"/>
              <a:chExt cx="2222" cy="422"/>
            </a:xfrm>
          </p:grpSpPr>
          <p:sp>
            <p:nvSpPr>
              <p:cNvPr id="17420" name="Freeform 5"/>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7421" name="Freeform 6"/>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7422" name="Freeform 7"/>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gradFill rotWithShape="1">
                <a:gsLst>
                  <a:gs pos="0">
                    <a:srgbClr val="BE0202"/>
                  </a:gs>
                  <a:gs pos="100000">
                    <a:srgbClr val="CE9E9E"/>
                  </a:gs>
                </a:gsLst>
                <a:lin ang="2700000" scaled="1"/>
              </a:gradFill>
              <a:ln w="6350" cap="flat" cmpd="sng">
                <a:solidFill>
                  <a:srgbClr val="000000"/>
                </a:solidFill>
                <a:prstDash val="solid"/>
                <a:round/>
                <a:headEnd type="none" w="med" len="med"/>
                <a:tailEnd type="none" w="med" len="med"/>
              </a:ln>
            </p:spPr>
            <p:txBody>
              <a:bodyPr/>
              <a:lstStyle/>
              <a:p>
                <a:endParaRPr lang="zh-CN" altLang="en-US"/>
              </a:p>
            </p:txBody>
          </p:sp>
          <p:sp>
            <p:nvSpPr>
              <p:cNvPr id="17423" name="Freeform 8"/>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7424" name="Text Box 10"/>
              <p:cNvSpPr txBox="1">
                <a:spLocks noChangeArrowheads="1"/>
              </p:cNvSpPr>
              <p:nvPr/>
            </p:nvSpPr>
            <p:spPr bwMode="auto">
              <a:xfrm>
                <a:off x="3833" y="388"/>
                <a:ext cx="317"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分析根因</a:t>
                </a:r>
              </a:p>
            </p:txBody>
          </p:sp>
          <p:sp>
            <p:nvSpPr>
              <p:cNvPr id="17425" name="Text Box 11"/>
              <p:cNvSpPr txBox="1">
                <a:spLocks noChangeArrowheads="1"/>
              </p:cNvSpPr>
              <p:nvPr/>
            </p:nvSpPr>
            <p:spPr bwMode="auto">
              <a:xfrm>
                <a:off x="4152" y="388"/>
                <a:ext cx="316"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拟定对策</a:t>
                </a:r>
              </a:p>
            </p:txBody>
          </p:sp>
          <p:sp>
            <p:nvSpPr>
              <p:cNvPr id="17426" name="Text Box 12"/>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7427" name="Text Box 13"/>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latin typeface="Arial" charset="0"/>
                    <a:ea typeface="华文细黑" pitchFamily="2" charset="-122"/>
                    <a:cs typeface="Arial" charset="0"/>
                  </a:rPr>
                  <a:t>对策实施</a:t>
                </a:r>
              </a:p>
              <a:p>
                <a:pPr algn="ctr">
                  <a:lnSpc>
                    <a:spcPct val="110000"/>
                  </a:lnSpc>
                </a:pPr>
                <a:r>
                  <a:rPr lang="zh-CN" altLang="en-US" sz="1200" b="1">
                    <a:latin typeface="Arial" charset="0"/>
                    <a:ea typeface="华文细黑" pitchFamily="2" charset="-122"/>
                    <a:cs typeface="Arial" charset="0"/>
                  </a:rPr>
                  <a:t>效果确认</a:t>
                </a:r>
              </a:p>
            </p:txBody>
          </p:sp>
          <p:sp>
            <p:nvSpPr>
              <p:cNvPr id="17428" name="AutoShape 14"/>
              <p:cNvSpPr>
                <a:spLocks noChangeArrowheads="1"/>
              </p:cNvSpPr>
              <p:nvPr/>
            </p:nvSpPr>
            <p:spPr bwMode="auto">
              <a:xfrm>
                <a:off x="3310" y="380"/>
                <a:ext cx="543" cy="329"/>
              </a:xfrm>
              <a:prstGeom prst="homePlate">
                <a:avLst>
                  <a:gd name="adj" fmla="val 24069"/>
                </a:avLst>
              </a:prstGeom>
              <a:solidFill>
                <a:schemeClr val="bg1"/>
              </a:solidFill>
              <a:ln w="6350" algn="ctr">
                <a:solidFill>
                  <a:srgbClr val="000000"/>
                </a:solidFill>
                <a:miter lim="800000"/>
                <a:headEnd/>
                <a:tailEnd/>
              </a:ln>
            </p:spPr>
            <p:txBody>
              <a:bodyPr/>
              <a:lstStyle/>
              <a:p>
                <a:endParaRPr lang="zh-CN" altLang="en-US"/>
              </a:p>
            </p:txBody>
          </p:sp>
          <p:sp>
            <p:nvSpPr>
              <p:cNvPr id="17429" name="Text Box 15"/>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chemeClr val="bg2"/>
                    </a:solidFill>
                    <a:latin typeface="Arial" charset="0"/>
                    <a:ea typeface="华文细黑" pitchFamily="2" charset="-122"/>
                    <a:cs typeface="Arial" charset="0"/>
                  </a:rPr>
                  <a:t>选择课题</a:t>
                </a:r>
              </a:p>
              <a:p>
                <a:pPr algn="ctr">
                  <a:lnSpc>
                    <a:spcPct val="110000"/>
                  </a:lnSpc>
                </a:pPr>
                <a:r>
                  <a:rPr lang="zh-CN" altLang="en-US" sz="1200" b="1">
                    <a:solidFill>
                      <a:schemeClr val="bg2"/>
                    </a:solidFill>
                    <a:latin typeface="Arial" charset="0"/>
                    <a:ea typeface="华文细黑" pitchFamily="2" charset="-122"/>
                    <a:cs typeface="Arial" charset="0"/>
                  </a:rPr>
                  <a:t>把握现状</a:t>
                </a:r>
              </a:p>
            </p:txBody>
          </p:sp>
          <p:sp>
            <p:nvSpPr>
              <p:cNvPr id="17430" name="AutoShape 16"/>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7431" name="AutoShape 18"/>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7432" name="AutoShape 20"/>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7415" name="Text Box 21"/>
            <p:cNvSpPr txBox="1">
              <a:spLocks noChangeArrowheads="1"/>
            </p:cNvSpPr>
            <p:nvPr/>
          </p:nvSpPr>
          <p:spPr bwMode="auto">
            <a:xfrm>
              <a:off x="5230779" y="27364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S1</a:t>
              </a:r>
            </a:p>
          </p:txBody>
        </p:sp>
        <p:sp>
          <p:nvSpPr>
            <p:cNvPr id="17416" name="Text Box 22"/>
            <p:cNvSpPr txBox="1">
              <a:spLocks noChangeArrowheads="1"/>
            </p:cNvSpPr>
            <p:nvPr/>
          </p:nvSpPr>
          <p:spPr bwMode="auto">
            <a:xfrm>
              <a:off x="61674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S2</a:t>
              </a:r>
            </a:p>
          </p:txBody>
        </p:sp>
        <p:sp>
          <p:nvSpPr>
            <p:cNvPr id="17417" name="Text Box 23"/>
            <p:cNvSpPr txBox="1">
              <a:spLocks noChangeArrowheads="1"/>
            </p:cNvSpPr>
            <p:nvPr/>
          </p:nvSpPr>
          <p:spPr bwMode="auto">
            <a:xfrm>
              <a:off x="65992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7418" name="Text Box 24"/>
            <p:cNvSpPr txBox="1">
              <a:spLocks noChangeArrowheads="1"/>
            </p:cNvSpPr>
            <p:nvPr/>
          </p:nvSpPr>
          <p:spPr bwMode="auto">
            <a:xfrm>
              <a:off x="7175467" y="272058"/>
              <a:ext cx="503238"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S4</a:t>
              </a:r>
            </a:p>
          </p:txBody>
        </p:sp>
        <p:sp>
          <p:nvSpPr>
            <p:cNvPr id="17419" name="Text Box 25"/>
            <p:cNvSpPr txBox="1">
              <a:spLocks noChangeArrowheads="1"/>
            </p:cNvSpPr>
            <p:nvPr/>
          </p:nvSpPr>
          <p:spPr bwMode="auto">
            <a:xfrm>
              <a:off x="78946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sp>
        <p:nvSpPr>
          <p:cNvPr id="17412" name="Rectangle 26"/>
          <p:cNvSpPr>
            <a:spLocks noGrp="1" noChangeArrowheads="1"/>
          </p:cNvSpPr>
          <p:nvPr>
            <p:ph type="title"/>
          </p:nvPr>
        </p:nvSpPr>
        <p:spPr>
          <a:xfrm>
            <a:off x="652463" y="430213"/>
            <a:ext cx="4424362" cy="871537"/>
          </a:xfrm>
        </p:spPr>
        <p:txBody>
          <a:bodyPr/>
          <a:lstStyle/>
          <a:p>
            <a:pPr eaLnBrk="1" hangingPunct="1"/>
            <a:r>
              <a:rPr lang="en-US" altLang="zh-CN" smtClean="0"/>
              <a:t>Step 4.1</a:t>
            </a:r>
            <a:r>
              <a:rPr lang="zh-CN" altLang="en-US" smtClean="0"/>
              <a:t>：对策实施</a:t>
            </a:r>
          </a:p>
        </p:txBody>
      </p:sp>
      <p:sp>
        <p:nvSpPr>
          <p:cNvPr id="63" name="Rectangle 3"/>
          <p:cNvSpPr txBox="1">
            <a:spLocks noChangeArrowheads="1"/>
          </p:cNvSpPr>
          <p:nvPr/>
        </p:nvSpPr>
        <p:spPr bwMode="auto">
          <a:xfrm>
            <a:off x="652463" y="1641475"/>
            <a:ext cx="7929562"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p:txBody>
      </p:sp>
      <p:grpSp>
        <p:nvGrpSpPr>
          <p:cNvPr id="64" name="组合 21"/>
          <p:cNvGrpSpPr>
            <a:grpSpLocks/>
          </p:cNvGrpSpPr>
          <p:nvPr/>
        </p:nvGrpSpPr>
        <p:grpSpPr bwMode="auto">
          <a:xfrm>
            <a:off x="250825" y="1339850"/>
            <a:ext cx="1657350" cy="576263"/>
            <a:chOff x="3707904" y="1411191"/>
            <a:chExt cx="1656184" cy="577649"/>
          </a:xfrm>
        </p:grpSpPr>
        <p:sp>
          <p:nvSpPr>
            <p:cNvPr id="65" name="矩形 64"/>
            <p:cNvSpPr/>
            <p:nvPr/>
          </p:nvSpPr>
          <p:spPr bwMode="auto">
            <a:xfrm>
              <a:off x="3707904" y="1412776"/>
              <a:ext cx="1656184" cy="576064"/>
            </a:xfrm>
            <a:prstGeom prst="rect">
              <a:avLst/>
            </a:prstGeom>
            <a:solidFill>
              <a:schemeClr val="accent2"/>
            </a:solidFill>
            <a:ln w="9525" cap="flat" cmpd="sng" algn="ctr">
              <a:noFill/>
              <a:prstDash val="solid"/>
              <a:round/>
              <a:headEnd type="none" w="med" len="med"/>
              <a:tailEnd type="none" w="med" len="med"/>
            </a:ln>
            <a:effectLst/>
            <a:scene3d>
              <a:camera prst="orthographicFront"/>
              <a:lightRig rig="threePt" dir="t"/>
            </a:scene3d>
            <a:sp3d>
              <a:bevelT w="114300" prst="artDeco"/>
            </a:sp3d>
          </p:spPr>
          <p:txBody>
            <a:bodyPr lIns="79200" tIns="39600" rIns="79200" bIns="39600">
              <a:spAutoFit/>
            </a:bodyPr>
            <a:lstStyle/>
            <a:p>
              <a:pPr defTabSz="801688">
                <a:defRPr/>
              </a:pPr>
              <a:endParaRPr lang="zh-CN" altLang="en-US">
                <a:ea typeface="ＭＳ Ｐゴシック" pitchFamily="34" charset="-128"/>
              </a:endParaRPr>
            </a:p>
          </p:txBody>
        </p:sp>
        <p:sp>
          <p:nvSpPr>
            <p:cNvPr id="66" name="Rectangle 22"/>
            <p:cNvSpPr>
              <a:spLocks noChangeArrowheads="1"/>
            </p:cNvSpPr>
            <p:nvPr/>
          </p:nvSpPr>
          <p:spPr bwMode="auto">
            <a:xfrm>
              <a:off x="3707904" y="1411191"/>
              <a:ext cx="1656184" cy="545823"/>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buFont typeface="Wingdings" pitchFamily="2" charset="2"/>
                <a:buNone/>
                <a:defRPr/>
              </a:pPr>
              <a:r>
                <a:rPr lang="zh-CN" altLang="en-US"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实施三</a:t>
              </a:r>
              <a:endParaRPr lang="en-US" altLang="zh-CN"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grpSp>
        <p:nvGrpSpPr>
          <p:cNvPr id="67" name="组合 27"/>
          <p:cNvGrpSpPr>
            <a:grpSpLocks/>
          </p:cNvGrpSpPr>
          <p:nvPr/>
        </p:nvGrpSpPr>
        <p:grpSpPr bwMode="auto">
          <a:xfrm>
            <a:off x="2339975" y="1268413"/>
            <a:ext cx="6192838" cy="619125"/>
            <a:chOff x="2339752" y="1297662"/>
            <a:chExt cx="6192688" cy="619170"/>
          </a:xfrm>
        </p:grpSpPr>
        <p:sp>
          <p:nvSpPr>
            <p:cNvPr id="68" name="矩形 67"/>
            <p:cNvSpPr/>
            <p:nvPr/>
          </p:nvSpPr>
          <p:spPr bwMode="auto">
            <a:xfrm>
              <a:off x="2339752" y="1340768"/>
              <a:ext cx="6192688" cy="576064"/>
            </a:xfrm>
            <a:prstGeom prst="rect">
              <a:avLst/>
            </a:prstGeom>
            <a:solidFill>
              <a:schemeClr val="accent3">
                <a:lumMod val="8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lIns="79200" tIns="39600" rIns="79200" bIns="39600">
              <a:spAutoFit/>
            </a:bodyPr>
            <a:lstStyle/>
            <a:p>
              <a:pPr defTabSz="801688">
                <a:defRPr/>
              </a:pPr>
              <a:endParaRPr lang="zh-CN" altLang="en-US">
                <a:ea typeface="ＭＳ Ｐゴシック" pitchFamily="34" charset="-128"/>
              </a:endParaRPr>
            </a:p>
          </p:txBody>
        </p:sp>
        <p:sp>
          <p:nvSpPr>
            <p:cNvPr id="69" name="Rectangle 22"/>
            <p:cNvSpPr>
              <a:spLocks noChangeArrowheads="1"/>
            </p:cNvSpPr>
            <p:nvPr/>
          </p:nvSpPr>
          <p:spPr bwMode="auto">
            <a:xfrm>
              <a:off x="2483542" y="1297662"/>
              <a:ext cx="5904513" cy="601266"/>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pPr>
              <a:r>
                <a:rPr lang="zh-CN" altLang="en-US" sz="2400" b="1" dirty="0">
                  <a:solidFill>
                    <a:schemeClr val="tx1"/>
                  </a:solidFill>
                  <a:latin typeface="微软雅黑" pitchFamily="34" charset="-122"/>
                  <a:ea typeface="微软雅黑" pitchFamily="34" charset="-122"/>
                </a:rPr>
                <a:t>编写链路</a:t>
              </a:r>
              <a:r>
                <a:rPr lang="en-US" altLang="zh-CN" sz="2400" b="1" dirty="0">
                  <a:solidFill>
                    <a:schemeClr val="tx1"/>
                  </a:solidFill>
                  <a:latin typeface="微软雅黑" pitchFamily="34" charset="-122"/>
                  <a:ea typeface="微软雅黑" pitchFamily="34" charset="-122"/>
                </a:rPr>
                <a:t>Profiling</a:t>
              </a:r>
              <a:r>
                <a:rPr lang="zh-CN" altLang="en-US" sz="2400" b="1" dirty="0">
                  <a:solidFill>
                    <a:schemeClr val="tx1"/>
                  </a:solidFill>
                  <a:latin typeface="微软雅黑" pitchFamily="34" charset="-122"/>
                  <a:ea typeface="微软雅黑" pitchFamily="34" charset="-122"/>
                </a:rPr>
                <a:t>结果自动汇总表格</a:t>
              </a:r>
            </a:p>
          </p:txBody>
        </p:sp>
      </p:grpSp>
      <p:sp>
        <p:nvSpPr>
          <p:cNvPr id="70" name="Rectangle 78"/>
          <p:cNvSpPr>
            <a:spLocks noChangeArrowheads="1"/>
          </p:cNvSpPr>
          <p:nvPr/>
        </p:nvSpPr>
        <p:spPr bwMode="white">
          <a:xfrm>
            <a:off x="1617663" y="2379663"/>
            <a:ext cx="1584325" cy="1200150"/>
          </a:xfrm>
          <a:prstGeom prst="rect">
            <a:avLst/>
          </a:prstGeom>
          <a:noFill/>
          <a:ln w="9525">
            <a:noFill/>
            <a:miter lim="800000"/>
            <a:headEnd/>
            <a:tailEnd/>
          </a:ln>
        </p:spPr>
        <p:txBody>
          <a:bodyPr lIns="91422" tIns="45711" rIns="91422" bIns="45711">
            <a:spAutoFit/>
          </a:bodyPr>
          <a:lstStyle/>
          <a:p>
            <a:pPr eaLnBrk="0" hangingPunct="0"/>
            <a:r>
              <a:rPr lang="en-US" altLang="zh-CN" sz="1800">
                <a:solidFill>
                  <a:srgbClr val="FEFEFE"/>
                </a:solidFill>
                <a:ea typeface="宋体" pitchFamily="2" charset="-122"/>
                <a:cs typeface="Arial" charset="0"/>
              </a:rPr>
              <a:t>2012-03-01</a:t>
            </a:r>
          </a:p>
          <a:p>
            <a:pPr eaLnBrk="0" hangingPunct="0"/>
            <a:r>
              <a:rPr lang="zh-CN" altLang="en-US" sz="1800">
                <a:solidFill>
                  <a:srgbClr val="FEFEFE"/>
                </a:solidFill>
                <a:ea typeface="宋体" pitchFamily="2" charset="-122"/>
                <a:cs typeface="Arial" charset="0"/>
              </a:rPr>
              <a:t>分析编译和</a:t>
            </a:r>
            <a:r>
              <a:rPr lang="en-US" altLang="zh-CN" sz="1800">
                <a:solidFill>
                  <a:srgbClr val="FEFEFE"/>
                </a:solidFill>
                <a:ea typeface="宋体" pitchFamily="2" charset="-122"/>
                <a:cs typeface="Arial" charset="0"/>
              </a:rPr>
              <a:t>Profiling</a:t>
            </a:r>
            <a:r>
              <a:rPr lang="zh-CN" altLang="en-US" sz="1800">
                <a:solidFill>
                  <a:srgbClr val="FEFEFE"/>
                </a:solidFill>
                <a:ea typeface="宋体" pitchFamily="2" charset="-122"/>
                <a:cs typeface="Arial" charset="0"/>
              </a:rPr>
              <a:t>自动化需求</a:t>
            </a:r>
          </a:p>
        </p:txBody>
      </p:sp>
      <p:sp>
        <p:nvSpPr>
          <p:cNvPr id="71" name="Rectangle 80"/>
          <p:cNvSpPr>
            <a:spLocks noChangeArrowheads="1"/>
          </p:cNvSpPr>
          <p:nvPr/>
        </p:nvSpPr>
        <p:spPr bwMode="white">
          <a:xfrm>
            <a:off x="3705225" y="2379663"/>
            <a:ext cx="1408113" cy="1200150"/>
          </a:xfrm>
          <a:prstGeom prst="rect">
            <a:avLst/>
          </a:prstGeom>
          <a:noFill/>
          <a:ln w="9525">
            <a:noFill/>
            <a:miter lim="800000"/>
            <a:headEnd/>
            <a:tailEnd/>
          </a:ln>
        </p:spPr>
        <p:txBody>
          <a:bodyPr lIns="91422" tIns="45711" rIns="91422" bIns="45711">
            <a:spAutoFit/>
          </a:bodyPr>
          <a:lstStyle/>
          <a:p>
            <a:pPr eaLnBrk="0" hangingPunct="0"/>
            <a:r>
              <a:rPr lang="en-US" altLang="zh-CN" sz="1800">
                <a:solidFill>
                  <a:srgbClr val="FEFEFE"/>
                </a:solidFill>
                <a:ea typeface="宋体" pitchFamily="2" charset="-122"/>
                <a:cs typeface="Arial" charset="0"/>
              </a:rPr>
              <a:t>2012-03-03</a:t>
            </a:r>
          </a:p>
          <a:p>
            <a:pPr eaLnBrk="0" hangingPunct="0"/>
            <a:r>
              <a:rPr lang="zh-CN" altLang="en-US" sz="1800">
                <a:solidFill>
                  <a:srgbClr val="FEFEFE"/>
                </a:solidFill>
                <a:ea typeface="宋体" pitchFamily="2" charset="-122"/>
                <a:cs typeface="Arial" charset="0"/>
              </a:rPr>
              <a:t>确定方案和技术细节，启动开发</a:t>
            </a:r>
            <a:endParaRPr lang="en-US" altLang="zh-CN" sz="1800">
              <a:solidFill>
                <a:srgbClr val="FEFEFE"/>
              </a:solidFill>
              <a:ea typeface="宋体" pitchFamily="2" charset="-122"/>
              <a:cs typeface="Arial" charset="0"/>
            </a:endParaRPr>
          </a:p>
        </p:txBody>
      </p:sp>
      <p:sp>
        <p:nvSpPr>
          <p:cNvPr id="72" name="Rectangle 81"/>
          <p:cNvSpPr>
            <a:spLocks noChangeArrowheads="1"/>
          </p:cNvSpPr>
          <p:nvPr/>
        </p:nvSpPr>
        <p:spPr bwMode="white">
          <a:xfrm>
            <a:off x="5505450" y="2311400"/>
            <a:ext cx="1406525" cy="1477963"/>
          </a:xfrm>
          <a:prstGeom prst="rect">
            <a:avLst/>
          </a:prstGeom>
          <a:noFill/>
          <a:ln w="9525">
            <a:noFill/>
            <a:miter lim="800000"/>
            <a:headEnd/>
            <a:tailEnd/>
          </a:ln>
        </p:spPr>
        <p:txBody>
          <a:bodyPr lIns="91422" tIns="45711" rIns="91422" bIns="45711">
            <a:spAutoFit/>
          </a:bodyPr>
          <a:lstStyle/>
          <a:p>
            <a:pPr eaLnBrk="0" hangingPunct="0"/>
            <a:r>
              <a:rPr lang="en-US" altLang="zh-CN" sz="1800">
                <a:solidFill>
                  <a:srgbClr val="FEFEFE"/>
                </a:solidFill>
                <a:ea typeface="宋体" pitchFamily="2" charset="-122"/>
                <a:cs typeface="Arial" charset="0"/>
              </a:rPr>
              <a:t>2012-03-16</a:t>
            </a:r>
            <a:r>
              <a:rPr lang="zh-CN" altLang="en-US" sz="1800">
                <a:solidFill>
                  <a:srgbClr val="FEFEFE"/>
                </a:solidFill>
                <a:ea typeface="宋体" pitchFamily="2" charset="-122"/>
                <a:cs typeface="Arial" charset="0"/>
              </a:rPr>
              <a:t>链路编译和</a:t>
            </a:r>
            <a:r>
              <a:rPr lang="en-US" altLang="zh-CN" sz="1800">
                <a:solidFill>
                  <a:srgbClr val="FEFEFE"/>
                </a:solidFill>
                <a:ea typeface="宋体" pitchFamily="2" charset="-122"/>
                <a:cs typeface="Arial" charset="0"/>
              </a:rPr>
              <a:t>Profiling</a:t>
            </a:r>
            <a:r>
              <a:rPr lang="zh-CN" altLang="en-US" sz="1800">
                <a:solidFill>
                  <a:srgbClr val="FEFEFE"/>
                </a:solidFill>
                <a:ea typeface="宋体" pitchFamily="2" charset="-122"/>
                <a:cs typeface="Arial" charset="0"/>
              </a:rPr>
              <a:t>自动化工具发布</a:t>
            </a:r>
          </a:p>
        </p:txBody>
      </p:sp>
      <p:sp>
        <p:nvSpPr>
          <p:cNvPr id="73" name="Text Box 76"/>
          <p:cNvSpPr txBox="1">
            <a:spLocks noChangeArrowheads="1"/>
          </p:cNvSpPr>
          <p:nvPr/>
        </p:nvSpPr>
        <p:spPr bwMode="gray">
          <a:xfrm>
            <a:off x="250825" y="2306638"/>
            <a:ext cx="8167688" cy="330200"/>
          </a:xfrm>
          <a:prstGeom prst="rect">
            <a:avLst/>
          </a:prstGeom>
          <a:gradFill rotWithShape="1">
            <a:gsLst>
              <a:gs pos="0">
                <a:srgbClr val="C0C0C0"/>
              </a:gs>
              <a:gs pos="100000">
                <a:schemeClr val="bg1"/>
              </a:gs>
            </a:gsLst>
            <a:lin ang="0" scaled="1"/>
          </a:gradFill>
          <a:ln w="9525" algn="ctr">
            <a:noFill/>
            <a:miter lim="800000"/>
            <a:headEnd/>
            <a:tailEnd/>
          </a:ln>
        </p:spPr>
        <p:txBody>
          <a:bodyPr lIns="83448" tIns="41724" rIns="83448" bIns="41724">
            <a:spAutoFit/>
          </a:bodyPr>
          <a:lstStyle/>
          <a:p>
            <a:pPr defTabSz="835025" eaLnBrk="0" hangingPunct="0"/>
            <a:r>
              <a:rPr lang="zh-CN" altLang="en-US" sz="1600" b="1" dirty="0">
                <a:solidFill>
                  <a:srgbClr val="990000"/>
                </a:solidFill>
                <a:latin typeface="微软雅黑" pitchFamily="34" charset="-122"/>
                <a:ea typeface="微软雅黑" pitchFamily="34" charset="-122"/>
              </a:rPr>
              <a:t>措施：利用</a:t>
            </a:r>
            <a:r>
              <a:rPr lang="en-US" altLang="zh-CN" sz="1600" b="1" dirty="0">
                <a:solidFill>
                  <a:srgbClr val="990000"/>
                </a:solidFill>
                <a:latin typeface="微软雅黑" pitchFamily="34" charset="-122"/>
                <a:ea typeface="微软雅黑" pitchFamily="34" charset="-122"/>
              </a:rPr>
              <a:t>Excel</a:t>
            </a:r>
            <a:r>
              <a:rPr lang="zh-CN" altLang="en-US" sz="1600" b="1" dirty="0">
                <a:solidFill>
                  <a:srgbClr val="990000"/>
                </a:solidFill>
                <a:latin typeface="微软雅黑" pitchFamily="34" charset="-122"/>
                <a:ea typeface="微软雅黑" pitchFamily="34" charset="-122"/>
              </a:rPr>
              <a:t>表格和</a:t>
            </a:r>
            <a:r>
              <a:rPr lang="en-US" altLang="zh-CN" sz="1600" b="1" dirty="0">
                <a:solidFill>
                  <a:srgbClr val="990000"/>
                </a:solidFill>
                <a:latin typeface="微软雅黑" pitchFamily="34" charset="-122"/>
                <a:ea typeface="微软雅黑" pitchFamily="34" charset="-122"/>
              </a:rPr>
              <a:t>VBA</a:t>
            </a:r>
            <a:r>
              <a:rPr lang="zh-CN" altLang="en-US" sz="1600" b="1" dirty="0">
                <a:solidFill>
                  <a:srgbClr val="990000"/>
                </a:solidFill>
                <a:latin typeface="微软雅黑" pitchFamily="34" charset="-122"/>
                <a:ea typeface="微软雅黑" pitchFamily="34" charset="-122"/>
              </a:rPr>
              <a:t>，编写各条链路</a:t>
            </a:r>
            <a:r>
              <a:rPr lang="en-US" altLang="zh-CN" sz="1600" b="1" dirty="0">
                <a:solidFill>
                  <a:srgbClr val="990000"/>
                </a:solidFill>
                <a:latin typeface="微软雅黑" pitchFamily="34" charset="-122"/>
                <a:ea typeface="微软雅黑" pitchFamily="34" charset="-122"/>
              </a:rPr>
              <a:t>Profiling</a:t>
            </a:r>
            <a:r>
              <a:rPr lang="zh-CN" altLang="en-US" sz="1600" b="1" dirty="0">
                <a:solidFill>
                  <a:srgbClr val="990000"/>
                </a:solidFill>
                <a:latin typeface="微软雅黑" pitchFamily="34" charset="-122"/>
                <a:ea typeface="微软雅黑" pitchFamily="34" charset="-122"/>
              </a:rPr>
              <a:t>结果自动汇总和一体化呈现表格</a:t>
            </a:r>
            <a:endParaRPr lang="en-US" altLang="zh-CN" sz="1600" b="1" dirty="0">
              <a:solidFill>
                <a:srgbClr val="990000"/>
              </a:solidFill>
              <a:latin typeface="微软雅黑" pitchFamily="34" charset="-122"/>
              <a:ea typeface="微软雅黑" pitchFamily="34" charset="-122"/>
            </a:endParaRPr>
          </a:p>
        </p:txBody>
      </p:sp>
      <p:grpSp>
        <p:nvGrpSpPr>
          <p:cNvPr id="74" name="组合 50"/>
          <p:cNvGrpSpPr>
            <a:grpSpLocks/>
          </p:cNvGrpSpPr>
          <p:nvPr/>
        </p:nvGrpSpPr>
        <p:grpSpPr bwMode="auto">
          <a:xfrm>
            <a:off x="250825" y="2852738"/>
            <a:ext cx="8642350" cy="3268662"/>
            <a:chOff x="250824" y="2852937"/>
            <a:chExt cx="8641656" cy="3268464"/>
          </a:xfrm>
        </p:grpSpPr>
        <p:grpSp>
          <p:nvGrpSpPr>
            <p:cNvPr id="75" name="组合 32"/>
            <p:cNvGrpSpPr>
              <a:grpSpLocks/>
            </p:cNvGrpSpPr>
            <p:nvPr/>
          </p:nvGrpSpPr>
          <p:grpSpPr bwMode="auto">
            <a:xfrm>
              <a:off x="250824" y="2852937"/>
              <a:ext cx="8641656" cy="3268464"/>
              <a:chOff x="250825" y="3063677"/>
              <a:chExt cx="4121150" cy="3057723"/>
            </a:xfrm>
          </p:grpSpPr>
          <p:sp>
            <p:nvSpPr>
              <p:cNvPr id="77" name="AutoShape 109"/>
              <p:cNvSpPr>
                <a:spLocks noChangeArrowheads="1"/>
              </p:cNvSpPr>
              <p:nvPr/>
            </p:nvSpPr>
            <p:spPr bwMode="auto">
              <a:xfrm>
                <a:off x="250825" y="3141663"/>
                <a:ext cx="4121150" cy="2979737"/>
              </a:xfrm>
              <a:prstGeom prst="roundRect">
                <a:avLst>
                  <a:gd name="adj" fmla="val 5338"/>
                </a:avLst>
              </a:prstGeom>
              <a:solidFill>
                <a:srgbClr val="EAEAEA"/>
              </a:solidFill>
              <a:ln w="12700" algn="ctr">
                <a:solidFill>
                  <a:schemeClr val="tx1"/>
                </a:solidFill>
                <a:round/>
                <a:headEnd/>
                <a:tailEnd/>
              </a:ln>
            </p:spPr>
            <p:txBody>
              <a:bodyPr lIns="91425" tIns="45712" rIns="91425" bIns="45712" anchor="ctr">
                <a:spAutoFit/>
              </a:bodyPr>
              <a:lstStyle/>
              <a:p>
                <a:endParaRPr lang="zh-CN" altLang="en-US"/>
              </a:p>
            </p:txBody>
          </p:sp>
          <p:sp>
            <p:nvSpPr>
              <p:cNvPr id="78" name="Rectangle 22"/>
              <p:cNvSpPr>
                <a:spLocks noChangeArrowheads="1"/>
              </p:cNvSpPr>
              <p:nvPr/>
            </p:nvSpPr>
            <p:spPr bwMode="auto">
              <a:xfrm>
                <a:off x="1195276" y="3063677"/>
                <a:ext cx="2232248" cy="515061"/>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pPr>
                <a:r>
                  <a:rPr lang="zh-CN" altLang="en-US" sz="2000" b="1">
                    <a:solidFill>
                      <a:schemeClr val="tx1"/>
                    </a:solidFill>
                    <a:latin typeface="微软雅黑" pitchFamily="34" charset="-122"/>
                    <a:ea typeface="微软雅黑" pitchFamily="34" charset="-122"/>
                  </a:rPr>
                  <a:t>实施结果</a:t>
                </a:r>
                <a:endParaRPr lang="en-US" altLang="zh-CN" sz="2000" b="1">
                  <a:solidFill>
                    <a:schemeClr val="tx1"/>
                  </a:solidFill>
                  <a:latin typeface="微软雅黑" pitchFamily="34" charset="-122"/>
                  <a:ea typeface="微软雅黑" pitchFamily="34" charset="-122"/>
                </a:endParaRPr>
              </a:p>
            </p:txBody>
          </p:sp>
        </p:grpSp>
        <p:pic>
          <p:nvPicPr>
            <p:cNvPr id="76" name="Picture 56"/>
            <p:cNvPicPr>
              <a:picLocks noChangeAspect="1" noChangeArrowheads="1"/>
            </p:cNvPicPr>
            <p:nvPr/>
          </p:nvPicPr>
          <p:blipFill>
            <a:blip r:embed="rId2" cstate="print"/>
            <a:srcRect/>
            <a:stretch>
              <a:fillRect/>
            </a:stretch>
          </p:blipFill>
          <p:spPr bwMode="auto">
            <a:xfrm>
              <a:off x="539552" y="3356992"/>
              <a:ext cx="8064896" cy="2664296"/>
            </a:xfrm>
            <a:prstGeom prst="rect">
              <a:avLst/>
            </a:prstGeom>
            <a:noFill/>
            <a:ln w="9525" algn="ctr">
              <a:noFill/>
              <a:miter lim="800000"/>
              <a:headEnd/>
              <a:tailEnd/>
            </a:ln>
          </p:spPr>
        </p:pic>
      </p:grpSp>
      <p:grpSp>
        <p:nvGrpSpPr>
          <p:cNvPr id="79" name="组合 78"/>
          <p:cNvGrpSpPr/>
          <p:nvPr/>
        </p:nvGrpSpPr>
        <p:grpSpPr>
          <a:xfrm>
            <a:off x="6156176" y="4077072"/>
            <a:ext cx="2880569" cy="2136589"/>
            <a:chOff x="251271" y="3946061"/>
            <a:chExt cx="3168601" cy="2350230"/>
          </a:xfrm>
        </p:grpSpPr>
        <p:grpSp>
          <p:nvGrpSpPr>
            <p:cNvPr id="80" name="组合 64"/>
            <p:cNvGrpSpPr/>
            <p:nvPr/>
          </p:nvGrpSpPr>
          <p:grpSpPr>
            <a:xfrm>
              <a:off x="251271" y="3946061"/>
              <a:ext cx="3168601" cy="2350230"/>
              <a:chOff x="251271" y="3946061"/>
              <a:chExt cx="3168601" cy="2350230"/>
            </a:xfrm>
          </p:grpSpPr>
          <p:grpSp>
            <p:nvGrpSpPr>
              <p:cNvPr id="82" name="组合 63"/>
              <p:cNvGrpSpPr/>
              <p:nvPr/>
            </p:nvGrpSpPr>
            <p:grpSpPr>
              <a:xfrm>
                <a:off x="251271" y="3946061"/>
                <a:ext cx="3168601" cy="2291251"/>
                <a:chOff x="251271" y="3946061"/>
                <a:chExt cx="3168601" cy="2291251"/>
              </a:xfrm>
            </p:grpSpPr>
            <p:grpSp>
              <p:nvGrpSpPr>
                <p:cNvPr id="85" name="组合 33"/>
                <p:cNvGrpSpPr>
                  <a:grpSpLocks/>
                </p:cNvGrpSpPr>
                <p:nvPr/>
              </p:nvGrpSpPr>
              <p:grpSpPr bwMode="auto">
                <a:xfrm>
                  <a:off x="251271" y="3946061"/>
                  <a:ext cx="3168601" cy="2291251"/>
                  <a:chOff x="4787900" y="3141663"/>
                  <a:chExt cx="4121150" cy="2979737"/>
                </a:xfrm>
              </p:grpSpPr>
              <p:sp>
                <p:nvSpPr>
                  <p:cNvPr id="94" name="AutoShape 109"/>
                  <p:cNvSpPr>
                    <a:spLocks noChangeArrowheads="1"/>
                  </p:cNvSpPr>
                  <p:nvPr/>
                </p:nvSpPr>
                <p:spPr bwMode="auto">
                  <a:xfrm>
                    <a:off x="4787900" y="3141663"/>
                    <a:ext cx="4121150" cy="2979737"/>
                  </a:xfrm>
                  <a:prstGeom prst="roundRect">
                    <a:avLst>
                      <a:gd name="adj" fmla="val 5338"/>
                    </a:avLst>
                  </a:prstGeom>
                  <a:solidFill>
                    <a:srgbClr val="EAEAEA"/>
                  </a:solidFill>
                  <a:ln w="12700" algn="ctr">
                    <a:solidFill>
                      <a:schemeClr val="tx1"/>
                    </a:solidFill>
                    <a:round/>
                    <a:headEnd/>
                    <a:tailEnd/>
                  </a:ln>
                </p:spPr>
                <p:txBody>
                  <a:bodyPr lIns="91425" tIns="45712" rIns="91425" bIns="45712" anchor="ctr">
                    <a:spAutoFit/>
                  </a:bodyPr>
                  <a:lstStyle/>
                  <a:p>
                    <a:endParaRPr lang="zh-CN" altLang="en-US" dirty="0"/>
                  </a:p>
                </p:txBody>
              </p:sp>
              <p:sp>
                <p:nvSpPr>
                  <p:cNvPr id="95" name="Rectangle 22"/>
                  <p:cNvSpPr>
                    <a:spLocks noChangeArrowheads="1"/>
                  </p:cNvSpPr>
                  <p:nvPr/>
                </p:nvSpPr>
                <p:spPr bwMode="auto">
                  <a:xfrm>
                    <a:off x="5796136" y="3181849"/>
                    <a:ext cx="2232249" cy="468383"/>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pPr>
                    <a:r>
                      <a:rPr lang="zh-CN" altLang="en-US" sz="2000" b="1" dirty="0">
                        <a:solidFill>
                          <a:schemeClr val="tx1"/>
                        </a:solidFill>
                        <a:latin typeface="微软雅黑" pitchFamily="34" charset="-122"/>
                        <a:ea typeface="微软雅黑" pitchFamily="34" charset="-122"/>
                      </a:rPr>
                      <a:t>效果确认</a:t>
                    </a:r>
                    <a:endParaRPr lang="en-US" altLang="zh-CN" sz="2000" b="1" dirty="0">
                      <a:solidFill>
                        <a:schemeClr val="tx1"/>
                      </a:solidFill>
                      <a:latin typeface="微软雅黑" pitchFamily="34" charset="-122"/>
                      <a:ea typeface="微软雅黑" pitchFamily="34" charset="-122"/>
                    </a:endParaRPr>
                  </a:p>
                </p:txBody>
              </p:sp>
            </p:grpSp>
            <p:grpSp>
              <p:nvGrpSpPr>
                <p:cNvPr id="86" name="组合 41"/>
                <p:cNvGrpSpPr>
                  <a:grpSpLocks/>
                </p:cNvGrpSpPr>
                <p:nvPr/>
              </p:nvGrpSpPr>
              <p:grpSpPr bwMode="auto">
                <a:xfrm>
                  <a:off x="755576" y="4817350"/>
                  <a:ext cx="2426397" cy="566662"/>
                  <a:chOff x="6948265" y="3677797"/>
                  <a:chExt cx="2426517" cy="565324"/>
                </a:xfrm>
              </p:grpSpPr>
              <p:sp>
                <p:nvSpPr>
                  <p:cNvPr id="87" name="右箭头 86"/>
                  <p:cNvSpPr/>
                  <p:nvPr/>
                </p:nvSpPr>
                <p:spPr bwMode="auto">
                  <a:xfrm>
                    <a:off x="7632116" y="3761737"/>
                    <a:ext cx="431821" cy="215390"/>
                  </a:xfrm>
                  <a:prstGeom prst="rightArrow">
                    <a:avLst/>
                  </a:prstGeom>
                  <a:solidFill>
                    <a:srgbClr val="92D050"/>
                  </a:solidFill>
                  <a:ln>
                    <a:headEnd type="none" w="med" len="med"/>
                    <a:tailEnd type="none" w="med" len="med"/>
                  </a:ln>
                  <a:effectLst>
                    <a:outerShdw blurRad="63500" sx="102000" sy="102000" algn="ctr"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lIns="79200" tIns="39600" rIns="79200" bIns="39600"/>
                  <a:lstStyle/>
                  <a:p>
                    <a:pPr defTabSz="801688">
                      <a:defRPr/>
                    </a:pPr>
                    <a:endParaRPr lang="zh-CN" altLang="en-US" sz="10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34" charset="-128"/>
                    </a:endParaRPr>
                  </a:p>
                </p:txBody>
              </p:sp>
              <p:grpSp>
                <p:nvGrpSpPr>
                  <p:cNvPr id="88" name="组合 44"/>
                  <p:cNvGrpSpPr>
                    <a:grpSpLocks/>
                  </p:cNvGrpSpPr>
                  <p:nvPr/>
                </p:nvGrpSpPr>
                <p:grpSpPr bwMode="auto">
                  <a:xfrm>
                    <a:off x="6948265" y="3677797"/>
                    <a:ext cx="878036" cy="565323"/>
                    <a:chOff x="7092281" y="3677797"/>
                    <a:chExt cx="878036" cy="565323"/>
                  </a:xfrm>
                </p:grpSpPr>
                <p:sp>
                  <p:nvSpPr>
                    <p:cNvPr id="92" name="矩形 91"/>
                    <p:cNvSpPr/>
                    <p:nvPr/>
                  </p:nvSpPr>
                  <p:spPr bwMode="auto">
                    <a:xfrm>
                      <a:off x="7092281" y="3677797"/>
                      <a:ext cx="720080" cy="565323"/>
                    </a:xfrm>
                    <a:prstGeom prst="rect">
                      <a:avLst/>
                    </a:prstGeom>
                    <a:noFill/>
                  </p:spPr>
                  <p:txBody>
                    <a:bodyPr lIns="83448" tIns="41724" rIns="83448" bIns="41724">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altLang="zh-CN" sz="2800" b="1" dirty="0" smtClean="0">
                          <a:ln w="11430">
                            <a:solidFill>
                              <a:srgbClr val="FFFF00"/>
                            </a:solidFill>
                          </a:ln>
                          <a:solidFill>
                            <a:srgbClr val="FF0000"/>
                          </a:solidFill>
                          <a:effectLst>
                            <a:outerShdw blurRad="50800" dist="39000" dir="5460000" algn="tl">
                              <a:srgbClr val="000000">
                                <a:alpha val="38000"/>
                              </a:srgbClr>
                            </a:outerShdw>
                          </a:effectLst>
                          <a:latin typeface="Impact" pitchFamily="34" charset="0"/>
                        </a:rPr>
                        <a:t>1</a:t>
                      </a:r>
                      <a:endParaRPr lang="zh-CN" altLang="en-US" sz="2800" b="1" dirty="0">
                        <a:ln w="11430">
                          <a:solidFill>
                            <a:srgbClr val="FFFF00"/>
                          </a:solidFill>
                        </a:ln>
                        <a:solidFill>
                          <a:srgbClr val="FF0000"/>
                        </a:solidFill>
                        <a:effectLst>
                          <a:outerShdw blurRad="50800" dist="39000" dir="5460000" algn="tl">
                            <a:srgbClr val="000000">
                              <a:alpha val="38000"/>
                            </a:srgbClr>
                          </a:outerShdw>
                        </a:effectLst>
                        <a:latin typeface="Impact" pitchFamily="34" charset="0"/>
                      </a:endParaRPr>
                    </a:p>
                  </p:txBody>
                </p:sp>
                <p:sp>
                  <p:nvSpPr>
                    <p:cNvPr id="93" name="Rectangle 22"/>
                    <p:cNvSpPr>
                      <a:spLocks noChangeArrowheads="1"/>
                    </p:cNvSpPr>
                    <p:nvPr/>
                  </p:nvSpPr>
                  <p:spPr bwMode="auto">
                    <a:xfrm>
                      <a:off x="7538496" y="3896285"/>
                      <a:ext cx="431821" cy="285221"/>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buFont typeface="Wingdings" pitchFamily="2" charset="2"/>
                        <a:buNone/>
                        <a:defRPr/>
                      </a:pPr>
                      <a:r>
                        <a:rPr lang="en-US" altLang="zh-CN" sz="1050" b="1" dirty="0" smtClean="0">
                          <a:solidFill>
                            <a:schemeClr val="tx1"/>
                          </a:solidFill>
                          <a:latin typeface="微软雅黑" pitchFamily="34" charset="-122"/>
                          <a:ea typeface="微软雅黑" pitchFamily="34" charset="-122"/>
                        </a:rPr>
                        <a:t>H</a:t>
                      </a:r>
                      <a:endParaRPr lang="en-US" altLang="zh-CN" sz="1050" b="1" dirty="0">
                        <a:solidFill>
                          <a:schemeClr val="tx1"/>
                        </a:solidFill>
                        <a:latin typeface="微软雅黑" pitchFamily="34" charset="-122"/>
                        <a:ea typeface="微软雅黑" pitchFamily="34" charset="-122"/>
                      </a:endParaRPr>
                    </a:p>
                  </p:txBody>
                </p:sp>
              </p:grpSp>
              <p:grpSp>
                <p:nvGrpSpPr>
                  <p:cNvPr id="89" name="组合 43"/>
                  <p:cNvGrpSpPr>
                    <a:grpSpLocks/>
                  </p:cNvGrpSpPr>
                  <p:nvPr/>
                </p:nvGrpSpPr>
                <p:grpSpPr bwMode="auto">
                  <a:xfrm>
                    <a:off x="8107389" y="3677798"/>
                    <a:ext cx="1267393" cy="565323"/>
                    <a:chOff x="7891365" y="3677798"/>
                    <a:chExt cx="1267393" cy="565323"/>
                  </a:xfrm>
                </p:grpSpPr>
                <p:sp>
                  <p:nvSpPr>
                    <p:cNvPr id="90" name="矩形 89"/>
                    <p:cNvSpPr/>
                    <p:nvPr/>
                  </p:nvSpPr>
                  <p:spPr bwMode="auto">
                    <a:xfrm>
                      <a:off x="7891365" y="3677798"/>
                      <a:ext cx="950545" cy="565323"/>
                    </a:xfrm>
                    <a:prstGeom prst="rect">
                      <a:avLst/>
                    </a:prstGeom>
                    <a:noFill/>
                  </p:spPr>
                  <p:txBody>
                    <a:bodyPr wrap="square" lIns="83448" tIns="41724" rIns="83448" bIns="41724">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altLang="zh-CN" sz="2800" b="1" dirty="0" smtClean="0">
                          <a:ln w="11430">
                            <a:solidFill>
                              <a:srgbClr val="FFFF00"/>
                            </a:solidFill>
                          </a:ln>
                          <a:solidFill>
                            <a:srgbClr val="FF0000"/>
                          </a:solidFill>
                          <a:effectLst>
                            <a:outerShdw blurRad="50800" dist="39000" dir="5460000" algn="tl">
                              <a:srgbClr val="000000">
                                <a:alpha val="38000"/>
                              </a:srgbClr>
                            </a:outerShdw>
                          </a:effectLst>
                          <a:latin typeface="Impact" pitchFamily="34" charset="0"/>
                        </a:rPr>
                        <a:t>0.05</a:t>
                      </a:r>
                      <a:endParaRPr lang="zh-CN" altLang="en-US" sz="2800" b="1" dirty="0">
                        <a:ln w="11430">
                          <a:solidFill>
                            <a:srgbClr val="FFFF00"/>
                          </a:solidFill>
                        </a:ln>
                        <a:solidFill>
                          <a:srgbClr val="FF0000"/>
                        </a:solidFill>
                        <a:effectLst>
                          <a:outerShdw blurRad="50800" dist="39000" dir="5460000" algn="tl">
                            <a:srgbClr val="000000">
                              <a:alpha val="38000"/>
                            </a:srgbClr>
                          </a:outerShdw>
                        </a:effectLst>
                        <a:latin typeface="Impact" pitchFamily="34" charset="0"/>
                      </a:endParaRPr>
                    </a:p>
                  </p:txBody>
                </p:sp>
                <p:sp>
                  <p:nvSpPr>
                    <p:cNvPr id="91" name="Rectangle 22"/>
                    <p:cNvSpPr>
                      <a:spLocks noChangeArrowheads="1"/>
                    </p:cNvSpPr>
                    <p:nvPr/>
                  </p:nvSpPr>
                  <p:spPr bwMode="auto">
                    <a:xfrm>
                      <a:off x="8726937" y="3893913"/>
                      <a:ext cx="431821" cy="285221"/>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buFont typeface="Wingdings" pitchFamily="2" charset="2"/>
                        <a:buNone/>
                        <a:defRPr/>
                      </a:pPr>
                      <a:r>
                        <a:rPr lang="en-US" altLang="zh-CN" sz="1050" b="1" dirty="0" smtClean="0">
                          <a:solidFill>
                            <a:schemeClr val="tx1"/>
                          </a:solidFill>
                          <a:latin typeface="微软雅黑" pitchFamily="34" charset="-122"/>
                          <a:ea typeface="微软雅黑" pitchFamily="34" charset="-122"/>
                        </a:rPr>
                        <a:t>H</a:t>
                      </a:r>
                      <a:endParaRPr lang="en-US" altLang="zh-CN" sz="1050" b="1" dirty="0">
                        <a:solidFill>
                          <a:schemeClr val="tx1"/>
                        </a:solidFill>
                        <a:latin typeface="微软雅黑" pitchFamily="34" charset="-122"/>
                        <a:ea typeface="微软雅黑" pitchFamily="34" charset="-122"/>
                      </a:endParaRPr>
                    </a:p>
                  </p:txBody>
                </p:sp>
              </p:grpSp>
            </p:grpSp>
          </p:grpSp>
          <p:sp>
            <p:nvSpPr>
              <p:cNvPr id="83" name="Rectangle 22"/>
              <p:cNvSpPr>
                <a:spLocks noChangeArrowheads="1"/>
              </p:cNvSpPr>
              <p:nvPr/>
            </p:nvSpPr>
            <p:spPr bwMode="auto">
              <a:xfrm>
                <a:off x="1042913" y="5634933"/>
                <a:ext cx="1439863" cy="661358"/>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defRPr/>
                </a:pPr>
                <a:r>
                  <a:rPr lang="en-US" altLang="zh-CN" sz="2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95%</a:t>
                </a:r>
                <a:endParaRPr lang="en-US" altLang="zh-CN" sz="24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84" name="Rectangle 22"/>
              <p:cNvSpPr>
                <a:spLocks noChangeArrowheads="1"/>
              </p:cNvSpPr>
              <p:nvPr/>
            </p:nvSpPr>
            <p:spPr bwMode="auto">
              <a:xfrm>
                <a:off x="1042913" y="5414739"/>
                <a:ext cx="1439863" cy="390525"/>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pPr>
                <a:r>
                  <a:rPr lang="zh-CN" altLang="en-US" sz="1600" b="1" dirty="0">
                    <a:solidFill>
                      <a:schemeClr val="tx1"/>
                    </a:solidFill>
                    <a:latin typeface="微软雅黑" pitchFamily="34" charset="-122"/>
                    <a:ea typeface="微软雅黑" pitchFamily="34" charset="-122"/>
                  </a:rPr>
                  <a:t>耗时降幅</a:t>
                </a:r>
                <a:endParaRPr lang="en-US" altLang="zh-CN" sz="1600" b="1" dirty="0">
                  <a:solidFill>
                    <a:schemeClr val="tx1"/>
                  </a:solidFill>
                  <a:latin typeface="微软雅黑" pitchFamily="34" charset="-122"/>
                  <a:ea typeface="微软雅黑" pitchFamily="34" charset="-122"/>
                </a:endParaRPr>
              </a:p>
            </p:txBody>
          </p:sp>
        </p:grpSp>
        <p:sp>
          <p:nvSpPr>
            <p:cNvPr id="81" name="TextBox 80"/>
            <p:cNvSpPr txBox="1"/>
            <p:nvPr/>
          </p:nvSpPr>
          <p:spPr>
            <a:xfrm>
              <a:off x="409688" y="4399591"/>
              <a:ext cx="3009910" cy="338552"/>
            </a:xfrm>
            <a:prstGeom prst="rect">
              <a:avLst/>
            </a:prstGeom>
            <a:noFill/>
          </p:spPr>
          <p:txBody>
            <a:bodyPr wrap="square" rtlCol="0">
              <a:spAutoFit/>
            </a:bodyPr>
            <a:lstStyle/>
            <a:p>
              <a:r>
                <a:rPr lang="en-US" altLang="zh-CN" b="1" dirty="0" smtClean="0">
                  <a:solidFill>
                    <a:schemeClr val="tx1"/>
                  </a:solidFill>
                  <a:latin typeface="+mn-ea"/>
                  <a:ea typeface="+mn-ea"/>
                </a:rPr>
                <a:t>Profiling</a:t>
              </a:r>
              <a:r>
                <a:rPr lang="zh-CN" altLang="en-US" b="1" dirty="0" smtClean="0">
                  <a:solidFill>
                    <a:schemeClr val="tx1"/>
                  </a:solidFill>
                  <a:latin typeface="+mn-ea"/>
                  <a:ea typeface="+mn-ea"/>
                </a:rPr>
                <a:t>结果汇总流程总耗时：</a:t>
              </a:r>
              <a:endParaRPr lang="zh-CN" altLang="en-US" b="1" dirty="0">
                <a:solidFill>
                  <a:schemeClr val="tx1"/>
                </a:solidFill>
                <a:latin typeface="+mn-ea"/>
                <a:ea typeface="+mn-ea"/>
              </a:endParaRPr>
            </a:p>
          </p:txBody>
        </p:sp>
      </p:grpSp>
      <p:grpSp>
        <p:nvGrpSpPr>
          <p:cNvPr id="57" name="组合 33"/>
          <p:cNvGrpSpPr>
            <a:grpSpLocks/>
          </p:cNvGrpSpPr>
          <p:nvPr/>
        </p:nvGrpSpPr>
        <p:grpSpPr bwMode="auto">
          <a:xfrm rot="-1203549">
            <a:off x="7131635" y="5918579"/>
            <a:ext cx="1960051" cy="576132"/>
            <a:chOff x="3705899" y="1412776"/>
            <a:chExt cx="1658189" cy="576064"/>
          </a:xfrm>
        </p:grpSpPr>
        <p:sp>
          <p:nvSpPr>
            <p:cNvPr id="58" name="矩形 57"/>
            <p:cNvSpPr/>
            <p:nvPr/>
          </p:nvSpPr>
          <p:spPr bwMode="auto">
            <a:xfrm>
              <a:off x="3707904" y="1412776"/>
              <a:ext cx="1656184" cy="576064"/>
            </a:xfrm>
            <a:prstGeom prst="rect">
              <a:avLst/>
            </a:prstGeom>
            <a:solidFill>
              <a:schemeClr val="accent2"/>
            </a:solidFill>
            <a:ln w="9525" cap="flat" cmpd="sng" algn="ctr">
              <a:noFill/>
              <a:prstDash val="solid"/>
              <a:round/>
              <a:headEnd type="none" w="med" len="med"/>
              <a:tailEnd type="none" w="med" len="med"/>
            </a:ln>
            <a:effectLst/>
            <a:scene3d>
              <a:camera prst="orthographicFront"/>
              <a:lightRig rig="threePt" dir="t"/>
            </a:scene3d>
            <a:sp3d>
              <a:bevelT w="114300" prst="artDeco"/>
            </a:sp3d>
          </p:spPr>
          <p:txBody>
            <a:bodyPr lIns="79200" tIns="39600" rIns="79200" bIns="39600">
              <a:spAutoFit/>
            </a:bodyPr>
            <a:lstStyle/>
            <a:p>
              <a:pPr defTabSz="801688">
                <a:defRPr/>
              </a:pPr>
              <a:endParaRPr lang="zh-CN" altLang="en-US">
                <a:ea typeface="ＭＳ Ｐゴシック" pitchFamily="34" charset="-128"/>
              </a:endParaRPr>
            </a:p>
          </p:txBody>
        </p:sp>
        <p:sp>
          <p:nvSpPr>
            <p:cNvPr id="59" name="Rectangle 22"/>
            <p:cNvSpPr>
              <a:spLocks noChangeArrowheads="1"/>
            </p:cNvSpPr>
            <p:nvPr/>
          </p:nvSpPr>
          <p:spPr bwMode="auto">
            <a:xfrm>
              <a:off x="3705899" y="1464940"/>
              <a:ext cx="1655936" cy="428833"/>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buFont typeface="Wingdings" pitchFamily="2" charset="2"/>
                <a:buNone/>
                <a:defRPr/>
              </a:pPr>
              <a:r>
                <a:rPr lang="zh-CN" altLang="en-US" sz="16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子目标</a:t>
              </a:r>
              <a:r>
                <a:rPr lang="en-US" altLang="zh-CN" sz="16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0.5</a:t>
              </a:r>
              <a:r>
                <a:rPr lang="zh-CN" altLang="en-US" sz="16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小时达</a:t>
              </a:r>
              <a:r>
                <a:rPr lang="zh-CN" altLang="en-US" sz="16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成</a:t>
              </a:r>
              <a:endParaRPr lang="en-US" altLang="zh-CN" sz="16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 calcmode="lin" valueType="num">
                                      <p:cBhvr>
                                        <p:cTn id="12" dur="500" fill="hold"/>
                                        <p:tgtEl>
                                          <p:spTgt spid="74"/>
                                        </p:tgtEl>
                                        <p:attrNameLst>
                                          <p:attrName>ppt_w</p:attrName>
                                        </p:attrNameLst>
                                      </p:cBhvr>
                                      <p:tavLst>
                                        <p:tav tm="0">
                                          <p:val>
                                            <p:fltVal val="0"/>
                                          </p:val>
                                        </p:tav>
                                        <p:tav tm="100000">
                                          <p:val>
                                            <p:strVal val="#ppt_w"/>
                                          </p:val>
                                        </p:tav>
                                      </p:tavLst>
                                    </p:anim>
                                    <p:anim calcmode="lin" valueType="num">
                                      <p:cBhvr>
                                        <p:cTn id="13" dur="500" fill="hold"/>
                                        <p:tgtEl>
                                          <p:spTgt spid="74"/>
                                        </p:tgtEl>
                                        <p:attrNameLst>
                                          <p:attrName>ppt_h</p:attrName>
                                        </p:attrNameLst>
                                      </p:cBhvr>
                                      <p:tavLst>
                                        <p:tav tm="0">
                                          <p:val>
                                            <p:fltVal val="0"/>
                                          </p:val>
                                        </p:tav>
                                        <p:tav tm="100000">
                                          <p:val>
                                            <p:strVal val="#ppt_h"/>
                                          </p:val>
                                        </p:tav>
                                      </p:tavLst>
                                    </p:anim>
                                    <p:animEffect transition="in" filter="fade">
                                      <p:cBhvr>
                                        <p:cTn id="14" dur="500"/>
                                        <p:tgtEl>
                                          <p:spTgt spid="74"/>
                                        </p:tgtEl>
                                      </p:cBhvr>
                                    </p:animEffect>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79"/>
                                        </p:tgtEl>
                                        <p:attrNameLst>
                                          <p:attrName>style.visibility</p:attrName>
                                        </p:attrNameLst>
                                      </p:cBhvr>
                                      <p:to>
                                        <p:strVal val="visible"/>
                                      </p:to>
                                    </p:set>
                                    <p:anim calcmode="lin" valueType="num">
                                      <p:cBhvr>
                                        <p:cTn id="19" dur="500" fill="hold"/>
                                        <p:tgtEl>
                                          <p:spTgt spid="79"/>
                                        </p:tgtEl>
                                        <p:attrNameLst>
                                          <p:attrName>ppt_w</p:attrName>
                                        </p:attrNameLst>
                                      </p:cBhvr>
                                      <p:tavLst>
                                        <p:tav tm="0">
                                          <p:val>
                                            <p:fltVal val="0"/>
                                          </p:val>
                                        </p:tav>
                                        <p:tav tm="100000">
                                          <p:val>
                                            <p:strVal val="#ppt_w"/>
                                          </p:val>
                                        </p:tav>
                                      </p:tavLst>
                                    </p:anim>
                                    <p:anim calcmode="lin" valueType="num">
                                      <p:cBhvr>
                                        <p:cTn id="20" dur="500" fill="hold"/>
                                        <p:tgtEl>
                                          <p:spTgt spid="79"/>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23" presetClass="entr" presetSubtype="36" fill="hold" nodeType="afterEffect">
                                  <p:stCondLst>
                                    <p:cond delay="0"/>
                                  </p:stCondLst>
                                  <p:childTnLst>
                                    <p:set>
                                      <p:cBhvr>
                                        <p:cTn id="23" dur="1" fill="hold">
                                          <p:stCondLst>
                                            <p:cond delay="0"/>
                                          </p:stCondLst>
                                        </p:cTn>
                                        <p:tgtEl>
                                          <p:spTgt spid="57"/>
                                        </p:tgtEl>
                                        <p:attrNameLst>
                                          <p:attrName>style.visibility</p:attrName>
                                        </p:attrNameLst>
                                      </p:cBhvr>
                                      <p:to>
                                        <p:strVal val="visible"/>
                                      </p:to>
                                    </p:set>
                                    <p:anim calcmode="lin" valueType="num">
                                      <p:cBhvr>
                                        <p:cTn id="24" dur="500" fill="hold"/>
                                        <p:tgtEl>
                                          <p:spTgt spid="57"/>
                                        </p:tgtEl>
                                        <p:attrNameLst>
                                          <p:attrName>ppt_w</p:attrName>
                                        </p:attrNameLst>
                                      </p:cBhvr>
                                      <p:tavLst>
                                        <p:tav tm="0">
                                          <p:val>
                                            <p:strVal val="(6*min(max(#ppt_w*#ppt_h,.3),1)-7.4)/-.7*#ppt_w"/>
                                          </p:val>
                                        </p:tav>
                                        <p:tav tm="100000">
                                          <p:val>
                                            <p:strVal val="#ppt_w"/>
                                          </p:val>
                                        </p:tav>
                                      </p:tavLst>
                                    </p:anim>
                                    <p:anim calcmode="lin" valueType="num">
                                      <p:cBhvr>
                                        <p:cTn id="25" dur="500" fill="hold"/>
                                        <p:tgtEl>
                                          <p:spTgt spid="57"/>
                                        </p:tgtEl>
                                        <p:attrNameLst>
                                          <p:attrName>ppt_h</p:attrName>
                                        </p:attrNameLst>
                                      </p:cBhvr>
                                      <p:tavLst>
                                        <p:tav tm="0">
                                          <p:val>
                                            <p:strVal val="(6*min(max(#ppt_w*#ppt_h,.3),1)-7.4)/-.7*#ppt_h"/>
                                          </p:val>
                                        </p:tav>
                                        <p:tav tm="100000">
                                          <p:val>
                                            <p:strVal val="#ppt_h"/>
                                          </p:val>
                                        </p:tav>
                                      </p:tavLst>
                                    </p:anim>
                                    <p:anim calcmode="lin" valueType="num">
                                      <p:cBhvr>
                                        <p:cTn id="26" dur="500" fill="hold"/>
                                        <p:tgtEl>
                                          <p:spTgt spid="57"/>
                                        </p:tgtEl>
                                        <p:attrNameLst>
                                          <p:attrName>ppt_x</p:attrName>
                                        </p:attrNameLst>
                                      </p:cBhvr>
                                      <p:tavLst>
                                        <p:tav tm="0">
                                          <p:val>
                                            <p:fltVal val="0.5"/>
                                          </p:val>
                                        </p:tav>
                                        <p:tav tm="100000">
                                          <p:val>
                                            <p:strVal val="#ppt_x"/>
                                          </p:val>
                                        </p:tav>
                                      </p:tavLst>
                                    </p:anim>
                                    <p:anim calcmode="lin" valueType="num">
                                      <p:cBhvr>
                                        <p:cTn id="27" dur="500" fill="hold"/>
                                        <p:tgtEl>
                                          <p:spTgt spid="57"/>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p:spPr>
        <p:txBody>
          <a:bodyPr/>
          <a:lstStyle/>
          <a:p>
            <a:pPr defTabSz="801688"/>
            <a:r>
              <a:rPr lang="de-DE" altLang="zh-CN" smtClean="0"/>
              <a:t>Page </a:t>
            </a:r>
            <a:fld id="{AFCC56DB-14B7-4530-A939-3AAC6561799D}" type="slidenum">
              <a:rPr lang="de-DE" altLang="zh-CN" smtClean="0"/>
              <a:pPr defTabSz="801688"/>
              <a:t>25</a:t>
            </a:fld>
            <a:endParaRPr lang="en-GB" altLang="zh-CN" smtClean="0"/>
          </a:p>
        </p:txBody>
      </p:sp>
      <p:grpSp>
        <p:nvGrpSpPr>
          <p:cNvPr id="2" name="组合 28"/>
          <p:cNvGrpSpPr>
            <a:grpSpLocks/>
          </p:cNvGrpSpPr>
          <p:nvPr/>
        </p:nvGrpSpPr>
        <p:grpSpPr bwMode="auto">
          <a:xfrm>
            <a:off x="5411788" y="95250"/>
            <a:ext cx="3633787" cy="771525"/>
            <a:chOff x="5230779" y="272058"/>
            <a:chExt cx="3633789" cy="771525"/>
          </a:xfrm>
        </p:grpSpPr>
        <p:grpSp>
          <p:nvGrpSpPr>
            <p:cNvPr id="3" name="Group 4"/>
            <p:cNvGrpSpPr>
              <a:grpSpLocks/>
            </p:cNvGrpSpPr>
            <p:nvPr/>
          </p:nvGrpSpPr>
          <p:grpSpPr bwMode="auto">
            <a:xfrm>
              <a:off x="5337143" y="373658"/>
              <a:ext cx="3527425" cy="669925"/>
              <a:chOff x="3310" y="287"/>
              <a:chExt cx="2222" cy="422"/>
            </a:xfrm>
          </p:grpSpPr>
          <p:sp>
            <p:nvSpPr>
              <p:cNvPr id="17420" name="Freeform 5"/>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7421" name="Freeform 6"/>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7422" name="Freeform 7"/>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gradFill rotWithShape="1">
                <a:gsLst>
                  <a:gs pos="0">
                    <a:srgbClr val="BE0202"/>
                  </a:gs>
                  <a:gs pos="100000">
                    <a:srgbClr val="CE9E9E"/>
                  </a:gs>
                </a:gsLst>
                <a:lin ang="2700000" scaled="1"/>
              </a:gradFill>
              <a:ln w="6350" cap="flat" cmpd="sng">
                <a:solidFill>
                  <a:srgbClr val="000000"/>
                </a:solidFill>
                <a:prstDash val="solid"/>
                <a:round/>
                <a:headEnd type="none" w="med" len="med"/>
                <a:tailEnd type="none" w="med" len="med"/>
              </a:ln>
            </p:spPr>
            <p:txBody>
              <a:bodyPr/>
              <a:lstStyle/>
              <a:p>
                <a:endParaRPr lang="zh-CN" altLang="en-US"/>
              </a:p>
            </p:txBody>
          </p:sp>
          <p:sp>
            <p:nvSpPr>
              <p:cNvPr id="17423" name="Freeform 8"/>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7424" name="Text Box 10"/>
              <p:cNvSpPr txBox="1">
                <a:spLocks noChangeArrowheads="1"/>
              </p:cNvSpPr>
              <p:nvPr/>
            </p:nvSpPr>
            <p:spPr bwMode="auto">
              <a:xfrm>
                <a:off x="3833" y="388"/>
                <a:ext cx="317"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分析根因</a:t>
                </a:r>
              </a:p>
            </p:txBody>
          </p:sp>
          <p:sp>
            <p:nvSpPr>
              <p:cNvPr id="17425" name="Text Box 11"/>
              <p:cNvSpPr txBox="1">
                <a:spLocks noChangeArrowheads="1"/>
              </p:cNvSpPr>
              <p:nvPr/>
            </p:nvSpPr>
            <p:spPr bwMode="auto">
              <a:xfrm>
                <a:off x="4152" y="388"/>
                <a:ext cx="316"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拟定对策</a:t>
                </a:r>
              </a:p>
            </p:txBody>
          </p:sp>
          <p:sp>
            <p:nvSpPr>
              <p:cNvPr id="17426" name="Text Box 12"/>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7427" name="Text Box 13"/>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latin typeface="Arial" charset="0"/>
                    <a:ea typeface="华文细黑" pitchFamily="2" charset="-122"/>
                    <a:cs typeface="Arial" charset="0"/>
                  </a:rPr>
                  <a:t>对策实施</a:t>
                </a:r>
              </a:p>
              <a:p>
                <a:pPr algn="ctr">
                  <a:lnSpc>
                    <a:spcPct val="110000"/>
                  </a:lnSpc>
                </a:pPr>
                <a:r>
                  <a:rPr lang="zh-CN" altLang="en-US" sz="1200" b="1">
                    <a:latin typeface="Arial" charset="0"/>
                    <a:ea typeface="华文细黑" pitchFamily="2" charset="-122"/>
                    <a:cs typeface="Arial" charset="0"/>
                  </a:rPr>
                  <a:t>效果确认</a:t>
                </a:r>
              </a:p>
            </p:txBody>
          </p:sp>
          <p:sp>
            <p:nvSpPr>
              <p:cNvPr id="17428" name="AutoShape 14"/>
              <p:cNvSpPr>
                <a:spLocks noChangeArrowheads="1"/>
              </p:cNvSpPr>
              <p:nvPr/>
            </p:nvSpPr>
            <p:spPr bwMode="auto">
              <a:xfrm>
                <a:off x="3310" y="380"/>
                <a:ext cx="543" cy="329"/>
              </a:xfrm>
              <a:prstGeom prst="homePlate">
                <a:avLst>
                  <a:gd name="adj" fmla="val 24069"/>
                </a:avLst>
              </a:prstGeom>
              <a:solidFill>
                <a:schemeClr val="bg1"/>
              </a:solidFill>
              <a:ln w="6350" algn="ctr">
                <a:solidFill>
                  <a:srgbClr val="000000"/>
                </a:solidFill>
                <a:miter lim="800000"/>
                <a:headEnd/>
                <a:tailEnd/>
              </a:ln>
            </p:spPr>
            <p:txBody>
              <a:bodyPr/>
              <a:lstStyle/>
              <a:p>
                <a:endParaRPr lang="zh-CN" altLang="en-US"/>
              </a:p>
            </p:txBody>
          </p:sp>
          <p:sp>
            <p:nvSpPr>
              <p:cNvPr id="17429" name="Text Box 15"/>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chemeClr val="bg2"/>
                    </a:solidFill>
                    <a:latin typeface="Arial" charset="0"/>
                    <a:ea typeface="华文细黑" pitchFamily="2" charset="-122"/>
                    <a:cs typeface="Arial" charset="0"/>
                  </a:rPr>
                  <a:t>选择课题</a:t>
                </a:r>
              </a:p>
              <a:p>
                <a:pPr algn="ctr">
                  <a:lnSpc>
                    <a:spcPct val="110000"/>
                  </a:lnSpc>
                </a:pPr>
                <a:r>
                  <a:rPr lang="zh-CN" altLang="en-US" sz="1200" b="1">
                    <a:solidFill>
                      <a:schemeClr val="bg2"/>
                    </a:solidFill>
                    <a:latin typeface="Arial" charset="0"/>
                    <a:ea typeface="华文细黑" pitchFamily="2" charset="-122"/>
                    <a:cs typeface="Arial" charset="0"/>
                  </a:rPr>
                  <a:t>把握现状</a:t>
                </a:r>
              </a:p>
            </p:txBody>
          </p:sp>
          <p:sp>
            <p:nvSpPr>
              <p:cNvPr id="17430" name="AutoShape 16"/>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7431" name="AutoShape 18"/>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7432" name="AutoShape 20"/>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7415" name="Text Box 21"/>
            <p:cNvSpPr txBox="1">
              <a:spLocks noChangeArrowheads="1"/>
            </p:cNvSpPr>
            <p:nvPr/>
          </p:nvSpPr>
          <p:spPr bwMode="auto">
            <a:xfrm>
              <a:off x="5230779" y="27364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S1</a:t>
              </a:r>
            </a:p>
          </p:txBody>
        </p:sp>
        <p:sp>
          <p:nvSpPr>
            <p:cNvPr id="17416" name="Text Box 22"/>
            <p:cNvSpPr txBox="1">
              <a:spLocks noChangeArrowheads="1"/>
            </p:cNvSpPr>
            <p:nvPr/>
          </p:nvSpPr>
          <p:spPr bwMode="auto">
            <a:xfrm>
              <a:off x="61674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S2</a:t>
              </a:r>
            </a:p>
          </p:txBody>
        </p:sp>
        <p:sp>
          <p:nvSpPr>
            <p:cNvPr id="17417" name="Text Box 23"/>
            <p:cNvSpPr txBox="1">
              <a:spLocks noChangeArrowheads="1"/>
            </p:cNvSpPr>
            <p:nvPr/>
          </p:nvSpPr>
          <p:spPr bwMode="auto">
            <a:xfrm>
              <a:off x="65992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7418" name="Text Box 24"/>
            <p:cNvSpPr txBox="1">
              <a:spLocks noChangeArrowheads="1"/>
            </p:cNvSpPr>
            <p:nvPr/>
          </p:nvSpPr>
          <p:spPr bwMode="auto">
            <a:xfrm>
              <a:off x="7175467" y="272058"/>
              <a:ext cx="503238"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S4</a:t>
              </a:r>
            </a:p>
          </p:txBody>
        </p:sp>
        <p:sp>
          <p:nvSpPr>
            <p:cNvPr id="17419" name="Text Box 25"/>
            <p:cNvSpPr txBox="1">
              <a:spLocks noChangeArrowheads="1"/>
            </p:cNvSpPr>
            <p:nvPr/>
          </p:nvSpPr>
          <p:spPr bwMode="auto">
            <a:xfrm>
              <a:off x="78946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sp>
        <p:nvSpPr>
          <p:cNvPr id="17412" name="Rectangle 26"/>
          <p:cNvSpPr>
            <a:spLocks noGrp="1" noChangeArrowheads="1"/>
          </p:cNvSpPr>
          <p:nvPr>
            <p:ph type="title"/>
          </p:nvPr>
        </p:nvSpPr>
        <p:spPr>
          <a:xfrm>
            <a:off x="652463" y="430213"/>
            <a:ext cx="4424362" cy="871537"/>
          </a:xfrm>
        </p:spPr>
        <p:txBody>
          <a:bodyPr/>
          <a:lstStyle/>
          <a:p>
            <a:pPr eaLnBrk="1" hangingPunct="1"/>
            <a:r>
              <a:rPr lang="en-US" altLang="zh-CN" smtClean="0"/>
              <a:t>Step 4.1</a:t>
            </a:r>
            <a:r>
              <a:rPr lang="zh-CN" altLang="en-US" smtClean="0"/>
              <a:t>：对策实施</a:t>
            </a:r>
          </a:p>
        </p:txBody>
      </p:sp>
      <p:sp>
        <p:nvSpPr>
          <p:cNvPr id="57" name="Rectangle 3"/>
          <p:cNvSpPr txBox="1">
            <a:spLocks noChangeArrowheads="1"/>
          </p:cNvSpPr>
          <p:nvPr/>
        </p:nvSpPr>
        <p:spPr bwMode="auto">
          <a:xfrm>
            <a:off x="652463" y="1641475"/>
            <a:ext cx="7929562"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p:txBody>
      </p:sp>
      <p:grpSp>
        <p:nvGrpSpPr>
          <p:cNvPr id="58" name="组合 21"/>
          <p:cNvGrpSpPr>
            <a:grpSpLocks/>
          </p:cNvGrpSpPr>
          <p:nvPr/>
        </p:nvGrpSpPr>
        <p:grpSpPr bwMode="auto">
          <a:xfrm>
            <a:off x="179512" y="1311487"/>
            <a:ext cx="1728887" cy="604627"/>
            <a:chOff x="3636642" y="1382759"/>
            <a:chExt cx="1727671" cy="606081"/>
          </a:xfrm>
        </p:grpSpPr>
        <p:sp>
          <p:nvSpPr>
            <p:cNvPr id="59" name="矩形 58"/>
            <p:cNvSpPr/>
            <p:nvPr/>
          </p:nvSpPr>
          <p:spPr bwMode="auto">
            <a:xfrm>
              <a:off x="3707904" y="1412776"/>
              <a:ext cx="1656184" cy="576064"/>
            </a:xfrm>
            <a:prstGeom prst="rect">
              <a:avLst/>
            </a:prstGeom>
            <a:solidFill>
              <a:schemeClr val="accent2"/>
            </a:solidFill>
            <a:ln w="9525" cap="flat" cmpd="sng" algn="ctr">
              <a:noFill/>
              <a:prstDash val="solid"/>
              <a:round/>
              <a:headEnd type="none" w="med" len="med"/>
              <a:tailEnd type="none" w="med" len="med"/>
            </a:ln>
            <a:effectLst/>
            <a:scene3d>
              <a:camera prst="orthographicFront"/>
              <a:lightRig rig="threePt" dir="t"/>
            </a:scene3d>
            <a:sp3d>
              <a:bevelT w="114300" prst="artDeco"/>
            </a:sp3d>
          </p:spPr>
          <p:txBody>
            <a:bodyPr lIns="79200" tIns="39600" rIns="79200" bIns="39600">
              <a:spAutoFit/>
            </a:bodyPr>
            <a:lstStyle/>
            <a:p>
              <a:pPr defTabSz="801688">
                <a:defRPr/>
              </a:pPr>
              <a:endParaRPr lang="zh-CN" altLang="en-US">
                <a:ea typeface="ＭＳ Ｐゴシック" pitchFamily="34" charset="-128"/>
              </a:endParaRPr>
            </a:p>
          </p:txBody>
        </p:sp>
        <p:sp>
          <p:nvSpPr>
            <p:cNvPr id="60" name="Rectangle 22"/>
            <p:cNvSpPr>
              <a:spLocks noChangeArrowheads="1"/>
            </p:cNvSpPr>
            <p:nvPr/>
          </p:nvSpPr>
          <p:spPr bwMode="auto">
            <a:xfrm>
              <a:off x="3636642" y="1382759"/>
              <a:ext cx="1727671" cy="602685"/>
            </a:xfrm>
            <a:prstGeom prst="rect">
              <a:avLst/>
            </a:prstGeom>
            <a:noFill/>
            <a:ln w="9525">
              <a:noFill/>
              <a:miter lim="800000"/>
              <a:headEnd/>
              <a:tailEnd/>
            </a:ln>
          </p:spPr>
          <p:txBody>
            <a:bodyPr wrap="square" lIns="83356" tIns="41680" rIns="83356" bIns="41680" anchor="ctr">
              <a:spAutoFit/>
            </a:bodyPr>
            <a:lstStyle/>
            <a:p>
              <a:pPr algn="ctr" eaLnBrk="0" hangingPunct="0">
                <a:lnSpc>
                  <a:spcPct val="140000"/>
                </a:lnSpc>
                <a:buClr>
                  <a:srgbClr val="990000"/>
                </a:buClr>
                <a:buSzPct val="60000"/>
                <a:buFont typeface="Wingdings" pitchFamily="2" charset="2"/>
                <a:buNone/>
                <a:defRPr/>
              </a:pPr>
              <a:r>
                <a:rPr lang="zh-CN" altLang="en-US"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实施</a:t>
              </a:r>
              <a:r>
                <a:rPr lang="zh-CN" altLang="en-US" sz="24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四、五</a:t>
              </a:r>
              <a:endParaRPr lang="en-US" altLang="zh-CN"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grpSp>
        <p:nvGrpSpPr>
          <p:cNvPr id="61" name="组合 27"/>
          <p:cNvGrpSpPr>
            <a:grpSpLocks/>
          </p:cNvGrpSpPr>
          <p:nvPr/>
        </p:nvGrpSpPr>
        <p:grpSpPr bwMode="auto">
          <a:xfrm>
            <a:off x="2339975" y="1268413"/>
            <a:ext cx="6192838" cy="619125"/>
            <a:chOff x="2339752" y="1297663"/>
            <a:chExt cx="6192688" cy="619169"/>
          </a:xfrm>
        </p:grpSpPr>
        <p:sp>
          <p:nvSpPr>
            <p:cNvPr id="62" name="矩形 61"/>
            <p:cNvSpPr/>
            <p:nvPr/>
          </p:nvSpPr>
          <p:spPr bwMode="auto">
            <a:xfrm>
              <a:off x="2339752" y="1340768"/>
              <a:ext cx="6192688" cy="576064"/>
            </a:xfrm>
            <a:prstGeom prst="rect">
              <a:avLst/>
            </a:prstGeom>
            <a:solidFill>
              <a:schemeClr val="accent3">
                <a:lumMod val="8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lIns="79200" tIns="39600" rIns="79200" bIns="39600">
              <a:spAutoFit/>
            </a:bodyPr>
            <a:lstStyle/>
            <a:p>
              <a:pPr defTabSz="801688">
                <a:defRPr/>
              </a:pPr>
              <a:endParaRPr lang="zh-CN" altLang="en-US">
                <a:ea typeface="ＭＳ Ｐゴシック" pitchFamily="34" charset="-128"/>
              </a:endParaRPr>
            </a:p>
          </p:txBody>
        </p:sp>
        <p:sp>
          <p:nvSpPr>
            <p:cNvPr id="64" name="Rectangle 22"/>
            <p:cNvSpPr>
              <a:spLocks noChangeArrowheads="1"/>
            </p:cNvSpPr>
            <p:nvPr/>
          </p:nvSpPr>
          <p:spPr bwMode="auto">
            <a:xfrm>
              <a:off x="2483542" y="1297663"/>
              <a:ext cx="5904513" cy="601267"/>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pPr>
              <a:r>
                <a:rPr lang="zh-CN" altLang="en-US" sz="2400" b="1" dirty="0">
                  <a:solidFill>
                    <a:schemeClr val="tx1"/>
                  </a:solidFill>
                  <a:latin typeface="微软雅黑" pitchFamily="34" charset="-122"/>
                  <a:ea typeface="微软雅黑" pitchFamily="34" charset="-122"/>
                </a:rPr>
                <a:t>开发汇编、</a:t>
              </a:r>
              <a:r>
                <a:rPr lang="en-US" altLang="zh-CN" sz="2400" b="1" dirty="0">
                  <a:solidFill>
                    <a:schemeClr val="tx1"/>
                  </a:solidFill>
                  <a:latin typeface="微软雅黑" pitchFamily="34" charset="-122"/>
                  <a:ea typeface="微软雅黑" pitchFamily="34" charset="-122"/>
                </a:rPr>
                <a:t>Trace</a:t>
              </a:r>
              <a:r>
                <a:rPr lang="zh-CN" altLang="en-US" sz="2400" b="1" dirty="0">
                  <a:solidFill>
                    <a:schemeClr val="tx1"/>
                  </a:solidFill>
                  <a:latin typeface="微软雅黑" pitchFamily="34" charset="-122"/>
                  <a:ea typeface="微软雅黑" pitchFamily="34" charset="-122"/>
                </a:rPr>
                <a:t>等文件自动化分析工具</a:t>
              </a:r>
            </a:p>
          </p:txBody>
        </p:sp>
      </p:grpSp>
      <p:sp>
        <p:nvSpPr>
          <p:cNvPr id="67" name="Rectangle 78"/>
          <p:cNvSpPr>
            <a:spLocks noChangeArrowheads="1"/>
          </p:cNvSpPr>
          <p:nvPr/>
        </p:nvSpPr>
        <p:spPr bwMode="white">
          <a:xfrm>
            <a:off x="1617663" y="2379663"/>
            <a:ext cx="1584325" cy="1200150"/>
          </a:xfrm>
          <a:prstGeom prst="rect">
            <a:avLst/>
          </a:prstGeom>
          <a:noFill/>
          <a:ln w="9525">
            <a:noFill/>
            <a:miter lim="800000"/>
            <a:headEnd/>
            <a:tailEnd/>
          </a:ln>
        </p:spPr>
        <p:txBody>
          <a:bodyPr lIns="91422" tIns="45711" rIns="91422" bIns="45711">
            <a:spAutoFit/>
          </a:bodyPr>
          <a:lstStyle/>
          <a:p>
            <a:pPr eaLnBrk="0" hangingPunct="0"/>
            <a:r>
              <a:rPr lang="en-US" altLang="zh-CN" sz="1800">
                <a:solidFill>
                  <a:srgbClr val="FEFEFE"/>
                </a:solidFill>
                <a:ea typeface="宋体" pitchFamily="2" charset="-122"/>
                <a:cs typeface="Arial" charset="0"/>
              </a:rPr>
              <a:t>2012-03-01</a:t>
            </a:r>
          </a:p>
          <a:p>
            <a:pPr eaLnBrk="0" hangingPunct="0"/>
            <a:r>
              <a:rPr lang="zh-CN" altLang="en-US" sz="1800">
                <a:solidFill>
                  <a:srgbClr val="FEFEFE"/>
                </a:solidFill>
                <a:ea typeface="宋体" pitchFamily="2" charset="-122"/>
                <a:cs typeface="Arial" charset="0"/>
              </a:rPr>
              <a:t>分析编译和</a:t>
            </a:r>
            <a:r>
              <a:rPr lang="en-US" altLang="zh-CN" sz="1800">
                <a:solidFill>
                  <a:srgbClr val="FEFEFE"/>
                </a:solidFill>
                <a:ea typeface="宋体" pitchFamily="2" charset="-122"/>
                <a:cs typeface="Arial" charset="0"/>
              </a:rPr>
              <a:t>Profiling</a:t>
            </a:r>
            <a:r>
              <a:rPr lang="zh-CN" altLang="en-US" sz="1800">
                <a:solidFill>
                  <a:srgbClr val="FEFEFE"/>
                </a:solidFill>
                <a:ea typeface="宋体" pitchFamily="2" charset="-122"/>
                <a:cs typeface="Arial" charset="0"/>
              </a:rPr>
              <a:t>自动化需求</a:t>
            </a:r>
          </a:p>
        </p:txBody>
      </p:sp>
      <p:sp>
        <p:nvSpPr>
          <p:cNvPr id="74" name="Rectangle 80"/>
          <p:cNvSpPr>
            <a:spLocks noChangeArrowheads="1"/>
          </p:cNvSpPr>
          <p:nvPr/>
        </p:nvSpPr>
        <p:spPr bwMode="white">
          <a:xfrm>
            <a:off x="3705225" y="2379663"/>
            <a:ext cx="1408113" cy="1200150"/>
          </a:xfrm>
          <a:prstGeom prst="rect">
            <a:avLst/>
          </a:prstGeom>
          <a:noFill/>
          <a:ln w="9525">
            <a:noFill/>
            <a:miter lim="800000"/>
            <a:headEnd/>
            <a:tailEnd/>
          </a:ln>
        </p:spPr>
        <p:txBody>
          <a:bodyPr lIns="91422" tIns="45711" rIns="91422" bIns="45711">
            <a:spAutoFit/>
          </a:bodyPr>
          <a:lstStyle/>
          <a:p>
            <a:pPr eaLnBrk="0" hangingPunct="0"/>
            <a:r>
              <a:rPr lang="en-US" altLang="zh-CN" sz="1800">
                <a:solidFill>
                  <a:srgbClr val="FEFEFE"/>
                </a:solidFill>
                <a:ea typeface="宋体" pitchFamily="2" charset="-122"/>
                <a:cs typeface="Arial" charset="0"/>
              </a:rPr>
              <a:t>2012-03-0</a:t>
            </a:r>
          </a:p>
          <a:p>
            <a:pPr eaLnBrk="0" hangingPunct="0"/>
            <a:r>
              <a:rPr lang="zh-CN" altLang="en-US" sz="1800">
                <a:solidFill>
                  <a:srgbClr val="FEFEFE"/>
                </a:solidFill>
                <a:ea typeface="宋体" pitchFamily="2" charset="-122"/>
                <a:cs typeface="Arial" charset="0"/>
              </a:rPr>
              <a:t>确定方案和技术细节，启动开发</a:t>
            </a:r>
            <a:endParaRPr lang="en-US" altLang="zh-CN" sz="1800">
              <a:solidFill>
                <a:srgbClr val="FEFEFE"/>
              </a:solidFill>
              <a:ea typeface="宋体" pitchFamily="2" charset="-122"/>
              <a:cs typeface="Arial" charset="0"/>
            </a:endParaRPr>
          </a:p>
        </p:txBody>
      </p:sp>
      <p:sp>
        <p:nvSpPr>
          <p:cNvPr id="75" name="AutoShape 19"/>
          <p:cNvSpPr>
            <a:spLocks noChangeArrowheads="1"/>
          </p:cNvSpPr>
          <p:nvPr/>
        </p:nvSpPr>
        <p:spPr bwMode="ltGray">
          <a:xfrm>
            <a:off x="1385888" y="2133600"/>
            <a:ext cx="3024187" cy="431800"/>
          </a:xfrm>
          <a:prstGeom prst="bevel">
            <a:avLst>
              <a:gd name="adj" fmla="val 12639"/>
            </a:avLst>
          </a:prstGeom>
          <a:solidFill>
            <a:srgbClr val="5D7ACB"/>
          </a:solidFill>
          <a:ln w="9525">
            <a:noFill/>
            <a:miter lim="800000"/>
            <a:headEnd/>
            <a:tailEnd/>
          </a:ln>
        </p:spPr>
        <p:txBody>
          <a:bodyPr wrap="none" anchor="ctr"/>
          <a:lstStyle/>
          <a:p>
            <a:pPr algn="ctr"/>
            <a:r>
              <a:rPr lang="zh-CN" altLang="en-US" dirty="0">
                <a:latin typeface="+mn-ea"/>
                <a:ea typeface="+mn-ea"/>
              </a:rPr>
              <a:t>需求收集</a:t>
            </a:r>
          </a:p>
        </p:txBody>
      </p:sp>
      <p:sp>
        <p:nvSpPr>
          <p:cNvPr id="79" name="AutoShape 20"/>
          <p:cNvSpPr>
            <a:spLocks noChangeArrowheads="1"/>
          </p:cNvSpPr>
          <p:nvPr/>
        </p:nvSpPr>
        <p:spPr bwMode="ltGray">
          <a:xfrm>
            <a:off x="674688" y="3429000"/>
            <a:ext cx="3249612" cy="427038"/>
          </a:xfrm>
          <a:prstGeom prst="bevel">
            <a:avLst>
              <a:gd name="adj" fmla="val 12639"/>
            </a:avLst>
          </a:prstGeom>
          <a:solidFill>
            <a:srgbClr val="4EA7EA"/>
          </a:solidFill>
          <a:ln w="9525">
            <a:noFill/>
            <a:miter lim="800000"/>
            <a:headEnd/>
            <a:tailEnd/>
          </a:ln>
        </p:spPr>
        <p:txBody>
          <a:bodyPr wrap="none" anchor="ctr"/>
          <a:lstStyle/>
          <a:p>
            <a:pPr algn="ctr"/>
            <a:r>
              <a:rPr lang="zh-CN" altLang="en-US" dirty="0">
                <a:latin typeface="+mn-ea"/>
                <a:ea typeface="+mn-ea"/>
              </a:rPr>
              <a:t>方案确定</a:t>
            </a:r>
          </a:p>
        </p:txBody>
      </p:sp>
      <p:sp>
        <p:nvSpPr>
          <p:cNvPr id="80" name="Freeform 23"/>
          <p:cNvSpPr>
            <a:spLocks/>
          </p:cNvSpPr>
          <p:nvPr/>
        </p:nvSpPr>
        <p:spPr bwMode="gray">
          <a:xfrm rot="18320416" flipH="1">
            <a:off x="598488" y="2590800"/>
            <a:ext cx="1074737" cy="601663"/>
          </a:xfrm>
          <a:custGeom>
            <a:avLst/>
            <a:gdLst>
              <a:gd name="T0" fmla="*/ 0 w 982"/>
              <a:gd name="T1" fmla="*/ 2147483647 h 774"/>
              <a:gd name="T2" fmla="*/ 2147483647 w 982"/>
              <a:gd name="T3" fmla="*/ 2147483647 h 774"/>
              <a:gd name="T4" fmla="*/ 2147483647 w 982"/>
              <a:gd name="T5" fmla="*/ 2147483647 h 774"/>
              <a:gd name="T6" fmla="*/ 2147483647 w 982"/>
              <a:gd name="T7" fmla="*/ 2147483647 h 774"/>
              <a:gd name="T8" fmla="*/ 2147483647 w 982"/>
              <a:gd name="T9" fmla="*/ 2147483647 h 774"/>
              <a:gd name="T10" fmla="*/ 2147483647 w 982"/>
              <a:gd name="T11" fmla="*/ 2147483647 h 774"/>
              <a:gd name="T12" fmla="*/ 2147483647 w 982"/>
              <a:gd name="T13" fmla="*/ 2147483647 h 774"/>
              <a:gd name="T14" fmla="*/ 2147483647 w 982"/>
              <a:gd name="T15" fmla="*/ 2147483647 h 774"/>
              <a:gd name="T16" fmla="*/ 2147483647 w 982"/>
              <a:gd name="T17" fmla="*/ 2147483647 h 774"/>
              <a:gd name="T18" fmla="*/ 2147483647 w 982"/>
              <a:gd name="T19" fmla="*/ 2147483647 h 774"/>
              <a:gd name="T20" fmla="*/ 2147483647 w 982"/>
              <a:gd name="T21" fmla="*/ 2147483647 h 774"/>
              <a:gd name="T22" fmla="*/ 2147483647 w 982"/>
              <a:gd name="T23" fmla="*/ 2147483647 h 774"/>
              <a:gd name="T24" fmla="*/ 2147483647 w 982"/>
              <a:gd name="T25" fmla="*/ 2147483647 h 774"/>
              <a:gd name="T26" fmla="*/ 2147483647 w 982"/>
              <a:gd name="T27" fmla="*/ 2147483647 h 774"/>
              <a:gd name="T28" fmla="*/ 2147483647 w 982"/>
              <a:gd name="T29" fmla="*/ 2147483647 h 774"/>
              <a:gd name="T30" fmla="*/ 2147483647 w 982"/>
              <a:gd name="T31" fmla="*/ 2147483647 h 774"/>
              <a:gd name="T32" fmla="*/ 2147483647 w 982"/>
              <a:gd name="T33" fmla="*/ 2147483647 h 774"/>
              <a:gd name="T34" fmla="*/ 2147483647 w 982"/>
              <a:gd name="T35" fmla="*/ 2147483647 h 774"/>
              <a:gd name="T36" fmla="*/ 2147483647 w 982"/>
              <a:gd name="T37" fmla="*/ 2147483647 h 774"/>
              <a:gd name="T38" fmla="*/ 2147483647 w 982"/>
              <a:gd name="T39" fmla="*/ 2147483647 h 774"/>
              <a:gd name="T40" fmla="*/ 2147483647 w 982"/>
              <a:gd name="T41" fmla="*/ 2147483647 h 774"/>
              <a:gd name="T42" fmla="*/ 2147483647 w 982"/>
              <a:gd name="T43" fmla="*/ 2147483647 h 774"/>
              <a:gd name="T44" fmla="*/ 2147483647 w 982"/>
              <a:gd name="T45" fmla="*/ 2147483647 h 774"/>
              <a:gd name="T46" fmla="*/ 2147483647 w 982"/>
              <a:gd name="T47" fmla="*/ 2147483647 h 774"/>
              <a:gd name="T48" fmla="*/ 2147483647 w 982"/>
              <a:gd name="T49" fmla="*/ 2147483647 h 774"/>
              <a:gd name="T50" fmla="*/ 2147483647 w 982"/>
              <a:gd name="T51" fmla="*/ 2147483647 h 774"/>
              <a:gd name="T52" fmla="*/ 2147483647 w 982"/>
              <a:gd name="T53" fmla="*/ 0 h 774"/>
              <a:gd name="T54" fmla="*/ 2147483647 w 982"/>
              <a:gd name="T55" fmla="*/ 2147483647 h 774"/>
              <a:gd name="T56" fmla="*/ 2147483647 w 982"/>
              <a:gd name="T57" fmla="*/ 2147483647 h 774"/>
              <a:gd name="T58" fmla="*/ 2147483647 w 982"/>
              <a:gd name="T59" fmla="*/ 2147483647 h 774"/>
              <a:gd name="T60" fmla="*/ 2147483647 w 982"/>
              <a:gd name="T61" fmla="*/ 2147483647 h 774"/>
              <a:gd name="T62" fmla="*/ 2147483647 w 982"/>
              <a:gd name="T63" fmla="*/ 2147483647 h 774"/>
              <a:gd name="T64" fmla="*/ 2147483647 w 982"/>
              <a:gd name="T65" fmla="*/ 2147483647 h 774"/>
              <a:gd name="T66" fmla="*/ 2147483647 w 982"/>
              <a:gd name="T67" fmla="*/ 2147483647 h 774"/>
              <a:gd name="T68" fmla="*/ 2147483647 w 982"/>
              <a:gd name="T69" fmla="*/ 2147483647 h 774"/>
              <a:gd name="T70" fmla="*/ 2147483647 w 982"/>
              <a:gd name="T71" fmla="*/ 2147483647 h 774"/>
              <a:gd name="T72" fmla="*/ 2147483647 w 982"/>
              <a:gd name="T73" fmla="*/ 2147483647 h 774"/>
              <a:gd name="T74" fmla="*/ 2147483647 w 982"/>
              <a:gd name="T75" fmla="*/ 2147483647 h 774"/>
              <a:gd name="T76" fmla="*/ 2147483647 w 982"/>
              <a:gd name="T77" fmla="*/ 2147483647 h 774"/>
              <a:gd name="T78" fmla="*/ 2147483647 w 982"/>
              <a:gd name="T79" fmla="*/ 2147483647 h 774"/>
              <a:gd name="T80" fmla="*/ 2147483647 w 982"/>
              <a:gd name="T81" fmla="*/ 2147483647 h 774"/>
              <a:gd name="T82" fmla="*/ 2147483647 w 982"/>
              <a:gd name="T83" fmla="*/ 2147483647 h 774"/>
              <a:gd name="T84" fmla="*/ 2147483647 w 982"/>
              <a:gd name="T85" fmla="*/ 2147483647 h 774"/>
              <a:gd name="T86" fmla="*/ 2147483647 w 982"/>
              <a:gd name="T87" fmla="*/ 2147483647 h 774"/>
              <a:gd name="T88" fmla="*/ 2147483647 w 982"/>
              <a:gd name="T89" fmla="*/ 2147483647 h 774"/>
              <a:gd name="T90" fmla="*/ 2147483647 w 982"/>
              <a:gd name="T91" fmla="*/ 2147483647 h 774"/>
              <a:gd name="T92" fmla="*/ 2147483647 w 982"/>
              <a:gd name="T93" fmla="*/ 2147483647 h 774"/>
              <a:gd name="T94" fmla="*/ 2147483647 w 982"/>
              <a:gd name="T95" fmla="*/ 2147483647 h 774"/>
              <a:gd name="T96" fmla="*/ 2147483647 w 982"/>
              <a:gd name="T97" fmla="*/ 2147483647 h 774"/>
              <a:gd name="T98" fmla="*/ 2147483647 w 982"/>
              <a:gd name="T99" fmla="*/ 2147483647 h 774"/>
              <a:gd name="T100" fmla="*/ 2147483647 w 982"/>
              <a:gd name="T101" fmla="*/ 2147483647 h 774"/>
              <a:gd name="T102" fmla="*/ 2147483647 w 982"/>
              <a:gd name="T103" fmla="*/ 2147483647 h 774"/>
              <a:gd name="T104" fmla="*/ 0 w 982"/>
              <a:gd name="T105" fmla="*/ 2147483647 h 774"/>
              <a:gd name="T106" fmla="*/ 0 w 982"/>
              <a:gd name="T107" fmla="*/ 2147483647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2"/>
              <a:gd name="T163" fmla="*/ 0 h 774"/>
              <a:gd name="T164" fmla="*/ 982 w 982"/>
              <a:gd name="T165" fmla="*/ 774 h 7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rgbClr val="FCF8F4">
                  <a:alpha val="32001"/>
                </a:srgbClr>
              </a:gs>
              <a:gs pos="100000">
                <a:srgbClr val="F2E1CE"/>
              </a:gs>
            </a:gsLst>
            <a:lin ang="0" scaled="1"/>
          </a:gradFill>
          <a:ln w="12700">
            <a:noFill/>
            <a:prstDash val="solid"/>
            <a:round/>
            <a:headEnd/>
            <a:tailEnd/>
          </a:ln>
        </p:spPr>
        <p:txBody>
          <a:bodyPr/>
          <a:lstStyle/>
          <a:p>
            <a:endParaRPr lang="zh-CN" altLang="en-US"/>
          </a:p>
        </p:txBody>
      </p:sp>
      <p:sp>
        <p:nvSpPr>
          <p:cNvPr id="82" name="Rectangle 28"/>
          <p:cNvSpPr>
            <a:spLocks noChangeArrowheads="1"/>
          </p:cNvSpPr>
          <p:nvPr/>
        </p:nvSpPr>
        <p:spPr bwMode="auto">
          <a:xfrm>
            <a:off x="357188" y="5081588"/>
            <a:ext cx="3152775" cy="304800"/>
          </a:xfrm>
          <a:prstGeom prst="rect">
            <a:avLst/>
          </a:prstGeom>
          <a:noFill/>
          <a:ln w="9525" algn="ctr">
            <a:noFill/>
            <a:miter lim="800000"/>
            <a:headEnd/>
            <a:tailEnd/>
          </a:ln>
        </p:spPr>
        <p:txBody>
          <a:bodyPr lIns="91422" tIns="45711" rIns="91422" bIns="45711">
            <a:spAutoFit/>
          </a:bodyPr>
          <a:lstStyle/>
          <a:p>
            <a:pPr eaLnBrk="0" hangingPunct="0"/>
            <a:r>
              <a:rPr lang="zh-CN" altLang="en-US">
                <a:solidFill>
                  <a:srgbClr val="FFFFFF"/>
                </a:solidFill>
                <a:ea typeface="宋体" pitchFamily="2" charset="-122"/>
              </a:rPr>
              <a:t>方案实施</a:t>
            </a:r>
          </a:p>
        </p:txBody>
      </p:sp>
      <p:sp>
        <p:nvSpPr>
          <p:cNvPr id="85" name="Freeform 24"/>
          <p:cNvSpPr>
            <a:spLocks/>
          </p:cNvSpPr>
          <p:nvPr/>
        </p:nvSpPr>
        <p:spPr bwMode="gray">
          <a:xfrm rot="18320416" flipH="1">
            <a:off x="22225" y="3959226"/>
            <a:ext cx="1074737" cy="601662"/>
          </a:xfrm>
          <a:custGeom>
            <a:avLst/>
            <a:gdLst>
              <a:gd name="T0" fmla="*/ 0 w 982"/>
              <a:gd name="T1" fmla="*/ 2147483647 h 774"/>
              <a:gd name="T2" fmla="*/ 2147483647 w 982"/>
              <a:gd name="T3" fmla="*/ 2147483647 h 774"/>
              <a:gd name="T4" fmla="*/ 2147483647 w 982"/>
              <a:gd name="T5" fmla="*/ 2147483647 h 774"/>
              <a:gd name="T6" fmla="*/ 2147483647 w 982"/>
              <a:gd name="T7" fmla="*/ 2147483647 h 774"/>
              <a:gd name="T8" fmla="*/ 2147483647 w 982"/>
              <a:gd name="T9" fmla="*/ 2147483647 h 774"/>
              <a:gd name="T10" fmla="*/ 2147483647 w 982"/>
              <a:gd name="T11" fmla="*/ 2147483647 h 774"/>
              <a:gd name="T12" fmla="*/ 2147483647 w 982"/>
              <a:gd name="T13" fmla="*/ 2147483647 h 774"/>
              <a:gd name="T14" fmla="*/ 2147483647 w 982"/>
              <a:gd name="T15" fmla="*/ 2147483647 h 774"/>
              <a:gd name="T16" fmla="*/ 2147483647 w 982"/>
              <a:gd name="T17" fmla="*/ 2147483647 h 774"/>
              <a:gd name="T18" fmla="*/ 2147483647 w 982"/>
              <a:gd name="T19" fmla="*/ 2147483647 h 774"/>
              <a:gd name="T20" fmla="*/ 2147483647 w 982"/>
              <a:gd name="T21" fmla="*/ 2147483647 h 774"/>
              <a:gd name="T22" fmla="*/ 2147483647 w 982"/>
              <a:gd name="T23" fmla="*/ 2147483647 h 774"/>
              <a:gd name="T24" fmla="*/ 2147483647 w 982"/>
              <a:gd name="T25" fmla="*/ 2147483647 h 774"/>
              <a:gd name="T26" fmla="*/ 2147483647 w 982"/>
              <a:gd name="T27" fmla="*/ 2147483647 h 774"/>
              <a:gd name="T28" fmla="*/ 2147483647 w 982"/>
              <a:gd name="T29" fmla="*/ 2147483647 h 774"/>
              <a:gd name="T30" fmla="*/ 2147483647 w 982"/>
              <a:gd name="T31" fmla="*/ 2147483647 h 774"/>
              <a:gd name="T32" fmla="*/ 2147483647 w 982"/>
              <a:gd name="T33" fmla="*/ 2147483647 h 774"/>
              <a:gd name="T34" fmla="*/ 2147483647 w 982"/>
              <a:gd name="T35" fmla="*/ 2147483647 h 774"/>
              <a:gd name="T36" fmla="*/ 2147483647 w 982"/>
              <a:gd name="T37" fmla="*/ 2147483647 h 774"/>
              <a:gd name="T38" fmla="*/ 2147483647 w 982"/>
              <a:gd name="T39" fmla="*/ 2147483647 h 774"/>
              <a:gd name="T40" fmla="*/ 2147483647 w 982"/>
              <a:gd name="T41" fmla="*/ 2147483647 h 774"/>
              <a:gd name="T42" fmla="*/ 2147483647 w 982"/>
              <a:gd name="T43" fmla="*/ 2147483647 h 774"/>
              <a:gd name="T44" fmla="*/ 2147483647 w 982"/>
              <a:gd name="T45" fmla="*/ 2147483647 h 774"/>
              <a:gd name="T46" fmla="*/ 2147483647 w 982"/>
              <a:gd name="T47" fmla="*/ 2147483647 h 774"/>
              <a:gd name="T48" fmla="*/ 2147483647 w 982"/>
              <a:gd name="T49" fmla="*/ 2147483647 h 774"/>
              <a:gd name="T50" fmla="*/ 2147483647 w 982"/>
              <a:gd name="T51" fmla="*/ 2147483647 h 774"/>
              <a:gd name="T52" fmla="*/ 2147483647 w 982"/>
              <a:gd name="T53" fmla="*/ 0 h 774"/>
              <a:gd name="T54" fmla="*/ 2147483647 w 982"/>
              <a:gd name="T55" fmla="*/ 2147483647 h 774"/>
              <a:gd name="T56" fmla="*/ 2147483647 w 982"/>
              <a:gd name="T57" fmla="*/ 2147483647 h 774"/>
              <a:gd name="T58" fmla="*/ 2147483647 w 982"/>
              <a:gd name="T59" fmla="*/ 2147483647 h 774"/>
              <a:gd name="T60" fmla="*/ 2147483647 w 982"/>
              <a:gd name="T61" fmla="*/ 2147483647 h 774"/>
              <a:gd name="T62" fmla="*/ 2147483647 w 982"/>
              <a:gd name="T63" fmla="*/ 2147483647 h 774"/>
              <a:gd name="T64" fmla="*/ 2147483647 w 982"/>
              <a:gd name="T65" fmla="*/ 2147483647 h 774"/>
              <a:gd name="T66" fmla="*/ 2147483647 w 982"/>
              <a:gd name="T67" fmla="*/ 2147483647 h 774"/>
              <a:gd name="T68" fmla="*/ 2147483647 w 982"/>
              <a:gd name="T69" fmla="*/ 2147483647 h 774"/>
              <a:gd name="T70" fmla="*/ 2147483647 w 982"/>
              <a:gd name="T71" fmla="*/ 2147483647 h 774"/>
              <a:gd name="T72" fmla="*/ 2147483647 w 982"/>
              <a:gd name="T73" fmla="*/ 2147483647 h 774"/>
              <a:gd name="T74" fmla="*/ 2147483647 w 982"/>
              <a:gd name="T75" fmla="*/ 2147483647 h 774"/>
              <a:gd name="T76" fmla="*/ 2147483647 w 982"/>
              <a:gd name="T77" fmla="*/ 2147483647 h 774"/>
              <a:gd name="T78" fmla="*/ 2147483647 w 982"/>
              <a:gd name="T79" fmla="*/ 2147483647 h 774"/>
              <a:gd name="T80" fmla="*/ 2147483647 w 982"/>
              <a:gd name="T81" fmla="*/ 2147483647 h 774"/>
              <a:gd name="T82" fmla="*/ 2147483647 w 982"/>
              <a:gd name="T83" fmla="*/ 2147483647 h 774"/>
              <a:gd name="T84" fmla="*/ 2147483647 w 982"/>
              <a:gd name="T85" fmla="*/ 2147483647 h 774"/>
              <a:gd name="T86" fmla="*/ 2147483647 w 982"/>
              <a:gd name="T87" fmla="*/ 2147483647 h 774"/>
              <a:gd name="T88" fmla="*/ 2147483647 w 982"/>
              <a:gd name="T89" fmla="*/ 2147483647 h 774"/>
              <a:gd name="T90" fmla="*/ 2147483647 w 982"/>
              <a:gd name="T91" fmla="*/ 2147483647 h 774"/>
              <a:gd name="T92" fmla="*/ 2147483647 w 982"/>
              <a:gd name="T93" fmla="*/ 2147483647 h 774"/>
              <a:gd name="T94" fmla="*/ 2147483647 w 982"/>
              <a:gd name="T95" fmla="*/ 2147483647 h 774"/>
              <a:gd name="T96" fmla="*/ 2147483647 w 982"/>
              <a:gd name="T97" fmla="*/ 2147483647 h 774"/>
              <a:gd name="T98" fmla="*/ 2147483647 w 982"/>
              <a:gd name="T99" fmla="*/ 2147483647 h 774"/>
              <a:gd name="T100" fmla="*/ 2147483647 w 982"/>
              <a:gd name="T101" fmla="*/ 2147483647 h 774"/>
              <a:gd name="T102" fmla="*/ 2147483647 w 982"/>
              <a:gd name="T103" fmla="*/ 2147483647 h 774"/>
              <a:gd name="T104" fmla="*/ 0 w 982"/>
              <a:gd name="T105" fmla="*/ 2147483647 h 774"/>
              <a:gd name="T106" fmla="*/ 0 w 982"/>
              <a:gd name="T107" fmla="*/ 2147483647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2"/>
              <a:gd name="T163" fmla="*/ 0 h 774"/>
              <a:gd name="T164" fmla="*/ 982 w 982"/>
              <a:gd name="T165" fmla="*/ 774 h 7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rgbClr val="FCF8F4">
                  <a:alpha val="32001"/>
                </a:srgbClr>
              </a:gs>
              <a:gs pos="100000">
                <a:srgbClr val="F2E1CE"/>
              </a:gs>
            </a:gsLst>
            <a:lin ang="0" scaled="1"/>
          </a:gradFill>
          <a:ln w="12700" cap="flat" cmpd="sng">
            <a:noFill/>
            <a:prstDash val="solid"/>
            <a:round/>
            <a:headEnd type="none" w="med" len="med"/>
            <a:tailEnd type="none" w="med" len="med"/>
          </a:ln>
        </p:spPr>
        <p:txBody>
          <a:bodyPr/>
          <a:lstStyle/>
          <a:p>
            <a:endParaRPr lang="zh-CN" altLang="en-US"/>
          </a:p>
        </p:txBody>
      </p:sp>
      <p:sp>
        <p:nvSpPr>
          <p:cNvPr id="86" name="Rectangle 30"/>
          <p:cNvSpPr>
            <a:spLocks noChangeArrowheads="1"/>
          </p:cNvSpPr>
          <p:nvPr/>
        </p:nvSpPr>
        <p:spPr bwMode="auto">
          <a:xfrm>
            <a:off x="1385888" y="2636838"/>
            <a:ext cx="3041650" cy="460375"/>
          </a:xfrm>
          <a:prstGeom prst="rect">
            <a:avLst/>
          </a:prstGeom>
          <a:noFill/>
          <a:ln w="9525" algn="ctr">
            <a:noFill/>
            <a:miter lim="800000"/>
            <a:headEnd/>
            <a:tailEnd/>
          </a:ln>
        </p:spPr>
        <p:txBody>
          <a:bodyPr lIns="91422" tIns="45711" rIns="91422" bIns="45711">
            <a:spAutoFit/>
          </a:bodyPr>
          <a:lstStyle/>
          <a:p>
            <a:pPr eaLnBrk="0" hangingPunct="0"/>
            <a:r>
              <a:rPr lang="zh-CN" altLang="en-US" sz="1200">
                <a:solidFill>
                  <a:srgbClr val="1C1C1C"/>
                </a:solidFill>
                <a:ea typeface="宋体" pitchFamily="2" charset="-122"/>
              </a:rPr>
              <a:t> </a:t>
            </a:r>
            <a:r>
              <a:rPr lang="en-US" altLang="zh-CN" sz="1200">
                <a:solidFill>
                  <a:srgbClr val="1C1C1C"/>
                </a:solidFill>
                <a:ea typeface="宋体" pitchFamily="2" charset="-122"/>
              </a:rPr>
              <a:t>2012-03-07 </a:t>
            </a:r>
            <a:r>
              <a:rPr lang="zh-CN" altLang="en-US" sz="1200">
                <a:solidFill>
                  <a:srgbClr val="1C1C1C"/>
                </a:solidFill>
                <a:ea typeface="宋体" pitchFamily="2" charset="-122"/>
              </a:rPr>
              <a:t>收集</a:t>
            </a:r>
            <a:r>
              <a:rPr lang="en-US" altLang="zh-CN" sz="1200">
                <a:solidFill>
                  <a:srgbClr val="1C1C1C"/>
                </a:solidFill>
                <a:ea typeface="宋体" pitchFamily="2" charset="-122"/>
              </a:rPr>
              <a:t>BenchMark</a:t>
            </a:r>
            <a:r>
              <a:rPr lang="zh-CN" altLang="en-US" sz="1200">
                <a:solidFill>
                  <a:srgbClr val="1C1C1C"/>
                </a:solidFill>
                <a:ea typeface="宋体" pitchFamily="2" charset="-122"/>
              </a:rPr>
              <a:t>链路汇编、反汇编、</a:t>
            </a:r>
            <a:r>
              <a:rPr lang="en-US" altLang="zh-CN" sz="1200">
                <a:solidFill>
                  <a:srgbClr val="1C1C1C"/>
                </a:solidFill>
                <a:ea typeface="宋体" pitchFamily="2" charset="-122"/>
              </a:rPr>
              <a:t>Trace</a:t>
            </a:r>
            <a:r>
              <a:rPr lang="zh-CN" altLang="en-US" sz="1200">
                <a:solidFill>
                  <a:srgbClr val="1C1C1C"/>
                </a:solidFill>
                <a:ea typeface="宋体" pitchFamily="2" charset="-122"/>
              </a:rPr>
              <a:t>等文件自动化分析需求</a:t>
            </a:r>
          </a:p>
        </p:txBody>
      </p:sp>
      <p:sp>
        <p:nvSpPr>
          <p:cNvPr id="88" name="Rectangle 31"/>
          <p:cNvSpPr>
            <a:spLocks noChangeArrowheads="1"/>
          </p:cNvSpPr>
          <p:nvPr/>
        </p:nvSpPr>
        <p:spPr bwMode="auto">
          <a:xfrm>
            <a:off x="692150" y="3933825"/>
            <a:ext cx="3375025" cy="646113"/>
          </a:xfrm>
          <a:prstGeom prst="rect">
            <a:avLst/>
          </a:prstGeom>
          <a:noFill/>
          <a:ln w="9525" algn="ctr">
            <a:noFill/>
            <a:miter lim="800000"/>
            <a:headEnd/>
            <a:tailEnd/>
          </a:ln>
        </p:spPr>
        <p:txBody>
          <a:bodyPr lIns="91422" tIns="45711" rIns="91422" bIns="45711">
            <a:spAutoFit/>
          </a:bodyPr>
          <a:lstStyle/>
          <a:p>
            <a:pPr eaLnBrk="0" hangingPunct="0"/>
            <a:r>
              <a:rPr lang="en-US" altLang="zh-CN" sz="1200">
                <a:solidFill>
                  <a:srgbClr val="1C1C1C"/>
                </a:solidFill>
                <a:ea typeface="宋体" pitchFamily="2" charset="-122"/>
              </a:rPr>
              <a:t>2012-03-12 </a:t>
            </a:r>
            <a:r>
              <a:rPr lang="zh-CN" altLang="en-US" sz="1200">
                <a:solidFill>
                  <a:srgbClr val="1C1C1C"/>
                </a:solidFill>
                <a:ea typeface="宋体" pitchFamily="2" charset="-122"/>
              </a:rPr>
              <a:t>确定自动化分析的实现方案，提炼核设计常用的分析特性，如：核特性对软件流水、循环性能等的影响、指令的使用频率等</a:t>
            </a:r>
          </a:p>
        </p:txBody>
      </p:sp>
      <p:sp>
        <p:nvSpPr>
          <p:cNvPr id="89" name="Rectangle 32"/>
          <p:cNvSpPr>
            <a:spLocks noChangeArrowheads="1"/>
          </p:cNvSpPr>
          <p:nvPr/>
        </p:nvSpPr>
        <p:spPr bwMode="auto">
          <a:xfrm>
            <a:off x="185738" y="5348288"/>
            <a:ext cx="3182937" cy="460375"/>
          </a:xfrm>
          <a:prstGeom prst="rect">
            <a:avLst/>
          </a:prstGeom>
          <a:noFill/>
          <a:ln w="9525" algn="ctr">
            <a:noFill/>
            <a:miter lim="800000"/>
            <a:headEnd/>
            <a:tailEnd/>
          </a:ln>
        </p:spPr>
        <p:txBody>
          <a:bodyPr lIns="91422" tIns="45711" rIns="91422" bIns="45711">
            <a:spAutoFit/>
          </a:bodyPr>
          <a:lstStyle/>
          <a:p>
            <a:pPr eaLnBrk="0" hangingPunct="0"/>
            <a:r>
              <a:rPr lang="en-US" altLang="zh-CN" sz="1200">
                <a:solidFill>
                  <a:srgbClr val="1C1C1C"/>
                </a:solidFill>
                <a:ea typeface="宋体" pitchFamily="2" charset="-122"/>
              </a:rPr>
              <a:t>2012-04-13 </a:t>
            </a:r>
            <a:r>
              <a:rPr lang="zh-CN" altLang="en-US" sz="1200">
                <a:solidFill>
                  <a:srgbClr val="1C1C1C"/>
                </a:solidFill>
                <a:ea typeface="宋体" pitchFamily="2" charset="-122"/>
              </a:rPr>
              <a:t>发布</a:t>
            </a:r>
            <a:r>
              <a:rPr lang="en-US" altLang="zh-CN" sz="1200">
                <a:solidFill>
                  <a:srgbClr val="1C1C1C"/>
                </a:solidFill>
                <a:ea typeface="宋体" pitchFamily="2" charset="-122"/>
              </a:rPr>
              <a:t>BenchMark</a:t>
            </a:r>
            <a:r>
              <a:rPr lang="zh-CN" altLang="en-US" sz="1200">
                <a:solidFill>
                  <a:srgbClr val="1C1C1C"/>
                </a:solidFill>
                <a:ea typeface="宋体" pitchFamily="2" charset="-122"/>
              </a:rPr>
              <a:t>链路汇编、反汇编、</a:t>
            </a:r>
            <a:r>
              <a:rPr lang="en-US" altLang="zh-CN" sz="1200">
                <a:solidFill>
                  <a:srgbClr val="1C1C1C"/>
                </a:solidFill>
                <a:ea typeface="宋体" pitchFamily="2" charset="-122"/>
              </a:rPr>
              <a:t>Trace</a:t>
            </a:r>
            <a:r>
              <a:rPr lang="zh-CN" altLang="en-US" sz="1200">
                <a:solidFill>
                  <a:srgbClr val="1C1C1C"/>
                </a:solidFill>
                <a:ea typeface="宋体" pitchFamily="2" charset="-122"/>
              </a:rPr>
              <a:t>等文件自动化分析工具</a:t>
            </a:r>
          </a:p>
        </p:txBody>
      </p:sp>
      <p:sp>
        <p:nvSpPr>
          <p:cNvPr id="96" name="AutoShape 21"/>
          <p:cNvSpPr>
            <a:spLocks noChangeArrowheads="1"/>
          </p:cNvSpPr>
          <p:nvPr/>
        </p:nvSpPr>
        <p:spPr bwMode="ltGray">
          <a:xfrm>
            <a:off x="107950" y="4857750"/>
            <a:ext cx="3341688" cy="427038"/>
          </a:xfrm>
          <a:prstGeom prst="bevel">
            <a:avLst>
              <a:gd name="adj" fmla="val 10407"/>
            </a:avLst>
          </a:prstGeom>
          <a:solidFill>
            <a:srgbClr val="7FAF4F"/>
          </a:solidFill>
          <a:ln w="9525">
            <a:noFill/>
            <a:miter lim="800000"/>
            <a:headEnd/>
            <a:tailEnd/>
          </a:ln>
        </p:spPr>
        <p:txBody>
          <a:bodyPr wrap="none" anchor="ctr"/>
          <a:lstStyle/>
          <a:p>
            <a:pPr algn="ctr"/>
            <a:r>
              <a:rPr lang="zh-CN" altLang="en-US" dirty="0">
                <a:latin typeface="+mn-ea"/>
                <a:ea typeface="+mn-ea"/>
              </a:rPr>
              <a:t>方案实施</a:t>
            </a:r>
          </a:p>
        </p:txBody>
      </p:sp>
      <p:pic>
        <p:nvPicPr>
          <p:cNvPr id="97" name="Picture 2"/>
          <p:cNvPicPr>
            <a:picLocks noChangeAspect="1" noChangeArrowheads="1"/>
          </p:cNvPicPr>
          <p:nvPr/>
        </p:nvPicPr>
        <p:blipFill>
          <a:blip r:embed="rId2" cstate="print"/>
          <a:srcRect/>
          <a:stretch>
            <a:fillRect/>
          </a:stretch>
        </p:blipFill>
        <p:spPr bwMode="auto">
          <a:xfrm>
            <a:off x="4859338" y="2235200"/>
            <a:ext cx="4000500" cy="1009650"/>
          </a:xfrm>
          <a:prstGeom prst="rect">
            <a:avLst/>
          </a:prstGeom>
          <a:noFill/>
          <a:ln w="9525" algn="ctr">
            <a:noFill/>
            <a:miter lim="800000"/>
            <a:headEnd/>
            <a:tailEnd/>
          </a:ln>
        </p:spPr>
      </p:pic>
      <p:pic>
        <p:nvPicPr>
          <p:cNvPr id="98" name="Picture 5"/>
          <p:cNvPicPr>
            <a:picLocks noChangeAspect="1" noChangeArrowheads="1"/>
          </p:cNvPicPr>
          <p:nvPr/>
        </p:nvPicPr>
        <p:blipFill>
          <a:blip r:embed="rId3" cstate="print"/>
          <a:srcRect/>
          <a:stretch>
            <a:fillRect/>
          </a:stretch>
        </p:blipFill>
        <p:spPr bwMode="auto">
          <a:xfrm>
            <a:off x="4668838" y="2955925"/>
            <a:ext cx="3790950" cy="1390650"/>
          </a:xfrm>
          <a:prstGeom prst="rect">
            <a:avLst/>
          </a:prstGeom>
          <a:noFill/>
          <a:ln w="9525" algn="ctr">
            <a:noFill/>
            <a:miter lim="800000"/>
            <a:headEnd/>
            <a:tailEnd/>
          </a:ln>
        </p:spPr>
      </p:pic>
      <p:pic>
        <p:nvPicPr>
          <p:cNvPr id="99" name="Picture 54"/>
          <p:cNvPicPr>
            <a:picLocks noChangeAspect="1" noChangeArrowheads="1"/>
          </p:cNvPicPr>
          <p:nvPr/>
        </p:nvPicPr>
        <p:blipFill>
          <a:blip r:embed="rId4" cstate="print"/>
          <a:srcRect/>
          <a:stretch>
            <a:fillRect/>
          </a:stretch>
        </p:blipFill>
        <p:spPr bwMode="auto">
          <a:xfrm>
            <a:off x="5292725" y="3705225"/>
            <a:ext cx="3800475" cy="1524000"/>
          </a:xfrm>
          <a:prstGeom prst="rect">
            <a:avLst/>
          </a:prstGeom>
          <a:noFill/>
          <a:ln w="9525" algn="ctr">
            <a:noFill/>
            <a:miter lim="800000"/>
            <a:headEnd/>
            <a:tailEnd/>
          </a:ln>
        </p:spPr>
      </p:pic>
      <p:pic>
        <p:nvPicPr>
          <p:cNvPr id="100" name="Picture 7"/>
          <p:cNvPicPr>
            <a:picLocks noChangeAspect="1" noChangeArrowheads="1"/>
          </p:cNvPicPr>
          <p:nvPr/>
        </p:nvPicPr>
        <p:blipFill>
          <a:blip r:embed="rId5" cstate="print"/>
          <a:srcRect/>
          <a:stretch>
            <a:fillRect/>
          </a:stretch>
        </p:blipFill>
        <p:spPr bwMode="auto">
          <a:xfrm>
            <a:off x="3805238" y="4221163"/>
            <a:ext cx="3790950" cy="1495425"/>
          </a:xfrm>
          <a:prstGeom prst="rect">
            <a:avLst/>
          </a:prstGeom>
          <a:noFill/>
          <a:ln w="9525" algn="ctr">
            <a:noFill/>
            <a:miter lim="800000"/>
            <a:headEnd/>
            <a:tailEnd/>
          </a:ln>
        </p:spPr>
      </p:pic>
      <p:pic>
        <p:nvPicPr>
          <p:cNvPr id="101" name="Picture 8"/>
          <p:cNvPicPr>
            <a:picLocks noChangeAspect="1" noChangeArrowheads="1"/>
          </p:cNvPicPr>
          <p:nvPr/>
        </p:nvPicPr>
        <p:blipFill>
          <a:blip r:embed="rId6" cstate="print"/>
          <a:srcRect/>
          <a:stretch>
            <a:fillRect/>
          </a:stretch>
        </p:blipFill>
        <p:spPr bwMode="auto">
          <a:xfrm>
            <a:off x="5076825" y="4756150"/>
            <a:ext cx="3810000" cy="1409700"/>
          </a:xfrm>
          <a:prstGeom prst="rect">
            <a:avLst/>
          </a:prstGeom>
          <a:noFill/>
          <a:ln w="9525" algn="ctr">
            <a:noFill/>
            <a:miter lim="800000"/>
            <a:headEnd/>
            <a:tailEnd/>
          </a:ln>
        </p:spPr>
      </p:pic>
      <p:grpSp>
        <p:nvGrpSpPr>
          <p:cNvPr id="102" name="组合 101"/>
          <p:cNvGrpSpPr/>
          <p:nvPr/>
        </p:nvGrpSpPr>
        <p:grpSpPr>
          <a:xfrm>
            <a:off x="35496" y="3956706"/>
            <a:ext cx="2880569" cy="2108568"/>
            <a:chOff x="251271" y="3946061"/>
            <a:chExt cx="3168601" cy="2319407"/>
          </a:xfrm>
        </p:grpSpPr>
        <p:grpSp>
          <p:nvGrpSpPr>
            <p:cNvPr id="103" name="组合 64"/>
            <p:cNvGrpSpPr/>
            <p:nvPr/>
          </p:nvGrpSpPr>
          <p:grpSpPr>
            <a:xfrm>
              <a:off x="251271" y="3946061"/>
              <a:ext cx="3168601" cy="2319407"/>
              <a:chOff x="251271" y="3946061"/>
              <a:chExt cx="3168601" cy="2319407"/>
            </a:xfrm>
          </p:grpSpPr>
          <p:grpSp>
            <p:nvGrpSpPr>
              <p:cNvPr id="105" name="组合 63"/>
              <p:cNvGrpSpPr/>
              <p:nvPr/>
            </p:nvGrpSpPr>
            <p:grpSpPr>
              <a:xfrm>
                <a:off x="251271" y="3946061"/>
                <a:ext cx="3168601" cy="2291251"/>
                <a:chOff x="251271" y="3946061"/>
                <a:chExt cx="3168601" cy="2291251"/>
              </a:xfrm>
            </p:grpSpPr>
            <p:grpSp>
              <p:nvGrpSpPr>
                <p:cNvPr id="108" name="组合 33"/>
                <p:cNvGrpSpPr>
                  <a:grpSpLocks/>
                </p:cNvGrpSpPr>
                <p:nvPr/>
              </p:nvGrpSpPr>
              <p:grpSpPr bwMode="auto">
                <a:xfrm>
                  <a:off x="251271" y="3946061"/>
                  <a:ext cx="3168601" cy="2291251"/>
                  <a:chOff x="4787900" y="3141663"/>
                  <a:chExt cx="4121150" cy="2979737"/>
                </a:xfrm>
              </p:grpSpPr>
              <p:sp>
                <p:nvSpPr>
                  <p:cNvPr id="117" name="AutoShape 109"/>
                  <p:cNvSpPr>
                    <a:spLocks noChangeArrowheads="1"/>
                  </p:cNvSpPr>
                  <p:nvPr/>
                </p:nvSpPr>
                <p:spPr bwMode="auto">
                  <a:xfrm>
                    <a:off x="4787900" y="3141663"/>
                    <a:ext cx="4121150" cy="2979737"/>
                  </a:xfrm>
                  <a:prstGeom prst="roundRect">
                    <a:avLst>
                      <a:gd name="adj" fmla="val 5338"/>
                    </a:avLst>
                  </a:prstGeom>
                  <a:solidFill>
                    <a:srgbClr val="EAEAEA"/>
                  </a:solidFill>
                  <a:ln w="12700" algn="ctr">
                    <a:solidFill>
                      <a:schemeClr val="tx1"/>
                    </a:solidFill>
                    <a:round/>
                    <a:headEnd/>
                    <a:tailEnd/>
                  </a:ln>
                </p:spPr>
                <p:txBody>
                  <a:bodyPr lIns="91425" tIns="45712" rIns="91425" bIns="45712" anchor="ctr">
                    <a:spAutoFit/>
                  </a:bodyPr>
                  <a:lstStyle/>
                  <a:p>
                    <a:endParaRPr lang="zh-CN" altLang="en-US" dirty="0"/>
                  </a:p>
                </p:txBody>
              </p:sp>
              <p:sp>
                <p:nvSpPr>
                  <p:cNvPr id="118" name="Rectangle 22"/>
                  <p:cNvSpPr>
                    <a:spLocks noChangeArrowheads="1"/>
                  </p:cNvSpPr>
                  <p:nvPr/>
                </p:nvSpPr>
                <p:spPr bwMode="auto">
                  <a:xfrm>
                    <a:off x="5796136" y="3181849"/>
                    <a:ext cx="2232249" cy="468383"/>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pPr>
                    <a:r>
                      <a:rPr lang="zh-CN" altLang="en-US" sz="2000" b="1" dirty="0">
                        <a:solidFill>
                          <a:schemeClr val="tx1"/>
                        </a:solidFill>
                        <a:latin typeface="微软雅黑" pitchFamily="34" charset="-122"/>
                        <a:ea typeface="微软雅黑" pitchFamily="34" charset="-122"/>
                      </a:rPr>
                      <a:t>效果确认</a:t>
                    </a:r>
                    <a:endParaRPr lang="en-US" altLang="zh-CN" sz="2000" b="1" dirty="0">
                      <a:solidFill>
                        <a:schemeClr val="tx1"/>
                      </a:solidFill>
                      <a:latin typeface="微软雅黑" pitchFamily="34" charset="-122"/>
                      <a:ea typeface="微软雅黑" pitchFamily="34" charset="-122"/>
                    </a:endParaRPr>
                  </a:p>
                </p:txBody>
              </p:sp>
            </p:grpSp>
            <p:grpSp>
              <p:nvGrpSpPr>
                <p:cNvPr id="109" name="组合 41"/>
                <p:cNvGrpSpPr>
                  <a:grpSpLocks/>
                </p:cNvGrpSpPr>
                <p:nvPr/>
              </p:nvGrpSpPr>
              <p:grpSpPr bwMode="auto">
                <a:xfrm>
                  <a:off x="568378" y="4928856"/>
                  <a:ext cx="2376245" cy="566661"/>
                  <a:chOff x="6761057" y="3789039"/>
                  <a:chExt cx="2376362" cy="565323"/>
                </a:xfrm>
              </p:grpSpPr>
              <p:sp>
                <p:nvSpPr>
                  <p:cNvPr id="110" name="右箭头 109"/>
                  <p:cNvSpPr/>
                  <p:nvPr/>
                </p:nvSpPr>
                <p:spPr bwMode="auto">
                  <a:xfrm>
                    <a:off x="7689876" y="3872977"/>
                    <a:ext cx="431821" cy="215390"/>
                  </a:xfrm>
                  <a:prstGeom prst="rightArrow">
                    <a:avLst/>
                  </a:prstGeom>
                  <a:solidFill>
                    <a:srgbClr val="92D050"/>
                  </a:solidFill>
                  <a:ln>
                    <a:headEnd type="none" w="med" len="med"/>
                    <a:tailEnd type="none" w="med" len="med"/>
                  </a:ln>
                  <a:effectLst>
                    <a:outerShdw blurRad="63500" sx="102000" sy="102000" algn="ctr"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lIns="79200" tIns="39600" rIns="79200" bIns="39600"/>
                  <a:lstStyle/>
                  <a:p>
                    <a:pPr defTabSz="801688">
                      <a:defRPr/>
                    </a:pPr>
                    <a:endParaRPr lang="zh-CN" altLang="en-US" sz="10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34" charset="-128"/>
                    </a:endParaRPr>
                  </a:p>
                </p:txBody>
              </p:sp>
              <p:grpSp>
                <p:nvGrpSpPr>
                  <p:cNvPr id="111" name="组合 44"/>
                  <p:cNvGrpSpPr>
                    <a:grpSpLocks/>
                  </p:cNvGrpSpPr>
                  <p:nvPr/>
                </p:nvGrpSpPr>
                <p:grpSpPr bwMode="auto">
                  <a:xfrm>
                    <a:off x="6761057" y="3789039"/>
                    <a:ext cx="1144730" cy="565323"/>
                    <a:chOff x="6905073" y="3789039"/>
                    <a:chExt cx="1144730" cy="565323"/>
                  </a:xfrm>
                </p:grpSpPr>
                <p:sp>
                  <p:nvSpPr>
                    <p:cNvPr id="115" name="矩形 114"/>
                    <p:cNvSpPr/>
                    <p:nvPr/>
                  </p:nvSpPr>
                  <p:spPr bwMode="auto">
                    <a:xfrm>
                      <a:off x="6905073" y="3789039"/>
                      <a:ext cx="907287" cy="565323"/>
                    </a:xfrm>
                    <a:prstGeom prst="rect">
                      <a:avLst/>
                    </a:prstGeom>
                    <a:noFill/>
                  </p:spPr>
                  <p:txBody>
                    <a:bodyPr wrap="square" lIns="83448" tIns="41724" rIns="83448" bIns="41724">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altLang="zh-CN" sz="2800" b="1" dirty="0" smtClean="0">
                          <a:ln w="11430">
                            <a:solidFill>
                              <a:srgbClr val="FFFF00"/>
                            </a:solidFill>
                          </a:ln>
                          <a:solidFill>
                            <a:srgbClr val="FF0000"/>
                          </a:solidFill>
                          <a:effectLst>
                            <a:outerShdw blurRad="50800" dist="39000" dir="5460000" algn="tl">
                              <a:srgbClr val="000000">
                                <a:alpha val="38000"/>
                              </a:srgbClr>
                            </a:outerShdw>
                          </a:effectLst>
                          <a:latin typeface="Impact" pitchFamily="34" charset="0"/>
                        </a:rPr>
                        <a:t>5+7</a:t>
                      </a:r>
                      <a:endParaRPr lang="zh-CN" altLang="en-US" sz="2800" b="1" dirty="0">
                        <a:ln w="11430">
                          <a:solidFill>
                            <a:srgbClr val="FFFF00"/>
                          </a:solidFill>
                        </a:ln>
                        <a:solidFill>
                          <a:srgbClr val="FF0000"/>
                        </a:solidFill>
                        <a:effectLst>
                          <a:outerShdw blurRad="50800" dist="39000" dir="5460000" algn="tl">
                            <a:srgbClr val="000000">
                              <a:alpha val="38000"/>
                            </a:srgbClr>
                          </a:outerShdw>
                        </a:effectLst>
                        <a:latin typeface="Impact" pitchFamily="34" charset="0"/>
                      </a:endParaRPr>
                    </a:p>
                  </p:txBody>
                </p:sp>
                <p:sp>
                  <p:nvSpPr>
                    <p:cNvPr id="116" name="Rectangle 22"/>
                    <p:cNvSpPr>
                      <a:spLocks noChangeArrowheads="1"/>
                    </p:cNvSpPr>
                    <p:nvPr/>
                  </p:nvSpPr>
                  <p:spPr bwMode="auto">
                    <a:xfrm>
                      <a:off x="7617982" y="4007525"/>
                      <a:ext cx="431821" cy="285221"/>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buFont typeface="Wingdings" pitchFamily="2" charset="2"/>
                        <a:buNone/>
                        <a:defRPr/>
                      </a:pPr>
                      <a:r>
                        <a:rPr lang="en-US" altLang="zh-CN" sz="1050" b="1" dirty="0" smtClean="0">
                          <a:solidFill>
                            <a:schemeClr val="tx1"/>
                          </a:solidFill>
                          <a:latin typeface="微软雅黑" pitchFamily="34" charset="-122"/>
                          <a:ea typeface="微软雅黑" pitchFamily="34" charset="-122"/>
                        </a:rPr>
                        <a:t>H</a:t>
                      </a:r>
                      <a:endParaRPr lang="en-US" altLang="zh-CN" sz="1050" b="1" dirty="0">
                        <a:solidFill>
                          <a:schemeClr val="tx1"/>
                        </a:solidFill>
                        <a:latin typeface="微软雅黑" pitchFamily="34" charset="-122"/>
                        <a:ea typeface="微软雅黑" pitchFamily="34" charset="-122"/>
                      </a:endParaRPr>
                    </a:p>
                  </p:txBody>
                </p:sp>
              </p:grpSp>
              <p:grpSp>
                <p:nvGrpSpPr>
                  <p:cNvPr id="112" name="组合 43"/>
                  <p:cNvGrpSpPr>
                    <a:grpSpLocks/>
                  </p:cNvGrpSpPr>
                  <p:nvPr/>
                </p:nvGrpSpPr>
                <p:grpSpPr bwMode="auto">
                  <a:xfrm>
                    <a:off x="8100392" y="3789039"/>
                    <a:ext cx="1037027" cy="565323"/>
                    <a:chOff x="7884368" y="3789039"/>
                    <a:chExt cx="1037027" cy="565323"/>
                  </a:xfrm>
                </p:grpSpPr>
                <p:sp>
                  <p:nvSpPr>
                    <p:cNvPr id="113" name="矩形 112"/>
                    <p:cNvSpPr/>
                    <p:nvPr/>
                  </p:nvSpPr>
                  <p:spPr bwMode="auto">
                    <a:xfrm>
                      <a:off x="7884368" y="3789039"/>
                      <a:ext cx="720178" cy="565323"/>
                    </a:xfrm>
                    <a:prstGeom prst="rect">
                      <a:avLst/>
                    </a:prstGeom>
                    <a:noFill/>
                  </p:spPr>
                  <p:txBody>
                    <a:bodyPr wrap="square" lIns="83448" tIns="41724" rIns="83448" bIns="41724">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altLang="zh-CN" sz="2800" b="1" dirty="0" smtClean="0">
                          <a:ln w="11430">
                            <a:solidFill>
                              <a:srgbClr val="FFFF00"/>
                            </a:solidFill>
                          </a:ln>
                          <a:solidFill>
                            <a:srgbClr val="FF0000"/>
                          </a:solidFill>
                          <a:effectLst>
                            <a:outerShdw blurRad="50800" dist="39000" dir="5460000" algn="tl">
                              <a:srgbClr val="000000">
                                <a:alpha val="38000"/>
                              </a:srgbClr>
                            </a:outerShdw>
                          </a:effectLst>
                          <a:latin typeface="Impact" pitchFamily="34" charset="0"/>
                        </a:rPr>
                        <a:t>2.5</a:t>
                      </a:r>
                      <a:endParaRPr lang="zh-CN" altLang="en-US" sz="2800" b="1" dirty="0">
                        <a:ln w="11430">
                          <a:solidFill>
                            <a:srgbClr val="FFFF00"/>
                          </a:solidFill>
                        </a:ln>
                        <a:solidFill>
                          <a:srgbClr val="FF0000"/>
                        </a:solidFill>
                        <a:effectLst>
                          <a:outerShdw blurRad="50800" dist="39000" dir="5460000" algn="tl">
                            <a:srgbClr val="000000">
                              <a:alpha val="38000"/>
                            </a:srgbClr>
                          </a:outerShdw>
                        </a:effectLst>
                        <a:latin typeface="Impact" pitchFamily="34" charset="0"/>
                      </a:endParaRPr>
                    </a:p>
                  </p:txBody>
                </p:sp>
                <p:sp>
                  <p:nvSpPr>
                    <p:cNvPr id="114" name="Rectangle 22"/>
                    <p:cNvSpPr>
                      <a:spLocks noChangeArrowheads="1"/>
                    </p:cNvSpPr>
                    <p:nvPr/>
                  </p:nvSpPr>
                  <p:spPr bwMode="auto">
                    <a:xfrm>
                      <a:off x="8489574" y="4005152"/>
                      <a:ext cx="431821" cy="285221"/>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buFont typeface="Wingdings" pitchFamily="2" charset="2"/>
                        <a:buNone/>
                        <a:defRPr/>
                      </a:pPr>
                      <a:r>
                        <a:rPr lang="en-US" altLang="zh-CN" sz="1050" b="1" dirty="0" smtClean="0">
                          <a:solidFill>
                            <a:schemeClr val="tx1"/>
                          </a:solidFill>
                          <a:latin typeface="微软雅黑" pitchFamily="34" charset="-122"/>
                          <a:ea typeface="微软雅黑" pitchFamily="34" charset="-122"/>
                        </a:rPr>
                        <a:t>H</a:t>
                      </a:r>
                      <a:endParaRPr lang="en-US" altLang="zh-CN" sz="1050" b="1" dirty="0">
                        <a:solidFill>
                          <a:schemeClr val="tx1"/>
                        </a:solidFill>
                        <a:latin typeface="微软雅黑" pitchFamily="34" charset="-122"/>
                        <a:ea typeface="微软雅黑" pitchFamily="34" charset="-122"/>
                      </a:endParaRPr>
                    </a:p>
                  </p:txBody>
                </p:sp>
              </p:grpSp>
            </p:grpSp>
          </p:grpSp>
          <p:sp>
            <p:nvSpPr>
              <p:cNvPr id="106" name="Rectangle 22"/>
              <p:cNvSpPr>
                <a:spLocks noChangeArrowheads="1"/>
              </p:cNvSpPr>
              <p:nvPr/>
            </p:nvSpPr>
            <p:spPr bwMode="auto">
              <a:xfrm>
                <a:off x="1042913" y="5665755"/>
                <a:ext cx="1439863" cy="599713"/>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defRPr/>
                </a:pPr>
                <a:r>
                  <a:rPr lang="en-US" altLang="zh-CN" sz="24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79.2%</a:t>
                </a:r>
                <a:endParaRPr lang="en-US" altLang="zh-CN" sz="24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7" name="Rectangle 22"/>
              <p:cNvSpPr>
                <a:spLocks noChangeArrowheads="1"/>
              </p:cNvSpPr>
              <p:nvPr/>
            </p:nvSpPr>
            <p:spPr bwMode="auto">
              <a:xfrm>
                <a:off x="1042913" y="5414739"/>
                <a:ext cx="1439863" cy="390525"/>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pPr>
                <a:r>
                  <a:rPr lang="zh-CN" altLang="en-US" sz="1600" b="1" dirty="0">
                    <a:solidFill>
                      <a:schemeClr val="tx1"/>
                    </a:solidFill>
                    <a:latin typeface="微软雅黑" pitchFamily="34" charset="-122"/>
                    <a:ea typeface="微软雅黑" pitchFamily="34" charset="-122"/>
                  </a:rPr>
                  <a:t>耗时降幅</a:t>
                </a:r>
                <a:endParaRPr lang="en-US" altLang="zh-CN" sz="1600" b="1" dirty="0">
                  <a:solidFill>
                    <a:schemeClr val="tx1"/>
                  </a:solidFill>
                  <a:latin typeface="微软雅黑" pitchFamily="34" charset="-122"/>
                  <a:ea typeface="微软雅黑" pitchFamily="34" charset="-122"/>
                </a:endParaRPr>
              </a:p>
            </p:txBody>
          </p:sp>
        </p:grpSp>
        <p:sp>
          <p:nvSpPr>
            <p:cNvPr id="104" name="TextBox 103"/>
            <p:cNvSpPr txBox="1"/>
            <p:nvPr/>
          </p:nvSpPr>
          <p:spPr>
            <a:xfrm>
              <a:off x="330753" y="4365104"/>
              <a:ext cx="2945128" cy="575538"/>
            </a:xfrm>
            <a:prstGeom prst="rect">
              <a:avLst/>
            </a:prstGeom>
            <a:noFill/>
          </p:spPr>
          <p:txBody>
            <a:bodyPr wrap="square" rtlCol="0">
              <a:spAutoFit/>
            </a:bodyPr>
            <a:lstStyle/>
            <a:p>
              <a:r>
                <a:rPr lang="zh-CN" altLang="en-US" b="1" dirty="0" smtClean="0">
                  <a:solidFill>
                    <a:schemeClr val="tx1"/>
                  </a:solidFill>
                  <a:latin typeface="+mn-ea"/>
                  <a:ea typeface="+mn-ea"/>
                </a:rPr>
                <a:t>链路汇编、反汇编和</a:t>
              </a:r>
              <a:r>
                <a:rPr lang="en-US" altLang="zh-CN" b="1" dirty="0" err="1" smtClean="0">
                  <a:solidFill>
                    <a:schemeClr val="tx1"/>
                  </a:solidFill>
                  <a:latin typeface="+mn-ea"/>
                  <a:ea typeface="+mn-ea"/>
                </a:rPr>
                <a:t>TraceLog</a:t>
              </a:r>
              <a:r>
                <a:rPr lang="zh-CN" altLang="en-US" b="1" dirty="0" smtClean="0">
                  <a:solidFill>
                    <a:schemeClr val="tx1"/>
                  </a:solidFill>
                  <a:latin typeface="+mn-ea"/>
                  <a:ea typeface="+mn-ea"/>
                </a:rPr>
                <a:t>文件等的常用分析流程总耗时：</a:t>
              </a:r>
              <a:endParaRPr lang="zh-CN" altLang="en-US" b="1" dirty="0">
                <a:solidFill>
                  <a:schemeClr val="tx1"/>
                </a:solidFill>
                <a:latin typeface="+mn-ea"/>
                <a:ea typeface="+mn-ea"/>
              </a:endParaRPr>
            </a:p>
          </p:txBody>
        </p:sp>
      </p:grpSp>
      <p:grpSp>
        <p:nvGrpSpPr>
          <p:cNvPr id="65" name="组合 33"/>
          <p:cNvGrpSpPr>
            <a:grpSpLocks/>
          </p:cNvGrpSpPr>
          <p:nvPr/>
        </p:nvGrpSpPr>
        <p:grpSpPr bwMode="auto">
          <a:xfrm rot="-1203549">
            <a:off x="1875300" y="5403849"/>
            <a:ext cx="1960051" cy="576132"/>
            <a:chOff x="3705899" y="1412776"/>
            <a:chExt cx="1658189" cy="576064"/>
          </a:xfrm>
        </p:grpSpPr>
        <p:sp>
          <p:nvSpPr>
            <p:cNvPr id="66" name="矩形 65"/>
            <p:cNvSpPr/>
            <p:nvPr/>
          </p:nvSpPr>
          <p:spPr bwMode="auto">
            <a:xfrm>
              <a:off x="3707904" y="1412776"/>
              <a:ext cx="1656184" cy="576064"/>
            </a:xfrm>
            <a:prstGeom prst="rect">
              <a:avLst/>
            </a:prstGeom>
            <a:solidFill>
              <a:schemeClr val="accent2"/>
            </a:solidFill>
            <a:ln w="9525" cap="flat" cmpd="sng" algn="ctr">
              <a:noFill/>
              <a:prstDash val="solid"/>
              <a:round/>
              <a:headEnd type="none" w="med" len="med"/>
              <a:tailEnd type="none" w="med" len="med"/>
            </a:ln>
            <a:effectLst/>
            <a:scene3d>
              <a:camera prst="orthographicFront"/>
              <a:lightRig rig="threePt" dir="t"/>
            </a:scene3d>
            <a:sp3d>
              <a:bevelT w="114300" prst="artDeco"/>
            </a:sp3d>
          </p:spPr>
          <p:txBody>
            <a:bodyPr lIns="79200" tIns="39600" rIns="79200" bIns="39600">
              <a:spAutoFit/>
            </a:bodyPr>
            <a:lstStyle/>
            <a:p>
              <a:pPr defTabSz="801688">
                <a:defRPr/>
              </a:pPr>
              <a:endParaRPr lang="zh-CN" altLang="en-US">
                <a:ea typeface="ＭＳ Ｐゴシック" pitchFamily="34" charset="-128"/>
              </a:endParaRPr>
            </a:p>
          </p:txBody>
        </p:sp>
        <p:sp>
          <p:nvSpPr>
            <p:cNvPr id="68" name="Rectangle 22"/>
            <p:cNvSpPr>
              <a:spLocks noChangeArrowheads="1"/>
            </p:cNvSpPr>
            <p:nvPr/>
          </p:nvSpPr>
          <p:spPr bwMode="auto">
            <a:xfrm>
              <a:off x="3705899" y="1464940"/>
              <a:ext cx="1655936" cy="428833"/>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buFont typeface="Wingdings" pitchFamily="2" charset="2"/>
                <a:buNone/>
                <a:defRPr/>
              </a:pPr>
              <a:r>
                <a:rPr lang="zh-CN" altLang="en-US" sz="16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子目标</a:t>
              </a:r>
              <a:r>
                <a:rPr lang="en-US" altLang="zh-CN" sz="16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5</a:t>
              </a:r>
              <a:r>
                <a:rPr lang="zh-CN" altLang="en-US" sz="16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小时达</a:t>
              </a:r>
              <a:r>
                <a:rPr lang="zh-CN" altLang="en-US" sz="16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成</a:t>
              </a:r>
              <a:endParaRPr lang="en-US" altLang="zh-CN" sz="16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0" fill="hold" nodeType="afterEffect">
                                  <p:stCondLst>
                                    <p:cond delay="0"/>
                                  </p:stCondLst>
                                  <p:childTnLst>
                                    <p:set>
                                      <p:cBhvr>
                                        <p:cTn id="10" dur="1" fill="hold">
                                          <p:stCondLst>
                                            <p:cond delay="0"/>
                                          </p:stCondLst>
                                        </p:cTn>
                                        <p:tgtEl>
                                          <p:spTgt spid="98"/>
                                        </p:tgtEl>
                                        <p:attrNameLst>
                                          <p:attrName>style.visibility</p:attrName>
                                        </p:attrNameLst>
                                      </p:cBhvr>
                                      <p:to>
                                        <p:strVal val="visible"/>
                                      </p:to>
                                    </p:set>
                                    <p:anim calcmode="lin" valueType="num">
                                      <p:cBhvr>
                                        <p:cTn id="11" dur="1000" fill="hold"/>
                                        <p:tgtEl>
                                          <p:spTgt spid="98"/>
                                        </p:tgtEl>
                                        <p:attrNameLst>
                                          <p:attrName>ppt_w</p:attrName>
                                        </p:attrNameLst>
                                      </p:cBhvr>
                                      <p:tavLst>
                                        <p:tav tm="0">
                                          <p:val>
                                            <p:fltVal val="0"/>
                                          </p:val>
                                        </p:tav>
                                        <p:tav tm="100000">
                                          <p:val>
                                            <p:strVal val="#ppt_w"/>
                                          </p:val>
                                        </p:tav>
                                      </p:tavLst>
                                    </p:anim>
                                    <p:anim calcmode="lin" valueType="num">
                                      <p:cBhvr>
                                        <p:cTn id="12" dur="1000" fill="hold"/>
                                        <p:tgtEl>
                                          <p:spTgt spid="98"/>
                                        </p:tgtEl>
                                        <p:attrNameLst>
                                          <p:attrName>ppt_h</p:attrName>
                                        </p:attrNameLst>
                                      </p:cBhvr>
                                      <p:tavLst>
                                        <p:tav tm="0">
                                          <p:val>
                                            <p:fltVal val="0"/>
                                          </p:val>
                                        </p:tav>
                                        <p:tav tm="100000">
                                          <p:val>
                                            <p:strVal val="#ppt_h"/>
                                          </p:val>
                                        </p:tav>
                                      </p:tavLst>
                                    </p:anim>
                                    <p:animEffect transition="in" filter="fade">
                                      <p:cBhvr>
                                        <p:cTn id="13" dur="1000"/>
                                        <p:tgtEl>
                                          <p:spTgt spid="98"/>
                                        </p:tgtEl>
                                      </p:cBhvr>
                                    </p:animEffect>
                                  </p:childTnLst>
                                </p:cTn>
                              </p:par>
                            </p:childTnLst>
                          </p:cTn>
                        </p:par>
                        <p:par>
                          <p:cTn id="14" fill="hold">
                            <p:stCondLst>
                              <p:cond delay="1500"/>
                            </p:stCondLst>
                            <p:childTnLst>
                              <p:par>
                                <p:cTn id="15" presetID="53" presetClass="entr" presetSubtype="0" fill="hold" nodeType="afterEffect">
                                  <p:stCondLst>
                                    <p:cond delay="0"/>
                                  </p:stCondLst>
                                  <p:childTnLst>
                                    <p:set>
                                      <p:cBhvr>
                                        <p:cTn id="16" dur="1" fill="hold">
                                          <p:stCondLst>
                                            <p:cond delay="0"/>
                                          </p:stCondLst>
                                        </p:cTn>
                                        <p:tgtEl>
                                          <p:spTgt spid="99"/>
                                        </p:tgtEl>
                                        <p:attrNameLst>
                                          <p:attrName>style.visibility</p:attrName>
                                        </p:attrNameLst>
                                      </p:cBhvr>
                                      <p:to>
                                        <p:strVal val="visible"/>
                                      </p:to>
                                    </p:set>
                                    <p:anim calcmode="lin" valueType="num">
                                      <p:cBhvr>
                                        <p:cTn id="17" dur="1000" fill="hold"/>
                                        <p:tgtEl>
                                          <p:spTgt spid="99"/>
                                        </p:tgtEl>
                                        <p:attrNameLst>
                                          <p:attrName>ppt_w</p:attrName>
                                        </p:attrNameLst>
                                      </p:cBhvr>
                                      <p:tavLst>
                                        <p:tav tm="0">
                                          <p:val>
                                            <p:fltVal val="0"/>
                                          </p:val>
                                        </p:tav>
                                        <p:tav tm="100000">
                                          <p:val>
                                            <p:strVal val="#ppt_w"/>
                                          </p:val>
                                        </p:tav>
                                      </p:tavLst>
                                    </p:anim>
                                    <p:anim calcmode="lin" valueType="num">
                                      <p:cBhvr>
                                        <p:cTn id="18" dur="1000" fill="hold"/>
                                        <p:tgtEl>
                                          <p:spTgt spid="99"/>
                                        </p:tgtEl>
                                        <p:attrNameLst>
                                          <p:attrName>ppt_h</p:attrName>
                                        </p:attrNameLst>
                                      </p:cBhvr>
                                      <p:tavLst>
                                        <p:tav tm="0">
                                          <p:val>
                                            <p:fltVal val="0"/>
                                          </p:val>
                                        </p:tav>
                                        <p:tav tm="100000">
                                          <p:val>
                                            <p:strVal val="#ppt_h"/>
                                          </p:val>
                                        </p:tav>
                                      </p:tavLst>
                                    </p:anim>
                                    <p:animEffect transition="in" filter="fade">
                                      <p:cBhvr>
                                        <p:cTn id="19" dur="1000"/>
                                        <p:tgtEl>
                                          <p:spTgt spid="99"/>
                                        </p:tgtEl>
                                      </p:cBhvr>
                                    </p:animEffect>
                                  </p:childTnLst>
                                </p:cTn>
                              </p:par>
                            </p:childTnLst>
                          </p:cTn>
                        </p:par>
                        <p:par>
                          <p:cTn id="20" fill="hold">
                            <p:stCondLst>
                              <p:cond delay="2500"/>
                            </p:stCondLst>
                            <p:childTnLst>
                              <p:par>
                                <p:cTn id="21" presetID="53" presetClass="entr" presetSubtype="0" fill="hold" nodeType="afterEffect">
                                  <p:stCondLst>
                                    <p:cond delay="0"/>
                                  </p:stCondLst>
                                  <p:childTnLst>
                                    <p:set>
                                      <p:cBhvr>
                                        <p:cTn id="22" dur="1" fill="hold">
                                          <p:stCondLst>
                                            <p:cond delay="0"/>
                                          </p:stCondLst>
                                        </p:cTn>
                                        <p:tgtEl>
                                          <p:spTgt spid="100"/>
                                        </p:tgtEl>
                                        <p:attrNameLst>
                                          <p:attrName>style.visibility</p:attrName>
                                        </p:attrNameLst>
                                      </p:cBhvr>
                                      <p:to>
                                        <p:strVal val="visible"/>
                                      </p:to>
                                    </p:set>
                                    <p:anim calcmode="lin" valueType="num">
                                      <p:cBhvr>
                                        <p:cTn id="23" dur="1000" fill="hold"/>
                                        <p:tgtEl>
                                          <p:spTgt spid="100"/>
                                        </p:tgtEl>
                                        <p:attrNameLst>
                                          <p:attrName>ppt_w</p:attrName>
                                        </p:attrNameLst>
                                      </p:cBhvr>
                                      <p:tavLst>
                                        <p:tav tm="0">
                                          <p:val>
                                            <p:fltVal val="0"/>
                                          </p:val>
                                        </p:tav>
                                        <p:tav tm="100000">
                                          <p:val>
                                            <p:strVal val="#ppt_w"/>
                                          </p:val>
                                        </p:tav>
                                      </p:tavLst>
                                    </p:anim>
                                    <p:anim calcmode="lin" valueType="num">
                                      <p:cBhvr>
                                        <p:cTn id="24" dur="1000" fill="hold"/>
                                        <p:tgtEl>
                                          <p:spTgt spid="100"/>
                                        </p:tgtEl>
                                        <p:attrNameLst>
                                          <p:attrName>ppt_h</p:attrName>
                                        </p:attrNameLst>
                                      </p:cBhvr>
                                      <p:tavLst>
                                        <p:tav tm="0">
                                          <p:val>
                                            <p:fltVal val="0"/>
                                          </p:val>
                                        </p:tav>
                                        <p:tav tm="100000">
                                          <p:val>
                                            <p:strVal val="#ppt_h"/>
                                          </p:val>
                                        </p:tav>
                                      </p:tavLst>
                                    </p:anim>
                                    <p:animEffect transition="in" filter="fade">
                                      <p:cBhvr>
                                        <p:cTn id="25" dur="1000"/>
                                        <p:tgtEl>
                                          <p:spTgt spid="100"/>
                                        </p:tgtEl>
                                      </p:cBhvr>
                                    </p:animEffect>
                                  </p:childTnLst>
                                </p:cTn>
                              </p:par>
                            </p:childTnLst>
                          </p:cTn>
                        </p:par>
                        <p:par>
                          <p:cTn id="26" fill="hold">
                            <p:stCondLst>
                              <p:cond delay="3500"/>
                            </p:stCondLst>
                            <p:childTnLst>
                              <p:par>
                                <p:cTn id="27" presetID="53" presetClass="entr" presetSubtype="0" fill="hold" nodeType="afterEffect">
                                  <p:stCondLst>
                                    <p:cond delay="0"/>
                                  </p:stCondLst>
                                  <p:childTnLst>
                                    <p:set>
                                      <p:cBhvr>
                                        <p:cTn id="28" dur="1" fill="hold">
                                          <p:stCondLst>
                                            <p:cond delay="0"/>
                                          </p:stCondLst>
                                        </p:cTn>
                                        <p:tgtEl>
                                          <p:spTgt spid="101"/>
                                        </p:tgtEl>
                                        <p:attrNameLst>
                                          <p:attrName>style.visibility</p:attrName>
                                        </p:attrNameLst>
                                      </p:cBhvr>
                                      <p:to>
                                        <p:strVal val="visible"/>
                                      </p:to>
                                    </p:set>
                                    <p:anim calcmode="lin" valueType="num">
                                      <p:cBhvr>
                                        <p:cTn id="29" dur="1000" fill="hold"/>
                                        <p:tgtEl>
                                          <p:spTgt spid="101"/>
                                        </p:tgtEl>
                                        <p:attrNameLst>
                                          <p:attrName>ppt_w</p:attrName>
                                        </p:attrNameLst>
                                      </p:cBhvr>
                                      <p:tavLst>
                                        <p:tav tm="0">
                                          <p:val>
                                            <p:fltVal val="0"/>
                                          </p:val>
                                        </p:tav>
                                        <p:tav tm="100000">
                                          <p:val>
                                            <p:strVal val="#ppt_w"/>
                                          </p:val>
                                        </p:tav>
                                      </p:tavLst>
                                    </p:anim>
                                    <p:anim calcmode="lin" valueType="num">
                                      <p:cBhvr>
                                        <p:cTn id="30" dur="1000" fill="hold"/>
                                        <p:tgtEl>
                                          <p:spTgt spid="101"/>
                                        </p:tgtEl>
                                        <p:attrNameLst>
                                          <p:attrName>ppt_h</p:attrName>
                                        </p:attrNameLst>
                                      </p:cBhvr>
                                      <p:tavLst>
                                        <p:tav tm="0">
                                          <p:val>
                                            <p:fltVal val="0"/>
                                          </p:val>
                                        </p:tav>
                                        <p:tav tm="100000">
                                          <p:val>
                                            <p:strVal val="#ppt_h"/>
                                          </p:val>
                                        </p:tav>
                                      </p:tavLst>
                                    </p:anim>
                                    <p:animEffect transition="in" filter="fade">
                                      <p:cBhvr>
                                        <p:cTn id="31" dur="1000"/>
                                        <p:tgtEl>
                                          <p:spTgt spid="101"/>
                                        </p:tgtEl>
                                      </p:cBhvr>
                                    </p:animEffect>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nodeType="clickEffect">
                                  <p:stCondLst>
                                    <p:cond delay="0"/>
                                  </p:stCondLst>
                                  <p:childTnLst>
                                    <p:set>
                                      <p:cBhvr>
                                        <p:cTn id="35" dur="1" fill="hold">
                                          <p:stCondLst>
                                            <p:cond delay="0"/>
                                          </p:stCondLst>
                                        </p:cTn>
                                        <p:tgtEl>
                                          <p:spTgt spid="102"/>
                                        </p:tgtEl>
                                        <p:attrNameLst>
                                          <p:attrName>style.visibility</p:attrName>
                                        </p:attrNameLst>
                                      </p:cBhvr>
                                      <p:to>
                                        <p:strVal val="visible"/>
                                      </p:to>
                                    </p:set>
                                    <p:anim calcmode="lin" valueType="num">
                                      <p:cBhvr>
                                        <p:cTn id="36" dur="500" fill="hold"/>
                                        <p:tgtEl>
                                          <p:spTgt spid="102"/>
                                        </p:tgtEl>
                                        <p:attrNameLst>
                                          <p:attrName>ppt_w</p:attrName>
                                        </p:attrNameLst>
                                      </p:cBhvr>
                                      <p:tavLst>
                                        <p:tav tm="0">
                                          <p:val>
                                            <p:fltVal val="0"/>
                                          </p:val>
                                        </p:tav>
                                        <p:tav tm="100000">
                                          <p:val>
                                            <p:strVal val="#ppt_w"/>
                                          </p:val>
                                        </p:tav>
                                      </p:tavLst>
                                    </p:anim>
                                    <p:anim calcmode="lin" valueType="num">
                                      <p:cBhvr>
                                        <p:cTn id="37" dur="500" fill="hold"/>
                                        <p:tgtEl>
                                          <p:spTgt spid="102"/>
                                        </p:tgtEl>
                                        <p:attrNameLst>
                                          <p:attrName>ppt_h</p:attrName>
                                        </p:attrNameLst>
                                      </p:cBhvr>
                                      <p:tavLst>
                                        <p:tav tm="0">
                                          <p:val>
                                            <p:fltVal val="0"/>
                                          </p:val>
                                        </p:tav>
                                        <p:tav tm="100000">
                                          <p:val>
                                            <p:strVal val="#ppt_h"/>
                                          </p:val>
                                        </p:tav>
                                      </p:tavLst>
                                    </p:anim>
                                  </p:childTnLst>
                                </p:cTn>
                              </p:par>
                            </p:childTnLst>
                          </p:cTn>
                        </p:par>
                        <p:par>
                          <p:cTn id="38" fill="hold">
                            <p:stCondLst>
                              <p:cond delay="500"/>
                            </p:stCondLst>
                            <p:childTnLst>
                              <p:par>
                                <p:cTn id="39" presetID="23" presetClass="entr" presetSubtype="36" fill="hold" nodeType="afterEffect">
                                  <p:stCondLst>
                                    <p:cond delay="0"/>
                                  </p:stCondLst>
                                  <p:childTnLst>
                                    <p:set>
                                      <p:cBhvr>
                                        <p:cTn id="40" dur="1" fill="hold">
                                          <p:stCondLst>
                                            <p:cond delay="0"/>
                                          </p:stCondLst>
                                        </p:cTn>
                                        <p:tgtEl>
                                          <p:spTgt spid="65"/>
                                        </p:tgtEl>
                                        <p:attrNameLst>
                                          <p:attrName>style.visibility</p:attrName>
                                        </p:attrNameLst>
                                      </p:cBhvr>
                                      <p:to>
                                        <p:strVal val="visible"/>
                                      </p:to>
                                    </p:set>
                                    <p:anim calcmode="lin" valueType="num">
                                      <p:cBhvr>
                                        <p:cTn id="41" dur="500" fill="hold"/>
                                        <p:tgtEl>
                                          <p:spTgt spid="65"/>
                                        </p:tgtEl>
                                        <p:attrNameLst>
                                          <p:attrName>ppt_w</p:attrName>
                                        </p:attrNameLst>
                                      </p:cBhvr>
                                      <p:tavLst>
                                        <p:tav tm="0">
                                          <p:val>
                                            <p:strVal val="(6*min(max(#ppt_w*#ppt_h,.3),1)-7.4)/-.7*#ppt_w"/>
                                          </p:val>
                                        </p:tav>
                                        <p:tav tm="100000">
                                          <p:val>
                                            <p:strVal val="#ppt_w"/>
                                          </p:val>
                                        </p:tav>
                                      </p:tavLst>
                                    </p:anim>
                                    <p:anim calcmode="lin" valueType="num">
                                      <p:cBhvr>
                                        <p:cTn id="42" dur="500" fill="hold"/>
                                        <p:tgtEl>
                                          <p:spTgt spid="65"/>
                                        </p:tgtEl>
                                        <p:attrNameLst>
                                          <p:attrName>ppt_h</p:attrName>
                                        </p:attrNameLst>
                                      </p:cBhvr>
                                      <p:tavLst>
                                        <p:tav tm="0">
                                          <p:val>
                                            <p:strVal val="(6*min(max(#ppt_w*#ppt_h,.3),1)-7.4)/-.7*#ppt_h"/>
                                          </p:val>
                                        </p:tav>
                                        <p:tav tm="100000">
                                          <p:val>
                                            <p:strVal val="#ppt_h"/>
                                          </p:val>
                                        </p:tav>
                                      </p:tavLst>
                                    </p:anim>
                                    <p:anim calcmode="lin" valueType="num">
                                      <p:cBhvr>
                                        <p:cTn id="43" dur="500" fill="hold"/>
                                        <p:tgtEl>
                                          <p:spTgt spid="65"/>
                                        </p:tgtEl>
                                        <p:attrNameLst>
                                          <p:attrName>ppt_x</p:attrName>
                                        </p:attrNameLst>
                                      </p:cBhvr>
                                      <p:tavLst>
                                        <p:tav tm="0">
                                          <p:val>
                                            <p:fltVal val="0.5"/>
                                          </p:val>
                                        </p:tav>
                                        <p:tav tm="100000">
                                          <p:val>
                                            <p:strVal val="#ppt_x"/>
                                          </p:val>
                                        </p:tav>
                                      </p:tavLst>
                                    </p:anim>
                                    <p:anim calcmode="lin" valueType="num">
                                      <p:cBhvr>
                                        <p:cTn id="44" dur="500" fill="hold"/>
                                        <p:tgtEl>
                                          <p:spTgt spid="65"/>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8"/>
          <p:cNvGrpSpPr>
            <a:grpSpLocks/>
          </p:cNvGrpSpPr>
          <p:nvPr/>
        </p:nvGrpSpPr>
        <p:grpSpPr bwMode="auto">
          <a:xfrm>
            <a:off x="5411788" y="95250"/>
            <a:ext cx="3633787" cy="771525"/>
            <a:chOff x="5230779" y="272058"/>
            <a:chExt cx="3633789" cy="771525"/>
          </a:xfrm>
        </p:grpSpPr>
        <p:grpSp>
          <p:nvGrpSpPr>
            <p:cNvPr id="3" name="Group 4"/>
            <p:cNvGrpSpPr>
              <a:grpSpLocks/>
            </p:cNvGrpSpPr>
            <p:nvPr/>
          </p:nvGrpSpPr>
          <p:grpSpPr bwMode="auto">
            <a:xfrm>
              <a:off x="5337143" y="373658"/>
              <a:ext cx="3527425" cy="669925"/>
              <a:chOff x="3310" y="287"/>
              <a:chExt cx="2222" cy="422"/>
            </a:xfrm>
          </p:grpSpPr>
          <p:sp>
            <p:nvSpPr>
              <p:cNvPr id="17420" name="Freeform 5"/>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7421" name="Freeform 6"/>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7422" name="Freeform 7"/>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gradFill rotWithShape="1">
                <a:gsLst>
                  <a:gs pos="0">
                    <a:srgbClr val="BE0202"/>
                  </a:gs>
                  <a:gs pos="100000">
                    <a:srgbClr val="CE9E9E"/>
                  </a:gs>
                </a:gsLst>
                <a:lin ang="2700000" scaled="1"/>
              </a:gradFill>
              <a:ln w="6350" cap="flat" cmpd="sng">
                <a:solidFill>
                  <a:srgbClr val="000000"/>
                </a:solidFill>
                <a:prstDash val="solid"/>
                <a:round/>
                <a:headEnd type="none" w="med" len="med"/>
                <a:tailEnd type="none" w="med" len="med"/>
              </a:ln>
            </p:spPr>
            <p:txBody>
              <a:bodyPr/>
              <a:lstStyle/>
              <a:p>
                <a:endParaRPr lang="zh-CN" altLang="en-US"/>
              </a:p>
            </p:txBody>
          </p:sp>
          <p:sp>
            <p:nvSpPr>
              <p:cNvPr id="17423" name="Freeform 8"/>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7424" name="Text Box 10"/>
              <p:cNvSpPr txBox="1">
                <a:spLocks noChangeArrowheads="1"/>
              </p:cNvSpPr>
              <p:nvPr/>
            </p:nvSpPr>
            <p:spPr bwMode="auto">
              <a:xfrm>
                <a:off x="3833" y="388"/>
                <a:ext cx="317"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分析根因</a:t>
                </a:r>
              </a:p>
            </p:txBody>
          </p:sp>
          <p:sp>
            <p:nvSpPr>
              <p:cNvPr id="17425" name="Text Box 11"/>
              <p:cNvSpPr txBox="1">
                <a:spLocks noChangeArrowheads="1"/>
              </p:cNvSpPr>
              <p:nvPr/>
            </p:nvSpPr>
            <p:spPr bwMode="auto">
              <a:xfrm>
                <a:off x="4152" y="388"/>
                <a:ext cx="316"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拟定对策</a:t>
                </a:r>
              </a:p>
            </p:txBody>
          </p:sp>
          <p:sp>
            <p:nvSpPr>
              <p:cNvPr id="17426" name="Text Box 12"/>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7427" name="Text Box 13"/>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latin typeface="Arial" charset="0"/>
                    <a:ea typeface="华文细黑" pitchFamily="2" charset="-122"/>
                    <a:cs typeface="Arial" charset="0"/>
                  </a:rPr>
                  <a:t>对策实施</a:t>
                </a:r>
              </a:p>
              <a:p>
                <a:pPr algn="ctr">
                  <a:lnSpc>
                    <a:spcPct val="110000"/>
                  </a:lnSpc>
                </a:pPr>
                <a:r>
                  <a:rPr lang="zh-CN" altLang="en-US" sz="1200" b="1">
                    <a:latin typeface="Arial" charset="0"/>
                    <a:ea typeface="华文细黑" pitchFamily="2" charset="-122"/>
                    <a:cs typeface="Arial" charset="0"/>
                  </a:rPr>
                  <a:t>效果确认</a:t>
                </a:r>
              </a:p>
            </p:txBody>
          </p:sp>
          <p:sp>
            <p:nvSpPr>
              <p:cNvPr id="17428" name="AutoShape 14"/>
              <p:cNvSpPr>
                <a:spLocks noChangeArrowheads="1"/>
              </p:cNvSpPr>
              <p:nvPr/>
            </p:nvSpPr>
            <p:spPr bwMode="auto">
              <a:xfrm>
                <a:off x="3310" y="380"/>
                <a:ext cx="543" cy="329"/>
              </a:xfrm>
              <a:prstGeom prst="homePlate">
                <a:avLst>
                  <a:gd name="adj" fmla="val 24069"/>
                </a:avLst>
              </a:prstGeom>
              <a:solidFill>
                <a:schemeClr val="bg1"/>
              </a:solidFill>
              <a:ln w="6350" algn="ctr">
                <a:solidFill>
                  <a:srgbClr val="000000"/>
                </a:solidFill>
                <a:miter lim="800000"/>
                <a:headEnd/>
                <a:tailEnd/>
              </a:ln>
            </p:spPr>
            <p:txBody>
              <a:bodyPr/>
              <a:lstStyle/>
              <a:p>
                <a:endParaRPr lang="zh-CN" altLang="en-US"/>
              </a:p>
            </p:txBody>
          </p:sp>
          <p:sp>
            <p:nvSpPr>
              <p:cNvPr id="17429" name="Text Box 15"/>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chemeClr val="bg2"/>
                    </a:solidFill>
                    <a:latin typeface="Arial" charset="0"/>
                    <a:ea typeface="华文细黑" pitchFamily="2" charset="-122"/>
                    <a:cs typeface="Arial" charset="0"/>
                  </a:rPr>
                  <a:t>选择课题</a:t>
                </a:r>
              </a:p>
              <a:p>
                <a:pPr algn="ctr">
                  <a:lnSpc>
                    <a:spcPct val="110000"/>
                  </a:lnSpc>
                </a:pPr>
                <a:r>
                  <a:rPr lang="zh-CN" altLang="en-US" sz="1200" b="1">
                    <a:solidFill>
                      <a:schemeClr val="bg2"/>
                    </a:solidFill>
                    <a:latin typeface="Arial" charset="0"/>
                    <a:ea typeface="华文细黑" pitchFamily="2" charset="-122"/>
                    <a:cs typeface="Arial" charset="0"/>
                  </a:rPr>
                  <a:t>把握现状</a:t>
                </a:r>
              </a:p>
            </p:txBody>
          </p:sp>
          <p:sp>
            <p:nvSpPr>
              <p:cNvPr id="17430" name="AutoShape 16"/>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7431" name="AutoShape 18"/>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7432" name="AutoShape 20"/>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7415" name="Text Box 21"/>
            <p:cNvSpPr txBox="1">
              <a:spLocks noChangeArrowheads="1"/>
            </p:cNvSpPr>
            <p:nvPr/>
          </p:nvSpPr>
          <p:spPr bwMode="auto">
            <a:xfrm>
              <a:off x="5230779" y="27364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S1</a:t>
              </a:r>
            </a:p>
          </p:txBody>
        </p:sp>
        <p:sp>
          <p:nvSpPr>
            <p:cNvPr id="17416" name="Text Box 22"/>
            <p:cNvSpPr txBox="1">
              <a:spLocks noChangeArrowheads="1"/>
            </p:cNvSpPr>
            <p:nvPr/>
          </p:nvSpPr>
          <p:spPr bwMode="auto">
            <a:xfrm>
              <a:off x="61674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S2</a:t>
              </a:r>
            </a:p>
          </p:txBody>
        </p:sp>
        <p:sp>
          <p:nvSpPr>
            <p:cNvPr id="17417" name="Text Box 23"/>
            <p:cNvSpPr txBox="1">
              <a:spLocks noChangeArrowheads="1"/>
            </p:cNvSpPr>
            <p:nvPr/>
          </p:nvSpPr>
          <p:spPr bwMode="auto">
            <a:xfrm>
              <a:off x="65992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7418" name="Text Box 24"/>
            <p:cNvSpPr txBox="1">
              <a:spLocks noChangeArrowheads="1"/>
            </p:cNvSpPr>
            <p:nvPr/>
          </p:nvSpPr>
          <p:spPr bwMode="auto">
            <a:xfrm>
              <a:off x="7175467" y="272058"/>
              <a:ext cx="503238"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S4</a:t>
              </a:r>
            </a:p>
          </p:txBody>
        </p:sp>
        <p:sp>
          <p:nvSpPr>
            <p:cNvPr id="17419" name="Text Box 25"/>
            <p:cNvSpPr txBox="1">
              <a:spLocks noChangeArrowheads="1"/>
            </p:cNvSpPr>
            <p:nvPr/>
          </p:nvSpPr>
          <p:spPr bwMode="auto">
            <a:xfrm>
              <a:off x="78946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sp>
        <p:nvSpPr>
          <p:cNvPr id="17412" name="Rectangle 26"/>
          <p:cNvSpPr>
            <a:spLocks noGrp="1" noChangeArrowheads="1"/>
          </p:cNvSpPr>
          <p:nvPr>
            <p:ph type="title"/>
          </p:nvPr>
        </p:nvSpPr>
        <p:spPr>
          <a:xfrm>
            <a:off x="652463" y="430213"/>
            <a:ext cx="4424362" cy="871537"/>
          </a:xfrm>
        </p:spPr>
        <p:txBody>
          <a:bodyPr/>
          <a:lstStyle/>
          <a:p>
            <a:pPr eaLnBrk="1" hangingPunct="1"/>
            <a:r>
              <a:rPr lang="en-US" altLang="zh-CN" smtClean="0"/>
              <a:t>Step 4.1</a:t>
            </a:r>
            <a:r>
              <a:rPr lang="zh-CN" altLang="en-US" smtClean="0"/>
              <a:t>：对策实施</a:t>
            </a:r>
          </a:p>
        </p:txBody>
      </p:sp>
      <p:sp>
        <p:nvSpPr>
          <p:cNvPr id="57" name="Rectangle 3"/>
          <p:cNvSpPr txBox="1">
            <a:spLocks noChangeArrowheads="1"/>
          </p:cNvSpPr>
          <p:nvPr/>
        </p:nvSpPr>
        <p:spPr bwMode="auto">
          <a:xfrm>
            <a:off x="652463" y="1641475"/>
            <a:ext cx="7929562"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p:txBody>
      </p:sp>
      <p:grpSp>
        <p:nvGrpSpPr>
          <p:cNvPr id="58" name="组合 21"/>
          <p:cNvGrpSpPr>
            <a:grpSpLocks/>
          </p:cNvGrpSpPr>
          <p:nvPr/>
        </p:nvGrpSpPr>
        <p:grpSpPr bwMode="auto">
          <a:xfrm>
            <a:off x="250825" y="1339850"/>
            <a:ext cx="1657350" cy="576263"/>
            <a:chOff x="3707904" y="1411191"/>
            <a:chExt cx="1656184" cy="577649"/>
          </a:xfrm>
        </p:grpSpPr>
        <p:sp>
          <p:nvSpPr>
            <p:cNvPr id="59" name="矩形 58"/>
            <p:cNvSpPr/>
            <p:nvPr/>
          </p:nvSpPr>
          <p:spPr bwMode="auto">
            <a:xfrm>
              <a:off x="3707904" y="1412776"/>
              <a:ext cx="1656184" cy="576064"/>
            </a:xfrm>
            <a:prstGeom prst="rect">
              <a:avLst/>
            </a:prstGeom>
            <a:solidFill>
              <a:schemeClr val="accent2"/>
            </a:solidFill>
            <a:ln w="9525" cap="flat" cmpd="sng" algn="ctr">
              <a:noFill/>
              <a:prstDash val="solid"/>
              <a:round/>
              <a:headEnd type="none" w="med" len="med"/>
              <a:tailEnd type="none" w="med" len="med"/>
            </a:ln>
            <a:effectLst/>
            <a:scene3d>
              <a:camera prst="orthographicFront"/>
              <a:lightRig rig="threePt" dir="t"/>
            </a:scene3d>
            <a:sp3d>
              <a:bevelT w="114300" prst="artDeco"/>
            </a:sp3d>
          </p:spPr>
          <p:txBody>
            <a:bodyPr lIns="79200" tIns="39600" rIns="79200" bIns="39600">
              <a:spAutoFit/>
            </a:bodyPr>
            <a:lstStyle/>
            <a:p>
              <a:pPr defTabSz="801688">
                <a:defRPr/>
              </a:pPr>
              <a:endParaRPr lang="zh-CN" altLang="en-US">
                <a:ea typeface="ＭＳ Ｐゴシック" pitchFamily="34" charset="-128"/>
              </a:endParaRPr>
            </a:p>
          </p:txBody>
        </p:sp>
        <p:sp>
          <p:nvSpPr>
            <p:cNvPr id="60" name="Rectangle 22"/>
            <p:cNvSpPr>
              <a:spLocks noChangeArrowheads="1"/>
            </p:cNvSpPr>
            <p:nvPr/>
          </p:nvSpPr>
          <p:spPr bwMode="auto">
            <a:xfrm>
              <a:off x="3707904" y="1411191"/>
              <a:ext cx="1656184" cy="545823"/>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buFont typeface="Wingdings" pitchFamily="2" charset="2"/>
                <a:buNone/>
                <a:defRPr/>
              </a:pPr>
              <a:r>
                <a:rPr lang="zh-CN" altLang="en-US"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实</a:t>
              </a:r>
              <a:r>
                <a:rPr lang="zh-CN" altLang="en-US" sz="24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施六</a:t>
              </a:r>
              <a:endParaRPr lang="en-US" altLang="zh-CN"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grpSp>
        <p:nvGrpSpPr>
          <p:cNvPr id="61" name="组合 27"/>
          <p:cNvGrpSpPr>
            <a:grpSpLocks/>
          </p:cNvGrpSpPr>
          <p:nvPr/>
        </p:nvGrpSpPr>
        <p:grpSpPr bwMode="auto">
          <a:xfrm>
            <a:off x="2339975" y="1268404"/>
            <a:ext cx="6264473" cy="619134"/>
            <a:chOff x="2339752" y="1297654"/>
            <a:chExt cx="6264321" cy="619178"/>
          </a:xfrm>
        </p:grpSpPr>
        <p:sp>
          <p:nvSpPr>
            <p:cNvPr id="62" name="矩形 61"/>
            <p:cNvSpPr/>
            <p:nvPr/>
          </p:nvSpPr>
          <p:spPr bwMode="auto">
            <a:xfrm>
              <a:off x="2339752" y="1340768"/>
              <a:ext cx="6192688" cy="576064"/>
            </a:xfrm>
            <a:prstGeom prst="rect">
              <a:avLst/>
            </a:prstGeom>
            <a:solidFill>
              <a:schemeClr val="accent3">
                <a:lumMod val="8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lIns="79200" tIns="39600" rIns="79200" bIns="39600">
              <a:spAutoFit/>
            </a:bodyPr>
            <a:lstStyle/>
            <a:p>
              <a:pPr defTabSz="801688">
                <a:defRPr/>
              </a:pPr>
              <a:endParaRPr lang="zh-CN" altLang="en-US">
                <a:ea typeface="ＭＳ Ｐゴシック" pitchFamily="34" charset="-128"/>
              </a:endParaRPr>
            </a:p>
          </p:txBody>
        </p:sp>
        <p:sp>
          <p:nvSpPr>
            <p:cNvPr id="64" name="Rectangle 22"/>
            <p:cNvSpPr>
              <a:spLocks noChangeArrowheads="1"/>
            </p:cNvSpPr>
            <p:nvPr/>
          </p:nvSpPr>
          <p:spPr bwMode="auto">
            <a:xfrm>
              <a:off x="2483542" y="1297654"/>
              <a:ext cx="6120531" cy="601281"/>
            </a:xfrm>
            <a:prstGeom prst="rect">
              <a:avLst/>
            </a:prstGeom>
            <a:noFill/>
            <a:ln w="9525">
              <a:noFill/>
              <a:miter lim="800000"/>
              <a:headEnd/>
              <a:tailEnd/>
            </a:ln>
          </p:spPr>
          <p:txBody>
            <a:bodyPr wrap="square" lIns="83356" tIns="41680" rIns="83356" bIns="41680" anchor="ctr">
              <a:spAutoFit/>
            </a:bodyPr>
            <a:lstStyle/>
            <a:p>
              <a:pPr eaLnBrk="0" hangingPunct="0">
                <a:lnSpc>
                  <a:spcPct val="140000"/>
                </a:lnSpc>
                <a:buClr>
                  <a:srgbClr val="990000"/>
                </a:buClr>
                <a:buSzPct val="60000"/>
              </a:pPr>
              <a:r>
                <a:rPr lang="zh-CN" altLang="en-US" sz="2400" b="1" dirty="0" smtClean="0">
                  <a:solidFill>
                    <a:schemeClr val="tx1"/>
                  </a:solidFill>
                  <a:latin typeface="微软雅黑" pitchFamily="34" charset="-122"/>
                  <a:ea typeface="微软雅黑" pitchFamily="34" charset="-122"/>
                </a:rPr>
                <a:t>打包自</a:t>
              </a:r>
              <a:r>
                <a:rPr lang="zh-CN" altLang="en-US" sz="2400" b="1" dirty="0">
                  <a:solidFill>
                    <a:schemeClr val="tx1"/>
                  </a:solidFill>
                  <a:latin typeface="微软雅黑" pitchFamily="34" charset="-122"/>
                  <a:ea typeface="微软雅黑" pitchFamily="34" charset="-122"/>
                </a:rPr>
                <a:t>动化集成和一体化呈现平</a:t>
              </a:r>
              <a:r>
                <a:rPr lang="zh-CN" altLang="en-US" sz="2400" b="1" dirty="0" smtClean="0">
                  <a:solidFill>
                    <a:schemeClr val="tx1"/>
                  </a:solidFill>
                  <a:latin typeface="微软雅黑" pitchFamily="34" charset="-122"/>
                  <a:ea typeface="微软雅黑" pitchFamily="34" charset="-122"/>
                </a:rPr>
                <a:t>台整体方案</a:t>
              </a:r>
              <a:endParaRPr lang="zh-CN" altLang="en-US" sz="2400" b="1" dirty="0">
                <a:solidFill>
                  <a:schemeClr val="tx1"/>
                </a:solidFill>
                <a:latin typeface="微软雅黑" pitchFamily="34" charset="-122"/>
                <a:ea typeface="微软雅黑" pitchFamily="34" charset="-122"/>
              </a:endParaRPr>
            </a:p>
          </p:txBody>
        </p:sp>
      </p:grpSp>
      <p:sp>
        <p:nvSpPr>
          <p:cNvPr id="67" name="Rectangle 78"/>
          <p:cNvSpPr>
            <a:spLocks noChangeArrowheads="1"/>
          </p:cNvSpPr>
          <p:nvPr/>
        </p:nvSpPr>
        <p:spPr bwMode="white">
          <a:xfrm>
            <a:off x="1617663" y="2379663"/>
            <a:ext cx="1584325" cy="1200150"/>
          </a:xfrm>
          <a:prstGeom prst="rect">
            <a:avLst/>
          </a:prstGeom>
          <a:noFill/>
          <a:ln w="9525">
            <a:noFill/>
            <a:miter lim="800000"/>
            <a:headEnd/>
            <a:tailEnd/>
          </a:ln>
        </p:spPr>
        <p:txBody>
          <a:bodyPr lIns="91422" tIns="45711" rIns="91422" bIns="45711">
            <a:spAutoFit/>
          </a:bodyPr>
          <a:lstStyle/>
          <a:p>
            <a:pPr eaLnBrk="0" hangingPunct="0"/>
            <a:r>
              <a:rPr lang="en-US" altLang="zh-CN" sz="1800">
                <a:solidFill>
                  <a:srgbClr val="FEFEFE"/>
                </a:solidFill>
                <a:ea typeface="宋体" pitchFamily="2" charset="-122"/>
                <a:cs typeface="Arial" charset="0"/>
              </a:rPr>
              <a:t>2012-03-01</a:t>
            </a:r>
          </a:p>
          <a:p>
            <a:pPr eaLnBrk="0" hangingPunct="0"/>
            <a:r>
              <a:rPr lang="zh-CN" altLang="en-US" sz="1800">
                <a:solidFill>
                  <a:srgbClr val="FEFEFE"/>
                </a:solidFill>
                <a:ea typeface="宋体" pitchFamily="2" charset="-122"/>
                <a:cs typeface="Arial" charset="0"/>
              </a:rPr>
              <a:t>分析编译和</a:t>
            </a:r>
            <a:r>
              <a:rPr lang="en-US" altLang="zh-CN" sz="1800">
                <a:solidFill>
                  <a:srgbClr val="FEFEFE"/>
                </a:solidFill>
                <a:ea typeface="宋体" pitchFamily="2" charset="-122"/>
                <a:cs typeface="Arial" charset="0"/>
              </a:rPr>
              <a:t>Profiling</a:t>
            </a:r>
            <a:r>
              <a:rPr lang="zh-CN" altLang="en-US" sz="1800">
                <a:solidFill>
                  <a:srgbClr val="FEFEFE"/>
                </a:solidFill>
                <a:ea typeface="宋体" pitchFamily="2" charset="-122"/>
                <a:cs typeface="Arial" charset="0"/>
              </a:rPr>
              <a:t>自动化需求</a:t>
            </a:r>
          </a:p>
        </p:txBody>
      </p:sp>
      <p:sp>
        <p:nvSpPr>
          <p:cNvPr id="74" name="Rectangle 80"/>
          <p:cNvSpPr>
            <a:spLocks noChangeArrowheads="1"/>
          </p:cNvSpPr>
          <p:nvPr/>
        </p:nvSpPr>
        <p:spPr bwMode="white">
          <a:xfrm>
            <a:off x="3705225" y="2379663"/>
            <a:ext cx="1408113" cy="1200150"/>
          </a:xfrm>
          <a:prstGeom prst="rect">
            <a:avLst/>
          </a:prstGeom>
          <a:noFill/>
          <a:ln w="9525">
            <a:noFill/>
            <a:miter lim="800000"/>
            <a:headEnd/>
            <a:tailEnd/>
          </a:ln>
        </p:spPr>
        <p:txBody>
          <a:bodyPr lIns="91422" tIns="45711" rIns="91422" bIns="45711">
            <a:spAutoFit/>
          </a:bodyPr>
          <a:lstStyle/>
          <a:p>
            <a:pPr eaLnBrk="0" hangingPunct="0"/>
            <a:r>
              <a:rPr lang="en-US" altLang="zh-CN" sz="1800">
                <a:solidFill>
                  <a:srgbClr val="FEFEFE"/>
                </a:solidFill>
                <a:ea typeface="宋体" pitchFamily="2" charset="-122"/>
                <a:cs typeface="Arial" charset="0"/>
              </a:rPr>
              <a:t>2012-03-03</a:t>
            </a:r>
          </a:p>
          <a:p>
            <a:pPr eaLnBrk="0" hangingPunct="0"/>
            <a:r>
              <a:rPr lang="zh-CN" altLang="en-US" sz="1800">
                <a:solidFill>
                  <a:srgbClr val="FEFEFE"/>
                </a:solidFill>
                <a:ea typeface="宋体" pitchFamily="2" charset="-122"/>
                <a:cs typeface="Arial" charset="0"/>
              </a:rPr>
              <a:t>确定方案和技术细节，启动开发</a:t>
            </a:r>
            <a:endParaRPr lang="en-US" altLang="zh-CN" sz="1800">
              <a:solidFill>
                <a:srgbClr val="FEFEFE"/>
              </a:solidFill>
              <a:ea typeface="宋体" pitchFamily="2" charset="-122"/>
              <a:cs typeface="Arial" charset="0"/>
            </a:endParaRPr>
          </a:p>
        </p:txBody>
      </p:sp>
      <p:sp>
        <p:nvSpPr>
          <p:cNvPr id="75" name="Rectangle 81"/>
          <p:cNvSpPr>
            <a:spLocks noChangeArrowheads="1"/>
          </p:cNvSpPr>
          <p:nvPr/>
        </p:nvSpPr>
        <p:spPr bwMode="white">
          <a:xfrm>
            <a:off x="5505450" y="2311400"/>
            <a:ext cx="1406525" cy="1477963"/>
          </a:xfrm>
          <a:prstGeom prst="rect">
            <a:avLst/>
          </a:prstGeom>
          <a:noFill/>
          <a:ln w="9525">
            <a:noFill/>
            <a:miter lim="800000"/>
            <a:headEnd/>
            <a:tailEnd/>
          </a:ln>
        </p:spPr>
        <p:txBody>
          <a:bodyPr lIns="91422" tIns="45711" rIns="91422" bIns="45711">
            <a:spAutoFit/>
          </a:bodyPr>
          <a:lstStyle/>
          <a:p>
            <a:pPr eaLnBrk="0" hangingPunct="0"/>
            <a:r>
              <a:rPr lang="en-US" altLang="zh-CN" sz="1800">
                <a:solidFill>
                  <a:srgbClr val="FEFEFE"/>
                </a:solidFill>
                <a:ea typeface="宋体" pitchFamily="2" charset="-122"/>
                <a:cs typeface="Arial" charset="0"/>
              </a:rPr>
              <a:t>2012-03-16</a:t>
            </a:r>
            <a:r>
              <a:rPr lang="zh-CN" altLang="en-US" sz="1800">
                <a:solidFill>
                  <a:srgbClr val="FEFEFE"/>
                </a:solidFill>
                <a:ea typeface="宋体" pitchFamily="2" charset="-122"/>
                <a:cs typeface="Arial" charset="0"/>
              </a:rPr>
              <a:t>链路编译和</a:t>
            </a:r>
            <a:r>
              <a:rPr lang="en-US" altLang="zh-CN" sz="1800">
                <a:solidFill>
                  <a:srgbClr val="FEFEFE"/>
                </a:solidFill>
                <a:ea typeface="宋体" pitchFamily="2" charset="-122"/>
                <a:cs typeface="Arial" charset="0"/>
              </a:rPr>
              <a:t>Profiling</a:t>
            </a:r>
            <a:r>
              <a:rPr lang="zh-CN" altLang="en-US" sz="1800">
                <a:solidFill>
                  <a:srgbClr val="FEFEFE"/>
                </a:solidFill>
                <a:ea typeface="宋体" pitchFamily="2" charset="-122"/>
                <a:cs typeface="Arial" charset="0"/>
              </a:rPr>
              <a:t>自动化工具发布</a:t>
            </a:r>
          </a:p>
        </p:txBody>
      </p:sp>
      <p:sp>
        <p:nvSpPr>
          <p:cNvPr id="79" name="Text Box 76"/>
          <p:cNvSpPr txBox="1">
            <a:spLocks noChangeArrowheads="1"/>
          </p:cNvSpPr>
          <p:nvPr/>
        </p:nvSpPr>
        <p:spPr bwMode="gray">
          <a:xfrm>
            <a:off x="250825" y="2306638"/>
            <a:ext cx="8167688" cy="330200"/>
          </a:xfrm>
          <a:prstGeom prst="rect">
            <a:avLst/>
          </a:prstGeom>
          <a:gradFill rotWithShape="1">
            <a:gsLst>
              <a:gs pos="0">
                <a:srgbClr val="C0C0C0"/>
              </a:gs>
              <a:gs pos="100000">
                <a:schemeClr val="bg1"/>
              </a:gs>
            </a:gsLst>
            <a:lin ang="0" scaled="1"/>
          </a:gradFill>
          <a:ln w="9525" algn="ctr">
            <a:noFill/>
            <a:miter lim="800000"/>
            <a:headEnd/>
            <a:tailEnd/>
          </a:ln>
        </p:spPr>
        <p:txBody>
          <a:bodyPr lIns="83448" tIns="41724" rIns="83448" bIns="41724">
            <a:spAutoFit/>
          </a:bodyPr>
          <a:lstStyle/>
          <a:p>
            <a:pPr defTabSz="835025" eaLnBrk="0" hangingPunct="0"/>
            <a:r>
              <a:rPr lang="zh-CN" altLang="en-US" sz="1600" b="1" dirty="0">
                <a:solidFill>
                  <a:srgbClr val="990000"/>
                </a:solidFill>
                <a:latin typeface="微软雅黑" pitchFamily="34" charset="-122"/>
                <a:ea typeface="微软雅黑" pitchFamily="34" charset="-122"/>
              </a:rPr>
              <a:t>措施：利用</a:t>
            </a:r>
            <a:r>
              <a:rPr lang="en-US" altLang="zh-CN" sz="1600" b="1" dirty="0" err="1">
                <a:solidFill>
                  <a:srgbClr val="990000"/>
                </a:solidFill>
                <a:latin typeface="微软雅黑" pitchFamily="34" charset="-122"/>
                <a:ea typeface="微软雅黑" pitchFamily="34" charset="-122"/>
              </a:rPr>
              <a:t>PERl</a:t>
            </a:r>
            <a:r>
              <a:rPr lang="zh-CN" altLang="en-US" sz="1600" b="1" dirty="0">
                <a:solidFill>
                  <a:srgbClr val="990000"/>
                </a:solidFill>
                <a:latin typeface="微软雅黑" pitchFamily="34" charset="-122"/>
                <a:ea typeface="微软雅黑" pitchFamily="34" charset="-122"/>
              </a:rPr>
              <a:t>脚本、</a:t>
            </a:r>
            <a:r>
              <a:rPr lang="en-US" altLang="zh-CN" sz="1600" b="1" dirty="0">
                <a:solidFill>
                  <a:srgbClr val="990000"/>
                </a:solidFill>
                <a:latin typeface="微软雅黑" pitchFamily="34" charset="-122"/>
                <a:ea typeface="微软雅黑" pitchFamily="34" charset="-122"/>
              </a:rPr>
              <a:t>Excel</a:t>
            </a:r>
            <a:r>
              <a:rPr lang="zh-CN" altLang="en-US" sz="1600" b="1" dirty="0">
                <a:solidFill>
                  <a:srgbClr val="990000"/>
                </a:solidFill>
                <a:latin typeface="微软雅黑" pitchFamily="34" charset="-122"/>
                <a:ea typeface="微软雅黑" pitchFamily="34" charset="-122"/>
              </a:rPr>
              <a:t>表格和</a:t>
            </a:r>
            <a:r>
              <a:rPr lang="en-US" altLang="zh-CN" sz="1600" b="1" dirty="0">
                <a:solidFill>
                  <a:srgbClr val="990000"/>
                </a:solidFill>
                <a:latin typeface="微软雅黑" pitchFamily="34" charset="-122"/>
                <a:ea typeface="微软雅黑" pitchFamily="34" charset="-122"/>
              </a:rPr>
              <a:t>VBA</a:t>
            </a:r>
            <a:r>
              <a:rPr lang="zh-CN" altLang="en-US" sz="1600" b="1" dirty="0">
                <a:solidFill>
                  <a:srgbClr val="990000"/>
                </a:solidFill>
                <a:latin typeface="微软雅黑" pitchFamily="34" charset="-122"/>
                <a:ea typeface="微软雅黑" pitchFamily="34" charset="-122"/>
              </a:rPr>
              <a:t>，开发自动化集成和一体化呈现平台</a:t>
            </a:r>
            <a:endParaRPr lang="en-US" altLang="zh-CN" sz="1600" b="1" dirty="0">
              <a:solidFill>
                <a:srgbClr val="990000"/>
              </a:solidFill>
              <a:latin typeface="微软雅黑" pitchFamily="34" charset="-122"/>
              <a:ea typeface="微软雅黑" pitchFamily="34" charset="-122"/>
            </a:endParaRPr>
          </a:p>
        </p:txBody>
      </p:sp>
      <p:pic>
        <p:nvPicPr>
          <p:cNvPr id="80" name="Picture 2"/>
          <p:cNvPicPr>
            <a:picLocks noChangeAspect="1" noChangeArrowheads="1"/>
          </p:cNvPicPr>
          <p:nvPr/>
        </p:nvPicPr>
        <p:blipFill>
          <a:blip r:embed="rId2" cstate="print"/>
          <a:srcRect/>
          <a:stretch>
            <a:fillRect/>
          </a:stretch>
        </p:blipFill>
        <p:spPr bwMode="auto">
          <a:xfrm>
            <a:off x="128588" y="2825750"/>
            <a:ext cx="6819900" cy="3267075"/>
          </a:xfrm>
          <a:prstGeom prst="rect">
            <a:avLst/>
          </a:prstGeom>
          <a:noFill/>
          <a:ln w="9525" algn="ctr">
            <a:noFill/>
            <a:miter lim="800000"/>
            <a:headEnd/>
            <a:tailEnd/>
          </a:ln>
        </p:spPr>
      </p:pic>
      <p:grpSp>
        <p:nvGrpSpPr>
          <p:cNvPr id="82" name="组合 41"/>
          <p:cNvGrpSpPr>
            <a:grpSpLocks/>
          </p:cNvGrpSpPr>
          <p:nvPr/>
        </p:nvGrpSpPr>
        <p:grpSpPr bwMode="auto">
          <a:xfrm>
            <a:off x="4643438" y="2852738"/>
            <a:ext cx="4392612" cy="3297237"/>
            <a:chOff x="4644008" y="2852936"/>
            <a:chExt cx="4392488" cy="3297477"/>
          </a:xfrm>
        </p:grpSpPr>
        <p:pic>
          <p:nvPicPr>
            <p:cNvPr id="85" name="Picture 43"/>
            <p:cNvPicPr>
              <a:picLocks noChangeAspect="1" noChangeArrowheads="1"/>
            </p:cNvPicPr>
            <p:nvPr/>
          </p:nvPicPr>
          <p:blipFill>
            <a:blip r:embed="rId3" cstate="print"/>
            <a:srcRect/>
            <a:stretch>
              <a:fillRect/>
            </a:stretch>
          </p:blipFill>
          <p:spPr bwMode="auto">
            <a:xfrm>
              <a:off x="4644008" y="2852936"/>
              <a:ext cx="4392488" cy="3297477"/>
            </a:xfrm>
            <a:prstGeom prst="rect">
              <a:avLst/>
            </a:prstGeom>
            <a:noFill/>
            <a:ln w="9525" algn="ctr">
              <a:noFill/>
              <a:miter lim="800000"/>
              <a:headEnd/>
              <a:tailEnd/>
            </a:ln>
          </p:spPr>
        </p:pic>
        <p:sp>
          <p:nvSpPr>
            <p:cNvPr id="86" name="Rectangle 22"/>
            <p:cNvSpPr>
              <a:spLocks noChangeArrowheads="1"/>
            </p:cNvSpPr>
            <p:nvPr/>
          </p:nvSpPr>
          <p:spPr bwMode="auto">
            <a:xfrm rot="20738333">
              <a:off x="6021919" y="4629477"/>
              <a:ext cx="2762172" cy="428656"/>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defRPr/>
              </a:pPr>
              <a:r>
                <a:rPr lang="zh-CN" altLang="en-US" sz="16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不同核的运行结果横向比较</a:t>
              </a:r>
              <a:endParaRPr lang="en-US" altLang="zh-CN" sz="16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anim calcmode="lin" valueType="num">
                                      <p:cBhvr>
                                        <p:cTn id="12" dur="500" fill="hold"/>
                                        <p:tgtEl>
                                          <p:spTgt spid="80"/>
                                        </p:tgtEl>
                                        <p:attrNameLst>
                                          <p:attrName>ppt_w</p:attrName>
                                        </p:attrNameLst>
                                      </p:cBhvr>
                                      <p:tavLst>
                                        <p:tav tm="0">
                                          <p:val>
                                            <p:fltVal val="0"/>
                                          </p:val>
                                        </p:tav>
                                        <p:tav tm="100000">
                                          <p:val>
                                            <p:strVal val="#ppt_w"/>
                                          </p:val>
                                        </p:tav>
                                      </p:tavLst>
                                    </p:anim>
                                    <p:anim calcmode="lin" valueType="num">
                                      <p:cBhvr>
                                        <p:cTn id="13" dur="500" fill="hold"/>
                                        <p:tgtEl>
                                          <p:spTgt spid="80"/>
                                        </p:tgtEl>
                                        <p:attrNameLst>
                                          <p:attrName>ppt_h</p:attrName>
                                        </p:attrNameLst>
                                      </p:cBhvr>
                                      <p:tavLst>
                                        <p:tav tm="0">
                                          <p:val>
                                            <p:fltVal val="0"/>
                                          </p:val>
                                        </p:tav>
                                        <p:tav tm="100000">
                                          <p:val>
                                            <p:strVal val="#ppt_h"/>
                                          </p:val>
                                        </p:tav>
                                      </p:tavLst>
                                    </p:anim>
                                    <p:animEffect transition="in" filter="fade">
                                      <p:cBhvr>
                                        <p:cTn id="14" dur="500"/>
                                        <p:tgtEl>
                                          <p:spTgt spid="80"/>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iterate type="lt">
                                    <p:tmPct val="5000"/>
                                  </p:iterate>
                                  <p:childTnLst>
                                    <p:set>
                                      <p:cBhvr>
                                        <p:cTn id="18" dur="1" fill="hold">
                                          <p:stCondLst>
                                            <p:cond delay="0"/>
                                          </p:stCondLst>
                                        </p:cTn>
                                        <p:tgtEl>
                                          <p:spTgt spid="82"/>
                                        </p:tgtEl>
                                        <p:attrNameLst>
                                          <p:attrName>style.visibility</p:attrName>
                                        </p:attrNameLst>
                                      </p:cBhvr>
                                      <p:to>
                                        <p:strVal val="visible"/>
                                      </p:to>
                                    </p:set>
                                    <p:anim calcmode="lin" valueType="num">
                                      <p:cBhvr>
                                        <p:cTn id="19" dur="1000" fill="hold"/>
                                        <p:tgtEl>
                                          <p:spTgt spid="82"/>
                                        </p:tgtEl>
                                        <p:attrNameLst>
                                          <p:attrName>ppt_w</p:attrName>
                                        </p:attrNameLst>
                                      </p:cBhvr>
                                      <p:tavLst>
                                        <p:tav tm="0">
                                          <p:val>
                                            <p:fltVal val="0"/>
                                          </p:val>
                                        </p:tav>
                                        <p:tav tm="100000">
                                          <p:val>
                                            <p:strVal val="#ppt_w"/>
                                          </p:val>
                                        </p:tav>
                                      </p:tavLst>
                                    </p:anim>
                                    <p:anim calcmode="lin" valueType="num">
                                      <p:cBhvr>
                                        <p:cTn id="20" dur="1000" fill="hold"/>
                                        <p:tgtEl>
                                          <p:spTgt spid="82"/>
                                        </p:tgtEl>
                                        <p:attrNameLst>
                                          <p:attrName>ppt_h</p:attrName>
                                        </p:attrNameLst>
                                      </p:cBhvr>
                                      <p:tavLst>
                                        <p:tav tm="0">
                                          <p:val>
                                            <p:fltVal val="0"/>
                                          </p:val>
                                        </p:tav>
                                        <p:tav tm="100000">
                                          <p:val>
                                            <p:strVal val="#ppt_h"/>
                                          </p:val>
                                        </p:tav>
                                      </p:tavLst>
                                    </p:anim>
                                    <p:anim calcmode="lin" valueType="num">
                                      <p:cBhvr>
                                        <p:cTn id="21" dur="1000" fill="hold"/>
                                        <p:tgtEl>
                                          <p:spTgt spid="82"/>
                                        </p:tgtEl>
                                        <p:attrNameLst>
                                          <p:attrName>style.rotation</p:attrName>
                                        </p:attrNameLst>
                                      </p:cBhvr>
                                      <p:tavLst>
                                        <p:tav tm="0">
                                          <p:val>
                                            <p:fltVal val="90"/>
                                          </p:val>
                                        </p:tav>
                                        <p:tav tm="100000">
                                          <p:val>
                                            <p:fltVal val="0"/>
                                          </p:val>
                                        </p:tav>
                                      </p:tavLst>
                                    </p:anim>
                                    <p:animEffect transition="in" filter="fade">
                                      <p:cBhvr>
                                        <p:cTn id="22" dur="1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p:spPr>
        <p:txBody>
          <a:bodyPr/>
          <a:lstStyle/>
          <a:p>
            <a:pPr defTabSz="801688"/>
            <a:r>
              <a:rPr lang="de-DE" altLang="zh-CN" smtClean="0"/>
              <a:t>Page </a:t>
            </a:r>
            <a:fld id="{A1F55F52-D574-492C-9241-B2DEDE510FB6}" type="slidenum">
              <a:rPr lang="de-DE" altLang="zh-CN" smtClean="0"/>
              <a:pPr defTabSz="801688"/>
              <a:t>27</a:t>
            </a:fld>
            <a:endParaRPr lang="en-GB" altLang="zh-CN" smtClean="0"/>
          </a:p>
        </p:txBody>
      </p:sp>
      <p:sp>
        <p:nvSpPr>
          <p:cNvPr id="18435" name="Rectangle 2"/>
          <p:cNvSpPr>
            <a:spLocks noGrp="1" noChangeArrowheads="1"/>
          </p:cNvSpPr>
          <p:nvPr>
            <p:ph type="title"/>
          </p:nvPr>
        </p:nvSpPr>
        <p:spPr>
          <a:xfrm>
            <a:off x="652463" y="430213"/>
            <a:ext cx="4783137" cy="871537"/>
          </a:xfrm>
        </p:spPr>
        <p:txBody>
          <a:bodyPr/>
          <a:lstStyle/>
          <a:p>
            <a:pPr eaLnBrk="1" hangingPunct="1"/>
            <a:r>
              <a:rPr lang="en-US" altLang="zh-CN" smtClean="0"/>
              <a:t>Step 4.2</a:t>
            </a:r>
            <a:r>
              <a:rPr lang="zh-CN" altLang="en-US" smtClean="0"/>
              <a:t>：效果确认</a:t>
            </a:r>
          </a:p>
        </p:txBody>
      </p:sp>
      <p:grpSp>
        <p:nvGrpSpPr>
          <p:cNvPr id="18437" name="组合 50"/>
          <p:cNvGrpSpPr>
            <a:grpSpLocks/>
          </p:cNvGrpSpPr>
          <p:nvPr/>
        </p:nvGrpSpPr>
        <p:grpSpPr bwMode="auto">
          <a:xfrm>
            <a:off x="5411788" y="95250"/>
            <a:ext cx="3633787" cy="771525"/>
            <a:chOff x="5230779" y="272058"/>
            <a:chExt cx="3633789" cy="771525"/>
          </a:xfrm>
        </p:grpSpPr>
        <p:grpSp>
          <p:nvGrpSpPr>
            <p:cNvPr id="18438" name="Group 4"/>
            <p:cNvGrpSpPr>
              <a:grpSpLocks/>
            </p:cNvGrpSpPr>
            <p:nvPr/>
          </p:nvGrpSpPr>
          <p:grpSpPr bwMode="auto">
            <a:xfrm>
              <a:off x="5337143" y="373658"/>
              <a:ext cx="3527425" cy="669925"/>
              <a:chOff x="3310" y="287"/>
              <a:chExt cx="2222" cy="422"/>
            </a:xfrm>
          </p:grpSpPr>
          <p:sp>
            <p:nvSpPr>
              <p:cNvPr id="18444" name="Freeform 5"/>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8445" name="Freeform 6"/>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8446" name="Freeform 7"/>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gradFill rotWithShape="1">
                <a:gsLst>
                  <a:gs pos="0">
                    <a:srgbClr val="BE0202"/>
                  </a:gs>
                  <a:gs pos="100000">
                    <a:srgbClr val="CE9E9E"/>
                  </a:gs>
                </a:gsLst>
                <a:lin ang="2700000" scaled="1"/>
              </a:gradFill>
              <a:ln w="6350" cap="flat" cmpd="sng">
                <a:solidFill>
                  <a:srgbClr val="000000"/>
                </a:solidFill>
                <a:prstDash val="solid"/>
                <a:round/>
                <a:headEnd type="none" w="med" len="med"/>
                <a:tailEnd type="none" w="med" len="med"/>
              </a:ln>
            </p:spPr>
            <p:txBody>
              <a:bodyPr/>
              <a:lstStyle/>
              <a:p>
                <a:endParaRPr lang="zh-CN" altLang="en-US"/>
              </a:p>
            </p:txBody>
          </p:sp>
          <p:sp>
            <p:nvSpPr>
              <p:cNvPr id="18447" name="Freeform 8"/>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8448" name="Text Box 10"/>
              <p:cNvSpPr txBox="1">
                <a:spLocks noChangeArrowheads="1"/>
              </p:cNvSpPr>
              <p:nvPr/>
            </p:nvSpPr>
            <p:spPr bwMode="auto">
              <a:xfrm>
                <a:off x="3833" y="388"/>
                <a:ext cx="317"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分析根因</a:t>
                </a:r>
              </a:p>
            </p:txBody>
          </p:sp>
          <p:sp>
            <p:nvSpPr>
              <p:cNvPr id="18449" name="Text Box 11"/>
              <p:cNvSpPr txBox="1">
                <a:spLocks noChangeArrowheads="1"/>
              </p:cNvSpPr>
              <p:nvPr/>
            </p:nvSpPr>
            <p:spPr bwMode="auto">
              <a:xfrm>
                <a:off x="4152" y="388"/>
                <a:ext cx="316"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拟定对策</a:t>
                </a:r>
              </a:p>
            </p:txBody>
          </p:sp>
          <p:sp>
            <p:nvSpPr>
              <p:cNvPr id="18450" name="Text Box 12"/>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8451" name="Text Box 13"/>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latin typeface="Arial" charset="0"/>
                    <a:ea typeface="华文细黑" pitchFamily="2" charset="-122"/>
                    <a:cs typeface="Arial" charset="0"/>
                  </a:rPr>
                  <a:t>对策实施</a:t>
                </a:r>
              </a:p>
              <a:p>
                <a:pPr algn="ctr">
                  <a:lnSpc>
                    <a:spcPct val="110000"/>
                  </a:lnSpc>
                </a:pPr>
                <a:r>
                  <a:rPr lang="zh-CN" altLang="en-US" sz="1200" b="1">
                    <a:latin typeface="Arial" charset="0"/>
                    <a:ea typeface="华文细黑" pitchFamily="2" charset="-122"/>
                    <a:cs typeface="Arial" charset="0"/>
                  </a:rPr>
                  <a:t>效果确认</a:t>
                </a:r>
              </a:p>
            </p:txBody>
          </p:sp>
          <p:sp>
            <p:nvSpPr>
              <p:cNvPr id="18452" name="AutoShape 14"/>
              <p:cNvSpPr>
                <a:spLocks noChangeArrowheads="1"/>
              </p:cNvSpPr>
              <p:nvPr/>
            </p:nvSpPr>
            <p:spPr bwMode="auto">
              <a:xfrm>
                <a:off x="3310" y="380"/>
                <a:ext cx="543" cy="329"/>
              </a:xfrm>
              <a:prstGeom prst="homePlate">
                <a:avLst>
                  <a:gd name="adj" fmla="val 24069"/>
                </a:avLst>
              </a:prstGeom>
              <a:solidFill>
                <a:schemeClr val="bg1"/>
              </a:solidFill>
              <a:ln w="6350" algn="ctr">
                <a:solidFill>
                  <a:srgbClr val="000000"/>
                </a:solidFill>
                <a:miter lim="800000"/>
                <a:headEnd/>
                <a:tailEnd/>
              </a:ln>
            </p:spPr>
            <p:txBody>
              <a:bodyPr/>
              <a:lstStyle/>
              <a:p>
                <a:endParaRPr lang="zh-CN" altLang="en-US"/>
              </a:p>
            </p:txBody>
          </p:sp>
          <p:sp>
            <p:nvSpPr>
              <p:cNvPr id="18453" name="Text Box 15"/>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chemeClr val="bg2"/>
                    </a:solidFill>
                    <a:latin typeface="Arial" charset="0"/>
                    <a:ea typeface="华文细黑" pitchFamily="2" charset="-122"/>
                    <a:cs typeface="Arial" charset="0"/>
                  </a:rPr>
                  <a:t>选择课题</a:t>
                </a:r>
              </a:p>
              <a:p>
                <a:pPr algn="ctr">
                  <a:lnSpc>
                    <a:spcPct val="110000"/>
                  </a:lnSpc>
                </a:pPr>
                <a:r>
                  <a:rPr lang="zh-CN" altLang="en-US" sz="1200" b="1">
                    <a:solidFill>
                      <a:schemeClr val="bg2"/>
                    </a:solidFill>
                    <a:latin typeface="Arial" charset="0"/>
                    <a:ea typeface="华文细黑" pitchFamily="2" charset="-122"/>
                    <a:cs typeface="Arial" charset="0"/>
                  </a:rPr>
                  <a:t>把握现状</a:t>
                </a:r>
              </a:p>
            </p:txBody>
          </p:sp>
          <p:sp>
            <p:nvSpPr>
              <p:cNvPr id="18454" name="AutoShape 16"/>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8455" name="AutoShape 18"/>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8456" name="AutoShape 20"/>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8439" name="Text Box 21"/>
            <p:cNvSpPr txBox="1">
              <a:spLocks noChangeArrowheads="1"/>
            </p:cNvSpPr>
            <p:nvPr/>
          </p:nvSpPr>
          <p:spPr bwMode="auto">
            <a:xfrm>
              <a:off x="5230779" y="27364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S1</a:t>
              </a:r>
            </a:p>
          </p:txBody>
        </p:sp>
        <p:sp>
          <p:nvSpPr>
            <p:cNvPr id="18440" name="Text Box 22"/>
            <p:cNvSpPr txBox="1">
              <a:spLocks noChangeArrowheads="1"/>
            </p:cNvSpPr>
            <p:nvPr/>
          </p:nvSpPr>
          <p:spPr bwMode="auto">
            <a:xfrm>
              <a:off x="61674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S2</a:t>
              </a:r>
            </a:p>
          </p:txBody>
        </p:sp>
        <p:sp>
          <p:nvSpPr>
            <p:cNvPr id="18441" name="Text Box 23"/>
            <p:cNvSpPr txBox="1">
              <a:spLocks noChangeArrowheads="1"/>
            </p:cNvSpPr>
            <p:nvPr/>
          </p:nvSpPr>
          <p:spPr bwMode="auto">
            <a:xfrm>
              <a:off x="65992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8442" name="Text Box 24"/>
            <p:cNvSpPr txBox="1">
              <a:spLocks noChangeArrowheads="1"/>
            </p:cNvSpPr>
            <p:nvPr/>
          </p:nvSpPr>
          <p:spPr bwMode="auto">
            <a:xfrm>
              <a:off x="7175467" y="272058"/>
              <a:ext cx="503238"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S4</a:t>
              </a:r>
            </a:p>
          </p:txBody>
        </p:sp>
        <p:sp>
          <p:nvSpPr>
            <p:cNvPr id="18443" name="Text Box 25"/>
            <p:cNvSpPr txBox="1">
              <a:spLocks noChangeArrowheads="1"/>
            </p:cNvSpPr>
            <p:nvPr/>
          </p:nvSpPr>
          <p:spPr bwMode="auto">
            <a:xfrm>
              <a:off x="78946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graphicFrame>
        <p:nvGraphicFramePr>
          <p:cNvPr id="26" name="表格 25"/>
          <p:cNvGraphicFramePr>
            <a:graphicFrameLocks noGrp="1"/>
          </p:cNvGraphicFramePr>
          <p:nvPr/>
        </p:nvGraphicFramePr>
        <p:xfrm>
          <a:off x="468313" y="1296988"/>
          <a:ext cx="8281615" cy="1556503"/>
        </p:xfrm>
        <a:graphic>
          <a:graphicData uri="http://schemas.openxmlformats.org/drawingml/2006/table">
            <a:tbl>
              <a:tblPr/>
              <a:tblGrid>
                <a:gridCol w="912696"/>
                <a:gridCol w="3018916"/>
                <a:gridCol w="1334616"/>
                <a:gridCol w="1404147"/>
                <a:gridCol w="1611240"/>
              </a:tblGrid>
              <a:tr h="35937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000" b="1" i="0" u="none" strike="noStrike" dirty="0" smtClean="0">
                          <a:solidFill>
                            <a:srgbClr val="FFFFFF"/>
                          </a:solidFill>
                          <a:latin typeface="+mn-ea"/>
                          <a:ea typeface="+mn-ea"/>
                        </a:rPr>
                        <a:t>自研核定制一个特性的设计流程</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ctr"/>
                      <a:r>
                        <a:rPr lang="zh-CN" altLang="en-US" sz="1000" b="1" i="0" u="none" strike="noStrike" dirty="0" smtClean="0">
                          <a:solidFill>
                            <a:srgbClr val="FFFFFF"/>
                          </a:solidFill>
                          <a:latin typeface="+mn-ea"/>
                          <a:ea typeface="+mn-ea"/>
                        </a:rPr>
                        <a:t>分解步骤</a:t>
                      </a:r>
                      <a:endParaRPr lang="zh-CN" altLang="en-US" sz="1000" b="1" i="0" u="none" strike="noStrike" dirty="0">
                        <a:solidFill>
                          <a:srgbClr val="FFFFFF"/>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ctr"/>
                      <a:r>
                        <a:rPr lang="zh-CN" altLang="en-US" sz="1000" b="1" i="0" u="none" strike="noStrike" dirty="0" smtClean="0">
                          <a:solidFill>
                            <a:srgbClr val="FFFFFF"/>
                          </a:solidFill>
                          <a:latin typeface="+mn-ea"/>
                          <a:ea typeface="+mn-ea"/>
                        </a:rPr>
                        <a:t>改进前</a:t>
                      </a:r>
                      <a:r>
                        <a:rPr lang="en-US" altLang="zh-CN" sz="1000" b="1" i="0" u="none" strike="noStrike" dirty="0">
                          <a:solidFill>
                            <a:srgbClr val="FFFFFF"/>
                          </a:solidFill>
                          <a:latin typeface="+mn-ea"/>
                          <a:ea typeface="+mn-ea"/>
                        </a:rPr>
                        <a:t>-</a:t>
                      </a:r>
                      <a:r>
                        <a:rPr lang="zh-CN" altLang="en-US" sz="1000" b="1" i="0" u="none" strike="noStrike" dirty="0">
                          <a:solidFill>
                            <a:srgbClr val="FFFFFF"/>
                          </a:solidFill>
                          <a:latin typeface="+mn-ea"/>
                          <a:ea typeface="+mn-ea"/>
                        </a:rPr>
                        <a:t>耗时（小时）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ctr"/>
                      <a:r>
                        <a:rPr lang="zh-CN" altLang="en-US" sz="1000" b="1" i="0" u="none" strike="noStrike" dirty="0" smtClean="0">
                          <a:solidFill>
                            <a:srgbClr val="FFFFFF"/>
                          </a:solidFill>
                          <a:latin typeface="+mn-ea"/>
                          <a:ea typeface="+mn-ea"/>
                        </a:rPr>
                        <a:t>改进目标</a:t>
                      </a:r>
                      <a:r>
                        <a:rPr lang="en-US" altLang="zh-CN" sz="1000" b="1" i="0" u="none" strike="noStrike" dirty="0" smtClean="0">
                          <a:solidFill>
                            <a:srgbClr val="FFFFFF"/>
                          </a:solidFill>
                          <a:latin typeface="+mn-ea"/>
                          <a:ea typeface="+mn-ea"/>
                        </a:rPr>
                        <a:t>-</a:t>
                      </a:r>
                      <a:r>
                        <a:rPr lang="zh-CN" altLang="en-US" sz="1000" b="1" i="0" u="none" strike="noStrike" dirty="0">
                          <a:solidFill>
                            <a:srgbClr val="FFFFFF"/>
                          </a:solidFill>
                          <a:latin typeface="+mn-ea"/>
                          <a:ea typeface="+mn-ea"/>
                        </a:rPr>
                        <a:t>耗时（小时）</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ctr" fontAlgn="ctr"/>
                      <a:r>
                        <a:rPr lang="zh-CN" altLang="en-US" sz="1000" b="1" i="0" u="none" strike="noStrike" dirty="0" smtClean="0">
                          <a:solidFill>
                            <a:srgbClr val="FFFFFF"/>
                          </a:solidFill>
                          <a:latin typeface="+mn-ea"/>
                          <a:ea typeface="+mn-ea"/>
                        </a:rPr>
                        <a:t>改进结果</a:t>
                      </a:r>
                      <a:r>
                        <a:rPr lang="en-US" altLang="zh-CN" sz="1000" b="1" i="0" u="none" strike="noStrike" dirty="0" smtClean="0">
                          <a:solidFill>
                            <a:srgbClr val="FFFFFF"/>
                          </a:solidFill>
                          <a:latin typeface="+mn-ea"/>
                          <a:ea typeface="+mn-ea"/>
                        </a:rPr>
                        <a:t>-</a:t>
                      </a:r>
                      <a:r>
                        <a:rPr lang="zh-CN" altLang="en-US" sz="1000" b="1" i="0" u="none" strike="noStrike" dirty="0" smtClean="0">
                          <a:solidFill>
                            <a:srgbClr val="FFFFFF"/>
                          </a:solidFill>
                          <a:latin typeface="+mn-ea"/>
                          <a:ea typeface="+mn-ea"/>
                        </a:rPr>
                        <a:t>耗时（小时）</a:t>
                      </a:r>
                      <a:endParaRPr lang="zh-CN" altLang="en-US" sz="1000" b="1" i="0" u="none" strike="noStrike" dirty="0">
                        <a:solidFill>
                          <a:srgbClr val="FFFFFF"/>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r>
              <a:tr h="171019">
                <a:tc rowSpan="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000" b="0" i="0" u="none" strike="noStrike" dirty="0" smtClean="0">
                          <a:solidFill>
                            <a:srgbClr val="000000"/>
                          </a:solidFill>
                          <a:latin typeface="+mn-ea"/>
                          <a:ea typeface="+mn-ea"/>
                        </a:rPr>
                        <a:t>Step3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l" fontAlgn="ctr"/>
                      <a:r>
                        <a:rPr lang="en-US" sz="1000" b="0" i="0" u="none" strike="noStrike" dirty="0" smtClean="0">
                          <a:solidFill>
                            <a:srgbClr val="000000"/>
                          </a:solidFill>
                          <a:latin typeface="+mn-ea"/>
                          <a:ea typeface="+mn-ea"/>
                        </a:rPr>
                        <a:t> 3.1 </a:t>
                      </a:r>
                      <a:r>
                        <a:rPr lang="en-US" sz="1000" b="0" i="0" u="none" strike="noStrike" dirty="0" err="1">
                          <a:solidFill>
                            <a:srgbClr val="000000"/>
                          </a:solidFill>
                          <a:latin typeface="+mn-ea"/>
                          <a:ea typeface="+mn-ea"/>
                        </a:rPr>
                        <a:t>BenchMark</a:t>
                      </a:r>
                      <a:r>
                        <a:rPr lang="zh-CN" altLang="en-US" sz="1000" b="0" i="0" u="none" strike="noStrike" dirty="0">
                          <a:solidFill>
                            <a:srgbClr val="000000"/>
                          </a:solidFill>
                          <a:latin typeface="+mn-ea"/>
                          <a:ea typeface="+mn-ea"/>
                        </a:rPr>
                        <a:t>库链路代码</a:t>
                      </a:r>
                      <a:r>
                        <a:rPr lang="en-US" sz="1000" b="0" i="0" u="none" strike="noStrike" dirty="0">
                          <a:solidFill>
                            <a:srgbClr val="000000"/>
                          </a:solidFill>
                          <a:latin typeface="+mn-ea"/>
                          <a:ea typeface="+mn-ea"/>
                        </a:rPr>
                        <a:t>Profiling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n-US" altLang="zh-CN" sz="1000" b="0" i="0" u="none" strike="noStrike" dirty="0">
                          <a:solidFill>
                            <a:srgbClr val="000000"/>
                          </a:solidFill>
                          <a:latin typeface="+mn-ea"/>
                          <a:ea typeface="+mn-ea"/>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n-US" altLang="zh-CN" sz="1000" b="0" i="0" u="none" strike="noStrike" dirty="0">
                          <a:solidFill>
                            <a:srgbClr val="000000"/>
                          </a:solidFill>
                          <a:latin typeface="+mn-ea"/>
                          <a:ea typeface="+mn-ea"/>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marL="0" algn="ctr" defTabSz="914400" rtl="0" eaLnBrk="1" fontAlgn="ctr" latinLnBrk="0" hangingPunct="1"/>
                      <a:r>
                        <a:rPr lang="en-US" altLang="zh-CN" sz="1000" b="0" i="0" u="none" strike="noStrike" kern="1200" dirty="0" smtClean="0">
                          <a:solidFill>
                            <a:srgbClr val="000000"/>
                          </a:solidFill>
                          <a:latin typeface="+mn-ea"/>
                          <a:ea typeface="+mn-ea"/>
                          <a:cs typeface="+mn-cs"/>
                        </a:rPr>
                        <a:t>1.5</a:t>
                      </a:r>
                      <a:endParaRPr lang="zh-CN" altLang="en-US" sz="1000" b="0" i="0" u="none" strike="noStrike" kern="1200" dirty="0">
                        <a:solidFill>
                          <a:srgbClr val="000000"/>
                        </a:solidFill>
                        <a:latin typeface="+mn-ea"/>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r>
              <a:tr h="171019">
                <a:tc vMerge="1">
                  <a:txBody>
                    <a:bodyPr/>
                    <a:lstStyle/>
                    <a:p>
                      <a:pPr algn="l" fontAlgn="ctr"/>
                      <a:endParaRPr lang="zh-CN" altLang="en-US" sz="1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en-US" sz="1000" b="0" i="0" u="none" strike="noStrike" dirty="0" smtClean="0">
                          <a:solidFill>
                            <a:srgbClr val="000000"/>
                          </a:solidFill>
                          <a:latin typeface="+mn-ea"/>
                          <a:ea typeface="+mn-ea"/>
                        </a:rPr>
                        <a:t> 3.2 </a:t>
                      </a:r>
                      <a:r>
                        <a:rPr lang="en-US" sz="1000" b="0" i="0" u="none" strike="noStrike" dirty="0">
                          <a:solidFill>
                            <a:srgbClr val="000000"/>
                          </a:solidFill>
                          <a:latin typeface="+mn-ea"/>
                          <a:ea typeface="+mn-ea"/>
                        </a:rPr>
                        <a:t>Profiling</a:t>
                      </a:r>
                      <a:r>
                        <a:rPr lang="zh-CN" altLang="en-US" sz="1000" b="0" i="0" u="none" strike="noStrike" dirty="0">
                          <a:solidFill>
                            <a:srgbClr val="000000"/>
                          </a:solidFill>
                          <a:latin typeface="+mn-ea"/>
                          <a:ea typeface="+mn-ea"/>
                        </a:rPr>
                        <a:t>性能结果保存和汇总</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altLang="zh-CN" sz="1000" b="0" i="0" u="none" strike="noStrike" dirty="0">
                          <a:solidFill>
                            <a:srgbClr val="000000"/>
                          </a:solidFill>
                          <a:latin typeface="+mn-ea"/>
                          <a:ea typeface="+mn-ea"/>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altLang="zh-CN" sz="1000" b="0" i="0" u="none" strike="noStrike" dirty="0">
                          <a:solidFill>
                            <a:srgbClr val="000000"/>
                          </a:solidFill>
                          <a:latin typeface="+mn-ea"/>
                          <a:ea typeface="+mn-ea"/>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marL="0" algn="ctr" defTabSz="914400" rtl="0" eaLnBrk="1" fontAlgn="ctr" latinLnBrk="0" hangingPunct="1"/>
                      <a:r>
                        <a:rPr lang="en-US" altLang="zh-CN" sz="1000" b="0" i="0" u="none" strike="noStrike" kern="1200" dirty="0" smtClean="0">
                          <a:solidFill>
                            <a:srgbClr val="000000"/>
                          </a:solidFill>
                          <a:latin typeface="+mn-ea"/>
                          <a:ea typeface="+mn-ea"/>
                          <a:cs typeface="+mn-cs"/>
                        </a:rPr>
                        <a:t>0.1</a:t>
                      </a:r>
                      <a:endParaRPr lang="zh-CN" altLang="en-US" sz="1000" b="0" i="0" u="none" strike="noStrike" kern="1200" dirty="0">
                        <a:solidFill>
                          <a:srgbClr val="000000"/>
                        </a:solidFill>
                        <a:latin typeface="+mn-ea"/>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71019">
                <a:tc vMerge="1">
                  <a:txBody>
                    <a:bodyPr/>
                    <a:lstStyle/>
                    <a:p>
                      <a:pPr algn="l" fontAlgn="ctr"/>
                      <a:endParaRPr lang="zh-CN" altLang="en-US" sz="1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l" fontAlgn="ctr"/>
                      <a:r>
                        <a:rPr lang="en-US" altLang="zh-CN" sz="1000" b="0" i="0" u="none" strike="noStrike" dirty="0" smtClean="0">
                          <a:solidFill>
                            <a:srgbClr val="000000"/>
                          </a:solidFill>
                          <a:latin typeface="+mn-ea"/>
                          <a:ea typeface="+mn-ea"/>
                        </a:rPr>
                        <a:t> 3.3 </a:t>
                      </a:r>
                      <a:r>
                        <a:rPr lang="zh-CN" altLang="en-US" sz="1000" b="0" i="0" u="none" strike="noStrike" dirty="0">
                          <a:solidFill>
                            <a:srgbClr val="000000"/>
                          </a:solidFill>
                          <a:latin typeface="+mn-ea"/>
                          <a:ea typeface="+mn-ea"/>
                        </a:rPr>
                        <a:t>链路反汇编、</a:t>
                      </a:r>
                      <a:r>
                        <a:rPr lang="en-US" sz="1000" b="0" i="0" u="none" strike="noStrike" dirty="0" err="1">
                          <a:solidFill>
                            <a:srgbClr val="000000"/>
                          </a:solidFill>
                          <a:latin typeface="+mn-ea"/>
                          <a:ea typeface="+mn-ea"/>
                        </a:rPr>
                        <a:t>TraceLog</a:t>
                      </a:r>
                      <a:r>
                        <a:rPr lang="zh-CN" altLang="en-US" sz="1000" b="0" i="0" u="none" strike="noStrike" dirty="0">
                          <a:solidFill>
                            <a:srgbClr val="000000"/>
                          </a:solidFill>
                          <a:latin typeface="+mn-ea"/>
                          <a:ea typeface="+mn-ea"/>
                        </a:rPr>
                        <a:t>等信息文件的保存</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n-US" altLang="zh-CN" sz="1000" b="0" i="0" u="none" strike="noStrike" dirty="0">
                          <a:solidFill>
                            <a:srgbClr val="000000"/>
                          </a:solidFill>
                          <a:latin typeface="+mn-ea"/>
                          <a:ea typeface="+mn-ea"/>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n-US" altLang="zh-CN" sz="1000" b="0" i="0" u="none" strike="noStrike" dirty="0">
                          <a:solidFill>
                            <a:srgbClr val="000000"/>
                          </a:solidFill>
                          <a:latin typeface="+mn-ea"/>
                          <a:ea typeface="+mn-ea"/>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marL="0" algn="ctr" defTabSz="914400" rtl="0" eaLnBrk="1" fontAlgn="ctr" latinLnBrk="0" hangingPunct="1"/>
                      <a:r>
                        <a:rPr lang="en-US" altLang="zh-CN" sz="1000" b="0" i="0" u="none" strike="noStrike" kern="1200" dirty="0" smtClean="0">
                          <a:solidFill>
                            <a:srgbClr val="000000"/>
                          </a:solidFill>
                          <a:latin typeface="+mn-ea"/>
                          <a:ea typeface="+mn-ea"/>
                          <a:cs typeface="+mn-cs"/>
                        </a:rPr>
                        <a:t>0.1</a:t>
                      </a:r>
                      <a:endParaRPr lang="zh-CN" altLang="en-US" sz="1000" b="0" i="0" u="none" strike="noStrike" kern="1200" dirty="0">
                        <a:solidFill>
                          <a:srgbClr val="000000"/>
                        </a:solidFill>
                        <a:latin typeface="+mn-ea"/>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r>
              <a:tr h="171019">
                <a:tc rowSpan="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000" b="0" i="0" u="none" strike="noStrike" dirty="0" smtClean="0">
                          <a:solidFill>
                            <a:srgbClr val="000000"/>
                          </a:solidFill>
                          <a:latin typeface="+mn-ea"/>
                          <a:ea typeface="+mn-ea"/>
                        </a:rPr>
                        <a:t>Step4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en-US" altLang="zh-CN" sz="1000" b="0" i="0" u="none" strike="noStrike" dirty="0" smtClean="0">
                          <a:solidFill>
                            <a:srgbClr val="000000"/>
                          </a:solidFill>
                          <a:latin typeface="+mn-ea"/>
                          <a:ea typeface="+mn-ea"/>
                        </a:rPr>
                        <a:t> 4.1 </a:t>
                      </a:r>
                      <a:r>
                        <a:rPr lang="zh-CN" altLang="en-US" sz="1000" b="0" i="0" u="none" strike="noStrike" dirty="0">
                          <a:solidFill>
                            <a:srgbClr val="000000"/>
                          </a:solidFill>
                          <a:latin typeface="+mn-ea"/>
                          <a:ea typeface="+mn-ea"/>
                        </a:rPr>
                        <a:t>分析</a:t>
                      </a:r>
                      <a:r>
                        <a:rPr lang="en-US" sz="1000" b="0" i="0" u="none" strike="noStrike" dirty="0" err="1">
                          <a:solidFill>
                            <a:srgbClr val="000000"/>
                          </a:solidFill>
                          <a:latin typeface="+mn-ea"/>
                          <a:ea typeface="+mn-ea"/>
                        </a:rPr>
                        <a:t>BenchMark</a:t>
                      </a:r>
                      <a:r>
                        <a:rPr lang="zh-CN" altLang="en-US" sz="1000" b="0" i="0" u="none" strike="noStrike" dirty="0">
                          <a:solidFill>
                            <a:srgbClr val="000000"/>
                          </a:solidFill>
                          <a:latin typeface="+mn-ea"/>
                          <a:ea typeface="+mn-ea"/>
                        </a:rPr>
                        <a:t>库</a:t>
                      </a:r>
                      <a:r>
                        <a:rPr lang="en-US" sz="1000" b="0" i="0" u="none" strike="noStrike" dirty="0">
                          <a:solidFill>
                            <a:srgbClr val="000000"/>
                          </a:solidFill>
                          <a:latin typeface="+mn-ea"/>
                          <a:ea typeface="+mn-ea"/>
                        </a:rPr>
                        <a:t>Profiling</a:t>
                      </a:r>
                      <a:r>
                        <a:rPr lang="zh-CN" altLang="en-US" sz="1000" b="0" i="0" u="none" strike="noStrike" dirty="0">
                          <a:solidFill>
                            <a:srgbClr val="000000"/>
                          </a:solidFill>
                          <a:latin typeface="+mn-ea"/>
                          <a:ea typeface="+mn-ea"/>
                        </a:rPr>
                        <a:t>性能仿真结果</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altLang="zh-CN" sz="1000" b="0" i="0" u="none" strike="noStrike" dirty="0">
                          <a:solidFill>
                            <a:srgbClr val="000000"/>
                          </a:solidFill>
                          <a:latin typeface="+mn-ea"/>
                          <a:ea typeface="+mn-ea"/>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altLang="zh-CN" sz="1000" b="0" i="0" u="none" strike="noStrike" dirty="0">
                          <a:solidFill>
                            <a:srgbClr val="000000"/>
                          </a:solidFill>
                          <a:latin typeface="+mn-ea"/>
                          <a:ea typeface="+mn-ea"/>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marL="0" algn="ctr" defTabSz="914400" rtl="0" eaLnBrk="1" fontAlgn="ctr" latinLnBrk="0" hangingPunct="1"/>
                      <a:r>
                        <a:rPr lang="en-US" altLang="zh-CN" sz="1000" b="0" i="0" u="none" strike="noStrike" kern="1200" dirty="0" smtClean="0">
                          <a:solidFill>
                            <a:srgbClr val="000000"/>
                          </a:solidFill>
                          <a:latin typeface="+mn-ea"/>
                          <a:ea typeface="+mn-ea"/>
                          <a:cs typeface="+mn-cs"/>
                        </a:rPr>
                        <a:t>0.5</a:t>
                      </a:r>
                      <a:endParaRPr lang="zh-CN" altLang="en-US" sz="1000" b="0" i="0" u="none" strike="noStrike" kern="1200" dirty="0">
                        <a:solidFill>
                          <a:srgbClr val="000000"/>
                        </a:solidFill>
                        <a:latin typeface="+mn-ea"/>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71019">
                <a:tc vMerge="1">
                  <a:txBody>
                    <a:bodyPr/>
                    <a:lstStyle/>
                    <a:p>
                      <a:pPr algn="l" fontAlgn="ctr"/>
                      <a:endParaRPr lang="zh-CN" altLang="en-US" sz="1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l" fontAlgn="ctr"/>
                      <a:r>
                        <a:rPr lang="en-US" altLang="zh-CN" sz="1000" b="0" i="0" u="none" strike="noStrike" dirty="0" smtClean="0">
                          <a:solidFill>
                            <a:srgbClr val="000000"/>
                          </a:solidFill>
                          <a:latin typeface="+mn-ea"/>
                          <a:ea typeface="+mn-ea"/>
                        </a:rPr>
                        <a:t> 4.2 </a:t>
                      </a:r>
                      <a:r>
                        <a:rPr lang="zh-CN" altLang="en-US" sz="1000" b="0" i="0" u="none" strike="noStrike" dirty="0">
                          <a:solidFill>
                            <a:srgbClr val="000000"/>
                          </a:solidFill>
                          <a:latin typeface="+mn-ea"/>
                          <a:ea typeface="+mn-ea"/>
                        </a:rPr>
                        <a:t>分析</a:t>
                      </a:r>
                      <a:r>
                        <a:rPr lang="en-US" sz="1000" b="0" i="0" u="none" strike="noStrike" dirty="0" err="1">
                          <a:solidFill>
                            <a:srgbClr val="000000"/>
                          </a:solidFill>
                          <a:latin typeface="+mn-ea"/>
                          <a:ea typeface="+mn-ea"/>
                        </a:rPr>
                        <a:t>TraceLog</a:t>
                      </a:r>
                      <a:r>
                        <a:rPr lang="zh-CN" altLang="en-US" sz="1000" b="0" i="0" u="none" strike="noStrike" dirty="0">
                          <a:solidFill>
                            <a:srgbClr val="000000"/>
                          </a:solidFill>
                          <a:latin typeface="+mn-ea"/>
                          <a:ea typeface="+mn-ea"/>
                        </a:rPr>
                        <a:t>文件以得到核指令分布等信息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n-US" altLang="zh-CN" sz="1000" b="0" i="0" u="none" strike="noStrike" dirty="0">
                          <a:solidFill>
                            <a:srgbClr val="000000"/>
                          </a:solidFill>
                          <a:latin typeface="+mn-ea"/>
                          <a:ea typeface="+mn-ea"/>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n-US" altLang="zh-CN" sz="1000" b="0" i="0" u="none" strike="noStrike" dirty="0">
                          <a:solidFill>
                            <a:srgbClr val="000000"/>
                          </a:solidFill>
                          <a:latin typeface="+mn-ea"/>
                          <a:ea typeface="+mn-ea"/>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marL="0" algn="ctr" defTabSz="914400" rtl="0" eaLnBrk="1" fontAlgn="ctr" latinLnBrk="0" hangingPunct="1"/>
                      <a:r>
                        <a:rPr lang="en-US" altLang="zh-CN" sz="1000" b="0" i="0" u="none" strike="noStrike" kern="1200" dirty="0" smtClean="0">
                          <a:solidFill>
                            <a:srgbClr val="000000"/>
                          </a:solidFill>
                          <a:latin typeface="+mn-ea"/>
                          <a:ea typeface="+mn-ea"/>
                          <a:cs typeface="+mn-cs"/>
                        </a:rPr>
                        <a:t>1.5</a:t>
                      </a:r>
                      <a:endParaRPr lang="zh-CN" altLang="en-US" sz="1000" b="0" i="0" u="none" strike="noStrike" kern="1200" dirty="0">
                        <a:solidFill>
                          <a:srgbClr val="000000"/>
                        </a:solidFill>
                        <a:latin typeface="+mn-ea"/>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r>
              <a:tr h="171019">
                <a:tc vMerge="1">
                  <a:txBody>
                    <a:bodyPr/>
                    <a:lstStyle/>
                    <a:p>
                      <a:pPr algn="l" fontAlgn="ctr"/>
                      <a:endParaRPr lang="zh-CN" altLang="en-US" sz="1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l" fontAlgn="ctr"/>
                      <a:r>
                        <a:rPr lang="en-US" altLang="zh-CN" sz="1000" b="0" i="0" u="none" strike="noStrike" dirty="0" smtClean="0">
                          <a:solidFill>
                            <a:srgbClr val="000000"/>
                          </a:solidFill>
                          <a:latin typeface="+mn-ea"/>
                          <a:ea typeface="+mn-ea"/>
                        </a:rPr>
                        <a:t> 4.3 </a:t>
                      </a:r>
                      <a:r>
                        <a:rPr lang="zh-CN" altLang="en-US" sz="1000" b="0" i="0" u="none" strike="noStrike" dirty="0">
                          <a:solidFill>
                            <a:srgbClr val="000000"/>
                          </a:solidFill>
                          <a:latin typeface="+mn-ea"/>
                          <a:ea typeface="+mn-ea"/>
                        </a:rPr>
                        <a:t>分</a:t>
                      </a:r>
                      <a:r>
                        <a:rPr lang="zh-CN" altLang="en-US" sz="1000" b="0" i="0" u="none" strike="noStrike" dirty="0" smtClean="0">
                          <a:solidFill>
                            <a:srgbClr val="000000"/>
                          </a:solidFill>
                          <a:latin typeface="+mn-ea"/>
                          <a:ea typeface="+mn-ea"/>
                        </a:rPr>
                        <a:t>析汇</a:t>
                      </a:r>
                      <a:r>
                        <a:rPr lang="zh-CN" altLang="en-US" sz="1000" b="0" i="0" u="none" strike="noStrike" dirty="0">
                          <a:solidFill>
                            <a:srgbClr val="000000"/>
                          </a:solidFill>
                          <a:latin typeface="+mn-ea"/>
                          <a:ea typeface="+mn-ea"/>
                        </a:rPr>
                        <a:t>编文件以得到软件流水、循环性能等信息</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altLang="zh-CN" sz="1000" b="0" i="0" u="none" strike="noStrike" dirty="0">
                          <a:solidFill>
                            <a:srgbClr val="000000"/>
                          </a:solidFill>
                          <a:latin typeface="+mn-ea"/>
                          <a:ea typeface="+mn-ea"/>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algn="ctr" fontAlgn="ctr"/>
                      <a:r>
                        <a:rPr lang="en-US" altLang="zh-CN" sz="1000" b="0" i="0" u="none" strike="noStrike" dirty="0">
                          <a:solidFill>
                            <a:srgbClr val="000000"/>
                          </a:solidFill>
                          <a:latin typeface="+mn-ea"/>
                          <a:ea typeface="+mn-ea"/>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c>
                  <a:txBody>
                    <a:bodyPr/>
                    <a:lstStyle/>
                    <a:p>
                      <a:pPr marL="0" algn="ctr" defTabSz="914400" rtl="0" eaLnBrk="1" fontAlgn="ctr" latinLnBrk="0" hangingPunct="1"/>
                      <a:r>
                        <a:rPr lang="en-US" altLang="zh-CN" sz="1000" b="0" i="0" u="none" strike="noStrike" kern="1200" dirty="0" smtClean="0">
                          <a:solidFill>
                            <a:srgbClr val="000000"/>
                          </a:solidFill>
                          <a:latin typeface="+mn-ea"/>
                          <a:ea typeface="+mn-ea"/>
                          <a:cs typeface="+mn-cs"/>
                        </a:rPr>
                        <a:t>1</a:t>
                      </a:r>
                      <a:endParaRPr lang="zh-CN" altLang="en-US" sz="1000" b="0" i="0" u="none" strike="noStrike" kern="1200" dirty="0">
                        <a:solidFill>
                          <a:srgbClr val="000000"/>
                        </a:solidFill>
                        <a:latin typeface="+mn-ea"/>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171019">
                <a:tc gridSpan="2">
                  <a:txBody>
                    <a:bodyPr/>
                    <a:lstStyle/>
                    <a:p>
                      <a:pPr algn="ctr" fontAlgn="ctr"/>
                      <a:r>
                        <a:rPr lang="zh-CN" altLang="en-US" sz="1000" b="0" i="0" u="none" strike="noStrike" dirty="0">
                          <a:solidFill>
                            <a:srgbClr val="000000"/>
                          </a:solidFill>
                          <a:latin typeface="+mn-ea"/>
                          <a:ea typeface="+mn-ea"/>
                        </a:rPr>
                        <a:t>合计</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hMerge="1">
                  <a:txBody>
                    <a:bodyPr/>
                    <a:lstStyle/>
                    <a:p>
                      <a:pPr algn="ctr" fontAlgn="ctr"/>
                      <a:endParaRPr lang="zh-CN" altLang="en-US" sz="1000" b="0" i="0" u="none" strike="noStrike" dirty="0">
                        <a:solidFill>
                          <a:srgbClr val="000000"/>
                        </a:solidFill>
                        <a:latin typeface="微软雅黑" pitchFamily="34" charset="-122"/>
                        <a:ea typeface="微软雅黑" pitchFamily="34"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n-US" altLang="zh-CN" sz="1000" b="0" i="0" u="none" strike="noStrike" dirty="0">
                          <a:solidFill>
                            <a:srgbClr val="000000"/>
                          </a:solidFill>
                          <a:latin typeface="+mn-ea"/>
                          <a:ea typeface="+mn-ea"/>
                        </a:rPr>
                        <a:t>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ctr" fontAlgn="ctr"/>
                      <a:r>
                        <a:rPr lang="en-US" altLang="zh-CN" sz="1000" b="0" i="0" u="none" strike="noStrike" dirty="0">
                          <a:solidFill>
                            <a:srgbClr val="000000"/>
                          </a:solidFill>
                          <a:latin typeface="+mn-ea"/>
                          <a:ea typeface="+mn-ea"/>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marL="0" algn="ctr" defTabSz="914400" rtl="0" eaLnBrk="1" fontAlgn="ctr" latinLnBrk="0" hangingPunct="1"/>
                      <a:r>
                        <a:rPr lang="en-US" altLang="zh-CN" sz="1000" b="0" i="0" u="none" strike="noStrike" kern="1200" dirty="0" smtClean="0">
                          <a:solidFill>
                            <a:srgbClr val="000000"/>
                          </a:solidFill>
                          <a:latin typeface="+mn-ea"/>
                          <a:ea typeface="+mn-ea"/>
                          <a:cs typeface="+mn-cs"/>
                        </a:rPr>
                        <a:t>4.7</a:t>
                      </a:r>
                      <a:endParaRPr lang="en-US" altLang="zh-CN" sz="1000" b="0" i="0" u="none" strike="noStrike" kern="1200" dirty="0">
                        <a:solidFill>
                          <a:srgbClr val="000000"/>
                        </a:solidFill>
                        <a:latin typeface="+mn-ea"/>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r>
            </a:tbl>
          </a:graphicData>
        </a:graphic>
      </p:graphicFrame>
      <p:pic>
        <p:nvPicPr>
          <p:cNvPr id="27" name="Picture 29"/>
          <p:cNvPicPr>
            <a:picLocks noChangeAspect="1" noChangeArrowheads="1"/>
          </p:cNvPicPr>
          <p:nvPr/>
        </p:nvPicPr>
        <p:blipFill>
          <a:blip r:embed="rId2" cstate="print"/>
          <a:srcRect/>
          <a:stretch>
            <a:fillRect/>
          </a:stretch>
        </p:blipFill>
        <p:spPr bwMode="auto">
          <a:xfrm>
            <a:off x="381000" y="3003550"/>
            <a:ext cx="8439150" cy="3162300"/>
          </a:xfrm>
          <a:prstGeom prst="rect">
            <a:avLst/>
          </a:prstGeom>
          <a:noFill/>
          <a:ln w="9525" algn="ctr">
            <a:noFill/>
            <a:miter lim="800000"/>
            <a:headEnd/>
            <a:tailEnd/>
          </a:ln>
        </p:spPr>
      </p:pic>
      <p:sp>
        <p:nvSpPr>
          <p:cNvPr id="28" name="TextBox 38"/>
          <p:cNvSpPr txBox="1">
            <a:spLocks noChangeArrowheads="1"/>
          </p:cNvSpPr>
          <p:nvPr/>
        </p:nvSpPr>
        <p:spPr bwMode="auto">
          <a:xfrm>
            <a:off x="2809875" y="4273550"/>
            <a:ext cx="754063" cy="307975"/>
          </a:xfrm>
          <a:prstGeom prst="rect">
            <a:avLst/>
          </a:prstGeom>
          <a:noFill/>
          <a:ln w="9525">
            <a:noFill/>
            <a:miter lim="800000"/>
            <a:headEnd/>
            <a:tailEnd/>
          </a:ln>
        </p:spPr>
        <p:txBody>
          <a:bodyPr wrap="none">
            <a:spAutoFit/>
          </a:bodyPr>
          <a:lstStyle/>
          <a:p>
            <a:r>
              <a:rPr lang="en-US" altLang="zh-CN">
                <a:solidFill>
                  <a:srgbClr val="FF0000"/>
                </a:solidFill>
                <a:latin typeface="微软雅黑" pitchFamily="34" charset="-122"/>
                <a:ea typeface="微软雅黑" pitchFamily="34" charset="-122"/>
              </a:rPr>
              <a:t>14</a:t>
            </a:r>
            <a:r>
              <a:rPr lang="zh-CN" altLang="en-US">
                <a:solidFill>
                  <a:srgbClr val="FF0000"/>
                </a:solidFill>
                <a:latin typeface="微软雅黑" pitchFamily="34" charset="-122"/>
                <a:ea typeface="微软雅黑" pitchFamily="34" charset="-122"/>
              </a:rPr>
              <a:t>小时</a:t>
            </a:r>
          </a:p>
        </p:txBody>
      </p:sp>
      <p:sp>
        <p:nvSpPr>
          <p:cNvPr id="29" name="TextBox 39"/>
          <p:cNvSpPr txBox="1">
            <a:spLocks noChangeArrowheads="1"/>
          </p:cNvSpPr>
          <p:nvPr/>
        </p:nvSpPr>
        <p:spPr bwMode="auto">
          <a:xfrm>
            <a:off x="1585913" y="3141663"/>
            <a:ext cx="755650" cy="306387"/>
          </a:xfrm>
          <a:prstGeom prst="rect">
            <a:avLst/>
          </a:prstGeom>
          <a:noFill/>
          <a:ln w="9525">
            <a:noFill/>
            <a:miter lim="800000"/>
            <a:headEnd/>
            <a:tailEnd/>
          </a:ln>
        </p:spPr>
        <p:txBody>
          <a:bodyPr wrap="none">
            <a:spAutoFit/>
          </a:bodyPr>
          <a:lstStyle/>
          <a:p>
            <a:r>
              <a:rPr lang="en-US" altLang="zh-CN">
                <a:solidFill>
                  <a:srgbClr val="FF0000"/>
                </a:solidFill>
                <a:latin typeface="微软雅黑" pitchFamily="34" charset="-122"/>
                <a:ea typeface="微软雅黑" pitchFamily="34" charset="-122"/>
              </a:rPr>
              <a:t>30</a:t>
            </a:r>
            <a:r>
              <a:rPr lang="zh-CN" altLang="en-US">
                <a:solidFill>
                  <a:srgbClr val="FF0000"/>
                </a:solidFill>
                <a:latin typeface="微软雅黑" pitchFamily="34" charset="-122"/>
                <a:ea typeface="微软雅黑" pitchFamily="34" charset="-122"/>
              </a:rPr>
              <a:t>小时</a:t>
            </a:r>
          </a:p>
        </p:txBody>
      </p:sp>
      <p:sp>
        <p:nvSpPr>
          <p:cNvPr id="30" name="TextBox 40"/>
          <p:cNvSpPr txBox="1">
            <a:spLocks noChangeArrowheads="1"/>
          </p:cNvSpPr>
          <p:nvPr/>
        </p:nvSpPr>
        <p:spPr bwMode="auto">
          <a:xfrm>
            <a:off x="4249738" y="4941888"/>
            <a:ext cx="798512" cy="306387"/>
          </a:xfrm>
          <a:prstGeom prst="rect">
            <a:avLst/>
          </a:prstGeom>
          <a:noFill/>
          <a:ln w="9525">
            <a:noFill/>
            <a:miter lim="800000"/>
            <a:headEnd/>
            <a:tailEnd/>
          </a:ln>
        </p:spPr>
        <p:txBody>
          <a:bodyPr wrap="none">
            <a:spAutoFit/>
          </a:bodyPr>
          <a:lstStyle/>
          <a:p>
            <a:r>
              <a:rPr lang="en-US" altLang="zh-CN">
                <a:solidFill>
                  <a:srgbClr val="FF0000"/>
                </a:solidFill>
                <a:latin typeface="微软雅黑" pitchFamily="34" charset="-122"/>
                <a:ea typeface="微软雅黑" pitchFamily="34" charset="-122"/>
              </a:rPr>
              <a:t>4.7</a:t>
            </a:r>
            <a:r>
              <a:rPr lang="zh-CN" altLang="en-US">
                <a:solidFill>
                  <a:srgbClr val="FF0000"/>
                </a:solidFill>
                <a:latin typeface="微软雅黑" pitchFamily="34" charset="-122"/>
                <a:ea typeface="微软雅黑" pitchFamily="34" charset="-122"/>
              </a:rPr>
              <a:t>小时</a:t>
            </a:r>
          </a:p>
        </p:txBody>
      </p:sp>
      <p:sp>
        <p:nvSpPr>
          <p:cNvPr id="31" name="右箭头 30"/>
          <p:cNvSpPr/>
          <p:nvPr/>
        </p:nvSpPr>
        <p:spPr bwMode="auto">
          <a:xfrm rot="2522072">
            <a:off x="2274718" y="3689410"/>
            <a:ext cx="1174259" cy="471991"/>
          </a:xfrm>
          <a:prstGeom prst="rightArrow">
            <a:avLst>
              <a:gd name="adj1" fmla="val 50000"/>
              <a:gd name="adj2" fmla="val 103035"/>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79200" tIns="39600" rIns="79200" bIns="39600"/>
          <a:lstStyle/>
          <a:p>
            <a:pPr defTabSz="801688">
              <a:defRPr/>
            </a:pPr>
            <a:endParaRPr lang="zh-CN" altLang="en-US" dirty="0">
              <a:solidFill>
                <a:srgbClr val="000000"/>
              </a:solidFill>
              <a:ea typeface="ＭＳ Ｐゴシック" pitchFamily="34" charset="-128"/>
            </a:endParaRPr>
          </a:p>
        </p:txBody>
      </p:sp>
      <p:sp>
        <p:nvSpPr>
          <p:cNvPr id="32" name="右箭头 31"/>
          <p:cNvSpPr/>
          <p:nvPr/>
        </p:nvSpPr>
        <p:spPr bwMode="auto">
          <a:xfrm rot="2319352">
            <a:off x="3467771" y="4516546"/>
            <a:ext cx="979232" cy="471991"/>
          </a:xfrm>
          <a:prstGeom prst="rightArrow">
            <a:avLst>
              <a:gd name="adj1" fmla="val 50000"/>
              <a:gd name="adj2" fmla="val 103035"/>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79200" tIns="39600" rIns="79200" bIns="39600"/>
          <a:lstStyle/>
          <a:p>
            <a:pPr defTabSz="801688">
              <a:defRPr/>
            </a:pPr>
            <a:endParaRPr lang="zh-CN" altLang="en-US" dirty="0">
              <a:solidFill>
                <a:srgbClr val="000000"/>
              </a:solidFill>
              <a:ea typeface="ＭＳ Ｐゴシック" pitchFamily="34" charset="-128"/>
            </a:endParaRPr>
          </a:p>
        </p:txBody>
      </p:sp>
      <p:grpSp>
        <p:nvGrpSpPr>
          <p:cNvPr id="33" name="组合 33"/>
          <p:cNvGrpSpPr>
            <a:grpSpLocks/>
          </p:cNvGrpSpPr>
          <p:nvPr/>
        </p:nvGrpSpPr>
        <p:grpSpPr bwMode="auto">
          <a:xfrm rot="-1203549">
            <a:off x="7031038" y="5313363"/>
            <a:ext cx="1960562" cy="606425"/>
            <a:chOff x="3705467" y="1382487"/>
            <a:chExt cx="1658621" cy="606353"/>
          </a:xfrm>
        </p:grpSpPr>
        <p:sp>
          <p:nvSpPr>
            <p:cNvPr id="34" name="矩形 33"/>
            <p:cNvSpPr/>
            <p:nvPr/>
          </p:nvSpPr>
          <p:spPr bwMode="auto">
            <a:xfrm>
              <a:off x="3707904" y="1412776"/>
              <a:ext cx="1656184" cy="576064"/>
            </a:xfrm>
            <a:prstGeom prst="rect">
              <a:avLst/>
            </a:prstGeom>
            <a:solidFill>
              <a:schemeClr val="accent2"/>
            </a:solidFill>
            <a:ln w="9525" cap="flat" cmpd="sng" algn="ctr">
              <a:noFill/>
              <a:prstDash val="solid"/>
              <a:round/>
              <a:headEnd type="none" w="med" len="med"/>
              <a:tailEnd type="none" w="med" len="med"/>
            </a:ln>
            <a:effectLst/>
            <a:scene3d>
              <a:camera prst="orthographicFront"/>
              <a:lightRig rig="threePt" dir="t"/>
            </a:scene3d>
            <a:sp3d>
              <a:bevelT w="114300" prst="artDeco"/>
            </a:sp3d>
          </p:spPr>
          <p:txBody>
            <a:bodyPr lIns="79200" tIns="39600" rIns="79200" bIns="39600">
              <a:spAutoFit/>
            </a:bodyPr>
            <a:lstStyle/>
            <a:p>
              <a:pPr defTabSz="801688">
                <a:defRPr/>
              </a:pPr>
              <a:endParaRPr lang="zh-CN" altLang="en-US">
                <a:ea typeface="ＭＳ Ｐゴシック" pitchFamily="34" charset="-128"/>
              </a:endParaRPr>
            </a:p>
          </p:txBody>
        </p:sp>
        <p:sp>
          <p:nvSpPr>
            <p:cNvPr id="35" name="Rectangle 22"/>
            <p:cNvSpPr>
              <a:spLocks noChangeArrowheads="1"/>
            </p:cNvSpPr>
            <p:nvPr/>
          </p:nvSpPr>
          <p:spPr bwMode="auto">
            <a:xfrm>
              <a:off x="3705899" y="1378561"/>
              <a:ext cx="1655936" cy="601591"/>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buFont typeface="Wingdings" pitchFamily="2" charset="2"/>
                <a:buNone/>
                <a:defRPr/>
              </a:pPr>
              <a:r>
                <a:rPr lang="zh-CN" altLang="en-US" sz="24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目标达成</a:t>
              </a:r>
              <a:endParaRPr lang="en-US" altLang="zh-CN" sz="24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grpSp>
      <p:sp>
        <p:nvSpPr>
          <p:cNvPr id="36" name="椭圆 35"/>
          <p:cNvSpPr>
            <a:spLocks noChangeArrowheads="1"/>
          </p:cNvSpPr>
          <p:nvPr/>
        </p:nvSpPr>
        <p:spPr bwMode="auto">
          <a:xfrm>
            <a:off x="7308850" y="1268413"/>
            <a:ext cx="1295400" cy="1655762"/>
          </a:xfrm>
          <a:prstGeom prst="ellipse">
            <a:avLst/>
          </a:prstGeom>
          <a:noFill/>
          <a:ln w="28575" algn="ctr">
            <a:solidFill>
              <a:srgbClr val="FF0000"/>
            </a:solidFill>
            <a:round/>
            <a:headEnd/>
            <a:tailEnd/>
          </a:ln>
        </p:spPr>
        <p:txBody>
          <a:bodyPr lIns="79200" tIns="39600" rIns="79200" bIns="39600"/>
          <a:lstStyle/>
          <a:p>
            <a:pPr defTabSz="801688"/>
            <a:endParaRPr lang="zh-CN" altLang="en-US" sz="1800">
              <a:solidFill>
                <a:srgbClr val="000000"/>
              </a:solidFill>
            </a:endParaRPr>
          </a:p>
        </p:txBody>
      </p:sp>
      <p:sp>
        <p:nvSpPr>
          <p:cNvPr id="37" name="WordArt 61"/>
          <p:cNvSpPr>
            <a:spLocks noChangeArrowheads="1" noChangeShapeType="1" noTextEdit="1"/>
          </p:cNvSpPr>
          <p:nvPr/>
        </p:nvSpPr>
        <p:spPr bwMode="auto">
          <a:xfrm>
            <a:off x="4248596" y="2996952"/>
            <a:ext cx="4787900" cy="649287"/>
          </a:xfrm>
          <a:prstGeom prst="rect">
            <a:avLst/>
          </a:prstGeom>
        </p:spPr>
        <p:txBody>
          <a:bodyPr wrap="none" fromWordArt="1">
            <a:prstTxWarp prst="textDeflate">
              <a:avLst>
                <a:gd name="adj" fmla="val 26227"/>
              </a:avLst>
            </a:prstTxWarp>
          </a:bodyPr>
          <a:lstStyle/>
          <a:p>
            <a:r>
              <a:rPr lang="zh-CN" altLang="en-US" sz="3600" b="1" kern="10" dirty="0">
                <a:ln w="9525">
                  <a:solidFill>
                    <a:srgbClr val="CC0000"/>
                  </a:solidFill>
                  <a:round/>
                  <a:headEnd/>
                  <a:tailEnd/>
                </a:ln>
                <a:solidFill>
                  <a:srgbClr val="CC0000"/>
                </a:solidFill>
                <a:latin typeface="MS PGothic"/>
                <a:ea typeface="MS PGothic"/>
              </a:rPr>
              <a:t>效率提升后，</a:t>
            </a:r>
            <a:r>
              <a:rPr lang="zh-CN" altLang="en-US" sz="3600" b="1" kern="10" dirty="0" smtClean="0">
                <a:ln w="9525">
                  <a:solidFill>
                    <a:srgbClr val="CC0000"/>
                  </a:solidFill>
                  <a:round/>
                  <a:headEnd/>
                  <a:tailEnd/>
                </a:ln>
                <a:solidFill>
                  <a:srgbClr val="CC0000"/>
                </a:solidFill>
                <a:latin typeface="MS PGothic"/>
                <a:ea typeface="MS PGothic"/>
              </a:rPr>
              <a:t>使研发人员有</a:t>
            </a:r>
            <a:r>
              <a:rPr lang="zh-CN" altLang="en-US" sz="3600" b="1" kern="10" dirty="0">
                <a:ln w="9525">
                  <a:solidFill>
                    <a:srgbClr val="CC0000"/>
                  </a:solidFill>
                  <a:round/>
                  <a:headEnd/>
                  <a:tailEnd/>
                </a:ln>
                <a:solidFill>
                  <a:srgbClr val="CC0000"/>
                </a:solidFill>
                <a:latin typeface="MS PGothic"/>
                <a:ea typeface="MS PGothic"/>
              </a:rPr>
              <a:t>更多的时</a:t>
            </a:r>
            <a:r>
              <a:rPr lang="zh-CN" altLang="en-US" sz="3600" b="1" kern="10" dirty="0" smtClean="0">
                <a:ln w="9525">
                  <a:solidFill>
                    <a:srgbClr val="CC0000"/>
                  </a:solidFill>
                  <a:round/>
                  <a:headEnd/>
                  <a:tailEnd/>
                </a:ln>
                <a:solidFill>
                  <a:srgbClr val="CC0000"/>
                </a:solidFill>
                <a:latin typeface="MS PGothic"/>
                <a:ea typeface="MS PGothic"/>
              </a:rPr>
              <a:t>间关注自研核设计的</a:t>
            </a:r>
            <a:r>
              <a:rPr lang="zh-CN" altLang="en-US" sz="3600" b="1" kern="10" dirty="0">
                <a:ln w="9525">
                  <a:solidFill>
                    <a:srgbClr val="CC0000"/>
                  </a:solidFill>
                  <a:round/>
                  <a:headEnd/>
                  <a:tailEnd/>
                </a:ln>
                <a:solidFill>
                  <a:srgbClr val="CC0000"/>
                </a:solidFill>
                <a:latin typeface="MS PGothic"/>
                <a:ea typeface="MS PGothic"/>
              </a:rPr>
              <a:t>质量！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1000" fill="hold"/>
                                        <p:tgtEl>
                                          <p:spTgt spid="36"/>
                                        </p:tgtEl>
                                        <p:attrNameLst>
                                          <p:attrName>ppt_w</p:attrName>
                                        </p:attrNameLst>
                                      </p:cBhvr>
                                      <p:tavLst>
                                        <p:tav tm="0">
                                          <p:val>
                                            <p:fltVal val="0"/>
                                          </p:val>
                                        </p:tav>
                                        <p:tav tm="100000">
                                          <p:val>
                                            <p:strVal val="#ppt_w"/>
                                          </p:val>
                                        </p:tav>
                                      </p:tavLst>
                                    </p:anim>
                                    <p:anim calcmode="lin" valueType="num">
                                      <p:cBhvr>
                                        <p:cTn id="8" dur="10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nodeType="clickEffect">
                                  <p:stCondLst>
                                    <p:cond delay="0"/>
                                  </p:stCondLst>
                                  <p:iterate type="lt">
                                    <p:tmPct val="0"/>
                                  </p:iterate>
                                  <p:childTnLst>
                                    <p:set>
                                      <p:cBhvr>
                                        <p:cTn id="12" dur="1" fill="hold">
                                          <p:stCondLst>
                                            <p:cond delay="0"/>
                                          </p:stCondLst>
                                        </p:cTn>
                                        <p:tgtEl>
                                          <p:spTgt spid="31"/>
                                        </p:tgtEl>
                                        <p:attrNameLst>
                                          <p:attrName>style.visibility</p:attrName>
                                        </p:attrNameLst>
                                      </p:cBhvr>
                                      <p:to>
                                        <p:strVal val="visible"/>
                                      </p:to>
                                    </p:set>
                                    <p:anim calcmode="lin" valueType="num">
                                      <p:cBhvr>
                                        <p:cTn id="13" dur="1000" fill="hold"/>
                                        <p:tgtEl>
                                          <p:spTgt spid="31"/>
                                        </p:tgtEl>
                                        <p:attrNameLst>
                                          <p:attrName>ppt_w</p:attrName>
                                        </p:attrNameLst>
                                      </p:cBhvr>
                                      <p:tavLst>
                                        <p:tav tm="0">
                                          <p:val>
                                            <p:strVal val="4*#ppt_w"/>
                                          </p:val>
                                        </p:tav>
                                        <p:tav tm="100000">
                                          <p:val>
                                            <p:strVal val="#ppt_w"/>
                                          </p:val>
                                        </p:tav>
                                      </p:tavLst>
                                    </p:anim>
                                    <p:anim calcmode="lin" valueType="num">
                                      <p:cBhvr>
                                        <p:cTn id="14" dur="1000" fill="hold"/>
                                        <p:tgtEl>
                                          <p:spTgt spid="31"/>
                                        </p:tgtEl>
                                        <p:attrNameLst>
                                          <p:attrName>ppt_h</p:attrName>
                                        </p:attrNameLst>
                                      </p:cBhvr>
                                      <p:tavLst>
                                        <p:tav tm="0">
                                          <p:val>
                                            <p:strVal val="4*#ppt_h"/>
                                          </p:val>
                                        </p:tav>
                                        <p:tav tm="100000">
                                          <p:val>
                                            <p:strVal val="#ppt_h"/>
                                          </p:val>
                                        </p:tav>
                                      </p:tavLst>
                                    </p:anim>
                                  </p:childTnLst>
                                </p:cTn>
                              </p:par>
                            </p:childTnLst>
                          </p:cTn>
                        </p:par>
                        <p:par>
                          <p:cTn id="15" fill="hold">
                            <p:stCondLst>
                              <p:cond delay="1000"/>
                            </p:stCondLst>
                            <p:childTnLst>
                              <p:par>
                                <p:cTn id="16" presetID="23" presetClass="entr" presetSubtype="32" fill="hold" nodeType="afterEffect">
                                  <p:stCondLst>
                                    <p:cond delay="0"/>
                                  </p:stCondLst>
                                  <p:iterate type="lt">
                                    <p:tmPct val="0"/>
                                  </p:iterate>
                                  <p:childTnLst>
                                    <p:set>
                                      <p:cBhvr>
                                        <p:cTn id="17" dur="1" fill="hold">
                                          <p:stCondLst>
                                            <p:cond delay="0"/>
                                          </p:stCondLst>
                                        </p:cTn>
                                        <p:tgtEl>
                                          <p:spTgt spid="32"/>
                                        </p:tgtEl>
                                        <p:attrNameLst>
                                          <p:attrName>style.visibility</p:attrName>
                                        </p:attrNameLst>
                                      </p:cBhvr>
                                      <p:to>
                                        <p:strVal val="visible"/>
                                      </p:to>
                                    </p:set>
                                    <p:anim calcmode="lin" valueType="num">
                                      <p:cBhvr>
                                        <p:cTn id="18" dur="1000" fill="hold"/>
                                        <p:tgtEl>
                                          <p:spTgt spid="32"/>
                                        </p:tgtEl>
                                        <p:attrNameLst>
                                          <p:attrName>ppt_w</p:attrName>
                                        </p:attrNameLst>
                                      </p:cBhvr>
                                      <p:tavLst>
                                        <p:tav tm="0">
                                          <p:val>
                                            <p:strVal val="4*#ppt_w"/>
                                          </p:val>
                                        </p:tav>
                                        <p:tav tm="100000">
                                          <p:val>
                                            <p:strVal val="#ppt_w"/>
                                          </p:val>
                                        </p:tav>
                                      </p:tavLst>
                                    </p:anim>
                                    <p:anim calcmode="lin" valueType="num">
                                      <p:cBhvr>
                                        <p:cTn id="19" dur="1000" fill="hold"/>
                                        <p:tgtEl>
                                          <p:spTgt spid="32"/>
                                        </p:tgtEl>
                                        <p:attrNameLst>
                                          <p:attrName>ppt_h</p:attrName>
                                        </p:attrNameLst>
                                      </p:cBhvr>
                                      <p:tavLst>
                                        <p:tav tm="0">
                                          <p:val>
                                            <p:strVal val="4*#ppt_h"/>
                                          </p:val>
                                        </p:tav>
                                        <p:tav tm="100000">
                                          <p:val>
                                            <p:strVal val="#ppt_h"/>
                                          </p:val>
                                        </p:tav>
                                      </p:tavLst>
                                    </p:anim>
                                  </p:childTnLst>
                                </p:cTn>
                              </p:par>
                            </p:childTnLst>
                          </p:cTn>
                        </p:par>
                        <p:par>
                          <p:cTn id="20" fill="hold">
                            <p:stCondLst>
                              <p:cond delay="2000"/>
                            </p:stCondLst>
                            <p:childTnLst>
                              <p:par>
                                <p:cTn id="21" presetID="23" presetClass="entr" presetSubtype="36"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strVal val="(6*min(max(#ppt_w*#ppt_h,.3),1)-7.4)/-.7*#ppt_w"/>
                                          </p:val>
                                        </p:tav>
                                        <p:tav tm="100000">
                                          <p:val>
                                            <p:strVal val="#ppt_w"/>
                                          </p:val>
                                        </p:tav>
                                      </p:tavLst>
                                    </p:anim>
                                    <p:anim calcmode="lin" valueType="num">
                                      <p:cBhvr>
                                        <p:cTn id="24" dur="500" fill="hold"/>
                                        <p:tgtEl>
                                          <p:spTgt spid="33"/>
                                        </p:tgtEl>
                                        <p:attrNameLst>
                                          <p:attrName>ppt_h</p:attrName>
                                        </p:attrNameLst>
                                      </p:cBhvr>
                                      <p:tavLst>
                                        <p:tav tm="0">
                                          <p:val>
                                            <p:strVal val="(6*min(max(#ppt_w*#ppt_h,.3),1)-7.4)/-.7*#ppt_h"/>
                                          </p:val>
                                        </p:tav>
                                        <p:tav tm="100000">
                                          <p:val>
                                            <p:strVal val="#ppt_h"/>
                                          </p:val>
                                        </p:tav>
                                      </p:tavLst>
                                    </p:anim>
                                    <p:anim calcmode="lin" valueType="num">
                                      <p:cBhvr>
                                        <p:cTn id="25" dur="500" fill="hold"/>
                                        <p:tgtEl>
                                          <p:spTgt spid="33"/>
                                        </p:tgtEl>
                                        <p:attrNameLst>
                                          <p:attrName>ppt_x</p:attrName>
                                        </p:attrNameLst>
                                      </p:cBhvr>
                                      <p:tavLst>
                                        <p:tav tm="0">
                                          <p:val>
                                            <p:fltVal val="0.5"/>
                                          </p:val>
                                        </p:tav>
                                        <p:tav tm="100000">
                                          <p:val>
                                            <p:strVal val="#ppt_x"/>
                                          </p:val>
                                        </p:tav>
                                      </p:tavLst>
                                    </p:anim>
                                    <p:anim calcmode="lin" valueType="num">
                                      <p:cBhvr>
                                        <p:cTn id="26" dur="500" fill="hold"/>
                                        <p:tgtEl>
                                          <p:spTgt spid="33"/>
                                        </p:tgtEl>
                                        <p:attrNameLst>
                                          <p:attrName>ppt_y</p:attrName>
                                        </p:attrNameLst>
                                      </p:cBhvr>
                                      <p:tavLst>
                                        <p:tav tm="0">
                                          <p:val>
                                            <p:strVal val="1+(6*min(max(#ppt_w*#ppt_h,.3),1)-7.4)/-.7*#ppt_h/2"/>
                                          </p:val>
                                        </p:tav>
                                        <p:tav tm="100000">
                                          <p:val>
                                            <p:strVal val="#ppt_y"/>
                                          </p:val>
                                        </p:tav>
                                      </p:tavLst>
                                    </p:anim>
                                  </p:childTnLst>
                                </p:cTn>
                              </p:par>
                            </p:childTnLst>
                          </p:cTn>
                        </p:par>
                        <p:par>
                          <p:cTn id="27" fill="hold">
                            <p:stCondLst>
                              <p:cond delay="2500"/>
                            </p:stCondLst>
                            <p:childTnLst>
                              <p:par>
                                <p:cTn id="28" presetID="23" presetClass="entr" presetSubtype="16"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p:cTn id="30" dur="500" fill="hold"/>
                                        <p:tgtEl>
                                          <p:spTgt spid="37"/>
                                        </p:tgtEl>
                                        <p:attrNameLst>
                                          <p:attrName>ppt_w</p:attrName>
                                        </p:attrNameLst>
                                      </p:cBhvr>
                                      <p:tavLst>
                                        <p:tav tm="0">
                                          <p:val>
                                            <p:fltVal val="0"/>
                                          </p:val>
                                        </p:tav>
                                        <p:tav tm="100000">
                                          <p:val>
                                            <p:strVal val="#ppt_w"/>
                                          </p:val>
                                        </p:tav>
                                      </p:tavLst>
                                    </p:anim>
                                    <p:anim calcmode="lin" valueType="num">
                                      <p:cBhvr>
                                        <p:cTn id="31" dur="50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p:spPr>
        <p:txBody>
          <a:bodyPr/>
          <a:lstStyle/>
          <a:p>
            <a:pPr defTabSz="801688"/>
            <a:r>
              <a:rPr lang="de-DE" altLang="zh-CN" smtClean="0"/>
              <a:t>Page </a:t>
            </a:r>
            <a:fld id="{A1F55F52-D574-492C-9241-B2DEDE510FB6}" type="slidenum">
              <a:rPr lang="de-DE" altLang="zh-CN" smtClean="0"/>
              <a:pPr defTabSz="801688"/>
              <a:t>28</a:t>
            </a:fld>
            <a:endParaRPr lang="en-GB" altLang="zh-CN" smtClean="0"/>
          </a:p>
        </p:txBody>
      </p:sp>
      <p:sp>
        <p:nvSpPr>
          <p:cNvPr id="18435" name="Rectangle 2"/>
          <p:cNvSpPr>
            <a:spLocks noGrp="1" noChangeArrowheads="1"/>
          </p:cNvSpPr>
          <p:nvPr>
            <p:ph type="title"/>
          </p:nvPr>
        </p:nvSpPr>
        <p:spPr>
          <a:xfrm>
            <a:off x="652463" y="430213"/>
            <a:ext cx="4783137" cy="871537"/>
          </a:xfrm>
        </p:spPr>
        <p:txBody>
          <a:bodyPr/>
          <a:lstStyle/>
          <a:p>
            <a:pPr eaLnBrk="1" hangingPunct="1"/>
            <a:r>
              <a:rPr lang="en-US" altLang="zh-CN" smtClean="0"/>
              <a:t>Step 4.2</a:t>
            </a:r>
            <a:r>
              <a:rPr lang="zh-CN" altLang="en-US" smtClean="0"/>
              <a:t>：效果确认</a:t>
            </a:r>
          </a:p>
        </p:txBody>
      </p:sp>
      <p:grpSp>
        <p:nvGrpSpPr>
          <p:cNvPr id="2" name="组合 50"/>
          <p:cNvGrpSpPr>
            <a:grpSpLocks/>
          </p:cNvGrpSpPr>
          <p:nvPr/>
        </p:nvGrpSpPr>
        <p:grpSpPr bwMode="auto">
          <a:xfrm>
            <a:off x="5411788" y="95250"/>
            <a:ext cx="3633787" cy="771525"/>
            <a:chOff x="5230779" y="272058"/>
            <a:chExt cx="3633789" cy="771525"/>
          </a:xfrm>
        </p:grpSpPr>
        <p:grpSp>
          <p:nvGrpSpPr>
            <p:cNvPr id="3" name="Group 4"/>
            <p:cNvGrpSpPr>
              <a:grpSpLocks/>
            </p:cNvGrpSpPr>
            <p:nvPr/>
          </p:nvGrpSpPr>
          <p:grpSpPr bwMode="auto">
            <a:xfrm>
              <a:off x="5337143" y="373658"/>
              <a:ext cx="3527425" cy="669925"/>
              <a:chOff x="3310" y="287"/>
              <a:chExt cx="2222" cy="422"/>
            </a:xfrm>
          </p:grpSpPr>
          <p:sp>
            <p:nvSpPr>
              <p:cNvPr id="18444" name="Freeform 5"/>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8445" name="Freeform 6"/>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8446" name="Freeform 7"/>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gradFill rotWithShape="1">
                <a:gsLst>
                  <a:gs pos="0">
                    <a:srgbClr val="BE0202"/>
                  </a:gs>
                  <a:gs pos="100000">
                    <a:srgbClr val="CE9E9E"/>
                  </a:gs>
                </a:gsLst>
                <a:lin ang="2700000" scaled="1"/>
              </a:gradFill>
              <a:ln w="6350" cap="flat" cmpd="sng">
                <a:solidFill>
                  <a:srgbClr val="000000"/>
                </a:solidFill>
                <a:prstDash val="solid"/>
                <a:round/>
                <a:headEnd type="none" w="med" len="med"/>
                <a:tailEnd type="none" w="med" len="med"/>
              </a:ln>
            </p:spPr>
            <p:txBody>
              <a:bodyPr/>
              <a:lstStyle/>
              <a:p>
                <a:endParaRPr lang="zh-CN" altLang="en-US"/>
              </a:p>
            </p:txBody>
          </p:sp>
          <p:sp>
            <p:nvSpPr>
              <p:cNvPr id="18447" name="Freeform 8"/>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8448" name="Text Box 10"/>
              <p:cNvSpPr txBox="1">
                <a:spLocks noChangeArrowheads="1"/>
              </p:cNvSpPr>
              <p:nvPr/>
            </p:nvSpPr>
            <p:spPr bwMode="auto">
              <a:xfrm>
                <a:off x="3833" y="388"/>
                <a:ext cx="317"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分析根因</a:t>
                </a:r>
              </a:p>
            </p:txBody>
          </p:sp>
          <p:sp>
            <p:nvSpPr>
              <p:cNvPr id="18449" name="Text Box 11"/>
              <p:cNvSpPr txBox="1">
                <a:spLocks noChangeArrowheads="1"/>
              </p:cNvSpPr>
              <p:nvPr/>
            </p:nvSpPr>
            <p:spPr bwMode="auto">
              <a:xfrm>
                <a:off x="4152" y="388"/>
                <a:ext cx="316"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拟定对策</a:t>
                </a:r>
              </a:p>
            </p:txBody>
          </p:sp>
          <p:sp>
            <p:nvSpPr>
              <p:cNvPr id="18450" name="Text Box 12"/>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8451" name="Text Box 13"/>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latin typeface="Arial" charset="0"/>
                    <a:ea typeface="华文细黑" pitchFamily="2" charset="-122"/>
                    <a:cs typeface="Arial" charset="0"/>
                  </a:rPr>
                  <a:t>对策实施</a:t>
                </a:r>
              </a:p>
              <a:p>
                <a:pPr algn="ctr">
                  <a:lnSpc>
                    <a:spcPct val="110000"/>
                  </a:lnSpc>
                </a:pPr>
                <a:r>
                  <a:rPr lang="zh-CN" altLang="en-US" sz="1200" b="1">
                    <a:latin typeface="Arial" charset="0"/>
                    <a:ea typeface="华文细黑" pitchFamily="2" charset="-122"/>
                    <a:cs typeface="Arial" charset="0"/>
                  </a:rPr>
                  <a:t>效果确认</a:t>
                </a:r>
              </a:p>
            </p:txBody>
          </p:sp>
          <p:sp>
            <p:nvSpPr>
              <p:cNvPr id="18452" name="AutoShape 14"/>
              <p:cNvSpPr>
                <a:spLocks noChangeArrowheads="1"/>
              </p:cNvSpPr>
              <p:nvPr/>
            </p:nvSpPr>
            <p:spPr bwMode="auto">
              <a:xfrm>
                <a:off x="3310" y="380"/>
                <a:ext cx="543" cy="329"/>
              </a:xfrm>
              <a:prstGeom prst="homePlate">
                <a:avLst>
                  <a:gd name="adj" fmla="val 24069"/>
                </a:avLst>
              </a:prstGeom>
              <a:solidFill>
                <a:schemeClr val="bg1"/>
              </a:solidFill>
              <a:ln w="6350" algn="ctr">
                <a:solidFill>
                  <a:srgbClr val="000000"/>
                </a:solidFill>
                <a:miter lim="800000"/>
                <a:headEnd/>
                <a:tailEnd/>
              </a:ln>
            </p:spPr>
            <p:txBody>
              <a:bodyPr/>
              <a:lstStyle/>
              <a:p>
                <a:endParaRPr lang="zh-CN" altLang="en-US"/>
              </a:p>
            </p:txBody>
          </p:sp>
          <p:sp>
            <p:nvSpPr>
              <p:cNvPr id="18453" name="Text Box 15"/>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chemeClr val="bg2"/>
                    </a:solidFill>
                    <a:latin typeface="Arial" charset="0"/>
                    <a:ea typeface="华文细黑" pitchFamily="2" charset="-122"/>
                    <a:cs typeface="Arial" charset="0"/>
                  </a:rPr>
                  <a:t>选择课题</a:t>
                </a:r>
              </a:p>
              <a:p>
                <a:pPr algn="ctr">
                  <a:lnSpc>
                    <a:spcPct val="110000"/>
                  </a:lnSpc>
                </a:pPr>
                <a:r>
                  <a:rPr lang="zh-CN" altLang="en-US" sz="1200" b="1">
                    <a:solidFill>
                      <a:schemeClr val="bg2"/>
                    </a:solidFill>
                    <a:latin typeface="Arial" charset="0"/>
                    <a:ea typeface="华文细黑" pitchFamily="2" charset="-122"/>
                    <a:cs typeface="Arial" charset="0"/>
                  </a:rPr>
                  <a:t>把握现状</a:t>
                </a:r>
              </a:p>
            </p:txBody>
          </p:sp>
          <p:sp>
            <p:nvSpPr>
              <p:cNvPr id="18454" name="AutoShape 16"/>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8455" name="AutoShape 18"/>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8456" name="AutoShape 20"/>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8439" name="Text Box 21"/>
            <p:cNvSpPr txBox="1">
              <a:spLocks noChangeArrowheads="1"/>
            </p:cNvSpPr>
            <p:nvPr/>
          </p:nvSpPr>
          <p:spPr bwMode="auto">
            <a:xfrm>
              <a:off x="5230779" y="27364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S1</a:t>
              </a:r>
            </a:p>
          </p:txBody>
        </p:sp>
        <p:sp>
          <p:nvSpPr>
            <p:cNvPr id="18440" name="Text Box 22"/>
            <p:cNvSpPr txBox="1">
              <a:spLocks noChangeArrowheads="1"/>
            </p:cNvSpPr>
            <p:nvPr/>
          </p:nvSpPr>
          <p:spPr bwMode="auto">
            <a:xfrm>
              <a:off x="61674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S2</a:t>
              </a:r>
            </a:p>
          </p:txBody>
        </p:sp>
        <p:sp>
          <p:nvSpPr>
            <p:cNvPr id="18441" name="Text Box 23"/>
            <p:cNvSpPr txBox="1">
              <a:spLocks noChangeArrowheads="1"/>
            </p:cNvSpPr>
            <p:nvPr/>
          </p:nvSpPr>
          <p:spPr bwMode="auto">
            <a:xfrm>
              <a:off x="65992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8442" name="Text Box 24"/>
            <p:cNvSpPr txBox="1">
              <a:spLocks noChangeArrowheads="1"/>
            </p:cNvSpPr>
            <p:nvPr/>
          </p:nvSpPr>
          <p:spPr bwMode="auto">
            <a:xfrm>
              <a:off x="7175467" y="272058"/>
              <a:ext cx="503238"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S4</a:t>
              </a:r>
            </a:p>
          </p:txBody>
        </p:sp>
        <p:sp>
          <p:nvSpPr>
            <p:cNvPr id="18443" name="Text Box 25"/>
            <p:cNvSpPr txBox="1">
              <a:spLocks noChangeArrowheads="1"/>
            </p:cNvSpPr>
            <p:nvPr/>
          </p:nvSpPr>
          <p:spPr bwMode="auto">
            <a:xfrm>
              <a:off x="7894604" y="272058"/>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grpSp>
        <p:nvGrpSpPr>
          <p:cNvPr id="37" name="组合 33"/>
          <p:cNvGrpSpPr>
            <a:grpSpLocks/>
          </p:cNvGrpSpPr>
          <p:nvPr/>
        </p:nvGrpSpPr>
        <p:grpSpPr bwMode="auto">
          <a:xfrm>
            <a:off x="250825" y="1312863"/>
            <a:ext cx="1657350" cy="604837"/>
            <a:chOff x="3707904" y="1383481"/>
            <a:chExt cx="1656184" cy="605359"/>
          </a:xfrm>
        </p:grpSpPr>
        <p:sp>
          <p:nvSpPr>
            <p:cNvPr id="38" name="矩形 37"/>
            <p:cNvSpPr/>
            <p:nvPr/>
          </p:nvSpPr>
          <p:spPr bwMode="auto">
            <a:xfrm>
              <a:off x="3707904" y="1412776"/>
              <a:ext cx="1656184" cy="576064"/>
            </a:xfrm>
            <a:prstGeom prst="rect">
              <a:avLst/>
            </a:prstGeom>
            <a:solidFill>
              <a:schemeClr val="accent2"/>
            </a:solidFill>
            <a:ln w="9525" cap="flat" cmpd="sng" algn="ctr">
              <a:noFill/>
              <a:prstDash val="solid"/>
              <a:round/>
              <a:headEnd type="none" w="med" len="med"/>
              <a:tailEnd type="none" w="med" len="med"/>
            </a:ln>
            <a:effectLst/>
            <a:scene3d>
              <a:camera prst="orthographicFront"/>
              <a:lightRig rig="threePt" dir="t"/>
            </a:scene3d>
            <a:sp3d>
              <a:bevelT w="114300" prst="artDeco"/>
            </a:sp3d>
          </p:spPr>
          <p:txBody>
            <a:bodyPr lIns="79200" tIns="39600" rIns="79200" bIns="39600">
              <a:spAutoFit/>
            </a:bodyPr>
            <a:lstStyle/>
            <a:p>
              <a:pPr defTabSz="801688">
                <a:defRPr/>
              </a:pPr>
              <a:endParaRPr lang="zh-CN" altLang="en-US">
                <a:ea typeface="ＭＳ Ｐゴシック" pitchFamily="34" charset="-128"/>
              </a:endParaRPr>
            </a:p>
          </p:txBody>
        </p:sp>
        <p:sp>
          <p:nvSpPr>
            <p:cNvPr id="39" name="Rectangle 22"/>
            <p:cNvSpPr>
              <a:spLocks noChangeArrowheads="1"/>
            </p:cNvSpPr>
            <p:nvPr/>
          </p:nvSpPr>
          <p:spPr bwMode="auto">
            <a:xfrm>
              <a:off x="3707904" y="1383481"/>
              <a:ext cx="1656184" cy="602181"/>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buFont typeface="Wingdings" pitchFamily="2" charset="2"/>
                <a:buNone/>
                <a:defRPr/>
              </a:pPr>
              <a:r>
                <a:rPr lang="zh-CN" altLang="en-US"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长期效益</a:t>
              </a:r>
              <a:endParaRPr lang="en-US" altLang="zh-CN" sz="24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grpSp>
        <p:nvGrpSpPr>
          <p:cNvPr id="40" name="组合 27"/>
          <p:cNvGrpSpPr>
            <a:grpSpLocks/>
          </p:cNvGrpSpPr>
          <p:nvPr/>
        </p:nvGrpSpPr>
        <p:grpSpPr bwMode="auto">
          <a:xfrm>
            <a:off x="2339975" y="1325219"/>
            <a:ext cx="6192838" cy="590894"/>
            <a:chOff x="2339752" y="1325495"/>
            <a:chExt cx="6192688" cy="591336"/>
          </a:xfrm>
        </p:grpSpPr>
        <p:sp>
          <p:nvSpPr>
            <p:cNvPr id="41" name="矩形 40"/>
            <p:cNvSpPr/>
            <p:nvPr/>
          </p:nvSpPr>
          <p:spPr bwMode="auto">
            <a:xfrm>
              <a:off x="2339752" y="1340767"/>
              <a:ext cx="6192688" cy="576064"/>
            </a:xfrm>
            <a:prstGeom prst="rect">
              <a:avLst/>
            </a:prstGeom>
            <a:solidFill>
              <a:schemeClr val="accent3">
                <a:lumMod val="85000"/>
              </a:schemeClr>
            </a:solidFill>
            <a:ln w="9525" cap="flat" cmpd="sng" algn="ctr">
              <a:noFill/>
              <a:prstDash val="solid"/>
              <a:round/>
              <a:headEnd type="none" w="med" len="med"/>
              <a:tailEnd type="none" w="med" len="med"/>
            </a:ln>
            <a:effectLst/>
            <a:scene3d>
              <a:camera prst="orthographicFront"/>
              <a:lightRig rig="threePt" dir="t"/>
            </a:scene3d>
            <a:sp3d>
              <a:bevelT w="165100" prst="coolSlant"/>
            </a:sp3d>
          </p:spPr>
          <p:txBody>
            <a:bodyPr lIns="79200" tIns="39600" rIns="79200" bIns="39600">
              <a:spAutoFit/>
            </a:bodyPr>
            <a:lstStyle/>
            <a:p>
              <a:pPr defTabSz="801688">
                <a:defRPr/>
              </a:pPr>
              <a:endParaRPr lang="zh-CN" altLang="en-US">
                <a:ea typeface="ＭＳ Ｐゴシック" pitchFamily="34" charset="-128"/>
              </a:endParaRPr>
            </a:p>
          </p:txBody>
        </p:sp>
        <p:sp>
          <p:nvSpPr>
            <p:cNvPr id="42" name="Rectangle 22"/>
            <p:cNvSpPr>
              <a:spLocks noChangeArrowheads="1"/>
            </p:cNvSpPr>
            <p:nvPr/>
          </p:nvSpPr>
          <p:spPr bwMode="auto">
            <a:xfrm>
              <a:off x="2411535" y="1325495"/>
              <a:ext cx="6048524" cy="545606"/>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pPr>
              <a:r>
                <a:rPr lang="zh-CN" altLang="en-US" sz="2400" b="1" dirty="0" smtClean="0">
                  <a:solidFill>
                    <a:schemeClr val="tx1"/>
                  </a:solidFill>
                  <a:latin typeface="微软雅黑" pitchFamily="34" charset="-122"/>
                  <a:ea typeface="微软雅黑" pitchFamily="34" charset="-122"/>
                </a:rPr>
                <a:t>提</a:t>
              </a:r>
              <a:r>
                <a:rPr lang="zh-CN" altLang="en-US" sz="2400" b="1" dirty="0">
                  <a:solidFill>
                    <a:schemeClr val="tx1"/>
                  </a:solidFill>
                  <a:latin typeface="微软雅黑" pitchFamily="34" charset="-122"/>
                  <a:ea typeface="微软雅黑" pitchFamily="34" charset="-122"/>
                </a:rPr>
                <a:t>高自研核设计的效率</a:t>
              </a:r>
              <a:r>
                <a:rPr lang="zh-CN" altLang="en-US" sz="2400" b="1" dirty="0" smtClean="0">
                  <a:solidFill>
                    <a:schemeClr val="tx1"/>
                  </a:solidFill>
                  <a:latin typeface="微软雅黑" pitchFamily="34" charset="-122"/>
                  <a:ea typeface="微软雅黑" pitchFamily="34" charset="-122"/>
                </a:rPr>
                <a:t>，改进部门短板</a:t>
              </a:r>
              <a:endParaRPr lang="zh-CN" altLang="en-US" sz="2400" b="1" dirty="0">
                <a:solidFill>
                  <a:schemeClr val="tx1"/>
                </a:solidFill>
                <a:latin typeface="微软雅黑" pitchFamily="34" charset="-122"/>
                <a:ea typeface="微软雅黑" pitchFamily="34" charset="-122"/>
              </a:endParaRPr>
            </a:p>
          </p:txBody>
        </p:sp>
      </p:grpSp>
      <p:sp>
        <p:nvSpPr>
          <p:cNvPr id="43" name="Text Box 76"/>
          <p:cNvSpPr txBox="1">
            <a:spLocks noChangeArrowheads="1"/>
          </p:cNvSpPr>
          <p:nvPr/>
        </p:nvSpPr>
        <p:spPr bwMode="gray">
          <a:xfrm>
            <a:off x="250825" y="2205038"/>
            <a:ext cx="8167688" cy="361262"/>
          </a:xfrm>
          <a:prstGeom prst="rect">
            <a:avLst/>
          </a:prstGeom>
          <a:gradFill rotWithShape="1">
            <a:gsLst>
              <a:gs pos="0">
                <a:srgbClr val="C0C0C0"/>
              </a:gs>
              <a:gs pos="100000">
                <a:schemeClr val="bg1"/>
              </a:gs>
            </a:gsLst>
            <a:lin ang="0" scaled="1"/>
          </a:gradFill>
          <a:ln w="9525" algn="ctr">
            <a:noFill/>
            <a:miter lim="800000"/>
            <a:headEnd/>
            <a:tailEnd/>
          </a:ln>
        </p:spPr>
        <p:txBody>
          <a:bodyPr lIns="83448" tIns="41724" rIns="83448" bIns="41724">
            <a:spAutoFit/>
          </a:bodyPr>
          <a:lstStyle/>
          <a:p>
            <a:pPr defTabSz="835025" eaLnBrk="0" hangingPunct="0"/>
            <a:r>
              <a:rPr lang="zh-CN" altLang="en-US" sz="1800" b="1" dirty="0">
                <a:solidFill>
                  <a:srgbClr val="990000"/>
                </a:solidFill>
                <a:latin typeface="微软雅黑" pitchFamily="34" charset="-122"/>
                <a:ea typeface="微软雅黑" pitchFamily="34" charset="-122"/>
              </a:rPr>
              <a:t>提</a:t>
            </a:r>
            <a:r>
              <a:rPr lang="zh-CN" altLang="en-US" sz="1800" b="1" dirty="0" smtClean="0">
                <a:solidFill>
                  <a:srgbClr val="990000"/>
                </a:solidFill>
                <a:latin typeface="微软雅黑" pitchFamily="34" charset="-122"/>
                <a:ea typeface="微软雅黑" pitchFamily="34" charset="-122"/>
              </a:rPr>
              <a:t>高自</a:t>
            </a:r>
            <a:r>
              <a:rPr lang="zh-CN" altLang="en-US" sz="1800" b="1" dirty="0">
                <a:solidFill>
                  <a:srgbClr val="990000"/>
                </a:solidFill>
                <a:latin typeface="微软雅黑" pitchFamily="34" charset="-122"/>
                <a:ea typeface="微软雅黑" pitchFamily="34" charset="-122"/>
              </a:rPr>
              <a:t>研核设计的效</a:t>
            </a:r>
            <a:r>
              <a:rPr lang="zh-CN" altLang="en-US" sz="1800" b="1" dirty="0" smtClean="0">
                <a:solidFill>
                  <a:srgbClr val="990000"/>
                </a:solidFill>
                <a:latin typeface="微软雅黑" pitchFamily="34" charset="-122"/>
                <a:ea typeface="微软雅黑" pitchFamily="34" charset="-122"/>
              </a:rPr>
              <a:t>率和质量，避免将核设计问题遗留到后端，改进部门短板</a:t>
            </a:r>
            <a:endParaRPr lang="en-US" altLang="zh-CN" sz="1800" b="1" dirty="0">
              <a:solidFill>
                <a:srgbClr val="990000"/>
              </a:solidFill>
              <a:latin typeface="微软雅黑" pitchFamily="34" charset="-122"/>
              <a:ea typeface="微软雅黑" pitchFamily="34" charset="-122"/>
            </a:endParaRPr>
          </a:p>
        </p:txBody>
      </p:sp>
      <p:sp>
        <p:nvSpPr>
          <p:cNvPr id="44" name="Text Box 76"/>
          <p:cNvSpPr txBox="1">
            <a:spLocks noChangeArrowheads="1"/>
          </p:cNvSpPr>
          <p:nvPr/>
        </p:nvSpPr>
        <p:spPr bwMode="gray">
          <a:xfrm>
            <a:off x="250825" y="4077072"/>
            <a:ext cx="8167688" cy="360363"/>
          </a:xfrm>
          <a:prstGeom prst="rect">
            <a:avLst/>
          </a:prstGeom>
          <a:gradFill rotWithShape="1">
            <a:gsLst>
              <a:gs pos="0">
                <a:srgbClr val="C0C0C0"/>
              </a:gs>
              <a:gs pos="100000">
                <a:schemeClr val="bg1"/>
              </a:gs>
            </a:gsLst>
            <a:lin ang="0" scaled="1"/>
          </a:gradFill>
          <a:ln w="9525" algn="ctr">
            <a:noFill/>
            <a:miter lim="800000"/>
            <a:headEnd/>
            <a:tailEnd/>
          </a:ln>
        </p:spPr>
        <p:txBody>
          <a:bodyPr lIns="83448" tIns="41724" rIns="83448" bIns="41724">
            <a:spAutoFit/>
          </a:bodyPr>
          <a:lstStyle/>
          <a:p>
            <a:pPr defTabSz="835025" eaLnBrk="0" hangingPunct="0"/>
            <a:r>
              <a:rPr lang="zh-CN" altLang="en-US" sz="1800" b="1">
                <a:solidFill>
                  <a:srgbClr val="990000"/>
                </a:solidFill>
                <a:latin typeface="微软雅黑" pitchFamily="34" charset="-122"/>
                <a:ea typeface="微软雅黑" pitchFamily="34" charset="-122"/>
              </a:rPr>
              <a:t>产生有形的经济效益（以</a:t>
            </a:r>
            <a:r>
              <a:rPr lang="en-US" altLang="zh-CN" sz="1800" b="1">
                <a:solidFill>
                  <a:srgbClr val="990000"/>
                </a:solidFill>
                <a:latin typeface="微软雅黑" pitchFamily="34" charset="-122"/>
                <a:ea typeface="微软雅黑" pitchFamily="34" charset="-122"/>
              </a:rPr>
              <a:t>HiSDRV200</a:t>
            </a:r>
            <a:r>
              <a:rPr lang="zh-CN" altLang="en-US" sz="1800" b="1">
                <a:solidFill>
                  <a:srgbClr val="990000"/>
                </a:solidFill>
                <a:latin typeface="微软雅黑" pitchFamily="34" charset="-122"/>
                <a:ea typeface="微软雅黑" pitchFamily="34" charset="-122"/>
              </a:rPr>
              <a:t>项目设计</a:t>
            </a:r>
            <a:r>
              <a:rPr lang="en-US" altLang="zh-CN" sz="1800" b="1">
                <a:solidFill>
                  <a:srgbClr val="990000"/>
                </a:solidFill>
                <a:latin typeface="微软雅黑" pitchFamily="34" charset="-122"/>
                <a:ea typeface="微软雅黑" pitchFamily="34" charset="-122"/>
              </a:rPr>
              <a:t>18</a:t>
            </a:r>
            <a:r>
              <a:rPr lang="zh-CN" altLang="en-US" sz="1800" b="1">
                <a:solidFill>
                  <a:srgbClr val="990000"/>
                </a:solidFill>
                <a:latin typeface="微软雅黑" pitchFamily="34" charset="-122"/>
                <a:ea typeface="微软雅黑" pitchFamily="34" charset="-122"/>
              </a:rPr>
              <a:t>个自研核版本为例）</a:t>
            </a:r>
            <a:endParaRPr lang="en-US" altLang="zh-CN" sz="1800" b="1">
              <a:solidFill>
                <a:srgbClr val="990000"/>
              </a:solidFill>
              <a:latin typeface="微软雅黑" pitchFamily="34" charset="-122"/>
              <a:ea typeface="微软雅黑" pitchFamily="34" charset="-122"/>
            </a:endParaRPr>
          </a:p>
        </p:txBody>
      </p:sp>
      <p:sp>
        <p:nvSpPr>
          <p:cNvPr id="45" name="Rectangle 22"/>
          <p:cNvSpPr>
            <a:spLocks noChangeArrowheads="1"/>
          </p:cNvSpPr>
          <p:nvPr/>
        </p:nvSpPr>
        <p:spPr bwMode="auto">
          <a:xfrm>
            <a:off x="250825" y="2636912"/>
            <a:ext cx="8497888" cy="1118303"/>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pPr>
            <a:r>
              <a:rPr lang="zh-CN" altLang="en-US" sz="1600" dirty="0" smtClean="0">
                <a:solidFill>
                  <a:schemeClr val="tx1"/>
                </a:solidFill>
                <a:latin typeface="微软雅黑" pitchFamily="34" charset="-122"/>
                <a:ea typeface="微软雅黑" pitchFamily="34" charset="-122"/>
              </a:rPr>
              <a:t>    </a:t>
            </a:r>
            <a:r>
              <a:rPr lang="zh-CN" altLang="en-US" sz="1600" dirty="0" smtClean="0">
                <a:solidFill>
                  <a:schemeClr val="tx2">
                    <a:lumMod val="60000"/>
                    <a:lumOff val="40000"/>
                  </a:schemeClr>
                </a:solidFill>
                <a:latin typeface="微软雅黑" pitchFamily="34" charset="-122"/>
                <a:ea typeface="微软雅黑" pitchFamily="34" charset="-122"/>
              </a:rPr>
              <a:t>大幅提高</a:t>
            </a:r>
            <a:r>
              <a:rPr lang="zh-CN" altLang="en-US" sz="1600" dirty="0" smtClean="0">
                <a:solidFill>
                  <a:srgbClr val="FF0000"/>
                </a:solidFill>
                <a:latin typeface="微软雅黑" pitchFamily="34" charset="-122"/>
                <a:ea typeface="微软雅黑" pitchFamily="34" charset="-122"/>
              </a:rPr>
              <a:t>自研核设计的效率</a:t>
            </a:r>
            <a:r>
              <a:rPr lang="zh-CN" altLang="en-US" sz="1600" dirty="0" smtClean="0">
                <a:solidFill>
                  <a:schemeClr val="tx1"/>
                </a:solidFill>
                <a:latin typeface="微软雅黑" pitchFamily="34" charset="-122"/>
                <a:ea typeface="微软雅黑" pitchFamily="34" charset="-122"/>
              </a:rPr>
              <a:t>：避免将核设计问题遗留到后端，缩短芯片整体验证周期；</a:t>
            </a:r>
            <a:endParaRPr lang="en-US" altLang="zh-CN" sz="1600" dirty="0" smtClean="0">
              <a:solidFill>
                <a:schemeClr val="tx1"/>
              </a:solidFill>
              <a:latin typeface="微软雅黑" pitchFamily="34" charset="-122"/>
              <a:ea typeface="微软雅黑" pitchFamily="34" charset="-122"/>
            </a:endParaRPr>
          </a:p>
          <a:p>
            <a:pPr eaLnBrk="0" hangingPunct="0">
              <a:lnSpc>
                <a:spcPct val="140000"/>
              </a:lnSpc>
              <a:buClr>
                <a:srgbClr val="990000"/>
              </a:buClr>
              <a:buSzPct val="60000"/>
            </a:pPr>
            <a:r>
              <a:rPr lang="zh-CN" altLang="en-US" sz="1600" dirty="0" smtClean="0">
                <a:solidFill>
                  <a:schemeClr val="tx2">
                    <a:lumMod val="60000"/>
                    <a:lumOff val="40000"/>
                  </a:schemeClr>
                </a:solidFill>
                <a:latin typeface="微软雅黑" pitchFamily="34" charset="-122"/>
                <a:ea typeface="微软雅黑" pitchFamily="34" charset="-122"/>
              </a:rPr>
              <a:t>    改进部门“芯片验证”质量短板</a:t>
            </a:r>
            <a:r>
              <a:rPr lang="zh-CN" altLang="en-US" sz="1600" dirty="0" smtClean="0">
                <a:solidFill>
                  <a:schemeClr val="tx1"/>
                </a:solidFill>
                <a:latin typeface="微软雅黑" pitchFamily="34" charset="-122"/>
                <a:ea typeface="微软雅黑" pitchFamily="34" charset="-122"/>
              </a:rPr>
              <a:t>：</a:t>
            </a:r>
            <a:r>
              <a:rPr lang="en-US" altLang="zh-CN" sz="1600" dirty="0" smtClean="0">
                <a:solidFill>
                  <a:schemeClr val="tx1"/>
                </a:solidFill>
                <a:latin typeface="微软雅黑" pitchFamily="34" charset="-122"/>
                <a:ea typeface="微软雅黑" pitchFamily="34" charset="-122"/>
              </a:rPr>
              <a:t> SD6182</a:t>
            </a:r>
            <a:r>
              <a:rPr lang="zh-CN" altLang="en-US" sz="1600" dirty="0" smtClean="0">
                <a:solidFill>
                  <a:schemeClr val="tx1"/>
                </a:solidFill>
                <a:latin typeface="微软雅黑" pitchFamily="34" charset="-122"/>
                <a:ea typeface="微软雅黑" pitchFamily="34" charset="-122"/>
              </a:rPr>
              <a:t>芯片（使用</a:t>
            </a:r>
            <a:r>
              <a:rPr lang="en-US" altLang="zh-CN" sz="1600" dirty="0" err="1" smtClean="0">
                <a:solidFill>
                  <a:schemeClr val="tx1"/>
                </a:solidFill>
                <a:latin typeface="微软雅黑" pitchFamily="34" charset="-122"/>
                <a:ea typeface="微软雅黑" pitchFamily="34" charset="-122"/>
              </a:rPr>
              <a:t>HiSDR</a:t>
            </a:r>
            <a:r>
              <a:rPr lang="zh-CN" altLang="en-US" sz="1600" dirty="0" smtClean="0">
                <a:solidFill>
                  <a:schemeClr val="tx1"/>
                </a:solidFill>
                <a:latin typeface="微软雅黑" pitchFamily="34" charset="-122"/>
                <a:ea typeface="微软雅黑" pitchFamily="34" charset="-122"/>
              </a:rPr>
              <a:t>自研核）验证问题单分类统计中，自研核遗留问题缺陷率</a:t>
            </a:r>
            <a:r>
              <a:rPr lang="zh-CN" altLang="en-US" sz="1600" dirty="0" smtClean="0">
                <a:solidFill>
                  <a:schemeClr val="tx2">
                    <a:lumMod val="60000"/>
                    <a:lumOff val="40000"/>
                  </a:schemeClr>
                </a:solidFill>
                <a:latin typeface="微软雅黑" pitchFamily="34" charset="-122"/>
                <a:ea typeface="微软雅黑" pitchFamily="34" charset="-122"/>
              </a:rPr>
              <a:t>最少</a:t>
            </a:r>
            <a:r>
              <a:rPr lang="zh-CN" altLang="en-US" sz="1600" dirty="0" smtClean="0">
                <a:solidFill>
                  <a:schemeClr val="tx1"/>
                </a:solidFill>
                <a:latin typeface="微软雅黑" pitchFamily="34" charset="-122"/>
                <a:ea typeface="微软雅黑" pitchFamily="34" charset="-122"/>
              </a:rPr>
              <a:t>。</a:t>
            </a:r>
            <a:endParaRPr lang="en-US" altLang="zh-CN" sz="1600" dirty="0" smtClean="0">
              <a:solidFill>
                <a:schemeClr val="tx1"/>
              </a:solidFill>
              <a:latin typeface="微软雅黑" pitchFamily="34" charset="-122"/>
              <a:ea typeface="微软雅黑" pitchFamily="34" charset="-122"/>
            </a:endParaRPr>
          </a:p>
        </p:txBody>
      </p:sp>
      <p:sp>
        <p:nvSpPr>
          <p:cNvPr id="46" name="Text Box 4"/>
          <p:cNvSpPr txBox="1">
            <a:spLocks noChangeArrowheads="1"/>
          </p:cNvSpPr>
          <p:nvPr/>
        </p:nvSpPr>
        <p:spPr bwMode="auto">
          <a:xfrm>
            <a:off x="539750" y="4509443"/>
            <a:ext cx="8136706" cy="1588079"/>
          </a:xfrm>
          <a:prstGeom prst="rect">
            <a:avLst/>
          </a:prstGeom>
          <a:noFill/>
          <a:ln w="9525" algn="ctr">
            <a:noFill/>
            <a:miter lim="800000"/>
            <a:headEnd/>
            <a:tailEnd/>
          </a:ln>
        </p:spPr>
        <p:txBody>
          <a:bodyPr wrap="square" lIns="79200" tIns="39600" rIns="79200" bIns="39600">
            <a:spAutoFit/>
          </a:bodyPr>
          <a:lstStyle/>
          <a:p>
            <a:pPr defTabSz="801688"/>
            <a:r>
              <a:rPr lang="zh-CN" altLang="en-US" sz="1600" dirty="0">
                <a:solidFill>
                  <a:schemeClr val="tx1"/>
                </a:solidFill>
                <a:latin typeface="微软雅黑" pitchFamily="34" charset="-122"/>
                <a:ea typeface="微软雅黑" pitchFamily="34" charset="-122"/>
              </a:rPr>
              <a:t>设计</a:t>
            </a:r>
            <a:r>
              <a:rPr lang="en-US" altLang="zh-CN" sz="1600" dirty="0">
                <a:solidFill>
                  <a:schemeClr val="tx1"/>
                </a:solidFill>
                <a:latin typeface="微软雅黑" pitchFamily="34" charset="-122"/>
                <a:ea typeface="微软雅黑" pitchFamily="34" charset="-122"/>
              </a:rPr>
              <a:t>18</a:t>
            </a:r>
            <a:r>
              <a:rPr lang="zh-CN" altLang="en-US" sz="1600" dirty="0">
                <a:solidFill>
                  <a:schemeClr val="tx1"/>
                </a:solidFill>
                <a:latin typeface="微软雅黑" pitchFamily="34" charset="-122"/>
                <a:ea typeface="微软雅黑" pitchFamily="34" charset="-122"/>
              </a:rPr>
              <a:t>个自</a:t>
            </a:r>
            <a:r>
              <a:rPr lang="zh-CN" altLang="en-US" sz="1600" dirty="0" smtClean="0">
                <a:solidFill>
                  <a:schemeClr val="tx1"/>
                </a:solidFill>
                <a:latin typeface="微软雅黑" pitchFamily="34" charset="-122"/>
                <a:ea typeface="微软雅黑" pitchFamily="34" charset="-122"/>
              </a:rPr>
              <a:t>研</a:t>
            </a:r>
            <a:endParaRPr lang="en-US" altLang="zh-CN" sz="1600" dirty="0" smtClean="0">
              <a:solidFill>
                <a:schemeClr val="tx1"/>
              </a:solidFill>
              <a:latin typeface="微软雅黑" pitchFamily="34" charset="-122"/>
              <a:ea typeface="微软雅黑" pitchFamily="34" charset="-122"/>
            </a:endParaRPr>
          </a:p>
          <a:p>
            <a:pPr defTabSz="801688"/>
            <a:r>
              <a:rPr lang="zh-CN" altLang="en-US" sz="1600" dirty="0" smtClean="0">
                <a:solidFill>
                  <a:schemeClr val="tx1"/>
                </a:solidFill>
                <a:latin typeface="微软雅黑" pitchFamily="34" charset="-122"/>
                <a:ea typeface="微软雅黑" pitchFamily="34" charset="-122"/>
              </a:rPr>
              <a:t>核的版</a:t>
            </a:r>
            <a:r>
              <a:rPr lang="zh-CN" altLang="en-US" sz="1600" dirty="0">
                <a:solidFill>
                  <a:schemeClr val="tx1"/>
                </a:solidFill>
                <a:latin typeface="微软雅黑" pitchFamily="34" charset="-122"/>
                <a:ea typeface="微软雅黑" pitchFamily="34" charset="-122"/>
              </a:rPr>
              <a:t>本收</a:t>
            </a:r>
            <a:r>
              <a:rPr lang="zh-CN" altLang="en-US" sz="1600" dirty="0" smtClean="0">
                <a:solidFill>
                  <a:schemeClr val="tx1"/>
                </a:solidFill>
                <a:latin typeface="微软雅黑" pitchFamily="34" charset="-122"/>
                <a:ea typeface="微软雅黑" pitchFamily="34" charset="-122"/>
              </a:rPr>
              <a:t>益 </a:t>
            </a:r>
            <a:r>
              <a:rPr lang="en-US" altLang="zh-CN" sz="1600" dirty="0" smtClean="0">
                <a:solidFill>
                  <a:schemeClr val="tx1"/>
                </a:solidFill>
                <a:latin typeface="微软雅黑" pitchFamily="34" charset="-122"/>
                <a:ea typeface="微软雅黑" pitchFamily="34" charset="-122"/>
              </a:rPr>
              <a:t>= (18 </a:t>
            </a:r>
            <a:r>
              <a:rPr lang="en-US" altLang="zh-CN" sz="1600" dirty="0">
                <a:solidFill>
                  <a:schemeClr val="tx1"/>
                </a:solidFill>
                <a:latin typeface="微软雅黑" pitchFamily="34" charset="-122"/>
                <a:ea typeface="微软雅黑" pitchFamily="34" charset="-122"/>
              </a:rPr>
              <a:t>*(</a:t>
            </a:r>
            <a:r>
              <a:rPr lang="zh-CN" altLang="en-US" sz="1600" dirty="0">
                <a:solidFill>
                  <a:schemeClr val="tx1"/>
                </a:solidFill>
                <a:latin typeface="微软雅黑" pitchFamily="34" charset="-122"/>
                <a:ea typeface="微软雅黑" pitchFamily="34" charset="-122"/>
              </a:rPr>
              <a:t>改进前耗时 </a:t>
            </a:r>
            <a:r>
              <a:rPr lang="en-US" altLang="zh-CN" sz="1600" dirty="0">
                <a:solidFill>
                  <a:schemeClr val="tx1"/>
                </a:solidFill>
                <a:latin typeface="微软雅黑" pitchFamily="34" charset="-122"/>
                <a:ea typeface="微软雅黑" pitchFamily="34" charset="-122"/>
              </a:rPr>
              <a:t>- </a:t>
            </a:r>
            <a:r>
              <a:rPr lang="zh-CN" altLang="en-US" sz="1600" dirty="0">
                <a:solidFill>
                  <a:schemeClr val="tx1"/>
                </a:solidFill>
                <a:latin typeface="微软雅黑" pitchFamily="34" charset="-122"/>
                <a:ea typeface="微软雅黑" pitchFamily="34" charset="-122"/>
              </a:rPr>
              <a:t>改进后耗时</a:t>
            </a:r>
            <a:r>
              <a:rPr lang="en-US" altLang="zh-CN" sz="1600" dirty="0" smtClean="0">
                <a:solidFill>
                  <a:schemeClr val="tx1"/>
                </a:solidFill>
                <a:latin typeface="微软雅黑" pitchFamily="34" charset="-122"/>
                <a:ea typeface="微软雅黑" pitchFamily="34" charset="-122"/>
              </a:rPr>
              <a:t>) – QCC</a:t>
            </a:r>
            <a:r>
              <a:rPr lang="zh-CN" altLang="en-US" sz="1600" dirty="0" smtClean="0">
                <a:solidFill>
                  <a:schemeClr val="tx1"/>
                </a:solidFill>
                <a:latin typeface="微软雅黑" pitchFamily="34" charset="-122"/>
                <a:ea typeface="微软雅黑" pitchFamily="34" charset="-122"/>
              </a:rPr>
              <a:t>耗时</a:t>
            </a:r>
            <a:r>
              <a:rPr lang="en-US" altLang="zh-CN" sz="1600" dirty="0" smtClean="0">
                <a:solidFill>
                  <a:schemeClr val="tx1"/>
                </a:solidFill>
                <a:latin typeface="微软雅黑" pitchFamily="34" charset="-122"/>
                <a:ea typeface="微软雅黑" pitchFamily="34" charset="-122"/>
              </a:rPr>
              <a:t>) </a:t>
            </a:r>
            <a:r>
              <a:rPr lang="zh-CN" altLang="en-US" sz="1600" dirty="0">
                <a:solidFill>
                  <a:schemeClr val="tx1"/>
                </a:solidFill>
                <a:latin typeface="微软雅黑" pitchFamily="34" charset="-122"/>
                <a:ea typeface="微软雅黑" pitchFamily="34" charset="-122"/>
              </a:rPr>
              <a:t>* 开发人数 * </a:t>
            </a:r>
            <a:r>
              <a:rPr lang="en-US" altLang="zh-CN" sz="1600" dirty="0">
                <a:solidFill>
                  <a:schemeClr val="tx1"/>
                </a:solidFill>
                <a:latin typeface="微软雅黑" pitchFamily="34" charset="-122"/>
                <a:ea typeface="微软雅黑" pitchFamily="34" charset="-122"/>
              </a:rPr>
              <a:t>168</a:t>
            </a:r>
            <a:r>
              <a:rPr lang="zh-CN" altLang="en-US" sz="1600" dirty="0">
                <a:solidFill>
                  <a:schemeClr val="tx1"/>
                </a:solidFill>
                <a:latin typeface="微软雅黑" pitchFamily="34" charset="-122"/>
                <a:ea typeface="微软雅黑" pitchFamily="34" charset="-122"/>
              </a:rPr>
              <a:t>元</a:t>
            </a:r>
            <a:r>
              <a:rPr lang="en-US" altLang="zh-CN" sz="1600" dirty="0">
                <a:solidFill>
                  <a:schemeClr val="tx1"/>
                </a:solidFill>
                <a:latin typeface="微软雅黑" pitchFamily="34" charset="-122"/>
                <a:ea typeface="微软雅黑" pitchFamily="34" charset="-122"/>
              </a:rPr>
              <a:t>/</a:t>
            </a:r>
            <a:r>
              <a:rPr lang="zh-CN" altLang="en-US" sz="1600" dirty="0">
                <a:solidFill>
                  <a:schemeClr val="tx1"/>
                </a:solidFill>
                <a:latin typeface="微软雅黑" pitchFamily="34" charset="-122"/>
                <a:ea typeface="微软雅黑" pitchFamily="34" charset="-122"/>
              </a:rPr>
              <a:t>人小时</a:t>
            </a:r>
          </a:p>
          <a:p>
            <a:pPr defTabSz="801688"/>
            <a:r>
              <a:rPr lang="zh-CN" altLang="en-US" sz="1600" dirty="0">
                <a:solidFill>
                  <a:schemeClr val="tx1"/>
                </a:solidFill>
                <a:latin typeface="微软雅黑" pitchFamily="34" charset="-122"/>
                <a:ea typeface="微软雅黑" pitchFamily="34" charset="-122"/>
              </a:rPr>
              <a:t>                 </a:t>
            </a:r>
          </a:p>
          <a:p>
            <a:pPr defTabSz="801688"/>
            <a:r>
              <a:rPr lang="en-US" altLang="zh-CN" sz="1600" dirty="0">
                <a:solidFill>
                  <a:schemeClr val="tx1"/>
                </a:solidFill>
                <a:latin typeface="微软雅黑" pitchFamily="34" charset="-122"/>
                <a:ea typeface="微软雅黑" pitchFamily="34" charset="-122"/>
              </a:rPr>
              <a:t>	        </a:t>
            </a:r>
            <a:r>
              <a:rPr lang="en-US" altLang="zh-CN" sz="1600" dirty="0" smtClean="0">
                <a:solidFill>
                  <a:schemeClr val="tx1"/>
                </a:solidFill>
                <a:latin typeface="微软雅黑" pitchFamily="34" charset="-122"/>
                <a:ea typeface="微软雅黑" pitchFamily="34" charset="-122"/>
              </a:rPr>
              <a:t>= ( 18 </a:t>
            </a:r>
            <a:r>
              <a:rPr lang="en-US" altLang="zh-CN" sz="1600" dirty="0">
                <a:solidFill>
                  <a:schemeClr val="tx1"/>
                </a:solidFill>
                <a:latin typeface="微软雅黑" pitchFamily="34" charset="-122"/>
                <a:ea typeface="微软雅黑" pitchFamily="34" charset="-122"/>
              </a:rPr>
              <a:t>* (</a:t>
            </a:r>
            <a:r>
              <a:rPr lang="en-US" altLang="zh-CN" sz="1600" dirty="0" smtClean="0">
                <a:solidFill>
                  <a:schemeClr val="tx1"/>
                </a:solidFill>
                <a:latin typeface="微软雅黑" pitchFamily="34" charset="-122"/>
                <a:ea typeface="微软雅黑" pitchFamily="34" charset="-122"/>
              </a:rPr>
              <a:t>30 </a:t>
            </a:r>
            <a:r>
              <a:rPr lang="zh-CN" altLang="en-US" sz="1600" dirty="0" smtClean="0">
                <a:solidFill>
                  <a:schemeClr val="tx1"/>
                </a:solidFill>
                <a:latin typeface="微软雅黑" pitchFamily="34" charset="-122"/>
                <a:ea typeface="微软雅黑" pitchFamily="34" charset="-122"/>
              </a:rPr>
              <a:t>小时</a:t>
            </a:r>
            <a:r>
              <a:rPr lang="en-US" altLang="zh-CN" sz="1600" dirty="0" smtClean="0">
                <a:solidFill>
                  <a:schemeClr val="tx1"/>
                </a:solidFill>
                <a:latin typeface="微软雅黑" pitchFamily="34" charset="-122"/>
                <a:ea typeface="微软雅黑" pitchFamily="34" charset="-122"/>
              </a:rPr>
              <a:t>– 4.7 </a:t>
            </a:r>
            <a:r>
              <a:rPr lang="zh-CN" altLang="en-US" sz="1600" dirty="0" smtClean="0">
                <a:solidFill>
                  <a:schemeClr val="tx1"/>
                </a:solidFill>
                <a:latin typeface="微软雅黑" pitchFamily="34" charset="-122"/>
                <a:ea typeface="微软雅黑" pitchFamily="34" charset="-122"/>
              </a:rPr>
              <a:t>小时</a:t>
            </a:r>
            <a:r>
              <a:rPr lang="en-US" altLang="zh-CN" sz="1600" dirty="0" smtClean="0">
                <a:solidFill>
                  <a:schemeClr val="tx1"/>
                </a:solidFill>
                <a:latin typeface="微软雅黑" pitchFamily="34" charset="-122"/>
                <a:ea typeface="微软雅黑" pitchFamily="34" charset="-122"/>
              </a:rPr>
              <a:t>) – 8 </a:t>
            </a:r>
            <a:r>
              <a:rPr lang="zh-CN" altLang="en-US" sz="1600" dirty="0" smtClean="0">
                <a:solidFill>
                  <a:schemeClr val="tx1"/>
                </a:solidFill>
                <a:latin typeface="微软雅黑" pitchFamily="34" charset="-122"/>
                <a:ea typeface="微软雅黑" pitchFamily="34" charset="-122"/>
              </a:rPr>
              <a:t>小时 </a:t>
            </a:r>
            <a:r>
              <a:rPr lang="en-US" altLang="zh-CN" sz="1600" dirty="0" smtClean="0">
                <a:solidFill>
                  <a:schemeClr val="tx1"/>
                </a:solidFill>
                <a:latin typeface="微软雅黑" pitchFamily="34" charset="-122"/>
                <a:ea typeface="微软雅黑" pitchFamily="34" charset="-122"/>
              </a:rPr>
              <a:t>* 4</a:t>
            </a:r>
            <a:r>
              <a:rPr lang="zh-CN" altLang="en-US" sz="1600" dirty="0" smtClean="0">
                <a:solidFill>
                  <a:schemeClr val="tx1"/>
                </a:solidFill>
                <a:latin typeface="微软雅黑" pitchFamily="34" charset="-122"/>
                <a:ea typeface="微软雅黑" pitchFamily="34" charset="-122"/>
              </a:rPr>
              <a:t>周</a:t>
            </a:r>
            <a:r>
              <a:rPr lang="en-US" altLang="zh-CN" sz="1600" dirty="0" smtClean="0">
                <a:solidFill>
                  <a:schemeClr val="tx1"/>
                </a:solidFill>
                <a:latin typeface="微软雅黑" pitchFamily="34" charset="-122"/>
                <a:ea typeface="微软雅黑" pitchFamily="34" charset="-122"/>
              </a:rPr>
              <a:t> * 6</a:t>
            </a:r>
            <a:r>
              <a:rPr lang="zh-CN" altLang="en-US" sz="1600" dirty="0" smtClean="0">
                <a:solidFill>
                  <a:schemeClr val="tx1"/>
                </a:solidFill>
                <a:latin typeface="微软雅黑" pitchFamily="34" charset="-122"/>
                <a:ea typeface="微软雅黑" pitchFamily="34" charset="-122"/>
              </a:rPr>
              <a:t>月 </a:t>
            </a:r>
            <a:r>
              <a:rPr lang="en-US" altLang="zh-CN" sz="1600" dirty="0" smtClean="0">
                <a:solidFill>
                  <a:schemeClr val="tx1"/>
                </a:solidFill>
                <a:latin typeface="微软雅黑" pitchFamily="34" charset="-122"/>
                <a:ea typeface="微软雅黑" pitchFamily="34" charset="-122"/>
              </a:rPr>
              <a:t>) </a:t>
            </a:r>
            <a:r>
              <a:rPr lang="zh-CN" altLang="en-US" sz="1600" dirty="0">
                <a:solidFill>
                  <a:schemeClr val="tx1"/>
                </a:solidFill>
                <a:latin typeface="微软雅黑" pitchFamily="34" charset="-122"/>
                <a:ea typeface="微软雅黑" pitchFamily="34" charset="-122"/>
              </a:rPr>
              <a:t>* </a:t>
            </a:r>
            <a:r>
              <a:rPr lang="en-US" altLang="zh-CN" sz="1600" dirty="0">
                <a:solidFill>
                  <a:schemeClr val="tx1"/>
                </a:solidFill>
                <a:latin typeface="微软雅黑" pitchFamily="34" charset="-122"/>
                <a:ea typeface="微软雅黑" pitchFamily="34" charset="-122"/>
              </a:rPr>
              <a:t>5</a:t>
            </a:r>
            <a:r>
              <a:rPr lang="zh-CN" altLang="en-US" sz="1600" dirty="0">
                <a:solidFill>
                  <a:schemeClr val="tx1"/>
                </a:solidFill>
                <a:latin typeface="微软雅黑" pitchFamily="34" charset="-122"/>
                <a:ea typeface="微软雅黑" pitchFamily="34" charset="-122"/>
              </a:rPr>
              <a:t>人</a:t>
            </a:r>
            <a:r>
              <a:rPr lang="en-US" altLang="zh-CN" sz="1600" dirty="0">
                <a:solidFill>
                  <a:schemeClr val="tx1"/>
                </a:solidFill>
                <a:latin typeface="微软雅黑" pitchFamily="34" charset="-122"/>
                <a:ea typeface="微软雅黑" pitchFamily="34" charset="-122"/>
              </a:rPr>
              <a:t> </a:t>
            </a:r>
            <a:r>
              <a:rPr lang="zh-CN" altLang="en-US" sz="1600" dirty="0">
                <a:solidFill>
                  <a:schemeClr val="tx1"/>
                </a:solidFill>
                <a:latin typeface="微软雅黑" pitchFamily="34" charset="-122"/>
                <a:ea typeface="微软雅黑" pitchFamily="34" charset="-122"/>
              </a:rPr>
              <a:t>*  </a:t>
            </a:r>
            <a:r>
              <a:rPr lang="en-US" altLang="zh-CN" sz="1600" dirty="0">
                <a:solidFill>
                  <a:schemeClr val="tx1"/>
                </a:solidFill>
                <a:latin typeface="微软雅黑" pitchFamily="34" charset="-122"/>
                <a:ea typeface="微软雅黑" pitchFamily="34" charset="-122"/>
              </a:rPr>
              <a:t>168</a:t>
            </a:r>
            <a:r>
              <a:rPr lang="zh-CN" altLang="en-US" sz="1600" dirty="0">
                <a:solidFill>
                  <a:schemeClr val="tx1"/>
                </a:solidFill>
                <a:latin typeface="微软雅黑" pitchFamily="34" charset="-122"/>
                <a:ea typeface="微软雅黑" pitchFamily="34" charset="-122"/>
              </a:rPr>
              <a:t>元</a:t>
            </a:r>
            <a:r>
              <a:rPr lang="en-US" altLang="zh-CN" sz="1600" dirty="0">
                <a:solidFill>
                  <a:schemeClr val="tx1"/>
                </a:solidFill>
                <a:latin typeface="微软雅黑" pitchFamily="34" charset="-122"/>
                <a:ea typeface="微软雅黑" pitchFamily="34" charset="-122"/>
              </a:rPr>
              <a:t>/</a:t>
            </a:r>
            <a:r>
              <a:rPr lang="zh-CN" altLang="en-US" sz="1600" dirty="0">
                <a:solidFill>
                  <a:schemeClr val="tx1"/>
                </a:solidFill>
                <a:latin typeface="微软雅黑" pitchFamily="34" charset="-122"/>
                <a:ea typeface="微软雅黑" pitchFamily="34" charset="-122"/>
              </a:rPr>
              <a:t>人小时</a:t>
            </a:r>
          </a:p>
          <a:p>
            <a:pPr defTabSz="801688"/>
            <a:r>
              <a:rPr lang="zh-CN" altLang="en-US" sz="1600" b="1" dirty="0">
                <a:solidFill>
                  <a:schemeClr val="tx1"/>
                </a:solidFill>
                <a:latin typeface="微软雅黑" pitchFamily="34" charset="-122"/>
                <a:ea typeface="微软雅黑" pitchFamily="34" charset="-122"/>
              </a:rPr>
              <a:t>                 </a:t>
            </a:r>
          </a:p>
          <a:p>
            <a:pPr defTabSz="801688"/>
            <a:r>
              <a:rPr lang="en-US" altLang="zh-CN" sz="1600" b="1" dirty="0">
                <a:solidFill>
                  <a:schemeClr val="tx1"/>
                </a:solidFill>
                <a:latin typeface="微软雅黑" pitchFamily="34" charset="-122"/>
                <a:ea typeface="微软雅黑" pitchFamily="34" charset="-122"/>
              </a:rPr>
              <a:t>	</a:t>
            </a:r>
            <a:r>
              <a:rPr lang="en-US" altLang="zh-CN" sz="1600" dirty="0">
                <a:solidFill>
                  <a:schemeClr val="tx1"/>
                </a:solidFill>
                <a:latin typeface="微软雅黑" pitchFamily="34" charset="-122"/>
                <a:ea typeface="微软雅黑" pitchFamily="34" charset="-122"/>
              </a:rPr>
              <a:t>       </a:t>
            </a:r>
            <a:r>
              <a:rPr lang="zh-CN" altLang="en-US" sz="1600" dirty="0" smtClean="0">
                <a:solidFill>
                  <a:schemeClr val="tx1"/>
                </a:solidFill>
                <a:latin typeface="微软雅黑" pitchFamily="34" charset="-122"/>
                <a:ea typeface="微软雅黑" pitchFamily="34" charset="-122"/>
              </a:rPr>
              <a:t> </a:t>
            </a:r>
            <a:r>
              <a:rPr lang="en-US" altLang="zh-CN" sz="1600" dirty="0">
                <a:solidFill>
                  <a:schemeClr val="tx1"/>
                </a:solidFill>
                <a:latin typeface="微软雅黑" pitchFamily="34" charset="-122"/>
                <a:ea typeface="微软雅黑" pitchFamily="34" charset="-122"/>
              </a:rPr>
              <a:t>= </a:t>
            </a:r>
            <a:r>
              <a:rPr lang="en-US" altLang="zh-CN" sz="1800" b="1" dirty="0" smtClean="0">
                <a:solidFill>
                  <a:srgbClr val="FF0000"/>
                </a:solidFill>
                <a:latin typeface="微软雅黑" pitchFamily="34" charset="-122"/>
                <a:ea typeface="微软雅黑" pitchFamily="34" charset="-122"/>
              </a:rPr>
              <a:t>22,1256</a:t>
            </a:r>
            <a:r>
              <a:rPr lang="en-US" altLang="zh-CN" sz="1600" b="1" dirty="0" smtClean="0">
                <a:solidFill>
                  <a:schemeClr val="tx1"/>
                </a:solidFill>
                <a:latin typeface="微软雅黑" pitchFamily="34" charset="-122"/>
                <a:ea typeface="微软雅黑" pitchFamily="34" charset="-122"/>
              </a:rPr>
              <a:t> </a:t>
            </a:r>
            <a:r>
              <a:rPr lang="zh-CN" altLang="en-US" sz="1600" b="1" dirty="0">
                <a:solidFill>
                  <a:schemeClr val="tx1"/>
                </a:solidFill>
                <a:latin typeface="微软雅黑" pitchFamily="34" charset="-122"/>
                <a:ea typeface="微软雅黑" pitchFamily="34" charset="-122"/>
              </a:rPr>
              <a:t>元</a:t>
            </a:r>
          </a:p>
        </p:txBody>
      </p:sp>
      <p:pic>
        <p:nvPicPr>
          <p:cNvPr id="71683" name="Picture 3"/>
          <p:cNvPicPr>
            <a:picLocks noChangeAspect="1" noChangeArrowheads="1"/>
          </p:cNvPicPr>
          <p:nvPr/>
        </p:nvPicPr>
        <p:blipFill>
          <a:blip r:embed="rId3" cstate="print"/>
          <a:srcRect/>
          <a:stretch>
            <a:fillRect/>
          </a:stretch>
        </p:blipFill>
        <p:spPr bwMode="auto">
          <a:xfrm>
            <a:off x="3703265" y="3403054"/>
            <a:ext cx="4829175" cy="2762250"/>
          </a:xfrm>
          <a:prstGeom prst="rect">
            <a:avLst/>
          </a:prstGeom>
          <a:noFill/>
          <a:ln w="9525">
            <a:noFill/>
            <a:miter lim="800000"/>
            <a:headEnd/>
            <a:tailEnd/>
          </a:ln>
        </p:spPr>
      </p:pic>
      <p:sp>
        <p:nvSpPr>
          <p:cNvPr id="35" name="椭圆 34"/>
          <p:cNvSpPr>
            <a:spLocks noChangeArrowheads="1"/>
          </p:cNvSpPr>
          <p:nvPr/>
        </p:nvSpPr>
        <p:spPr bwMode="auto">
          <a:xfrm>
            <a:off x="5985157" y="3861048"/>
            <a:ext cx="891099" cy="432048"/>
          </a:xfrm>
          <a:prstGeom prst="ellipse">
            <a:avLst/>
          </a:prstGeom>
          <a:noFill/>
          <a:ln w="28575" algn="ctr">
            <a:solidFill>
              <a:srgbClr val="FF0000"/>
            </a:solidFill>
            <a:round/>
            <a:headEnd/>
            <a:tailEnd/>
          </a:ln>
        </p:spPr>
        <p:txBody>
          <a:bodyPr lIns="79200" tIns="39600" rIns="79200" bIns="39600"/>
          <a:lstStyle/>
          <a:p>
            <a:pPr defTabSz="801688"/>
            <a:endParaRPr lang="zh-CN" altLang="en-US" sz="1800">
              <a:solidFill>
                <a:srgbClr val="000000"/>
              </a:solidFill>
            </a:endParaRPr>
          </a:p>
        </p:txBody>
      </p:sp>
      <p:pic>
        <p:nvPicPr>
          <p:cNvPr id="36" name="Picture 12" descr="120"/>
          <p:cNvPicPr>
            <a:picLocks noChangeAspect="1" noChangeArrowheads="1"/>
          </p:cNvPicPr>
          <p:nvPr/>
        </p:nvPicPr>
        <p:blipFill>
          <a:blip r:embed="rId4" cstate="print"/>
          <a:srcRect/>
          <a:stretch>
            <a:fillRect/>
          </a:stretch>
        </p:blipFill>
        <p:spPr bwMode="auto">
          <a:xfrm>
            <a:off x="538138" y="5162774"/>
            <a:ext cx="1225550" cy="8588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0" fill="hold" nodeType="clickEffect">
                                  <p:stCondLst>
                                    <p:cond delay="0"/>
                                  </p:stCondLst>
                                  <p:childTnLst>
                                    <p:set>
                                      <p:cBhvr>
                                        <p:cTn id="16" dur="1" fill="hold">
                                          <p:stCondLst>
                                            <p:cond delay="0"/>
                                          </p:stCondLst>
                                        </p:cTn>
                                        <p:tgtEl>
                                          <p:spTgt spid="71683"/>
                                        </p:tgtEl>
                                        <p:attrNameLst>
                                          <p:attrName>style.visibility</p:attrName>
                                        </p:attrNameLst>
                                      </p:cBhvr>
                                      <p:to>
                                        <p:strVal val="visible"/>
                                      </p:to>
                                    </p:set>
                                    <p:anim calcmode="lin" valueType="num">
                                      <p:cBhvr>
                                        <p:cTn id="17" dur="500" fill="hold"/>
                                        <p:tgtEl>
                                          <p:spTgt spid="71683"/>
                                        </p:tgtEl>
                                        <p:attrNameLst>
                                          <p:attrName>ppt_w</p:attrName>
                                        </p:attrNameLst>
                                      </p:cBhvr>
                                      <p:tavLst>
                                        <p:tav tm="0">
                                          <p:val>
                                            <p:fltVal val="0"/>
                                          </p:val>
                                        </p:tav>
                                        <p:tav tm="100000">
                                          <p:val>
                                            <p:strVal val="#ppt_w"/>
                                          </p:val>
                                        </p:tav>
                                      </p:tavLst>
                                    </p:anim>
                                    <p:anim calcmode="lin" valueType="num">
                                      <p:cBhvr>
                                        <p:cTn id="18" dur="500" fill="hold"/>
                                        <p:tgtEl>
                                          <p:spTgt spid="71683"/>
                                        </p:tgtEl>
                                        <p:attrNameLst>
                                          <p:attrName>ppt_h</p:attrName>
                                        </p:attrNameLst>
                                      </p:cBhvr>
                                      <p:tavLst>
                                        <p:tav tm="0">
                                          <p:val>
                                            <p:fltVal val="0"/>
                                          </p:val>
                                        </p:tav>
                                        <p:tav tm="100000">
                                          <p:val>
                                            <p:strVal val="#ppt_h"/>
                                          </p:val>
                                        </p:tav>
                                      </p:tavLst>
                                    </p:anim>
                                    <p:animEffect transition="in" filter="fade">
                                      <p:cBhvr>
                                        <p:cTn id="19" dur="500"/>
                                        <p:tgtEl>
                                          <p:spTgt spid="71683"/>
                                        </p:tgtEl>
                                      </p:cBhvr>
                                    </p:animEffect>
                                  </p:childTnLst>
                                </p:cTn>
                              </p:par>
                            </p:childTnLst>
                          </p:cTn>
                        </p:par>
                        <p:par>
                          <p:cTn id="20" fill="hold">
                            <p:stCondLst>
                              <p:cond delay="500"/>
                            </p:stCondLst>
                            <p:childTnLst>
                              <p:par>
                                <p:cTn id="21" presetID="23" presetClass="entr" presetSubtype="16"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p:cTn id="23" dur="1000" fill="hold"/>
                                        <p:tgtEl>
                                          <p:spTgt spid="35"/>
                                        </p:tgtEl>
                                        <p:attrNameLst>
                                          <p:attrName>ppt_w</p:attrName>
                                        </p:attrNameLst>
                                      </p:cBhvr>
                                      <p:tavLst>
                                        <p:tav tm="0">
                                          <p:val>
                                            <p:fltVal val="0"/>
                                          </p:val>
                                        </p:tav>
                                        <p:tav tm="100000">
                                          <p:val>
                                            <p:strVal val="#ppt_w"/>
                                          </p:val>
                                        </p:tav>
                                      </p:tavLst>
                                    </p:anim>
                                    <p:anim calcmode="lin" valueType="num">
                                      <p:cBhvr>
                                        <p:cTn id="24" dur="1000" fill="hold"/>
                                        <p:tgtEl>
                                          <p:spTgt spid="35"/>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71683"/>
                                        </p:tgtEl>
                                      </p:cBhvr>
                                    </p:animEffect>
                                    <p:set>
                                      <p:cBhvr>
                                        <p:cTn id="29" dur="1" fill="hold">
                                          <p:stCondLst>
                                            <p:cond delay="499"/>
                                          </p:stCondLst>
                                        </p:cTn>
                                        <p:tgtEl>
                                          <p:spTgt spid="71683"/>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35"/>
                                        </p:tgtEl>
                                      </p:cBhvr>
                                    </p:animEffect>
                                    <p:set>
                                      <p:cBhvr>
                                        <p:cTn id="32" dur="1" fill="hold">
                                          <p:stCondLst>
                                            <p:cond delay="499"/>
                                          </p:stCondLst>
                                        </p:cTn>
                                        <p:tgtEl>
                                          <p:spTgt spid="35"/>
                                        </p:tgtEl>
                                        <p:attrNameLst>
                                          <p:attrName>style.visibility</p:attrName>
                                        </p:attrNameLst>
                                      </p:cBhvr>
                                      <p:to>
                                        <p:strVal val="hidden"/>
                                      </p:to>
                                    </p:set>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44"/>
                                        </p:tgtEl>
                                        <p:attrNameLst>
                                          <p:attrName>style.visibility</p:attrName>
                                        </p:attrNameLst>
                                      </p:cBhvr>
                                      <p:to>
                                        <p:strVal val="visible"/>
                                      </p:to>
                                    </p:set>
                                    <p:anim calcmode="lin" valueType="num">
                                      <p:cBhvr additive="base">
                                        <p:cTn id="36" dur="500" fill="hold"/>
                                        <p:tgtEl>
                                          <p:spTgt spid="44"/>
                                        </p:tgtEl>
                                        <p:attrNameLst>
                                          <p:attrName>ppt_x</p:attrName>
                                        </p:attrNameLst>
                                      </p:cBhvr>
                                      <p:tavLst>
                                        <p:tav tm="0">
                                          <p:val>
                                            <p:strVal val="1+#ppt_w/2"/>
                                          </p:val>
                                        </p:tav>
                                        <p:tav tm="100000">
                                          <p:val>
                                            <p:strVal val="#ppt_x"/>
                                          </p:val>
                                        </p:tav>
                                      </p:tavLst>
                                    </p:anim>
                                    <p:anim calcmode="lin" valueType="num">
                                      <p:cBhvr additive="base">
                                        <p:cTn id="37" dur="500" fill="hold"/>
                                        <p:tgtEl>
                                          <p:spTgt spid="44"/>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 calcmode="lin" valueType="num">
                                      <p:cBhvr additive="base">
                                        <p:cTn id="40" dur="500" fill="hold"/>
                                        <p:tgtEl>
                                          <p:spTgt spid="46"/>
                                        </p:tgtEl>
                                        <p:attrNameLst>
                                          <p:attrName>ppt_x</p:attrName>
                                        </p:attrNameLst>
                                      </p:cBhvr>
                                      <p:tavLst>
                                        <p:tav tm="0">
                                          <p:val>
                                            <p:strVal val="1+#ppt_w/2"/>
                                          </p:val>
                                        </p:tav>
                                        <p:tav tm="100000">
                                          <p:val>
                                            <p:strVal val="#ppt_x"/>
                                          </p:val>
                                        </p:tav>
                                      </p:tavLst>
                                    </p:anim>
                                    <p:anim calcmode="lin" valueType="num">
                                      <p:cBhvr additive="base">
                                        <p:cTn id="41" dur="500" fill="hold"/>
                                        <p:tgtEl>
                                          <p:spTgt spid="46"/>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additive="base">
                                        <p:cTn id="44" dur="500" fill="hold"/>
                                        <p:tgtEl>
                                          <p:spTgt spid="36"/>
                                        </p:tgtEl>
                                        <p:attrNameLst>
                                          <p:attrName>ppt_x</p:attrName>
                                        </p:attrNameLst>
                                      </p:cBhvr>
                                      <p:tavLst>
                                        <p:tav tm="0">
                                          <p:val>
                                            <p:strVal val="1+#ppt_w/2"/>
                                          </p:val>
                                        </p:tav>
                                        <p:tav tm="100000">
                                          <p:val>
                                            <p:strVal val="#ppt_x"/>
                                          </p:val>
                                        </p:tav>
                                      </p:tavLst>
                                    </p:anim>
                                    <p:anim calcmode="lin" valueType="num">
                                      <p:cBhvr additive="base">
                                        <p:cTn id="4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p:bldP spid="46" grpId="0"/>
      <p:bldP spid="35" grpId="0" animBg="1"/>
      <p:bldP spid="3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p:spPr>
        <p:txBody>
          <a:bodyPr/>
          <a:lstStyle/>
          <a:p>
            <a:pPr defTabSz="801688"/>
            <a:r>
              <a:rPr lang="de-DE" altLang="zh-CN" smtClean="0"/>
              <a:t>Page </a:t>
            </a:r>
            <a:fld id="{08F5FF19-A11F-4DF7-BA54-C9802F274EFF}" type="slidenum">
              <a:rPr lang="de-DE" altLang="zh-CN" smtClean="0"/>
              <a:pPr defTabSz="801688"/>
              <a:t>29</a:t>
            </a:fld>
            <a:endParaRPr lang="en-GB" altLang="zh-CN" smtClean="0"/>
          </a:p>
        </p:txBody>
      </p:sp>
      <p:grpSp>
        <p:nvGrpSpPr>
          <p:cNvPr id="19490" name="组合 28"/>
          <p:cNvGrpSpPr>
            <a:grpSpLocks/>
          </p:cNvGrpSpPr>
          <p:nvPr/>
        </p:nvGrpSpPr>
        <p:grpSpPr bwMode="auto">
          <a:xfrm>
            <a:off x="5405438" y="88900"/>
            <a:ext cx="3633787" cy="771525"/>
            <a:chOff x="5222694" y="279582"/>
            <a:chExt cx="3633789" cy="771525"/>
          </a:xfrm>
        </p:grpSpPr>
        <p:grpSp>
          <p:nvGrpSpPr>
            <p:cNvPr id="19492" name="Group 94"/>
            <p:cNvGrpSpPr>
              <a:grpSpLocks/>
            </p:cNvGrpSpPr>
            <p:nvPr/>
          </p:nvGrpSpPr>
          <p:grpSpPr bwMode="auto">
            <a:xfrm>
              <a:off x="5329058" y="381182"/>
              <a:ext cx="3527425" cy="669925"/>
              <a:chOff x="3310" y="287"/>
              <a:chExt cx="2222" cy="422"/>
            </a:xfrm>
          </p:grpSpPr>
          <p:sp>
            <p:nvSpPr>
              <p:cNvPr id="19498" name="Freeform 95"/>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9499" name="Freeform 96"/>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9500" name="Freeform 97"/>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9501" name="Freeform 98"/>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gradFill rotWithShape="1">
                <a:gsLst>
                  <a:gs pos="0">
                    <a:srgbClr val="BE0202"/>
                  </a:gs>
                  <a:gs pos="100000">
                    <a:srgbClr val="CE9E9E"/>
                  </a:gs>
                </a:gsLst>
                <a:lin ang="2700000" scaled="1"/>
              </a:gradFill>
              <a:ln w="6350" cap="flat" cmpd="sng">
                <a:solidFill>
                  <a:srgbClr val="000000"/>
                </a:solidFill>
                <a:prstDash val="solid"/>
                <a:round/>
                <a:headEnd type="none" w="med" len="med"/>
                <a:tailEnd type="none" w="med" len="med"/>
              </a:ln>
            </p:spPr>
            <p:txBody>
              <a:bodyPr/>
              <a:lstStyle/>
              <a:p>
                <a:endParaRPr lang="zh-CN" altLang="en-US"/>
              </a:p>
            </p:txBody>
          </p:sp>
          <p:sp>
            <p:nvSpPr>
              <p:cNvPr id="19502" name="Text Box 100"/>
              <p:cNvSpPr txBox="1">
                <a:spLocks noChangeArrowheads="1"/>
              </p:cNvSpPr>
              <p:nvPr/>
            </p:nvSpPr>
            <p:spPr bwMode="auto">
              <a:xfrm>
                <a:off x="3833" y="388"/>
                <a:ext cx="317"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分析根因</a:t>
                </a:r>
              </a:p>
            </p:txBody>
          </p:sp>
          <p:sp>
            <p:nvSpPr>
              <p:cNvPr id="19503" name="Text Box 101"/>
              <p:cNvSpPr txBox="1">
                <a:spLocks noChangeArrowheads="1"/>
              </p:cNvSpPr>
              <p:nvPr/>
            </p:nvSpPr>
            <p:spPr bwMode="auto">
              <a:xfrm>
                <a:off x="4152" y="388"/>
                <a:ext cx="316"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拟定对策</a:t>
                </a:r>
              </a:p>
            </p:txBody>
          </p:sp>
          <p:sp>
            <p:nvSpPr>
              <p:cNvPr id="19504" name="Text Box 102"/>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latin typeface="Arial" charset="0"/>
                    <a:ea typeface="华文细黑" pitchFamily="2" charset="-122"/>
                    <a:cs typeface="Arial" charset="0"/>
                  </a:rPr>
                  <a:t>成果标准化</a:t>
                </a:r>
              </a:p>
              <a:p>
                <a:pPr algn="ctr">
                  <a:lnSpc>
                    <a:spcPct val="110000"/>
                  </a:lnSpc>
                </a:pPr>
                <a:r>
                  <a:rPr lang="zh-CN" altLang="en-US" sz="1200" b="1">
                    <a:latin typeface="Arial" charset="0"/>
                    <a:ea typeface="华文细黑" pitchFamily="2" charset="-122"/>
                    <a:cs typeface="Arial" charset="0"/>
                  </a:rPr>
                  <a:t>和总结</a:t>
                </a:r>
              </a:p>
            </p:txBody>
          </p:sp>
          <p:sp>
            <p:nvSpPr>
              <p:cNvPr id="19505" name="Text Box 103"/>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对策实施</a:t>
                </a:r>
              </a:p>
              <a:p>
                <a:pPr algn="ctr">
                  <a:lnSpc>
                    <a:spcPct val="110000"/>
                  </a:lnSpc>
                </a:pPr>
                <a:r>
                  <a:rPr lang="zh-CN" altLang="en-US" sz="1200" b="1">
                    <a:solidFill>
                      <a:srgbClr val="777777"/>
                    </a:solidFill>
                    <a:latin typeface="Arial" charset="0"/>
                    <a:ea typeface="华文细黑" pitchFamily="2" charset="-122"/>
                    <a:cs typeface="Arial" charset="0"/>
                  </a:rPr>
                  <a:t>效果确认</a:t>
                </a:r>
              </a:p>
            </p:txBody>
          </p:sp>
          <p:sp>
            <p:nvSpPr>
              <p:cNvPr id="19506" name="AutoShape 104"/>
              <p:cNvSpPr>
                <a:spLocks noChangeArrowheads="1"/>
              </p:cNvSpPr>
              <p:nvPr/>
            </p:nvSpPr>
            <p:spPr bwMode="auto">
              <a:xfrm>
                <a:off x="3310" y="380"/>
                <a:ext cx="543" cy="329"/>
              </a:xfrm>
              <a:prstGeom prst="homePlate">
                <a:avLst>
                  <a:gd name="adj" fmla="val 24069"/>
                </a:avLst>
              </a:prstGeom>
              <a:solidFill>
                <a:schemeClr val="bg1"/>
              </a:solidFill>
              <a:ln w="6350" algn="ctr">
                <a:solidFill>
                  <a:srgbClr val="000000"/>
                </a:solidFill>
                <a:miter lim="800000"/>
                <a:headEnd/>
                <a:tailEnd/>
              </a:ln>
            </p:spPr>
            <p:txBody>
              <a:bodyPr/>
              <a:lstStyle/>
              <a:p>
                <a:endParaRPr lang="zh-CN" altLang="en-US"/>
              </a:p>
            </p:txBody>
          </p:sp>
          <p:sp>
            <p:nvSpPr>
              <p:cNvPr id="19507" name="Text Box 105"/>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chemeClr val="bg2"/>
                    </a:solidFill>
                    <a:latin typeface="Arial" charset="0"/>
                    <a:ea typeface="华文细黑" pitchFamily="2" charset="-122"/>
                    <a:cs typeface="Arial" charset="0"/>
                  </a:rPr>
                  <a:t>选择课题</a:t>
                </a:r>
              </a:p>
              <a:p>
                <a:pPr algn="ctr">
                  <a:lnSpc>
                    <a:spcPct val="110000"/>
                  </a:lnSpc>
                </a:pPr>
                <a:r>
                  <a:rPr lang="zh-CN" altLang="en-US" sz="1200" b="1">
                    <a:solidFill>
                      <a:schemeClr val="bg2"/>
                    </a:solidFill>
                    <a:latin typeface="Arial" charset="0"/>
                    <a:ea typeface="华文细黑" pitchFamily="2" charset="-122"/>
                    <a:cs typeface="Arial" charset="0"/>
                  </a:rPr>
                  <a:t>把握现状</a:t>
                </a:r>
              </a:p>
            </p:txBody>
          </p:sp>
          <p:sp>
            <p:nvSpPr>
              <p:cNvPr id="19508" name="AutoShape 106"/>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9509" name="AutoShape 108"/>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9510" name="AutoShape 110"/>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9493" name="Text Box 111"/>
            <p:cNvSpPr txBox="1">
              <a:spLocks noChangeArrowheads="1"/>
            </p:cNvSpPr>
            <p:nvPr/>
          </p:nvSpPr>
          <p:spPr bwMode="auto">
            <a:xfrm>
              <a:off x="5222694" y="281170"/>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S1</a:t>
              </a:r>
            </a:p>
          </p:txBody>
        </p:sp>
        <p:sp>
          <p:nvSpPr>
            <p:cNvPr id="19494" name="Text Box 112"/>
            <p:cNvSpPr txBox="1">
              <a:spLocks noChangeArrowheads="1"/>
            </p:cNvSpPr>
            <p:nvPr/>
          </p:nvSpPr>
          <p:spPr bwMode="auto">
            <a:xfrm>
              <a:off x="6159319"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S2</a:t>
              </a:r>
            </a:p>
          </p:txBody>
        </p:sp>
        <p:sp>
          <p:nvSpPr>
            <p:cNvPr id="19495" name="Text Box 113"/>
            <p:cNvSpPr txBox="1">
              <a:spLocks noChangeArrowheads="1"/>
            </p:cNvSpPr>
            <p:nvPr/>
          </p:nvSpPr>
          <p:spPr bwMode="auto">
            <a:xfrm>
              <a:off x="6591119"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9496" name="Text Box 114"/>
            <p:cNvSpPr txBox="1">
              <a:spLocks noChangeArrowheads="1"/>
            </p:cNvSpPr>
            <p:nvPr/>
          </p:nvSpPr>
          <p:spPr bwMode="auto">
            <a:xfrm>
              <a:off x="7167382"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S4</a:t>
              </a:r>
            </a:p>
          </p:txBody>
        </p:sp>
        <p:sp>
          <p:nvSpPr>
            <p:cNvPr id="19497" name="Text Box 115"/>
            <p:cNvSpPr txBox="1">
              <a:spLocks noChangeArrowheads="1"/>
            </p:cNvSpPr>
            <p:nvPr/>
          </p:nvSpPr>
          <p:spPr bwMode="auto">
            <a:xfrm>
              <a:off x="7886519" y="279582"/>
              <a:ext cx="504825"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S5</a:t>
              </a:r>
            </a:p>
          </p:txBody>
        </p:sp>
      </p:grpSp>
      <p:sp>
        <p:nvSpPr>
          <p:cNvPr id="19491" name="Rectangle 117"/>
          <p:cNvSpPr>
            <a:spLocks noGrp="1" noChangeArrowheads="1"/>
          </p:cNvSpPr>
          <p:nvPr>
            <p:ph type="title"/>
          </p:nvPr>
        </p:nvSpPr>
        <p:spPr>
          <a:xfrm>
            <a:off x="652463" y="430213"/>
            <a:ext cx="4562475" cy="871537"/>
          </a:xfrm>
        </p:spPr>
        <p:txBody>
          <a:bodyPr/>
          <a:lstStyle/>
          <a:p>
            <a:pPr eaLnBrk="1" hangingPunct="1"/>
            <a:r>
              <a:rPr lang="en-US" altLang="zh-CN" smtClean="0"/>
              <a:t>Step 5.1</a:t>
            </a:r>
            <a:r>
              <a:rPr lang="zh-CN" altLang="en-US" smtClean="0"/>
              <a:t>：成果标准化</a:t>
            </a:r>
          </a:p>
        </p:txBody>
      </p:sp>
      <p:grpSp>
        <p:nvGrpSpPr>
          <p:cNvPr id="27" name="组合 21"/>
          <p:cNvGrpSpPr>
            <a:grpSpLocks/>
          </p:cNvGrpSpPr>
          <p:nvPr/>
        </p:nvGrpSpPr>
        <p:grpSpPr bwMode="auto">
          <a:xfrm>
            <a:off x="250825" y="1343025"/>
            <a:ext cx="1657350" cy="574675"/>
            <a:chOff x="3707904" y="1412776"/>
            <a:chExt cx="1656184" cy="576064"/>
          </a:xfrm>
        </p:grpSpPr>
        <p:sp>
          <p:nvSpPr>
            <p:cNvPr id="28" name="矩形 27"/>
            <p:cNvSpPr/>
            <p:nvPr/>
          </p:nvSpPr>
          <p:spPr bwMode="auto">
            <a:xfrm>
              <a:off x="3707904" y="1412776"/>
              <a:ext cx="1656184" cy="576064"/>
            </a:xfrm>
            <a:prstGeom prst="rect">
              <a:avLst/>
            </a:prstGeom>
            <a:solidFill>
              <a:schemeClr val="accent2"/>
            </a:solidFill>
            <a:ln w="9525" cap="flat" cmpd="sng" algn="ctr">
              <a:noFill/>
              <a:prstDash val="solid"/>
              <a:round/>
              <a:headEnd type="none" w="med" len="med"/>
              <a:tailEnd type="none" w="med" len="med"/>
            </a:ln>
            <a:effectLst/>
            <a:scene3d>
              <a:camera prst="orthographicFront"/>
              <a:lightRig rig="threePt" dir="t"/>
            </a:scene3d>
            <a:sp3d>
              <a:bevelT w="114300" prst="artDeco"/>
            </a:sp3d>
          </p:spPr>
          <p:txBody>
            <a:bodyPr lIns="79200" tIns="39600" rIns="79200" bIns="39600">
              <a:spAutoFit/>
            </a:bodyPr>
            <a:lstStyle/>
            <a:p>
              <a:pPr defTabSz="801688">
                <a:defRPr/>
              </a:pPr>
              <a:endParaRPr lang="zh-CN" altLang="en-US">
                <a:ea typeface="ＭＳ Ｐゴシック" pitchFamily="34" charset="-128"/>
              </a:endParaRPr>
            </a:p>
          </p:txBody>
        </p:sp>
        <p:sp>
          <p:nvSpPr>
            <p:cNvPr id="29" name="Rectangle 22"/>
            <p:cNvSpPr>
              <a:spLocks noChangeArrowheads="1"/>
            </p:cNvSpPr>
            <p:nvPr/>
          </p:nvSpPr>
          <p:spPr bwMode="auto">
            <a:xfrm>
              <a:off x="3707904" y="1468473"/>
              <a:ext cx="1656184" cy="431252"/>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buFont typeface="Wingdings" pitchFamily="2" charset="2"/>
                <a:buNone/>
                <a:defRPr/>
              </a:pPr>
              <a:r>
                <a:rPr lang="zh-CN" altLang="en-US" sz="18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标准化及归档</a:t>
              </a:r>
              <a:endParaRPr lang="en-US" altLang="zh-CN" sz="18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graphicFrame>
        <p:nvGraphicFramePr>
          <p:cNvPr id="30" name="表格 29"/>
          <p:cNvGraphicFramePr>
            <a:graphicFrameLocks noGrp="1"/>
          </p:cNvGraphicFramePr>
          <p:nvPr/>
        </p:nvGraphicFramePr>
        <p:xfrm>
          <a:off x="468313" y="1989138"/>
          <a:ext cx="8280920" cy="2606339"/>
        </p:xfrm>
        <a:graphic>
          <a:graphicData uri="http://schemas.openxmlformats.org/drawingml/2006/table">
            <a:tbl>
              <a:tblPr/>
              <a:tblGrid>
                <a:gridCol w="422868"/>
                <a:gridCol w="1593356"/>
                <a:gridCol w="2088232"/>
                <a:gridCol w="2592288"/>
                <a:gridCol w="648072"/>
                <a:gridCol w="936104"/>
              </a:tblGrid>
              <a:tr h="360294">
                <a:tc>
                  <a:txBody>
                    <a:bodyPr/>
                    <a:lstStyle/>
                    <a:p>
                      <a:pPr algn="ctr" fontAlgn="ctr"/>
                      <a:r>
                        <a:rPr lang="zh-CN" altLang="en-US" sz="1200" b="1" i="0" u="none" strike="noStrike" dirty="0">
                          <a:solidFill>
                            <a:schemeClr val="bg1"/>
                          </a:solidFill>
                          <a:latin typeface="+mn-ea"/>
                          <a:ea typeface="+mn-ea"/>
                        </a:rPr>
                        <a:t>序号</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zh-CN" altLang="en-US" sz="1200" b="1" i="0" u="none" strike="noStrike" dirty="0" smtClean="0">
                          <a:solidFill>
                            <a:schemeClr val="bg1"/>
                          </a:solidFill>
                          <a:latin typeface="+mn-ea"/>
                          <a:ea typeface="+mn-ea"/>
                        </a:rPr>
                        <a:t>标准化</a:t>
                      </a:r>
                      <a:endParaRPr lang="zh-CN" altLang="en-US" sz="1200" b="1" i="0" u="none" strike="noStrike" dirty="0">
                        <a:solidFill>
                          <a:schemeClr val="bg1"/>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zh-CN" altLang="en-US" sz="1200" b="1" i="0" u="none" strike="noStrike" dirty="0" smtClean="0">
                          <a:solidFill>
                            <a:schemeClr val="bg1"/>
                          </a:solidFill>
                          <a:latin typeface="+mn-ea"/>
                          <a:ea typeface="+mn-ea"/>
                        </a:rPr>
                        <a:t>文档名称</a:t>
                      </a:r>
                      <a:endParaRPr lang="zh-CN" altLang="en-US" sz="1200" b="1" i="0" u="none" strike="noStrike" dirty="0">
                        <a:solidFill>
                          <a:schemeClr val="bg1"/>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zh-CN" altLang="en-US" sz="1200" b="1" i="0" u="none" strike="noStrike" dirty="0" smtClean="0">
                          <a:solidFill>
                            <a:schemeClr val="bg1"/>
                          </a:solidFill>
                          <a:latin typeface="+mn-ea"/>
                          <a:ea typeface="+mn-ea"/>
                        </a:rPr>
                        <a:t>归档路径</a:t>
                      </a:r>
                      <a:endParaRPr lang="zh-CN" altLang="en-US" sz="1200" b="1" i="0" u="none" strike="noStrike" dirty="0">
                        <a:solidFill>
                          <a:schemeClr val="bg1"/>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zh-CN" altLang="en-US" sz="1200" b="1" i="0" u="none" strike="noStrike" dirty="0" smtClean="0">
                          <a:solidFill>
                            <a:schemeClr val="bg1"/>
                          </a:solidFill>
                          <a:latin typeface="+mn-ea"/>
                          <a:ea typeface="+mn-ea"/>
                        </a:rPr>
                        <a:t>负责人</a:t>
                      </a:r>
                      <a:endParaRPr lang="zh-CN" altLang="en-US" sz="1200" b="1" i="0" u="none" strike="noStrike" dirty="0">
                        <a:solidFill>
                          <a:schemeClr val="bg1"/>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ctr"/>
                      <a:r>
                        <a:rPr lang="zh-CN" altLang="en-US" sz="1200" b="1" i="0" u="none" strike="noStrike" dirty="0" smtClean="0">
                          <a:solidFill>
                            <a:schemeClr val="bg1"/>
                          </a:solidFill>
                          <a:latin typeface="+mn-ea"/>
                          <a:ea typeface="+mn-ea"/>
                        </a:rPr>
                        <a:t>完成时间</a:t>
                      </a:r>
                      <a:endParaRPr lang="zh-CN" altLang="en-US" sz="1200" b="1" i="0" u="none" strike="noStrike" dirty="0">
                        <a:solidFill>
                          <a:schemeClr val="bg1"/>
                        </a:solidFill>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r>
              <a:tr h="1445835">
                <a:tc>
                  <a:txBody>
                    <a:bodyPr/>
                    <a:lstStyle/>
                    <a:p>
                      <a:pPr algn="ctr" fontAlgn="ctr"/>
                      <a:r>
                        <a:rPr lang="en-US" altLang="zh-CN" sz="1100" b="0" i="0" u="none" strike="noStrike" dirty="0" smtClean="0">
                          <a:latin typeface="+mn-ea"/>
                          <a:ea typeface="+mn-ea"/>
                        </a:rPr>
                        <a:t>1</a:t>
                      </a:r>
                      <a:endParaRPr lang="en-US" altLang="zh-CN" sz="1100" b="0" i="0" u="none" strike="noStrike" dirty="0">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ctr"/>
                      <a:r>
                        <a:rPr lang="zh-CN" altLang="en-US" sz="1100" b="0" i="0" u="none" strike="noStrike" dirty="0" smtClean="0">
                          <a:solidFill>
                            <a:srgbClr val="000000"/>
                          </a:solidFill>
                          <a:latin typeface="+mn-ea"/>
                          <a:ea typeface="+mn-ea"/>
                        </a:rPr>
                        <a:t>自研核自动化运行和分析平台</a:t>
                      </a:r>
                      <a:r>
                        <a:rPr lang="en-US" altLang="zh-CN" sz="1100" b="0" i="0" u="none" strike="noStrike" dirty="0" smtClean="0">
                          <a:solidFill>
                            <a:srgbClr val="000000"/>
                          </a:solidFill>
                          <a:latin typeface="+mn-ea"/>
                          <a:ea typeface="+mn-ea"/>
                        </a:rPr>
                        <a:t>CPA</a:t>
                      </a:r>
                      <a:r>
                        <a:rPr lang="zh-CN" altLang="en-US" sz="1100" b="0" i="0" u="none" strike="noStrike" dirty="0" smtClean="0">
                          <a:solidFill>
                            <a:srgbClr val="000000"/>
                          </a:solidFill>
                          <a:latin typeface="+mn-ea"/>
                          <a:ea typeface="+mn-ea"/>
                        </a:rPr>
                        <a:t>基线化</a:t>
                      </a:r>
                      <a:endParaRPr lang="zh-CN" altLang="en-US" sz="1100" b="0" i="0" u="none" strike="noStrike" dirty="0">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ctr"/>
                      <a:r>
                        <a:rPr lang="en-US" altLang="zh-CN" sz="1100" b="0" i="0" u="none" strike="noStrike" dirty="0" smtClean="0">
                          <a:latin typeface="+mn-ea"/>
                          <a:ea typeface="+mn-ea"/>
                        </a:rPr>
                        <a:t>AutoRun.exe</a:t>
                      </a:r>
                    </a:p>
                    <a:p>
                      <a:pPr algn="l" fontAlgn="ctr"/>
                      <a:r>
                        <a:rPr lang="en-US" altLang="zh-CN" sz="1100" b="0" i="0" u="none" strike="noStrike" dirty="0" smtClean="0">
                          <a:latin typeface="+mn-ea"/>
                          <a:ea typeface="+mn-ea"/>
                        </a:rPr>
                        <a:t>BranchStat.exe</a:t>
                      </a:r>
                    </a:p>
                    <a:p>
                      <a:pPr algn="l" fontAlgn="ctr"/>
                      <a:r>
                        <a:rPr lang="en-US" altLang="zh-CN" sz="1100" b="0" i="0" u="none" strike="noStrike" dirty="0" smtClean="0">
                          <a:latin typeface="+mn-ea"/>
                          <a:ea typeface="+mn-ea"/>
                        </a:rPr>
                        <a:t>DiagLoops.exe</a:t>
                      </a:r>
                    </a:p>
                    <a:p>
                      <a:pPr algn="l" fontAlgn="ctr"/>
                      <a:r>
                        <a:rPr lang="en-US" altLang="zh-CN" sz="1100" b="0" i="0" u="none" strike="noStrike" dirty="0" smtClean="0">
                          <a:latin typeface="+mn-ea"/>
                          <a:ea typeface="+mn-ea"/>
                        </a:rPr>
                        <a:t>FLIXAnalysis.exe</a:t>
                      </a:r>
                    </a:p>
                    <a:p>
                      <a:pPr algn="l" fontAlgn="ctr"/>
                      <a:r>
                        <a:rPr lang="en-US" altLang="zh-CN" sz="1100" b="0" i="0" u="none" strike="noStrike" dirty="0" smtClean="0">
                          <a:latin typeface="+mn-ea"/>
                          <a:ea typeface="+mn-ea"/>
                        </a:rPr>
                        <a:t>MAC_model.exe</a:t>
                      </a:r>
                    </a:p>
                    <a:p>
                      <a:pPr algn="l" fontAlgn="ctr"/>
                      <a:r>
                        <a:rPr lang="en-US" altLang="zh-CN" sz="1100" b="0" i="0" u="none" strike="noStrike" dirty="0" smtClean="0">
                          <a:latin typeface="+mn-ea"/>
                          <a:ea typeface="+mn-ea"/>
                        </a:rPr>
                        <a:t>Make_disassembly_file.exe</a:t>
                      </a:r>
                    </a:p>
                    <a:p>
                      <a:pPr algn="l" fontAlgn="ctr"/>
                      <a:r>
                        <a:rPr lang="en-US" altLang="zh-CN" sz="1100" b="0" i="0" u="none" strike="noStrike" dirty="0" smtClean="0">
                          <a:latin typeface="+mn-ea"/>
                          <a:ea typeface="+mn-ea"/>
                        </a:rPr>
                        <a:t>MakeExcelReport.exe</a:t>
                      </a:r>
                    </a:p>
                    <a:p>
                      <a:pPr algn="l" fontAlgn="ctr"/>
                      <a:r>
                        <a:rPr lang="en-US" altLang="zh-CN" sz="1100" b="0" i="0" u="none" strike="noStrike" dirty="0" smtClean="0">
                          <a:latin typeface="+mn-ea"/>
                          <a:ea typeface="+mn-ea"/>
                        </a:rPr>
                        <a:t>ProfileAnalyze.exe</a:t>
                      </a:r>
                    </a:p>
                    <a:p>
                      <a:pPr algn="l" fontAlgn="ctr"/>
                      <a:r>
                        <a:rPr lang="en-US" altLang="zh-CN" sz="1100" b="0" i="0" u="none" strike="noStrike" dirty="0" smtClean="0">
                          <a:latin typeface="+mn-ea"/>
                          <a:ea typeface="+mn-ea"/>
                        </a:rPr>
                        <a:t>Performance_Report.xlsm</a:t>
                      </a:r>
                      <a:endParaRPr lang="zh-CN" altLang="en-US" sz="1100" b="0" i="0" u="none" strike="noStrike" dirty="0">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algn="l" defTabSz="914400" rtl="0" eaLnBrk="1" fontAlgn="ctr" latinLnBrk="0" hangingPunct="1"/>
                      <a:r>
                        <a:rPr lang="en-US" altLang="zh-CN" sz="1100" b="0" i="0" u="none" strike="noStrike" kern="1200" dirty="0" smtClean="0">
                          <a:solidFill>
                            <a:schemeClr val="tx1"/>
                          </a:solidFill>
                          <a:latin typeface="+mn-ea"/>
                          <a:ea typeface="+mn-ea"/>
                          <a:cs typeface="+mn-cs"/>
                        </a:rPr>
                        <a:t>http://szxsvn01-jy:6801/svn/WN_IC_DOC_SVN/trunk/PANDA_BenchMark/CPA</a:t>
                      </a:r>
                      <a:endParaRPr lang="zh-CN" altLang="en-US" sz="1100" b="0" i="0" u="none" strike="noStrike" kern="1200" dirty="0">
                        <a:solidFill>
                          <a:schemeClr val="tx1"/>
                        </a:solidFill>
                        <a:latin typeface="+mn-ea"/>
                        <a:ea typeface="+mn-ea"/>
                        <a:cs typeface="+mn-cs"/>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ctr"/>
                      <a:r>
                        <a:rPr lang="zh-CN" altLang="en-US" sz="1100" b="0" i="0" u="none" strike="noStrike" dirty="0" smtClean="0">
                          <a:latin typeface="+mn-ea"/>
                          <a:ea typeface="+mn-ea"/>
                        </a:rPr>
                        <a:t>张曦泽</a:t>
                      </a:r>
                      <a:endParaRPr lang="zh-CN" altLang="en-US" sz="1100" b="0" i="0" u="none" strike="noStrike" dirty="0">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smtClean="0">
                          <a:latin typeface="+mn-ea"/>
                          <a:ea typeface="+mn-ea"/>
                        </a:rPr>
                        <a:t>2012.05.11</a:t>
                      </a:r>
                      <a:endParaRPr lang="zh-CN" altLang="en-US" sz="1100" b="0" i="0" u="none" strike="noStrike" dirty="0" smtClean="0">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r>
              <a:tr h="737285">
                <a:tc>
                  <a:txBody>
                    <a:bodyPr/>
                    <a:lstStyle/>
                    <a:p>
                      <a:pPr algn="ctr" fontAlgn="ctr"/>
                      <a:r>
                        <a:rPr lang="en-US" altLang="zh-CN" sz="1100" b="0" i="0" u="none" strike="noStrike" dirty="0" smtClean="0">
                          <a:latin typeface="+mn-ea"/>
                          <a:ea typeface="+mn-ea"/>
                        </a:rPr>
                        <a:t>2</a:t>
                      </a:r>
                      <a:endParaRPr lang="en-US" altLang="zh-CN" sz="1100" b="0" i="0" u="none" strike="noStrike" dirty="0">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ctr"/>
                      <a:r>
                        <a:rPr lang="en-US" altLang="zh-CN" sz="1100" b="0" i="0" u="none" strike="noStrike" dirty="0" smtClean="0">
                          <a:solidFill>
                            <a:srgbClr val="000000"/>
                          </a:solidFill>
                          <a:latin typeface="+mn-ea"/>
                          <a:ea typeface="+mn-ea"/>
                        </a:rPr>
                        <a:t>CPA</a:t>
                      </a:r>
                      <a:r>
                        <a:rPr lang="zh-CN" altLang="en-US" sz="1100" b="0" i="0" u="none" strike="noStrike" dirty="0" smtClean="0">
                          <a:solidFill>
                            <a:srgbClr val="000000"/>
                          </a:solidFill>
                          <a:latin typeface="+mn-ea"/>
                          <a:ea typeface="+mn-ea"/>
                        </a:rPr>
                        <a:t>平台使用手册基线化</a:t>
                      </a:r>
                      <a:endParaRPr lang="zh-CN" altLang="en-US" sz="1100" b="0" i="0" u="none" strike="noStrike" dirty="0">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ctr"/>
                      <a:r>
                        <a:rPr lang="en-US" altLang="zh-CN" sz="1100" b="0" i="0" u="none" strike="noStrike" dirty="0" smtClean="0">
                          <a:solidFill>
                            <a:srgbClr val="000000"/>
                          </a:solidFill>
                          <a:latin typeface="+mn-ea"/>
                          <a:ea typeface="+mn-ea"/>
                        </a:rPr>
                        <a:t>《CPA</a:t>
                      </a:r>
                      <a:r>
                        <a:rPr lang="zh-CN" altLang="en-US" sz="1100" b="0" i="0" u="none" strike="noStrike" dirty="0" smtClean="0">
                          <a:solidFill>
                            <a:srgbClr val="000000"/>
                          </a:solidFill>
                          <a:latin typeface="+mn-ea"/>
                          <a:ea typeface="+mn-ea"/>
                        </a:rPr>
                        <a:t>平台使用手册</a:t>
                      </a:r>
                      <a:r>
                        <a:rPr lang="en-US" altLang="zh-CN" sz="1100" b="0" i="0" u="none" strike="noStrike" dirty="0" smtClean="0">
                          <a:solidFill>
                            <a:srgbClr val="000000"/>
                          </a:solidFill>
                          <a:latin typeface="+mn-ea"/>
                          <a:ea typeface="+mn-ea"/>
                        </a:rPr>
                        <a:t>》</a:t>
                      </a:r>
                      <a:endParaRPr lang="en-US" altLang="zh-CN" sz="1100" b="0" i="0" u="none" strike="noStrike" dirty="0">
                        <a:solidFill>
                          <a:srgbClr val="000000"/>
                        </a:solidFill>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algn="l" defTabSz="914400" rtl="0" eaLnBrk="1" fontAlgn="ctr" latinLnBrk="0" hangingPunct="1"/>
                      <a:r>
                        <a:rPr lang="en-US" altLang="zh-CN" sz="1100" b="0" i="0" u="none" strike="noStrike" kern="1200" dirty="0" smtClean="0">
                          <a:solidFill>
                            <a:schemeClr val="tx1"/>
                          </a:solidFill>
                          <a:latin typeface="+mn-ea"/>
                          <a:ea typeface="+mn-ea"/>
                          <a:cs typeface="+mn-cs"/>
                        </a:rPr>
                        <a:t>http://szxsvn01-jy:6801/svn/WN_IC_DOC_SVN/trunk/PANDA_BenchMark/CPA/Help</a:t>
                      </a:r>
                      <a:endParaRPr lang="zh-CN" altLang="en-US" sz="1100" b="0" i="0" u="none" strike="noStrike" kern="1200" dirty="0">
                        <a:solidFill>
                          <a:schemeClr val="tx1"/>
                        </a:solidFill>
                        <a:latin typeface="+mn-ea"/>
                        <a:ea typeface="+mn-ea"/>
                        <a:cs typeface="+mn-cs"/>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ctr"/>
                      <a:r>
                        <a:rPr lang="zh-CN" altLang="en-US" sz="1100" b="0" i="0" u="none" strike="noStrike" dirty="0" smtClean="0">
                          <a:latin typeface="+mn-ea"/>
                          <a:ea typeface="+mn-ea"/>
                        </a:rPr>
                        <a:t>刘艳梅</a:t>
                      </a:r>
                      <a:endParaRPr lang="zh-CN" altLang="en-US" sz="1100" b="0" i="0" u="none" strike="noStrike" dirty="0">
                        <a:latin typeface="+mn-ea"/>
                        <a:ea typeface="+mn-ea"/>
                      </a:endParaRP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ctr"/>
                      <a:r>
                        <a:rPr lang="en-US" altLang="zh-CN" sz="1100" b="0" i="0" u="none" strike="noStrike" dirty="0" smtClean="0">
                          <a:latin typeface="+mn-ea"/>
                          <a:ea typeface="+mn-ea"/>
                        </a:rPr>
                        <a:t>2012.05.08</a:t>
                      </a:r>
                      <a:endParaRPr lang="zh-CN" altLang="en-US" sz="1100" b="0" i="0" u="none" strike="noStrike" dirty="0">
                        <a:latin typeface="+mn-ea"/>
                        <a:ea typeface="+mn-ea"/>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r>
            </a:tbl>
          </a:graphicData>
        </a:graphic>
      </p:graphicFrame>
      <p:sp>
        <p:nvSpPr>
          <p:cNvPr id="31" name="Rectangle 3"/>
          <p:cNvSpPr txBox="1">
            <a:spLocks noChangeArrowheads="1"/>
          </p:cNvSpPr>
          <p:nvPr/>
        </p:nvSpPr>
        <p:spPr bwMode="auto">
          <a:xfrm>
            <a:off x="26813" y="5170488"/>
            <a:ext cx="7929563" cy="995362"/>
          </a:xfrm>
          <a:prstGeom prst="rect">
            <a:avLst/>
          </a:prstGeom>
          <a:noFill/>
          <a:ln w="9525">
            <a:noFill/>
            <a:miter lim="800000"/>
            <a:headEnd/>
            <a:tailEnd/>
          </a:ln>
        </p:spPr>
        <p:txBody>
          <a:bodyPr lIns="80152" tIns="40076" rIns="80152" bIns="40076"/>
          <a:lstStyle/>
          <a:p>
            <a:pPr marL="652463" lvl="1" indent="-250825" defTabSz="801688">
              <a:lnSpc>
                <a:spcPct val="130000"/>
              </a:lnSpc>
              <a:buClr>
                <a:schemeClr val="tx1"/>
              </a:buClr>
              <a:buSzPct val="50000"/>
              <a:buFont typeface="Wingdings" pitchFamily="2" charset="2"/>
              <a:buChar char="p"/>
              <a:defRPr/>
            </a:pPr>
            <a:r>
              <a:rPr lang="zh-CN" altLang="en-US" sz="1600" kern="0" dirty="0">
                <a:solidFill>
                  <a:schemeClr val="tx1"/>
                </a:solidFill>
                <a:latin typeface="+mn-lt"/>
                <a:ea typeface="+mn-ea"/>
              </a:rPr>
              <a:t>归档至小网</a:t>
            </a:r>
            <a:r>
              <a:rPr lang="en-US" altLang="zh-CN" sz="1600" kern="0" dirty="0" err="1">
                <a:solidFill>
                  <a:schemeClr val="tx1"/>
                </a:solidFill>
                <a:latin typeface="+mn-lt"/>
                <a:ea typeface="+mn-ea"/>
              </a:rPr>
              <a:t>BenchMark</a:t>
            </a:r>
            <a:r>
              <a:rPr lang="zh-CN" altLang="en-US" sz="1600" kern="0" dirty="0">
                <a:solidFill>
                  <a:schemeClr val="tx1"/>
                </a:solidFill>
                <a:latin typeface="+mn-lt"/>
                <a:ea typeface="+mn-ea"/>
              </a:rPr>
              <a:t>版本</a:t>
            </a:r>
            <a:r>
              <a:rPr lang="en-US" altLang="zh-CN" sz="1600" kern="0" dirty="0">
                <a:solidFill>
                  <a:schemeClr val="tx1"/>
                </a:solidFill>
                <a:latin typeface="+mn-lt"/>
                <a:ea typeface="+mn-ea"/>
              </a:rPr>
              <a:t>SVN</a:t>
            </a:r>
            <a:r>
              <a:rPr lang="zh-CN" altLang="en-US" sz="1600" kern="0" dirty="0">
                <a:solidFill>
                  <a:schemeClr val="tx1"/>
                </a:solidFill>
                <a:latin typeface="+mn-lt"/>
                <a:ea typeface="+mn-ea"/>
              </a:rPr>
              <a:t>库，定期更新和维护。</a:t>
            </a:r>
            <a:endParaRPr lang="en-US" altLang="zh-CN" sz="1600" kern="0" dirty="0">
              <a:solidFill>
                <a:schemeClr val="tx1"/>
              </a:solidFill>
              <a:latin typeface="+mn-lt"/>
              <a:ea typeface="+mn-ea"/>
            </a:endParaRPr>
          </a:p>
          <a:p>
            <a:pPr marL="652463" lvl="1" indent="-250825" defTabSz="801688">
              <a:lnSpc>
                <a:spcPct val="130000"/>
              </a:lnSpc>
              <a:buClr>
                <a:schemeClr val="tx1"/>
              </a:buClr>
              <a:buSzPct val="50000"/>
              <a:buFont typeface="Wingdings" pitchFamily="2" charset="2"/>
              <a:buChar char="p"/>
              <a:defRPr/>
            </a:pPr>
            <a:r>
              <a:rPr lang="zh-CN" altLang="en-US" sz="1600" kern="0" dirty="0">
                <a:solidFill>
                  <a:schemeClr val="tx1"/>
                </a:solidFill>
                <a:latin typeface="+mn-lt"/>
                <a:ea typeface="+mn-ea"/>
              </a:rPr>
              <a:t>工具后续将进一步向</a:t>
            </a:r>
            <a:r>
              <a:rPr lang="en-US" altLang="zh-CN" sz="1600" kern="0" dirty="0">
                <a:solidFill>
                  <a:schemeClr val="tx1"/>
                </a:solidFill>
                <a:latin typeface="+mn-lt"/>
                <a:ea typeface="+mn-ea"/>
              </a:rPr>
              <a:t>SE</a:t>
            </a:r>
            <a:r>
              <a:rPr lang="zh-CN" altLang="en-US" sz="1600" kern="0" dirty="0">
                <a:solidFill>
                  <a:schemeClr val="tx1"/>
                </a:solidFill>
                <a:latin typeface="+mn-lt"/>
                <a:ea typeface="+mn-ea"/>
              </a:rPr>
              <a:t>团队、</a:t>
            </a:r>
            <a:r>
              <a:rPr lang="en-US" altLang="zh-CN" sz="1600" kern="0" dirty="0">
                <a:solidFill>
                  <a:schemeClr val="tx1"/>
                </a:solidFill>
                <a:latin typeface="+mn-lt"/>
                <a:ea typeface="+mn-ea"/>
              </a:rPr>
              <a:t>HiSDRV300</a:t>
            </a:r>
            <a:r>
              <a:rPr lang="zh-CN" altLang="en-US" sz="1600" kern="0" dirty="0" smtClean="0">
                <a:solidFill>
                  <a:schemeClr val="tx1"/>
                </a:solidFill>
                <a:latin typeface="+mn-lt"/>
                <a:ea typeface="+mn-ea"/>
              </a:rPr>
              <a:t>、</a:t>
            </a:r>
            <a:r>
              <a:rPr lang="en-US" altLang="zh-CN" sz="1600" kern="0" dirty="0" smtClean="0">
                <a:solidFill>
                  <a:schemeClr val="tx1"/>
                </a:solidFill>
                <a:latin typeface="+mn-lt"/>
                <a:ea typeface="+mn-ea"/>
              </a:rPr>
              <a:t>HiDSPV100</a:t>
            </a:r>
            <a:r>
              <a:rPr lang="zh-CN" altLang="en-US" sz="1600" kern="0" dirty="0" smtClean="0">
                <a:solidFill>
                  <a:schemeClr val="tx1"/>
                </a:solidFill>
                <a:latin typeface="+mn-lt"/>
                <a:ea typeface="+mn-ea"/>
              </a:rPr>
              <a:t>等</a:t>
            </a:r>
            <a:r>
              <a:rPr lang="zh-CN" altLang="en-US" sz="1600" kern="0" dirty="0">
                <a:solidFill>
                  <a:schemeClr val="tx1"/>
                </a:solidFill>
                <a:latin typeface="+mn-lt"/>
                <a:ea typeface="+mn-ea"/>
              </a:rPr>
              <a:t>项目推广。</a:t>
            </a:r>
          </a:p>
        </p:txBody>
      </p:sp>
      <p:pic>
        <p:nvPicPr>
          <p:cNvPr id="32" name="Picture 83" descr="ALL"/>
          <p:cNvPicPr>
            <a:picLocks noChangeAspect="1" noChangeArrowheads="1"/>
          </p:cNvPicPr>
          <p:nvPr/>
        </p:nvPicPr>
        <p:blipFill>
          <a:blip r:embed="rId2" cstate="print"/>
          <a:srcRect/>
          <a:stretch>
            <a:fillRect/>
          </a:stretch>
        </p:blipFill>
        <p:spPr bwMode="auto">
          <a:xfrm>
            <a:off x="6517009" y="4606925"/>
            <a:ext cx="2303463" cy="1630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5"/>
          <p:cNvSpPr>
            <a:spLocks noGrp="1" noChangeArrowheads="1"/>
          </p:cNvSpPr>
          <p:nvPr>
            <p:ph type="title"/>
          </p:nvPr>
        </p:nvSpPr>
        <p:spPr>
          <a:xfrm>
            <a:off x="652463" y="428625"/>
            <a:ext cx="7929562" cy="869950"/>
          </a:xfrm>
        </p:spPr>
        <p:txBody>
          <a:bodyPr/>
          <a:lstStyle/>
          <a:p>
            <a:pPr eaLnBrk="1" hangingPunct="1"/>
            <a:r>
              <a:rPr lang="zh-CN" altLang="en-US" dirty="0" smtClean="0"/>
              <a:t>内容提要</a:t>
            </a:r>
          </a:p>
        </p:txBody>
      </p:sp>
      <p:sp>
        <p:nvSpPr>
          <p:cNvPr id="6147" name="Rectangle 6"/>
          <p:cNvSpPr>
            <a:spLocks noGrp="1" noChangeArrowheads="1"/>
          </p:cNvSpPr>
          <p:nvPr>
            <p:ph type="body" idx="1"/>
          </p:nvPr>
        </p:nvSpPr>
        <p:spPr/>
        <p:txBody>
          <a:bodyPr/>
          <a:lstStyle/>
          <a:p>
            <a:pPr eaLnBrk="1" hangingPunct="1">
              <a:lnSpc>
                <a:spcPct val="130000"/>
              </a:lnSpc>
            </a:pPr>
            <a:r>
              <a:rPr lang="zh-CN" altLang="en-US" dirty="0" smtClean="0">
                <a:latin typeface="+mn-ea"/>
              </a:rPr>
              <a:t>团队组建</a:t>
            </a:r>
          </a:p>
          <a:p>
            <a:pPr eaLnBrk="1" hangingPunct="1">
              <a:lnSpc>
                <a:spcPct val="130000"/>
              </a:lnSpc>
            </a:pPr>
            <a:r>
              <a:rPr lang="zh-CN" altLang="en-US" dirty="0" smtClean="0">
                <a:latin typeface="+mn-ea"/>
              </a:rPr>
              <a:t>问题解决型改进过程</a:t>
            </a:r>
          </a:p>
          <a:p>
            <a:pPr lvl="1" eaLnBrk="1" hangingPunct="1">
              <a:lnSpc>
                <a:spcPct val="130000"/>
              </a:lnSpc>
            </a:pPr>
            <a:r>
              <a:rPr lang="en-US" altLang="zh-CN" dirty="0" smtClean="0">
                <a:latin typeface="+mn-ea"/>
              </a:rPr>
              <a:t>Step 1</a:t>
            </a:r>
            <a:r>
              <a:rPr lang="zh-CN" altLang="en-US" dirty="0" smtClean="0">
                <a:latin typeface="+mn-ea"/>
              </a:rPr>
              <a:t>：选择课题和把握现状</a:t>
            </a:r>
          </a:p>
          <a:p>
            <a:pPr lvl="1" eaLnBrk="1" hangingPunct="1">
              <a:lnSpc>
                <a:spcPct val="130000"/>
              </a:lnSpc>
            </a:pPr>
            <a:r>
              <a:rPr lang="en-US" altLang="zh-CN" dirty="0" smtClean="0">
                <a:latin typeface="+mn-ea"/>
              </a:rPr>
              <a:t>Step 2</a:t>
            </a:r>
            <a:r>
              <a:rPr lang="zh-CN" altLang="en-US" dirty="0" smtClean="0">
                <a:latin typeface="+mn-ea"/>
              </a:rPr>
              <a:t>：根因分析</a:t>
            </a:r>
          </a:p>
          <a:p>
            <a:pPr lvl="1" eaLnBrk="1" hangingPunct="1">
              <a:lnSpc>
                <a:spcPct val="130000"/>
              </a:lnSpc>
            </a:pPr>
            <a:r>
              <a:rPr lang="en-US" altLang="zh-CN" dirty="0" smtClean="0">
                <a:latin typeface="+mn-ea"/>
              </a:rPr>
              <a:t>Step 3</a:t>
            </a:r>
            <a:r>
              <a:rPr lang="zh-CN" altLang="en-US" dirty="0" smtClean="0">
                <a:latin typeface="+mn-ea"/>
              </a:rPr>
              <a:t>：拟定对策</a:t>
            </a:r>
          </a:p>
          <a:p>
            <a:pPr lvl="1" eaLnBrk="1" hangingPunct="1">
              <a:lnSpc>
                <a:spcPct val="130000"/>
              </a:lnSpc>
            </a:pPr>
            <a:r>
              <a:rPr lang="en-US" altLang="zh-CN" dirty="0" smtClean="0">
                <a:latin typeface="+mn-ea"/>
              </a:rPr>
              <a:t>Step 4</a:t>
            </a:r>
            <a:r>
              <a:rPr lang="zh-CN" altLang="en-US" dirty="0" smtClean="0">
                <a:latin typeface="+mn-ea"/>
              </a:rPr>
              <a:t>：对策实施和效果确认</a:t>
            </a:r>
          </a:p>
          <a:p>
            <a:pPr lvl="1" eaLnBrk="1" hangingPunct="1">
              <a:lnSpc>
                <a:spcPct val="130000"/>
              </a:lnSpc>
            </a:pPr>
            <a:r>
              <a:rPr lang="en-US" altLang="zh-CN" dirty="0" smtClean="0">
                <a:latin typeface="+mn-ea"/>
              </a:rPr>
              <a:t>Step 5</a:t>
            </a:r>
            <a:r>
              <a:rPr lang="zh-CN" altLang="en-US" dirty="0" smtClean="0">
                <a:latin typeface="+mn-ea"/>
              </a:rPr>
              <a:t>：成果标准化和总结</a:t>
            </a:r>
          </a:p>
          <a:p>
            <a:pPr eaLnBrk="1" hangingPunct="1">
              <a:lnSpc>
                <a:spcPct val="130000"/>
              </a:lnSpc>
            </a:pPr>
            <a:r>
              <a:rPr lang="zh-CN" altLang="en-US" dirty="0" smtClean="0">
                <a:latin typeface="+mn-ea"/>
              </a:rPr>
              <a:t>下一步打算</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p:spPr>
        <p:txBody>
          <a:bodyPr/>
          <a:lstStyle/>
          <a:p>
            <a:pPr defTabSz="801688"/>
            <a:r>
              <a:rPr lang="de-DE" altLang="zh-CN" smtClean="0"/>
              <a:t>Page </a:t>
            </a:r>
            <a:fld id="{08F5FF19-A11F-4DF7-BA54-C9802F274EFF}" type="slidenum">
              <a:rPr lang="de-DE" altLang="zh-CN" smtClean="0"/>
              <a:pPr defTabSz="801688"/>
              <a:t>30</a:t>
            </a:fld>
            <a:endParaRPr lang="en-GB" altLang="zh-CN" smtClean="0"/>
          </a:p>
        </p:txBody>
      </p:sp>
      <p:grpSp>
        <p:nvGrpSpPr>
          <p:cNvPr id="2" name="组合 28"/>
          <p:cNvGrpSpPr>
            <a:grpSpLocks/>
          </p:cNvGrpSpPr>
          <p:nvPr/>
        </p:nvGrpSpPr>
        <p:grpSpPr bwMode="auto">
          <a:xfrm>
            <a:off x="5405438" y="88900"/>
            <a:ext cx="3633787" cy="771525"/>
            <a:chOff x="5222694" y="279582"/>
            <a:chExt cx="3633789" cy="771525"/>
          </a:xfrm>
        </p:grpSpPr>
        <p:grpSp>
          <p:nvGrpSpPr>
            <p:cNvPr id="3" name="Group 94"/>
            <p:cNvGrpSpPr>
              <a:grpSpLocks/>
            </p:cNvGrpSpPr>
            <p:nvPr/>
          </p:nvGrpSpPr>
          <p:grpSpPr bwMode="auto">
            <a:xfrm>
              <a:off x="5329058" y="381182"/>
              <a:ext cx="3527425" cy="669925"/>
              <a:chOff x="3310" y="287"/>
              <a:chExt cx="2222" cy="422"/>
            </a:xfrm>
          </p:grpSpPr>
          <p:sp>
            <p:nvSpPr>
              <p:cNvPr id="19498" name="Freeform 95"/>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9499" name="Freeform 96"/>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19500" name="Freeform 97"/>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9501" name="Freeform 98"/>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gradFill rotWithShape="1">
                <a:gsLst>
                  <a:gs pos="0">
                    <a:srgbClr val="BE0202"/>
                  </a:gs>
                  <a:gs pos="100000">
                    <a:srgbClr val="CE9E9E"/>
                  </a:gs>
                </a:gsLst>
                <a:lin ang="2700000" scaled="1"/>
              </a:gradFill>
              <a:ln w="6350" cap="flat" cmpd="sng">
                <a:solidFill>
                  <a:srgbClr val="000000"/>
                </a:solidFill>
                <a:prstDash val="solid"/>
                <a:round/>
                <a:headEnd type="none" w="med" len="med"/>
                <a:tailEnd type="none" w="med" len="med"/>
              </a:ln>
            </p:spPr>
            <p:txBody>
              <a:bodyPr/>
              <a:lstStyle/>
              <a:p>
                <a:endParaRPr lang="zh-CN" altLang="en-US"/>
              </a:p>
            </p:txBody>
          </p:sp>
          <p:sp>
            <p:nvSpPr>
              <p:cNvPr id="19502" name="Text Box 100"/>
              <p:cNvSpPr txBox="1">
                <a:spLocks noChangeArrowheads="1"/>
              </p:cNvSpPr>
              <p:nvPr/>
            </p:nvSpPr>
            <p:spPr bwMode="auto">
              <a:xfrm>
                <a:off x="3833" y="388"/>
                <a:ext cx="317"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分析根因</a:t>
                </a:r>
              </a:p>
            </p:txBody>
          </p:sp>
          <p:sp>
            <p:nvSpPr>
              <p:cNvPr id="19503" name="Text Box 101"/>
              <p:cNvSpPr txBox="1">
                <a:spLocks noChangeArrowheads="1"/>
              </p:cNvSpPr>
              <p:nvPr/>
            </p:nvSpPr>
            <p:spPr bwMode="auto">
              <a:xfrm>
                <a:off x="4152" y="388"/>
                <a:ext cx="316"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拟定对策</a:t>
                </a:r>
              </a:p>
            </p:txBody>
          </p:sp>
          <p:sp>
            <p:nvSpPr>
              <p:cNvPr id="19504" name="Text Box 102"/>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latin typeface="Arial" charset="0"/>
                    <a:ea typeface="华文细黑" pitchFamily="2" charset="-122"/>
                    <a:cs typeface="Arial" charset="0"/>
                  </a:rPr>
                  <a:t>成果标准化</a:t>
                </a:r>
              </a:p>
              <a:p>
                <a:pPr algn="ctr">
                  <a:lnSpc>
                    <a:spcPct val="110000"/>
                  </a:lnSpc>
                </a:pPr>
                <a:r>
                  <a:rPr lang="zh-CN" altLang="en-US" sz="1200" b="1">
                    <a:latin typeface="Arial" charset="0"/>
                    <a:ea typeface="华文细黑" pitchFamily="2" charset="-122"/>
                    <a:cs typeface="Arial" charset="0"/>
                  </a:rPr>
                  <a:t>和总结</a:t>
                </a:r>
              </a:p>
            </p:txBody>
          </p:sp>
          <p:sp>
            <p:nvSpPr>
              <p:cNvPr id="19505" name="Text Box 103"/>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对策实施</a:t>
                </a:r>
              </a:p>
              <a:p>
                <a:pPr algn="ctr">
                  <a:lnSpc>
                    <a:spcPct val="110000"/>
                  </a:lnSpc>
                </a:pPr>
                <a:r>
                  <a:rPr lang="zh-CN" altLang="en-US" sz="1200" b="1">
                    <a:solidFill>
                      <a:srgbClr val="777777"/>
                    </a:solidFill>
                    <a:latin typeface="Arial" charset="0"/>
                    <a:ea typeface="华文细黑" pitchFamily="2" charset="-122"/>
                    <a:cs typeface="Arial" charset="0"/>
                  </a:rPr>
                  <a:t>效果确认</a:t>
                </a:r>
              </a:p>
            </p:txBody>
          </p:sp>
          <p:sp>
            <p:nvSpPr>
              <p:cNvPr id="19506" name="AutoShape 104"/>
              <p:cNvSpPr>
                <a:spLocks noChangeArrowheads="1"/>
              </p:cNvSpPr>
              <p:nvPr/>
            </p:nvSpPr>
            <p:spPr bwMode="auto">
              <a:xfrm>
                <a:off x="3310" y="380"/>
                <a:ext cx="543" cy="329"/>
              </a:xfrm>
              <a:prstGeom prst="homePlate">
                <a:avLst>
                  <a:gd name="adj" fmla="val 24069"/>
                </a:avLst>
              </a:prstGeom>
              <a:solidFill>
                <a:schemeClr val="bg1"/>
              </a:solidFill>
              <a:ln w="6350" algn="ctr">
                <a:solidFill>
                  <a:srgbClr val="000000"/>
                </a:solidFill>
                <a:miter lim="800000"/>
                <a:headEnd/>
                <a:tailEnd/>
              </a:ln>
            </p:spPr>
            <p:txBody>
              <a:bodyPr/>
              <a:lstStyle/>
              <a:p>
                <a:endParaRPr lang="zh-CN" altLang="en-US"/>
              </a:p>
            </p:txBody>
          </p:sp>
          <p:sp>
            <p:nvSpPr>
              <p:cNvPr id="19507" name="Text Box 105"/>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chemeClr val="bg2"/>
                    </a:solidFill>
                    <a:latin typeface="Arial" charset="0"/>
                    <a:ea typeface="华文细黑" pitchFamily="2" charset="-122"/>
                    <a:cs typeface="Arial" charset="0"/>
                  </a:rPr>
                  <a:t>选择课题</a:t>
                </a:r>
              </a:p>
              <a:p>
                <a:pPr algn="ctr">
                  <a:lnSpc>
                    <a:spcPct val="110000"/>
                  </a:lnSpc>
                </a:pPr>
                <a:r>
                  <a:rPr lang="zh-CN" altLang="en-US" sz="1200" b="1">
                    <a:solidFill>
                      <a:schemeClr val="bg2"/>
                    </a:solidFill>
                    <a:latin typeface="Arial" charset="0"/>
                    <a:ea typeface="华文细黑" pitchFamily="2" charset="-122"/>
                    <a:cs typeface="Arial" charset="0"/>
                  </a:rPr>
                  <a:t>把握现状</a:t>
                </a:r>
              </a:p>
            </p:txBody>
          </p:sp>
          <p:sp>
            <p:nvSpPr>
              <p:cNvPr id="19508" name="AutoShape 106"/>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9509" name="AutoShape 108"/>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9510" name="AutoShape 110"/>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9493" name="Text Box 111"/>
            <p:cNvSpPr txBox="1">
              <a:spLocks noChangeArrowheads="1"/>
            </p:cNvSpPr>
            <p:nvPr/>
          </p:nvSpPr>
          <p:spPr bwMode="auto">
            <a:xfrm>
              <a:off x="5222694" y="281170"/>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S1</a:t>
              </a:r>
            </a:p>
          </p:txBody>
        </p:sp>
        <p:sp>
          <p:nvSpPr>
            <p:cNvPr id="19494" name="Text Box 112"/>
            <p:cNvSpPr txBox="1">
              <a:spLocks noChangeArrowheads="1"/>
            </p:cNvSpPr>
            <p:nvPr/>
          </p:nvSpPr>
          <p:spPr bwMode="auto">
            <a:xfrm>
              <a:off x="6159319"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S2</a:t>
              </a:r>
            </a:p>
          </p:txBody>
        </p:sp>
        <p:sp>
          <p:nvSpPr>
            <p:cNvPr id="19495" name="Text Box 113"/>
            <p:cNvSpPr txBox="1">
              <a:spLocks noChangeArrowheads="1"/>
            </p:cNvSpPr>
            <p:nvPr/>
          </p:nvSpPr>
          <p:spPr bwMode="auto">
            <a:xfrm>
              <a:off x="6591119"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9496" name="Text Box 114"/>
            <p:cNvSpPr txBox="1">
              <a:spLocks noChangeArrowheads="1"/>
            </p:cNvSpPr>
            <p:nvPr/>
          </p:nvSpPr>
          <p:spPr bwMode="auto">
            <a:xfrm>
              <a:off x="7167382"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S4</a:t>
              </a:r>
            </a:p>
          </p:txBody>
        </p:sp>
        <p:sp>
          <p:nvSpPr>
            <p:cNvPr id="19497" name="Text Box 115"/>
            <p:cNvSpPr txBox="1">
              <a:spLocks noChangeArrowheads="1"/>
            </p:cNvSpPr>
            <p:nvPr/>
          </p:nvSpPr>
          <p:spPr bwMode="auto">
            <a:xfrm>
              <a:off x="7886519" y="279582"/>
              <a:ext cx="504825"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S5</a:t>
              </a:r>
            </a:p>
          </p:txBody>
        </p:sp>
      </p:grpSp>
      <p:sp>
        <p:nvSpPr>
          <p:cNvPr id="19491" name="Rectangle 117"/>
          <p:cNvSpPr>
            <a:spLocks noGrp="1" noChangeArrowheads="1"/>
          </p:cNvSpPr>
          <p:nvPr>
            <p:ph type="title"/>
          </p:nvPr>
        </p:nvSpPr>
        <p:spPr>
          <a:xfrm>
            <a:off x="652463" y="430213"/>
            <a:ext cx="4562475" cy="871537"/>
          </a:xfrm>
        </p:spPr>
        <p:txBody>
          <a:bodyPr/>
          <a:lstStyle/>
          <a:p>
            <a:pPr eaLnBrk="1" hangingPunct="1"/>
            <a:r>
              <a:rPr lang="en-US" altLang="zh-CN" smtClean="0"/>
              <a:t>Step 5.1</a:t>
            </a:r>
            <a:r>
              <a:rPr lang="zh-CN" altLang="en-US" smtClean="0"/>
              <a:t>：成果标准化</a:t>
            </a:r>
          </a:p>
        </p:txBody>
      </p:sp>
      <p:grpSp>
        <p:nvGrpSpPr>
          <p:cNvPr id="27" name="组合 21"/>
          <p:cNvGrpSpPr>
            <a:grpSpLocks/>
          </p:cNvGrpSpPr>
          <p:nvPr/>
        </p:nvGrpSpPr>
        <p:grpSpPr bwMode="auto">
          <a:xfrm>
            <a:off x="250825" y="1343025"/>
            <a:ext cx="1657350" cy="574675"/>
            <a:chOff x="3707904" y="1412776"/>
            <a:chExt cx="1656184" cy="576064"/>
          </a:xfrm>
        </p:grpSpPr>
        <p:sp>
          <p:nvSpPr>
            <p:cNvPr id="28" name="矩形 27"/>
            <p:cNvSpPr/>
            <p:nvPr/>
          </p:nvSpPr>
          <p:spPr bwMode="auto">
            <a:xfrm>
              <a:off x="3707904" y="1412776"/>
              <a:ext cx="1656184" cy="576064"/>
            </a:xfrm>
            <a:prstGeom prst="rect">
              <a:avLst/>
            </a:prstGeom>
            <a:solidFill>
              <a:schemeClr val="accent2"/>
            </a:solidFill>
            <a:ln w="9525" cap="flat" cmpd="sng" algn="ctr">
              <a:noFill/>
              <a:prstDash val="solid"/>
              <a:round/>
              <a:headEnd type="none" w="med" len="med"/>
              <a:tailEnd type="none" w="med" len="med"/>
            </a:ln>
            <a:effectLst/>
            <a:scene3d>
              <a:camera prst="orthographicFront"/>
              <a:lightRig rig="threePt" dir="t"/>
            </a:scene3d>
            <a:sp3d>
              <a:bevelT w="114300" prst="artDeco"/>
            </a:sp3d>
          </p:spPr>
          <p:txBody>
            <a:bodyPr lIns="79200" tIns="39600" rIns="79200" bIns="39600">
              <a:spAutoFit/>
            </a:bodyPr>
            <a:lstStyle/>
            <a:p>
              <a:pPr defTabSz="801688">
                <a:defRPr/>
              </a:pPr>
              <a:endParaRPr lang="zh-CN" altLang="en-US">
                <a:ea typeface="ＭＳ Ｐゴシック" pitchFamily="34" charset="-128"/>
              </a:endParaRPr>
            </a:p>
          </p:txBody>
        </p:sp>
        <p:sp>
          <p:nvSpPr>
            <p:cNvPr id="29" name="Rectangle 22"/>
            <p:cNvSpPr>
              <a:spLocks noChangeArrowheads="1"/>
            </p:cNvSpPr>
            <p:nvPr/>
          </p:nvSpPr>
          <p:spPr bwMode="auto">
            <a:xfrm>
              <a:off x="3707904" y="1425507"/>
              <a:ext cx="1656184" cy="517185"/>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buFont typeface="Wingdings" pitchFamily="2" charset="2"/>
                <a:buNone/>
                <a:defRPr/>
              </a:pPr>
              <a:r>
                <a:rPr lang="zh-CN" altLang="en-US" sz="20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成果推广</a:t>
              </a:r>
              <a:endParaRPr lang="en-US" altLang="zh-CN" sz="20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pic>
        <p:nvPicPr>
          <p:cNvPr id="30" name="Picture 6"/>
          <p:cNvPicPr>
            <a:picLocks noChangeAspect="1" noChangeArrowheads="1"/>
          </p:cNvPicPr>
          <p:nvPr/>
        </p:nvPicPr>
        <p:blipFill>
          <a:blip r:embed="rId2" cstate="print"/>
          <a:srcRect/>
          <a:stretch>
            <a:fillRect/>
          </a:stretch>
        </p:blipFill>
        <p:spPr bwMode="auto">
          <a:xfrm>
            <a:off x="250825" y="1998663"/>
            <a:ext cx="7972425" cy="4238625"/>
          </a:xfrm>
          <a:prstGeom prst="rect">
            <a:avLst/>
          </a:prstGeom>
          <a:noFill/>
          <a:ln w="9525" algn="ctr">
            <a:noFill/>
            <a:miter lim="800000"/>
            <a:headEnd/>
            <a:tailEnd/>
          </a:ln>
        </p:spPr>
      </p:pic>
      <p:pic>
        <p:nvPicPr>
          <p:cNvPr id="31" name="Picture 123" descr="Roger"/>
          <p:cNvPicPr>
            <a:picLocks noChangeAspect="1" noChangeArrowheads="1"/>
          </p:cNvPicPr>
          <p:nvPr/>
        </p:nvPicPr>
        <p:blipFill>
          <a:blip r:embed="rId3" cstate="print"/>
          <a:srcRect/>
          <a:stretch>
            <a:fillRect/>
          </a:stretch>
        </p:blipFill>
        <p:spPr bwMode="auto">
          <a:xfrm rot="21388152">
            <a:off x="5844447" y="1953756"/>
            <a:ext cx="1320800" cy="3948113"/>
          </a:xfrm>
          <a:prstGeom prst="rect">
            <a:avLst/>
          </a:prstGeom>
          <a:noFill/>
          <a:ln w="9525">
            <a:noFill/>
            <a:miter lim="800000"/>
            <a:headEnd/>
            <a:tailEnd/>
          </a:ln>
        </p:spPr>
      </p:pic>
      <p:pic>
        <p:nvPicPr>
          <p:cNvPr id="32" name="Picture 124" descr="Leanne"/>
          <p:cNvPicPr>
            <a:picLocks noChangeAspect="1" noChangeArrowheads="1"/>
          </p:cNvPicPr>
          <p:nvPr/>
        </p:nvPicPr>
        <p:blipFill>
          <a:blip r:embed="rId4" cstate="print"/>
          <a:srcRect/>
          <a:stretch>
            <a:fillRect/>
          </a:stretch>
        </p:blipFill>
        <p:spPr bwMode="auto">
          <a:xfrm>
            <a:off x="7179534" y="2433181"/>
            <a:ext cx="1978025" cy="3408363"/>
          </a:xfrm>
          <a:prstGeom prst="rect">
            <a:avLst/>
          </a:prstGeom>
          <a:noFill/>
          <a:ln w="9525">
            <a:noFill/>
            <a:miter lim="800000"/>
            <a:headEnd/>
            <a:tailEnd/>
          </a:ln>
        </p:spPr>
      </p:pic>
      <p:sp>
        <p:nvSpPr>
          <p:cNvPr id="33" name="Line 10"/>
          <p:cNvSpPr>
            <a:spLocks noChangeShapeType="1"/>
          </p:cNvSpPr>
          <p:nvPr/>
        </p:nvSpPr>
        <p:spPr bwMode="auto">
          <a:xfrm>
            <a:off x="251396" y="3502025"/>
            <a:ext cx="648196" cy="0"/>
          </a:xfrm>
          <a:prstGeom prst="line">
            <a:avLst/>
          </a:prstGeom>
          <a:noFill/>
          <a:ln w="3175">
            <a:solidFill>
              <a:srgbClr val="FF0000"/>
            </a:solidFill>
            <a:round/>
            <a:headEnd/>
            <a:tailEnd/>
          </a:ln>
        </p:spPr>
        <p:txBody>
          <a:bodyPr lIns="87828" tIns="43914" rIns="87828" bIns="43914" anchor="ctr"/>
          <a:lstStyle/>
          <a:p>
            <a:endParaRPr lang="zh-CN" altLang="en-US"/>
          </a:p>
        </p:txBody>
      </p:sp>
      <p:sp>
        <p:nvSpPr>
          <p:cNvPr id="34" name="Text Box 14"/>
          <p:cNvSpPr txBox="1">
            <a:spLocks noChangeArrowheads="1"/>
          </p:cNvSpPr>
          <p:nvPr/>
        </p:nvSpPr>
        <p:spPr bwMode="auto">
          <a:xfrm>
            <a:off x="755576" y="3212976"/>
            <a:ext cx="5544616" cy="323149"/>
          </a:xfrm>
          <a:prstGeom prst="rect">
            <a:avLst/>
          </a:prstGeom>
          <a:noFill/>
          <a:ln w="9525" algn="ctr">
            <a:noFill/>
            <a:miter lim="800000"/>
            <a:headEnd/>
            <a:tailEnd/>
          </a:ln>
          <a:effectLst/>
        </p:spPr>
        <p:txBody>
          <a:bodyPr wrap="square" lIns="91425" tIns="45712" rIns="91425" bIns="45712">
            <a:spAutoFit/>
          </a:bodyPr>
          <a:lstStyle/>
          <a:p>
            <a:pPr defTabSz="877888" eaLnBrk="0" hangingPunct="0">
              <a:spcBef>
                <a:spcPct val="50000"/>
              </a:spcBef>
              <a:defRPr/>
            </a:pPr>
            <a:r>
              <a:rPr lang="zh-CN" altLang="en-US" sz="1500" b="1" i="1" dirty="0">
                <a:solidFill>
                  <a:srgbClr val="FF0000"/>
                </a:solidFill>
                <a:effectLst>
                  <a:outerShdw blurRad="38100" dist="38100" dir="2700000" algn="tl">
                    <a:srgbClr val="C0C0C0"/>
                  </a:outerShdw>
                </a:effectLst>
                <a:ea typeface="华文细黑" pitchFamily="2" charset="-122"/>
              </a:rPr>
              <a:t>－－获</a:t>
            </a:r>
            <a:r>
              <a:rPr lang="zh-CN" altLang="en-US" sz="1500" b="1" i="1" dirty="0" smtClean="0">
                <a:solidFill>
                  <a:srgbClr val="FF0000"/>
                </a:solidFill>
                <a:effectLst>
                  <a:outerShdw blurRad="38100" dist="38100" dir="2700000" algn="tl">
                    <a:srgbClr val="C0C0C0"/>
                  </a:outerShdw>
                </a:effectLst>
                <a:ea typeface="华文细黑" pitchFamily="2" charset="-122"/>
              </a:rPr>
              <a:t>得</a:t>
            </a:r>
            <a:r>
              <a:rPr lang="zh-CN" altLang="en-US" sz="1500" b="1" i="1" dirty="0" smtClean="0">
                <a:solidFill>
                  <a:srgbClr val="0000FF"/>
                </a:solidFill>
                <a:effectLst>
                  <a:outerShdw blurRad="38100" dist="38100" dir="2700000" algn="tl">
                    <a:srgbClr val="C0C0C0"/>
                  </a:outerShdw>
                </a:effectLst>
                <a:ea typeface="华文细黑" pitchFamily="2" charset="-122"/>
              </a:rPr>
              <a:t>架构部</a:t>
            </a:r>
            <a:r>
              <a:rPr lang="zh-CN" altLang="en-US" sz="1500" b="1" i="1" dirty="0" smtClean="0">
                <a:solidFill>
                  <a:srgbClr val="FF0000"/>
                </a:solidFill>
                <a:effectLst>
                  <a:outerShdw blurRad="38100" dist="38100" dir="2700000" algn="tl">
                    <a:srgbClr val="C0C0C0"/>
                  </a:outerShdw>
                </a:effectLst>
                <a:ea typeface="华文细黑" pitchFamily="2" charset="-122"/>
              </a:rPr>
              <a:t>核</a:t>
            </a:r>
            <a:r>
              <a:rPr lang="zh-CN" altLang="en-US" sz="1500" b="1" i="1" dirty="0">
                <a:solidFill>
                  <a:srgbClr val="FF0000"/>
                </a:solidFill>
                <a:effectLst>
                  <a:outerShdw blurRad="38100" dist="38100" dir="2700000" algn="tl">
                    <a:srgbClr val="C0C0C0"/>
                  </a:outerShdw>
                </a:effectLst>
                <a:ea typeface="华文细黑" pitchFamily="2" charset="-122"/>
              </a:rPr>
              <a:t>设</a:t>
            </a:r>
            <a:r>
              <a:rPr lang="zh-CN" altLang="en-US" sz="1500" b="1" i="1" dirty="0" smtClean="0">
                <a:solidFill>
                  <a:srgbClr val="FF0000"/>
                </a:solidFill>
                <a:effectLst>
                  <a:outerShdw blurRad="38100" dist="38100" dir="2700000" algn="tl">
                    <a:srgbClr val="C0C0C0"/>
                  </a:outerShdw>
                </a:effectLst>
                <a:ea typeface="华文细黑" pitchFamily="2" charset="-122"/>
              </a:rPr>
              <a:t>计</a:t>
            </a:r>
            <a:r>
              <a:rPr lang="en-US" altLang="zh-CN" sz="1500" b="1" i="1" dirty="0" smtClean="0">
                <a:solidFill>
                  <a:srgbClr val="FF0000"/>
                </a:solidFill>
                <a:effectLst>
                  <a:outerShdw blurRad="38100" dist="38100" dir="2700000" algn="tl">
                    <a:srgbClr val="C0C0C0"/>
                  </a:outerShdw>
                </a:effectLst>
                <a:ea typeface="华文细黑" pitchFamily="2" charset="-122"/>
              </a:rPr>
              <a:t>SE</a:t>
            </a:r>
            <a:r>
              <a:rPr lang="zh-CN" altLang="en-US" sz="1500" b="1" i="1" dirty="0">
                <a:solidFill>
                  <a:srgbClr val="FF0000"/>
                </a:solidFill>
                <a:effectLst>
                  <a:outerShdw blurRad="38100" dist="38100" dir="2700000" algn="tl">
                    <a:srgbClr val="C0C0C0"/>
                  </a:outerShdw>
                </a:effectLst>
                <a:ea typeface="华文细黑" pitchFamily="2" charset="-122"/>
              </a:rPr>
              <a:t>的高度评价</a:t>
            </a:r>
            <a:r>
              <a:rPr lang="zh-CN" altLang="en-US" sz="1500" b="1" i="1" dirty="0" smtClean="0">
                <a:solidFill>
                  <a:srgbClr val="FF0000"/>
                </a:solidFill>
                <a:effectLst>
                  <a:outerShdw blurRad="38100" dist="38100" dir="2700000" algn="tl">
                    <a:srgbClr val="C0C0C0"/>
                  </a:outerShdw>
                </a:effectLst>
                <a:ea typeface="华文细黑" pitchFamily="2" charset="-122"/>
              </a:rPr>
              <a:t>！并在</a:t>
            </a:r>
            <a:r>
              <a:rPr lang="zh-CN" altLang="en-US" sz="1500" b="1" i="1" dirty="0" smtClean="0">
                <a:solidFill>
                  <a:srgbClr val="0000FF"/>
                </a:solidFill>
                <a:effectLst>
                  <a:outerShdw blurRad="38100" dist="38100" dir="2700000" algn="tl">
                    <a:srgbClr val="C0C0C0"/>
                  </a:outerShdw>
                </a:effectLst>
                <a:ea typeface="华文细黑" pitchFamily="2" charset="-122"/>
              </a:rPr>
              <a:t>美研</a:t>
            </a:r>
            <a:r>
              <a:rPr lang="zh-CN" altLang="en-US" sz="1500" b="1" i="1" dirty="0" smtClean="0">
                <a:solidFill>
                  <a:srgbClr val="FF0000"/>
                </a:solidFill>
                <a:effectLst>
                  <a:outerShdw blurRad="38100" dist="38100" dir="2700000" algn="tl">
                    <a:srgbClr val="C0C0C0"/>
                  </a:outerShdw>
                </a:effectLst>
                <a:ea typeface="华文细黑" pitchFamily="2" charset="-122"/>
              </a:rPr>
              <a:t>获得广泛应用！</a:t>
            </a:r>
            <a:endParaRPr lang="zh-CN" altLang="en-US" sz="1500" b="1" i="1" dirty="0">
              <a:solidFill>
                <a:srgbClr val="FF0000"/>
              </a:solidFill>
              <a:effectLst>
                <a:outerShdw blurRad="38100" dist="38100" dir="2700000" algn="tl">
                  <a:srgbClr val="C0C0C0"/>
                </a:outerShdw>
              </a:effectLst>
              <a:ea typeface="华文细黑" pitchFamily="2" charset="-122"/>
            </a:endParaRPr>
          </a:p>
        </p:txBody>
      </p:sp>
      <p:sp>
        <p:nvSpPr>
          <p:cNvPr id="35" name="Line 10"/>
          <p:cNvSpPr>
            <a:spLocks noChangeShapeType="1"/>
          </p:cNvSpPr>
          <p:nvPr/>
        </p:nvSpPr>
        <p:spPr bwMode="auto">
          <a:xfrm>
            <a:off x="3635896" y="3789040"/>
            <a:ext cx="1152128" cy="0"/>
          </a:xfrm>
          <a:prstGeom prst="line">
            <a:avLst/>
          </a:prstGeom>
          <a:noFill/>
          <a:ln w="3175">
            <a:solidFill>
              <a:srgbClr val="FF0000"/>
            </a:solidFill>
            <a:round/>
            <a:headEnd/>
            <a:tailEnd/>
          </a:ln>
        </p:spPr>
        <p:txBody>
          <a:bodyPr lIns="87828" tIns="43914" rIns="87828" bIns="43914" anchor="ctr"/>
          <a:lstStyle/>
          <a:p>
            <a:endParaRPr lang="zh-CN" altLang="en-US"/>
          </a:p>
        </p:txBody>
      </p:sp>
      <p:sp>
        <p:nvSpPr>
          <p:cNvPr id="36" name="AutoShape 14"/>
          <p:cNvSpPr>
            <a:spLocks noChangeArrowheads="1"/>
          </p:cNvSpPr>
          <p:nvPr/>
        </p:nvSpPr>
        <p:spPr bwMode="auto">
          <a:xfrm>
            <a:off x="1979712" y="1052736"/>
            <a:ext cx="7128792" cy="1584176"/>
          </a:xfrm>
          <a:prstGeom prst="cloudCallout">
            <a:avLst>
              <a:gd name="adj1" fmla="val 49181"/>
              <a:gd name="adj2" fmla="val 43968"/>
            </a:avLst>
          </a:prstGeom>
          <a:solidFill>
            <a:srgbClr val="FFFFCC"/>
          </a:solidFill>
          <a:ln w="12700">
            <a:solidFill>
              <a:srgbClr val="FF0000"/>
            </a:solidFill>
            <a:round/>
            <a:headEnd/>
            <a:tailEnd/>
          </a:ln>
          <a:effectLst/>
        </p:spPr>
        <p:txBody>
          <a:bodyPr lIns="79200" tIns="39600" rIns="79200" bIns="39600" anchor="ctr"/>
          <a:lstStyle/>
          <a:p>
            <a:pPr defTabSz="801688">
              <a:defRPr/>
            </a:pPr>
            <a:r>
              <a:rPr lang="en-US" altLang="zh-CN" sz="1500" dirty="0" smtClean="0">
                <a:solidFill>
                  <a:srgbClr val="C00000"/>
                </a:solidFill>
                <a:latin typeface="+mn-ea"/>
                <a:ea typeface="+mn-ea"/>
              </a:rPr>
              <a:t>2012</a:t>
            </a:r>
            <a:r>
              <a:rPr lang="zh-CN" altLang="en-US" sz="1500" dirty="0" smtClean="0">
                <a:solidFill>
                  <a:srgbClr val="C00000"/>
                </a:solidFill>
                <a:latin typeface="+mn-ea"/>
                <a:ea typeface="+mn-ea"/>
              </a:rPr>
              <a:t>下半年，</a:t>
            </a:r>
            <a:r>
              <a:rPr lang="en-US" altLang="zh-CN" sz="1500" dirty="0" smtClean="0">
                <a:solidFill>
                  <a:srgbClr val="C00000"/>
                </a:solidFill>
                <a:latin typeface="+mn-ea"/>
                <a:ea typeface="+mn-ea"/>
              </a:rPr>
              <a:t>QCC</a:t>
            </a:r>
            <a:r>
              <a:rPr lang="zh-CN" altLang="en-US" sz="1500" dirty="0" smtClean="0">
                <a:solidFill>
                  <a:srgbClr val="C00000"/>
                </a:solidFill>
                <a:latin typeface="+mn-ea"/>
                <a:ea typeface="+mn-ea"/>
              </a:rPr>
              <a:t>成果</a:t>
            </a:r>
            <a:r>
              <a:rPr lang="en-US" altLang="zh-CN" sz="1500" dirty="0" smtClean="0">
                <a:solidFill>
                  <a:srgbClr val="C00000"/>
                </a:solidFill>
                <a:latin typeface="+mn-ea"/>
                <a:ea typeface="+mn-ea"/>
              </a:rPr>
              <a:t>——CPA</a:t>
            </a:r>
            <a:r>
              <a:rPr lang="zh-CN" altLang="en-US" sz="1500" dirty="0" smtClean="0">
                <a:solidFill>
                  <a:srgbClr val="C00000"/>
                </a:solidFill>
                <a:latin typeface="+mn-ea"/>
                <a:ea typeface="+mn-ea"/>
              </a:rPr>
              <a:t>平台被成功推广到</a:t>
            </a:r>
            <a:r>
              <a:rPr lang="zh-CN" altLang="en-US" sz="1500" b="1" dirty="0" smtClean="0">
                <a:solidFill>
                  <a:srgbClr val="0000FF"/>
                </a:solidFill>
                <a:latin typeface="+mn-ea"/>
                <a:ea typeface="+mn-ea"/>
              </a:rPr>
              <a:t>海思</a:t>
            </a:r>
            <a:r>
              <a:rPr lang="zh-CN" altLang="en-US" sz="1500" dirty="0" smtClean="0">
                <a:solidFill>
                  <a:srgbClr val="C00000"/>
                </a:solidFill>
                <a:latin typeface="+mn-ea"/>
                <a:ea typeface="+mn-ea"/>
              </a:rPr>
              <a:t>立项的</a:t>
            </a:r>
            <a:r>
              <a:rPr lang="en-US" altLang="zh-CN" sz="1500" dirty="0" smtClean="0">
                <a:solidFill>
                  <a:srgbClr val="C00000"/>
                </a:solidFill>
                <a:latin typeface="+mn-ea"/>
                <a:ea typeface="+mn-ea"/>
              </a:rPr>
              <a:t>HiDSPV100</a:t>
            </a:r>
            <a:r>
              <a:rPr lang="zh-CN" altLang="en-US" sz="1500" dirty="0" smtClean="0">
                <a:solidFill>
                  <a:srgbClr val="C00000"/>
                </a:solidFill>
                <a:latin typeface="+mn-ea"/>
                <a:ea typeface="+mn-ea"/>
              </a:rPr>
              <a:t>自研核设计项目中落地应用，在平均</a:t>
            </a:r>
            <a:r>
              <a:rPr lang="en-US" altLang="zh-CN" sz="1500" dirty="0" smtClean="0">
                <a:solidFill>
                  <a:srgbClr val="C00000"/>
                </a:solidFill>
                <a:latin typeface="+mn-ea"/>
                <a:ea typeface="+mn-ea"/>
              </a:rPr>
              <a:t>1</a:t>
            </a:r>
            <a:r>
              <a:rPr lang="zh-CN" altLang="en-US" sz="1500" dirty="0" smtClean="0">
                <a:solidFill>
                  <a:srgbClr val="C00000"/>
                </a:solidFill>
                <a:latin typeface="+mn-ea"/>
                <a:ea typeface="+mn-ea"/>
              </a:rPr>
              <a:t>周发布</a:t>
            </a:r>
            <a:r>
              <a:rPr lang="en-US" altLang="zh-CN" sz="1500" dirty="0" smtClean="0">
                <a:solidFill>
                  <a:srgbClr val="C00000"/>
                </a:solidFill>
                <a:latin typeface="+mn-ea"/>
                <a:ea typeface="+mn-ea"/>
              </a:rPr>
              <a:t>2</a:t>
            </a:r>
            <a:r>
              <a:rPr lang="zh-CN" altLang="en-US" sz="1500" dirty="0" smtClean="0">
                <a:solidFill>
                  <a:srgbClr val="C00000"/>
                </a:solidFill>
                <a:latin typeface="+mn-ea"/>
                <a:ea typeface="+mn-ea"/>
              </a:rPr>
              <a:t>个特性核版本的高度紧张的项目进度要求下，出色支撑了包括特性分析、验证评估等多项业务的开展，节省了大量成本，获得了一致好评！</a:t>
            </a:r>
            <a:endParaRPr lang="en-US" altLang="zh-CN" sz="1500" dirty="0" smtClean="0">
              <a:solidFill>
                <a:srgbClr val="C0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heckerboard(across)">
                                      <p:cBhvr>
                                        <p:cTn id="7" dur="500"/>
                                        <p:tgtEl>
                                          <p:spTgt spid="3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checkerboard(across)">
                                      <p:cBhvr>
                                        <p:cTn id="10" dur="500"/>
                                        <p:tgtEl>
                                          <p:spTgt spid="35"/>
                                        </p:tgtEl>
                                      </p:cBhvr>
                                    </p:animEffect>
                                  </p:childTnLst>
                                </p:cTn>
                              </p:par>
                            </p:childTnLst>
                          </p:cTn>
                        </p:par>
                        <p:par>
                          <p:cTn id="11" fill="hold">
                            <p:stCondLst>
                              <p:cond delay="500"/>
                            </p:stCondLst>
                            <p:childTnLst>
                              <p:par>
                                <p:cTn id="12" presetID="5" presetClass="entr" presetSubtype="10" fill="hold" grpId="0"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checkerboard(across)">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1+#ppt_w/2"/>
                                          </p:val>
                                        </p:tav>
                                        <p:tav tm="100000">
                                          <p:val>
                                            <p:strVal val="#ppt_x"/>
                                          </p:val>
                                        </p:tav>
                                      </p:tavLst>
                                    </p:anim>
                                    <p:anim calcmode="lin" valueType="num">
                                      <p:cBhvr additive="base">
                                        <p:cTn id="20"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5" grpId="0" animBg="1"/>
      <p:bldP spid="3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p:spPr>
        <p:txBody>
          <a:bodyPr/>
          <a:lstStyle/>
          <a:p>
            <a:pPr defTabSz="801688"/>
            <a:r>
              <a:rPr lang="de-DE" altLang="zh-CN" smtClean="0"/>
              <a:t>Page </a:t>
            </a:r>
            <a:fld id="{3C2A703C-A468-417B-AFFD-45C1EB978747}" type="slidenum">
              <a:rPr lang="de-DE" altLang="zh-CN" smtClean="0"/>
              <a:pPr defTabSz="801688"/>
              <a:t>31</a:t>
            </a:fld>
            <a:endParaRPr lang="en-GB" altLang="zh-CN" smtClean="0"/>
          </a:p>
        </p:txBody>
      </p:sp>
      <p:sp>
        <p:nvSpPr>
          <p:cNvPr id="20483" name="Rectangle 2"/>
          <p:cNvSpPr>
            <a:spLocks noGrp="1" noChangeArrowheads="1"/>
          </p:cNvSpPr>
          <p:nvPr>
            <p:ph type="title"/>
          </p:nvPr>
        </p:nvSpPr>
        <p:spPr/>
        <p:txBody>
          <a:bodyPr/>
          <a:lstStyle/>
          <a:p>
            <a:pPr eaLnBrk="1" hangingPunct="1"/>
            <a:r>
              <a:rPr lang="en-US" altLang="zh-CN" smtClean="0"/>
              <a:t>Step 5.2</a:t>
            </a:r>
            <a:r>
              <a:rPr lang="zh-CN" altLang="en-US" smtClean="0"/>
              <a:t>：总结</a:t>
            </a:r>
            <a:endParaRPr lang="en-US" altLang="zh-CN" smtClean="0"/>
          </a:p>
        </p:txBody>
      </p:sp>
      <p:grpSp>
        <p:nvGrpSpPr>
          <p:cNvPr id="20485" name="组合 50"/>
          <p:cNvGrpSpPr>
            <a:grpSpLocks/>
          </p:cNvGrpSpPr>
          <p:nvPr/>
        </p:nvGrpSpPr>
        <p:grpSpPr bwMode="auto">
          <a:xfrm>
            <a:off x="5405438" y="88900"/>
            <a:ext cx="3633787" cy="771525"/>
            <a:chOff x="5222694" y="279582"/>
            <a:chExt cx="3633789" cy="771525"/>
          </a:xfrm>
        </p:grpSpPr>
        <p:grpSp>
          <p:nvGrpSpPr>
            <p:cNvPr id="20486" name="Group 94"/>
            <p:cNvGrpSpPr>
              <a:grpSpLocks/>
            </p:cNvGrpSpPr>
            <p:nvPr/>
          </p:nvGrpSpPr>
          <p:grpSpPr bwMode="auto">
            <a:xfrm>
              <a:off x="5329058" y="381182"/>
              <a:ext cx="3527425" cy="669925"/>
              <a:chOff x="3310" y="287"/>
              <a:chExt cx="2222" cy="422"/>
            </a:xfrm>
          </p:grpSpPr>
          <p:sp>
            <p:nvSpPr>
              <p:cNvPr id="20492" name="Freeform 95"/>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20493" name="Freeform 96"/>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solidFill>
                <a:schemeClr val="bg1"/>
              </a:solidFill>
              <a:ln w="6350" cap="flat" cmpd="sng">
                <a:solidFill>
                  <a:srgbClr val="000000"/>
                </a:solidFill>
                <a:prstDash val="solid"/>
                <a:round/>
                <a:headEnd/>
                <a:tailEnd/>
              </a:ln>
            </p:spPr>
            <p:txBody>
              <a:bodyPr/>
              <a:lstStyle/>
              <a:p>
                <a:endParaRPr lang="zh-CN" altLang="en-US"/>
              </a:p>
            </p:txBody>
          </p:sp>
          <p:sp>
            <p:nvSpPr>
              <p:cNvPr id="20494" name="Freeform 97"/>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20495" name="Freeform 98"/>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gradFill rotWithShape="1">
                <a:gsLst>
                  <a:gs pos="0">
                    <a:srgbClr val="BE0202"/>
                  </a:gs>
                  <a:gs pos="100000">
                    <a:srgbClr val="CE9E9E"/>
                  </a:gs>
                </a:gsLst>
                <a:lin ang="2700000" scaled="1"/>
              </a:gradFill>
              <a:ln w="6350" cap="flat" cmpd="sng">
                <a:solidFill>
                  <a:srgbClr val="000000"/>
                </a:solidFill>
                <a:prstDash val="solid"/>
                <a:round/>
                <a:headEnd type="none" w="med" len="med"/>
                <a:tailEnd type="none" w="med" len="med"/>
              </a:ln>
            </p:spPr>
            <p:txBody>
              <a:bodyPr/>
              <a:lstStyle/>
              <a:p>
                <a:endParaRPr lang="zh-CN" altLang="en-US"/>
              </a:p>
            </p:txBody>
          </p:sp>
          <p:sp>
            <p:nvSpPr>
              <p:cNvPr id="20496" name="Text Box 100"/>
              <p:cNvSpPr txBox="1">
                <a:spLocks noChangeArrowheads="1"/>
              </p:cNvSpPr>
              <p:nvPr/>
            </p:nvSpPr>
            <p:spPr bwMode="auto">
              <a:xfrm>
                <a:off x="3833" y="388"/>
                <a:ext cx="317"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分析根因</a:t>
                </a:r>
              </a:p>
            </p:txBody>
          </p:sp>
          <p:sp>
            <p:nvSpPr>
              <p:cNvPr id="20497" name="Text Box 101"/>
              <p:cNvSpPr txBox="1">
                <a:spLocks noChangeArrowheads="1"/>
              </p:cNvSpPr>
              <p:nvPr/>
            </p:nvSpPr>
            <p:spPr bwMode="auto">
              <a:xfrm>
                <a:off x="4152" y="388"/>
                <a:ext cx="316" cy="312"/>
              </a:xfrm>
              <a:prstGeom prst="rect">
                <a:avLst/>
              </a:prstGeom>
              <a:noFill/>
              <a:ln w="6350" algn="ctr">
                <a:noFill/>
                <a:miter lim="800000"/>
                <a:headEnd/>
                <a:tailEnd/>
              </a:ln>
            </p:spPr>
            <p:txBody>
              <a:bodyPr/>
              <a:lstStyle/>
              <a:p>
                <a:pPr algn="ctr">
                  <a:lnSpc>
                    <a:spcPct val="110000"/>
                  </a:lnSpc>
                </a:pPr>
                <a:r>
                  <a:rPr lang="zh-CN" altLang="en-US" sz="1200" b="1">
                    <a:solidFill>
                      <a:schemeClr val="bg2"/>
                    </a:solidFill>
                    <a:latin typeface="Arial" charset="0"/>
                    <a:ea typeface="华文细黑" pitchFamily="2" charset="-122"/>
                    <a:cs typeface="Arial" charset="0"/>
                  </a:rPr>
                  <a:t>拟定对策</a:t>
                </a:r>
              </a:p>
            </p:txBody>
          </p:sp>
          <p:sp>
            <p:nvSpPr>
              <p:cNvPr id="20498" name="Text Box 102"/>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latin typeface="Arial" charset="0"/>
                    <a:ea typeface="华文细黑" pitchFamily="2" charset="-122"/>
                    <a:cs typeface="Arial" charset="0"/>
                  </a:rPr>
                  <a:t>成果标准化</a:t>
                </a:r>
              </a:p>
              <a:p>
                <a:pPr algn="ctr">
                  <a:lnSpc>
                    <a:spcPct val="110000"/>
                  </a:lnSpc>
                </a:pPr>
                <a:r>
                  <a:rPr lang="zh-CN" altLang="en-US" sz="1200" b="1">
                    <a:latin typeface="Arial" charset="0"/>
                    <a:ea typeface="华文细黑" pitchFamily="2" charset="-122"/>
                    <a:cs typeface="Arial" charset="0"/>
                  </a:rPr>
                  <a:t>和总结</a:t>
                </a:r>
              </a:p>
            </p:txBody>
          </p:sp>
          <p:sp>
            <p:nvSpPr>
              <p:cNvPr id="20499" name="Text Box 103"/>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对策实施</a:t>
                </a:r>
              </a:p>
              <a:p>
                <a:pPr algn="ctr">
                  <a:lnSpc>
                    <a:spcPct val="110000"/>
                  </a:lnSpc>
                </a:pPr>
                <a:r>
                  <a:rPr lang="zh-CN" altLang="en-US" sz="1200" b="1">
                    <a:solidFill>
                      <a:srgbClr val="777777"/>
                    </a:solidFill>
                    <a:latin typeface="Arial" charset="0"/>
                    <a:ea typeface="华文细黑" pitchFamily="2" charset="-122"/>
                    <a:cs typeface="Arial" charset="0"/>
                  </a:rPr>
                  <a:t>效果确认</a:t>
                </a:r>
              </a:p>
            </p:txBody>
          </p:sp>
          <p:sp>
            <p:nvSpPr>
              <p:cNvPr id="20500" name="AutoShape 104"/>
              <p:cNvSpPr>
                <a:spLocks noChangeArrowheads="1"/>
              </p:cNvSpPr>
              <p:nvPr/>
            </p:nvSpPr>
            <p:spPr bwMode="auto">
              <a:xfrm>
                <a:off x="3310" y="380"/>
                <a:ext cx="543" cy="329"/>
              </a:xfrm>
              <a:prstGeom prst="homePlate">
                <a:avLst>
                  <a:gd name="adj" fmla="val 24069"/>
                </a:avLst>
              </a:prstGeom>
              <a:solidFill>
                <a:schemeClr val="bg1"/>
              </a:solidFill>
              <a:ln w="6350" algn="ctr">
                <a:solidFill>
                  <a:srgbClr val="000000"/>
                </a:solidFill>
                <a:miter lim="800000"/>
                <a:headEnd/>
                <a:tailEnd/>
              </a:ln>
            </p:spPr>
            <p:txBody>
              <a:bodyPr/>
              <a:lstStyle/>
              <a:p>
                <a:endParaRPr lang="zh-CN" altLang="en-US"/>
              </a:p>
            </p:txBody>
          </p:sp>
          <p:sp>
            <p:nvSpPr>
              <p:cNvPr id="20501" name="Text Box 105"/>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chemeClr val="bg2"/>
                    </a:solidFill>
                    <a:latin typeface="Arial" charset="0"/>
                    <a:ea typeface="华文细黑" pitchFamily="2" charset="-122"/>
                    <a:cs typeface="Arial" charset="0"/>
                  </a:rPr>
                  <a:t>选择课题</a:t>
                </a:r>
              </a:p>
              <a:p>
                <a:pPr algn="ctr">
                  <a:lnSpc>
                    <a:spcPct val="110000"/>
                  </a:lnSpc>
                </a:pPr>
                <a:r>
                  <a:rPr lang="zh-CN" altLang="en-US" sz="1200" b="1">
                    <a:solidFill>
                      <a:schemeClr val="bg2"/>
                    </a:solidFill>
                    <a:latin typeface="Arial" charset="0"/>
                    <a:ea typeface="华文细黑" pitchFamily="2" charset="-122"/>
                    <a:cs typeface="Arial" charset="0"/>
                  </a:rPr>
                  <a:t>把握现状</a:t>
                </a:r>
              </a:p>
            </p:txBody>
          </p:sp>
          <p:sp>
            <p:nvSpPr>
              <p:cNvPr id="20502" name="AutoShape 106"/>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20503" name="AutoShape 108"/>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20504" name="AutoShape 110"/>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20487" name="Text Box 111"/>
            <p:cNvSpPr txBox="1">
              <a:spLocks noChangeArrowheads="1"/>
            </p:cNvSpPr>
            <p:nvPr/>
          </p:nvSpPr>
          <p:spPr bwMode="auto">
            <a:xfrm>
              <a:off x="5222694" y="281170"/>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S1</a:t>
              </a:r>
            </a:p>
          </p:txBody>
        </p:sp>
        <p:sp>
          <p:nvSpPr>
            <p:cNvPr id="20488" name="Text Box 112"/>
            <p:cNvSpPr txBox="1">
              <a:spLocks noChangeArrowheads="1"/>
            </p:cNvSpPr>
            <p:nvPr/>
          </p:nvSpPr>
          <p:spPr bwMode="auto">
            <a:xfrm>
              <a:off x="6159319"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S2</a:t>
              </a:r>
            </a:p>
          </p:txBody>
        </p:sp>
        <p:sp>
          <p:nvSpPr>
            <p:cNvPr id="20489" name="Text Box 113"/>
            <p:cNvSpPr txBox="1">
              <a:spLocks noChangeArrowheads="1"/>
            </p:cNvSpPr>
            <p:nvPr/>
          </p:nvSpPr>
          <p:spPr bwMode="auto">
            <a:xfrm>
              <a:off x="6591119"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20490" name="Text Box 114"/>
            <p:cNvSpPr txBox="1">
              <a:spLocks noChangeArrowheads="1"/>
            </p:cNvSpPr>
            <p:nvPr/>
          </p:nvSpPr>
          <p:spPr bwMode="auto">
            <a:xfrm>
              <a:off x="7167382" y="279582"/>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S4</a:t>
              </a:r>
            </a:p>
          </p:txBody>
        </p:sp>
        <p:sp>
          <p:nvSpPr>
            <p:cNvPr id="20491" name="Text Box 115"/>
            <p:cNvSpPr txBox="1">
              <a:spLocks noChangeArrowheads="1"/>
            </p:cNvSpPr>
            <p:nvPr/>
          </p:nvSpPr>
          <p:spPr bwMode="auto">
            <a:xfrm>
              <a:off x="7886519" y="279582"/>
              <a:ext cx="504825"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S5</a:t>
              </a:r>
            </a:p>
          </p:txBody>
        </p:sp>
      </p:grpSp>
      <p:sp>
        <p:nvSpPr>
          <p:cNvPr id="26" name="Rectangle 3"/>
          <p:cNvSpPr txBox="1">
            <a:spLocks noChangeArrowheads="1"/>
          </p:cNvSpPr>
          <p:nvPr/>
        </p:nvSpPr>
        <p:spPr bwMode="auto">
          <a:xfrm>
            <a:off x="652463" y="1989138"/>
            <a:ext cx="8167687" cy="41052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r>
              <a:rPr lang="zh-CN" altLang="en-US" sz="2000" b="1" kern="0" noProof="0" dirty="0" smtClean="0">
                <a:solidFill>
                  <a:schemeClr val="tx1"/>
                </a:solidFill>
                <a:latin typeface="+mn-lt"/>
                <a:ea typeface="+mn-ea"/>
              </a:rPr>
              <a:t>业务提升</a:t>
            </a:r>
            <a:r>
              <a:rPr kumimoji="0" lang="zh-CN" altLang="en-US" sz="2000" b="1" i="0" u="none" strike="noStrike" kern="0" cap="none" spc="0" normalizeH="0" baseline="0" noProof="0" dirty="0" smtClean="0">
                <a:ln>
                  <a:noFill/>
                </a:ln>
                <a:solidFill>
                  <a:schemeClr val="tx1"/>
                </a:solidFill>
                <a:effectLst/>
                <a:uLnTx/>
                <a:uFillTx/>
                <a:latin typeface="+mn-lt"/>
                <a:ea typeface="+mn-ea"/>
                <a:cs typeface="+mn-cs"/>
              </a:rPr>
              <a:t>：</a:t>
            </a:r>
          </a:p>
          <a:p>
            <a:pPr marL="652463" lvl="1" indent="-250825" defTabSz="801688">
              <a:lnSpc>
                <a:spcPct val="140000"/>
              </a:lnSpc>
              <a:buClr>
                <a:schemeClr val="tx1"/>
              </a:buClr>
              <a:buSzPct val="50000"/>
              <a:buFont typeface="Wingdings" pitchFamily="2" charset="2"/>
              <a:buChar char="p"/>
              <a:defRPr/>
            </a:pPr>
            <a:r>
              <a:rPr lang="zh-CN" altLang="en-US" sz="1800" kern="0" dirty="0" smtClean="0">
                <a:solidFill>
                  <a:schemeClr val="tx1"/>
                </a:solidFill>
                <a:latin typeface="+mn-ea"/>
                <a:ea typeface="+mn-ea"/>
              </a:rPr>
              <a:t>通过自动化的方式，提升业务研发效率，</a:t>
            </a:r>
            <a:r>
              <a:rPr lang="zh-CN" altLang="en-US" sz="1800" kern="0" dirty="0" smtClean="0">
                <a:solidFill>
                  <a:srgbClr val="FF0000"/>
                </a:solidFill>
                <a:latin typeface="+mn-ea"/>
                <a:ea typeface="+mn-ea"/>
              </a:rPr>
              <a:t>降低项目研发成本，事成人爽</a:t>
            </a:r>
            <a:r>
              <a:rPr lang="zh-CN" altLang="en-US" sz="1800" kern="0" dirty="0" smtClean="0">
                <a:solidFill>
                  <a:schemeClr val="tx1"/>
                </a:solidFill>
                <a:latin typeface="+mn-ea"/>
                <a:ea typeface="+mn-ea"/>
              </a:rPr>
              <a:t>；</a:t>
            </a:r>
            <a:endParaRPr kumimoji="0" lang="en-US" altLang="zh-CN" sz="1800" b="0" i="0" u="none" strike="noStrike" kern="0" cap="none" spc="0" normalizeH="0" baseline="0" noProof="0" dirty="0" smtClean="0">
              <a:ln>
                <a:noFill/>
              </a:ln>
              <a:solidFill>
                <a:schemeClr val="tx1"/>
              </a:solidFill>
              <a:effectLst/>
              <a:uLnTx/>
              <a:uFillTx/>
              <a:latin typeface="+mn-ea"/>
              <a:ea typeface="+mn-ea"/>
            </a:endParaRPr>
          </a:p>
          <a:p>
            <a:pPr marL="652463" marR="0" lvl="1" indent="-250825" algn="l" defTabSz="801688" rtl="0" eaLnBrk="1" fontAlgn="base" latinLnBrk="0" hangingPunct="1">
              <a:lnSpc>
                <a:spcPct val="140000"/>
              </a:lnSpc>
              <a:spcBef>
                <a:spcPct val="0"/>
              </a:spcBef>
              <a:spcAft>
                <a:spcPct val="0"/>
              </a:spcAft>
              <a:buClr>
                <a:schemeClr val="tx1"/>
              </a:buClr>
              <a:buSzPct val="50000"/>
              <a:buFont typeface="Wingdings" pitchFamily="2" charset="2"/>
              <a:buChar char="p"/>
              <a:tabLst/>
              <a:defRPr/>
            </a:pPr>
            <a:r>
              <a:rPr kumimoji="0" lang="zh-CN" altLang="en-US" sz="1800" b="0" i="0" u="none" strike="noStrike" kern="0" cap="none" spc="0" normalizeH="0" baseline="0" noProof="0" dirty="0" smtClean="0">
                <a:ln>
                  <a:noFill/>
                </a:ln>
                <a:solidFill>
                  <a:schemeClr val="tx1"/>
                </a:solidFill>
                <a:effectLst/>
                <a:uLnTx/>
                <a:uFillTx/>
                <a:latin typeface="+mn-lt"/>
                <a:ea typeface="+mn-ea"/>
              </a:rPr>
              <a:t>全体圈员对自研核设计的</a:t>
            </a:r>
            <a:r>
              <a:rPr kumimoji="0" lang="zh-CN" altLang="en-US" sz="1800" b="0" i="0" u="none" strike="noStrike" kern="0" cap="none" spc="0" normalizeH="0" baseline="0" noProof="0" dirty="0" smtClean="0">
                <a:ln>
                  <a:noFill/>
                </a:ln>
                <a:solidFill>
                  <a:srgbClr val="FF0000"/>
                </a:solidFill>
                <a:effectLst/>
                <a:uLnTx/>
                <a:uFillTx/>
                <a:latin typeface="+mn-lt"/>
                <a:ea typeface="+mn-ea"/>
              </a:rPr>
              <a:t>重要特性的分析能力</a:t>
            </a:r>
            <a:r>
              <a:rPr kumimoji="0" lang="zh-CN" altLang="en-US" sz="1800" b="0" i="0" u="none" strike="noStrike" kern="0" cap="none" spc="0" normalizeH="0" baseline="0" noProof="0" dirty="0" smtClean="0">
                <a:ln>
                  <a:noFill/>
                </a:ln>
                <a:solidFill>
                  <a:schemeClr val="tx1"/>
                </a:solidFill>
                <a:effectLst/>
                <a:uLnTx/>
                <a:uFillTx/>
                <a:latin typeface="+mn-lt"/>
                <a:ea typeface="+mn-ea"/>
              </a:rPr>
              <a:t>，得到有效提升；</a:t>
            </a:r>
            <a:endParaRPr kumimoji="0" lang="en-US" altLang="zh-CN" sz="1800" b="0" i="0" u="none" strike="noStrike" kern="0" cap="none" spc="0" normalizeH="0" baseline="0" noProof="0" dirty="0" smtClean="0">
              <a:ln>
                <a:noFill/>
              </a:ln>
              <a:solidFill>
                <a:schemeClr val="tx1"/>
              </a:solidFill>
              <a:effectLst/>
              <a:uLnTx/>
              <a:uFillTx/>
              <a:latin typeface="+mn-lt"/>
              <a:ea typeface="+mn-ea"/>
            </a:endParaRPr>
          </a:p>
          <a:p>
            <a:pPr marL="652463" marR="0" lvl="1" indent="-250825" algn="l" defTabSz="801688" rtl="0" eaLnBrk="1" fontAlgn="base" latinLnBrk="0" hangingPunct="1">
              <a:lnSpc>
                <a:spcPct val="140000"/>
              </a:lnSpc>
              <a:spcBef>
                <a:spcPct val="0"/>
              </a:spcBef>
              <a:spcAft>
                <a:spcPct val="0"/>
              </a:spcAft>
              <a:buClr>
                <a:schemeClr val="tx1"/>
              </a:buClr>
              <a:buSzPct val="50000"/>
              <a:buFont typeface="Wingdings" pitchFamily="2" charset="2"/>
              <a:buChar char="p"/>
              <a:tabLst/>
              <a:defRPr/>
            </a:pPr>
            <a:r>
              <a:rPr kumimoji="0" lang="zh-CN" altLang="en-US" sz="1800" b="0" i="0" u="none" strike="noStrike" kern="0" cap="none" spc="0" normalizeH="0" baseline="0" noProof="0" dirty="0" smtClean="0">
                <a:ln>
                  <a:noFill/>
                </a:ln>
                <a:solidFill>
                  <a:schemeClr val="tx1"/>
                </a:solidFill>
                <a:effectLst/>
                <a:uLnTx/>
                <a:uFillTx/>
                <a:latin typeface="+mn-ea"/>
                <a:ea typeface="+mn-ea"/>
              </a:rPr>
              <a:t>全体圈员掌握了</a:t>
            </a:r>
            <a:r>
              <a:rPr kumimoji="0" lang="en-US" altLang="zh-CN" sz="1800" b="0" i="0" u="none" strike="noStrike" kern="0" cap="none" spc="0" normalizeH="0" baseline="0" noProof="0" dirty="0" smtClean="0">
                <a:ln>
                  <a:noFill/>
                </a:ln>
                <a:solidFill>
                  <a:schemeClr val="tx1"/>
                </a:solidFill>
                <a:effectLst/>
                <a:uLnTx/>
                <a:uFillTx/>
                <a:latin typeface="+mn-ea"/>
                <a:ea typeface="+mn-ea"/>
              </a:rPr>
              <a:t>PERL</a:t>
            </a:r>
            <a:r>
              <a:rPr kumimoji="0" lang="zh-CN" altLang="en-US" sz="1800" b="0" i="0" u="none" strike="noStrike" kern="0" cap="none" spc="0" normalizeH="0" baseline="0" noProof="0" dirty="0" smtClean="0">
                <a:ln>
                  <a:noFill/>
                </a:ln>
                <a:solidFill>
                  <a:schemeClr val="tx1"/>
                </a:solidFill>
                <a:effectLst/>
                <a:uLnTx/>
                <a:uFillTx/>
                <a:latin typeface="+mn-ea"/>
                <a:ea typeface="+mn-ea"/>
              </a:rPr>
              <a:t>和</a:t>
            </a:r>
            <a:r>
              <a:rPr kumimoji="0" lang="en-US" altLang="zh-CN" sz="1800" b="0" i="0" u="none" strike="noStrike" kern="0" cap="none" spc="0" normalizeH="0" baseline="0" noProof="0" dirty="0" smtClean="0">
                <a:ln>
                  <a:noFill/>
                </a:ln>
                <a:solidFill>
                  <a:schemeClr val="tx1"/>
                </a:solidFill>
                <a:effectLst/>
                <a:uLnTx/>
                <a:uFillTx/>
                <a:latin typeface="+mn-ea"/>
                <a:ea typeface="+mn-ea"/>
              </a:rPr>
              <a:t>VBA</a:t>
            </a:r>
            <a:r>
              <a:rPr kumimoji="0" lang="zh-CN" altLang="en-US" sz="1800" b="0" i="0" u="none" strike="noStrike" kern="0" cap="none" spc="0" normalizeH="0" baseline="0" noProof="0" dirty="0" smtClean="0">
                <a:ln>
                  <a:noFill/>
                </a:ln>
                <a:solidFill>
                  <a:schemeClr val="tx1"/>
                </a:solidFill>
                <a:effectLst/>
                <a:uLnTx/>
                <a:uFillTx/>
                <a:latin typeface="+mn-ea"/>
                <a:ea typeface="+mn-ea"/>
              </a:rPr>
              <a:t>编程技术，能力提升明显！</a:t>
            </a:r>
            <a:endParaRPr kumimoji="0" lang="en-US" altLang="zh-CN" sz="1800" b="0" i="0" u="none" strike="noStrike" kern="0" cap="none" spc="0" normalizeH="0" baseline="0" noProof="0" dirty="0" smtClean="0">
              <a:ln>
                <a:noFill/>
              </a:ln>
              <a:solidFill>
                <a:schemeClr val="tx1"/>
              </a:solidFill>
              <a:effectLst/>
              <a:uLnTx/>
              <a:uFillTx/>
              <a:latin typeface="+mn-ea"/>
              <a:ea typeface="+mn-ea"/>
            </a:endParaRPr>
          </a:p>
          <a:p>
            <a:pPr marL="652463" marR="0" lvl="1" indent="-250825" algn="l" defTabSz="801688" rtl="0" eaLnBrk="1" fontAlgn="base" latinLnBrk="0" hangingPunct="1">
              <a:lnSpc>
                <a:spcPct val="140000"/>
              </a:lnSpc>
              <a:spcBef>
                <a:spcPct val="0"/>
              </a:spcBef>
              <a:spcAft>
                <a:spcPct val="0"/>
              </a:spcAft>
              <a:buClr>
                <a:schemeClr val="tx1"/>
              </a:buClr>
              <a:buSzPct val="50000"/>
              <a:buFont typeface="Wingdings" pitchFamily="2" charset="2"/>
              <a:buChar char="p"/>
              <a:tabLst/>
              <a:defRPr/>
            </a:pPr>
            <a:endParaRPr kumimoji="0" lang="zh-CN" altLang="en-US" sz="1800" b="0" i="0" u="none" strike="noStrike" kern="0" cap="none" spc="0" normalizeH="0" baseline="0" noProof="0" dirty="0" smtClean="0">
              <a:ln>
                <a:noFill/>
              </a:ln>
              <a:solidFill>
                <a:schemeClr val="tx1"/>
              </a:solidFill>
              <a:effectLst/>
              <a:uLnTx/>
              <a:uFillTx/>
              <a:latin typeface="+mn-lt"/>
              <a:ea typeface="+mn-ea"/>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r>
              <a:rPr lang="zh-CN" altLang="en-US" sz="2000" b="1" kern="0" dirty="0" smtClean="0">
                <a:solidFill>
                  <a:schemeClr val="tx1"/>
                </a:solidFill>
                <a:latin typeface="+mn-lt"/>
                <a:ea typeface="+mn-ea"/>
              </a:rPr>
              <a:t>能力</a:t>
            </a:r>
            <a:r>
              <a:rPr kumimoji="0" lang="zh-CN" altLang="en-US" sz="2000" b="1" i="0" u="none" strike="noStrike" kern="0" cap="none" spc="0" normalizeH="0" baseline="0" noProof="0" dirty="0" smtClean="0">
                <a:ln>
                  <a:noFill/>
                </a:ln>
                <a:solidFill>
                  <a:schemeClr val="tx1"/>
                </a:solidFill>
                <a:effectLst/>
                <a:uLnTx/>
                <a:uFillTx/>
                <a:latin typeface="+mn-lt"/>
                <a:ea typeface="+mn-ea"/>
                <a:cs typeface="+mn-cs"/>
              </a:rPr>
              <a:t>提升：</a:t>
            </a:r>
            <a:endParaRPr kumimoji="0" lang="en-US" altLang="zh-CN" sz="2000" b="1" i="0" u="none" strike="noStrike" kern="0" cap="none" spc="0" normalizeH="0" baseline="0" noProof="0" dirty="0" smtClean="0">
              <a:ln>
                <a:noFill/>
              </a:ln>
              <a:solidFill>
                <a:schemeClr val="tx1"/>
              </a:solidFill>
              <a:effectLst/>
              <a:uLnTx/>
              <a:uFillTx/>
              <a:latin typeface="+mn-lt"/>
              <a:ea typeface="+mn-ea"/>
              <a:cs typeface="+mn-cs"/>
            </a:endParaRPr>
          </a:p>
          <a:p>
            <a:pPr marL="652463" lvl="1" indent="-250825" defTabSz="801688">
              <a:lnSpc>
                <a:spcPct val="140000"/>
              </a:lnSpc>
              <a:buClr>
                <a:schemeClr val="tx1"/>
              </a:buClr>
              <a:buSzPct val="50000"/>
              <a:buFont typeface="Wingdings" pitchFamily="2" charset="2"/>
              <a:buChar char="p"/>
            </a:pPr>
            <a:r>
              <a:rPr kumimoji="0" lang="zh-CN" altLang="en-US" sz="1800" b="0" i="0" u="none" strike="noStrike" kern="0" cap="none" spc="0" normalizeH="0" baseline="0" noProof="0" dirty="0" smtClean="0">
                <a:ln>
                  <a:noFill/>
                </a:ln>
                <a:solidFill>
                  <a:srgbClr val="FF0000"/>
                </a:solidFill>
                <a:effectLst/>
                <a:uLnTx/>
                <a:uFillTx/>
                <a:latin typeface="+mn-lt"/>
                <a:ea typeface="+mn-ea"/>
              </a:rPr>
              <a:t>熟悉和掌握了常用的质量工具方法</a:t>
            </a:r>
            <a:r>
              <a:rPr kumimoji="0" lang="zh-CN" altLang="en-US" sz="1800" b="0" i="0" u="none" strike="noStrike" kern="0" cap="none" spc="0" normalizeH="0" baseline="0" noProof="0" dirty="0" smtClean="0">
                <a:ln>
                  <a:noFill/>
                </a:ln>
                <a:solidFill>
                  <a:schemeClr val="tx1"/>
                </a:solidFill>
                <a:effectLst/>
                <a:uLnTx/>
                <a:uFillTx/>
                <a:latin typeface="+mn-lt"/>
                <a:ea typeface="+mn-ea"/>
              </a:rPr>
              <a:t>，如：系统图，</a:t>
            </a:r>
            <a:r>
              <a:rPr lang="zh-CN" altLang="en-US" sz="1800" kern="0" dirty="0" smtClean="0">
                <a:solidFill>
                  <a:schemeClr val="tx1"/>
                </a:solidFill>
                <a:latin typeface="+mn-ea"/>
                <a:ea typeface="+mn-ea"/>
              </a:rPr>
              <a:t>鱼骨图，</a:t>
            </a:r>
            <a:r>
              <a:rPr kumimoji="0" lang="zh-CN" altLang="en-US" sz="1800" b="0" i="0" u="none" strike="noStrike" kern="0" cap="none" spc="0" normalizeH="0" baseline="0" noProof="0" dirty="0" smtClean="0">
                <a:ln>
                  <a:noFill/>
                </a:ln>
                <a:solidFill>
                  <a:schemeClr val="tx1"/>
                </a:solidFill>
                <a:effectLst/>
                <a:uLnTx/>
                <a:uFillTx/>
                <a:latin typeface="+mn-lt"/>
                <a:ea typeface="+mn-ea"/>
              </a:rPr>
              <a:t>头脑风暴等方法，并运用到日常工作中，</a:t>
            </a:r>
            <a:r>
              <a:rPr kumimoji="0" lang="zh-CN" altLang="en-US" sz="1800" b="0" i="0" u="none" strike="noStrike" kern="0" cap="none" spc="0" normalizeH="0" baseline="0" noProof="0" dirty="0" smtClean="0">
                <a:ln>
                  <a:noFill/>
                </a:ln>
                <a:solidFill>
                  <a:srgbClr val="FF0000"/>
                </a:solidFill>
                <a:effectLst/>
                <a:uLnTx/>
                <a:uFillTx/>
                <a:latin typeface="+mn-lt"/>
                <a:ea typeface="+mn-ea"/>
              </a:rPr>
              <a:t>分析问题和解决问题的能力获得明显提升</a:t>
            </a:r>
            <a:r>
              <a:rPr lang="zh-CN" altLang="en-US" sz="1800" kern="0" dirty="0" smtClean="0">
                <a:solidFill>
                  <a:schemeClr val="tx1"/>
                </a:solidFill>
              </a:rPr>
              <a:t>；</a:t>
            </a:r>
            <a:endParaRPr kumimoji="0" lang="en-US" altLang="zh-CN" sz="1800" b="0" i="0" u="none" strike="noStrike" kern="0" cap="none" spc="0" normalizeH="0" baseline="0" noProof="0" dirty="0" smtClean="0">
              <a:ln>
                <a:noFill/>
              </a:ln>
              <a:solidFill>
                <a:schemeClr val="tx1"/>
              </a:solidFill>
              <a:effectLst/>
              <a:uLnTx/>
              <a:uFillTx/>
              <a:latin typeface="+mn-lt"/>
              <a:ea typeface="+mn-ea"/>
            </a:endParaRPr>
          </a:p>
          <a:p>
            <a:pPr marL="652463" marR="0" lvl="1" indent="-250825" algn="l" defTabSz="801688" rtl="0" eaLnBrk="1" fontAlgn="base" latinLnBrk="0" hangingPunct="1">
              <a:lnSpc>
                <a:spcPct val="140000"/>
              </a:lnSpc>
              <a:spcBef>
                <a:spcPct val="0"/>
              </a:spcBef>
              <a:spcAft>
                <a:spcPct val="0"/>
              </a:spcAft>
              <a:buClr>
                <a:schemeClr val="tx1"/>
              </a:buClr>
              <a:buSzPct val="50000"/>
              <a:buFont typeface="Wingdings" pitchFamily="2" charset="2"/>
              <a:buChar char="p"/>
              <a:tabLst/>
              <a:defRPr/>
            </a:pPr>
            <a:r>
              <a:rPr kumimoji="0" lang="zh-CN" altLang="en-US" sz="1800" b="0" i="0" u="none" strike="noStrike" kern="0" cap="none" spc="0" normalizeH="0" baseline="0" noProof="0" dirty="0" smtClean="0">
                <a:ln>
                  <a:noFill/>
                </a:ln>
                <a:solidFill>
                  <a:srgbClr val="FF0000"/>
                </a:solidFill>
                <a:effectLst/>
                <a:uLnTx/>
                <a:uFillTx/>
                <a:latin typeface="+mn-lt"/>
                <a:ea typeface="+mn-ea"/>
              </a:rPr>
              <a:t>团队合作，群策群力，促进能力持续提升</a:t>
            </a:r>
            <a:r>
              <a:rPr kumimoji="0" lang="zh-CN" altLang="en-US" sz="1800" b="0" i="0" u="none" strike="noStrike" kern="0" cap="none" spc="0" normalizeH="0" baseline="0" noProof="0" dirty="0" smtClean="0">
                <a:ln>
                  <a:noFill/>
                </a:ln>
                <a:solidFill>
                  <a:schemeClr val="tx1"/>
                </a:solidFill>
                <a:effectLst/>
                <a:uLnTx/>
                <a:uFillTx/>
                <a:latin typeface="+mn-lt"/>
                <a:ea typeface="+mn-ea"/>
              </a:rPr>
              <a:t>。成员间合作互助，主动承担，多次热烈的讨论和交流，在技术上和思维上互相启发，互相提升！</a:t>
            </a:r>
            <a:endParaRPr kumimoji="0" lang="en-US" altLang="zh-CN" sz="1800" b="0" i="0" u="none" strike="noStrike" kern="0" cap="none" spc="0" normalizeH="0" baseline="0" noProof="0" dirty="0" smtClean="0">
              <a:ln>
                <a:noFill/>
              </a:ln>
              <a:solidFill>
                <a:schemeClr val="tx1"/>
              </a:solidFill>
              <a:effectLst/>
              <a:uLnTx/>
              <a:uFillTx/>
              <a:latin typeface="+mn-lt"/>
              <a:ea typeface="+mn-ea"/>
            </a:endParaRPr>
          </a:p>
          <a:p>
            <a:pPr marL="300038" marR="0" lvl="0" indent="-300038" algn="l" defTabSz="801688" rtl="0" eaLnBrk="1" fontAlgn="base" latinLnBrk="0" hangingPunct="1">
              <a:lnSpc>
                <a:spcPct val="140000"/>
              </a:lnSpc>
              <a:spcBef>
                <a:spcPct val="0"/>
              </a:spcBef>
              <a:spcAft>
                <a:spcPct val="0"/>
              </a:spcAft>
              <a:buClr>
                <a:schemeClr val="bg2"/>
              </a:buClr>
              <a:buSzPct val="60000"/>
              <a:buFont typeface="Wingdings" pitchFamily="2" charset="2"/>
              <a:buChar char="l"/>
              <a:tabLst/>
              <a:defRPr/>
            </a:pPr>
            <a:endParaRPr kumimoji="0" lang="zh-CN" altLang="en-US" sz="2000" b="1" i="0" u="none" strike="noStrike" kern="0" cap="none" spc="0" normalizeH="0" baseline="0" noProof="0" dirty="0" smtClean="0">
              <a:ln>
                <a:noFill/>
              </a:ln>
              <a:solidFill>
                <a:schemeClr val="tx1"/>
              </a:solidFill>
              <a:effectLst/>
              <a:uLnTx/>
              <a:uFillTx/>
              <a:latin typeface="+mn-lt"/>
              <a:ea typeface="+mn-ea"/>
              <a:cs typeface="+mn-cs"/>
            </a:endParaRPr>
          </a:p>
        </p:txBody>
      </p:sp>
      <p:grpSp>
        <p:nvGrpSpPr>
          <p:cNvPr id="27" name="组合 21"/>
          <p:cNvGrpSpPr>
            <a:grpSpLocks/>
          </p:cNvGrpSpPr>
          <p:nvPr/>
        </p:nvGrpSpPr>
        <p:grpSpPr bwMode="auto">
          <a:xfrm>
            <a:off x="250825" y="1343025"/>
            <a:ext cx="1657350" cy="574675"/>
            <a:chOff x="3707904" y="1412776"/>
            <a:chExt cx="1656184" cy="576064"/>
          </a:xfrm>
        </p:grpSpPr>
        <p:sp>
          <p:nvSpPr>
            <p:cNvPr id="28" name="矩形 27"/>
            <p:cNvSpPr/>
            <p:nvPr/>
          </p:nvSpPr>
          <p:spPr bwMode="auto">
            <a:xfrm>
              <a:off x="3707904" y="1412776"/>
              <a:ext cx="1656184" cy="576064"/>
            </a:xfrm>
            <a:prstGeom prst="rect">
              <a:avLst/>
            </a:prstGeom>
            <a:solidFill>
              <a:schemeClr val="accent2"/>
            </a:solidFill>
            <a:ln w="9525" cap="flat" cmpd="sng" algn="ctr">
              <a:noFill/>
              <a:prstDash val="solid"/>
              <a:round/>
              <a:headEnd type="none" w="med" len="med"/>
              <a:tailEnd type="none" w="med" len="med"/>
            </a:ln>
            <a:effectLst/>
            <a:scene3d>
              <a:camera prst="orthographicFront"/>
              <a:lightRig rig="threePt" dir="t"/>
            </a:scene3d>
            <a:sp3d>
              <a:bevelT w="114300" prst="artDeco"/>
            </a:sp3d>
          </p:spPr>
          <p:txBody>
            <a:bodyPr lIns="79200" tIns="39600" rIns="79200" bIns="39600">
              <a:spAutoFit/>
            </a:bodyPr>
            <a:lstStyle/>
            <a:p>
              <a:pPr defTabSz="801688">
                <a:defRPr/>
              </a:pPr>
              <a:endParaRPr lang="zh-CN" altLang="en-US">
                <a:ea typeface="ＭＳ Ｐゴシック" pitchFamily="34" charset="-128"/>
              </a:endParaRPr>
            </a:p>
          </p:txBody>
        </p:sp>
        <p:sp>
          <p:nvSpPr>
            <p:cNvPr id="29" name="Rectangle 22"/>
            <p:cNvSpPr>
              <a:spLocks noChangeArrowheads="1"/>
            </p:cNvSpPr>
            <p:nvPr/>
          </p:nvSpPr>
          <p:spPr bwMode="auto">
            <a:xfrm>
              <a:off x="3707904" y="1447785"/>
              <a:ext cx="1656184" cy="472628"/>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buFont typeface="Wingdings" pitchFamily="2" charset="2"/>
                <a:buNone/>
                <a:defRPr/>
              </a:pPr>
              <a:r>
                <a:rPr lang="en-US" altLang="zh-CN" sz="18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QCC</a:t>
              </a:r>
              <a:r>
                <a:rPr lang="zh-CN" altLang="en-US" sz="18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总结</a:t>
              </a:r>
              <a:endParaRPr lang="en-US" altLang="zh-CN" sz="18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pic>
        <p:nvPicPr>
          <p:cNvPr id="72706" name="Picture 2"/>
          <p:cNvPicPr>
            <a:picLocks noChangeAspect="1" noChangeArrowheads="1"/>
          </p:cNvPicPr>
          <p:nvPr/>
        </p:nvPicPr>
        <p:blipFill>
          <a:blip r:embed="rId2" cstate="print"/>
          <a:srcRect/>
          <a:stretch>
            <a:fillRect/>
          </a:stretch>
        </p:blipFill>
        <p:spPr bwMode="auto">
          <a:xfrm>
            <a:off x="4499992" y="1268760"/>
            <a:ext cx="4544768" cy="2520280"/>
          </a:xfrm>
          <a:prstGeom prst="rect">
            <a:avLst/>
          </a:prstGeom>
          <a:noFill/>
          <a:ln w="9525">
            <a:noFill/>
            <a:miter lim="800000"/>
            <a:headEnd/>
            <a:tailEnd/>
          </a:ln>
        </p:spPr>
      </p:pic>
      <p:pic>
        <p:nvPicPr>
          <p:cNvPr id="71682" name="Picture 2"/>
          <p:cNvPicPr>
            <a:picLocks noChangeAspect="1" noChangeArrowheads="1"/>
          </p:cNvPicPr>
          <p:nvPr/>
        </p:nvPicPr>
        <p:blipFill>
          <a:blip r:embed="rId3" cstate="print"/>
          <a:srcRect/>
          <a:stretch>
            <a:fillRect/>
          </a:stretch>
        </p:blipFill>
        <p:spPr bwMode="auto">
          <a:xfrm>
            <a:off x="539552" y="1988840"/>
            <a:ext cx="4100208" cy="2088232"/>
          </a:xfrm>
          <a:prstGeom prst="rect">
            <a:avLst/>
          </a:prstGeom>
          <a:noFill/>
          <a:ln w="9525">
            <a:noFill/>
            <a:miter lim="800000"/>
            <a:headEnd/>
            <a:tailEnd/>
          </a:ln>
        </p:spPr>
      </p:pic>
      <p:sp>
        <p:nvSpPr>
          <p:cNvPr id="30" name="Freeform 110"/>
          <p:cNvSpPr>
            <a:spLocks/>
          </p:cNvSpPr>
          <p:nvPr/>
        </p:nvSpPr>
        <p:spPr bwMode="auto">
          <a:xfrm rot="5400000" flipH="1" flipV="1">
            <a:off x="4743671" y="3809499"/>
            <a:ext cx="887990" cy="799283"/>
          </a:xfrm>
          <a:custGeom>
            <a:avLst/>
            <a:gdLst>
              <a:gd name="T0" fmla="*/ 2147483647 w 671"/>
              <a:gd name="T1" fmla="*/ 2147483647 h 395"/>
              <a:gd name="T2" fmla="*/ 2147483647 w 671"/>
              <a:gd name="T3" fmla="*/ 2147483647 h 395"/>
              <a:gd name="T4" fmla="*/ 2147483647 w 671"/>
              <a:gd name="T5" fmla="*/ 2147483647 h 395"/>
              <a:gd name="T6" fmla="*/ 2147483647 w 671"/>
              <a:gd name="T7" fmla="*/ 2147483647 h 395"/>
              <a:gd name="T8" fmla="*/ 2147483647 w 671"/>
              <a:gd name="T9" fmla="*/ 2147483647 h 395"/>
              <a:gd name="T10" fmla="*/ 2147483647 w 671"/>
              <a:gd name="T11" fmla="*/ 0 h 395"/>
              <a:gd name="T12" fmla="*/ 2147483647 w 671"/>
              <a:gd name="T13" fmla="*/ 2147483647 h 395"/>
              <a:gd name="T14" fmla="*/ 2147483647 w 671"/>
              <a:gd name="T15" fmla="*/ 2147483647 h 395"/>
              <a:gd name="T16" fmla="*/ 2147483647 w 671"/>
              <a:gd name="T17" fmla="*/ 2147483647 h 395"/>
              <a:gd name="T18" fmla="*/ 2147483647 w 671"/>
              <a:gd name="T19" fmla="*/ 2147483647 h 395"/>
              <a:gd name="T20" fmla="*/ 2147483647 w 671"/>
              <a:gd name="T21" fmla="*/ 2147483647 h 395"/>
              <a:gd name="T22" fmla="*/ 2147483647 w 671"/>
              <a:gd name="T23" fmla="*/ 2147483647 h 395"/>
              <a:gd name="T24" fmla="*/ 2147483647 w 671"/>
              <a:gd name="T25" fmla="*/ 2147483647 h 395"/>
              <a:gd name="T26" fmla="*/ 2147483647 w 671"/>
              <a:gd name="T27" fmla="*/ 2147483647 h 395"/>
              <a:gd name="T28" fmla="*/ 2147483647 w 671"/>
              <a:gd name="T29" fmla="*/ 2147483647 h 395"/>
              <a:gd name="T30" fmla="*/ 2147483647 w 671"/>
              <a:gd name="T31" fmla="*/ 2147483647 h 395"/>
              <a:gd name="T32" fmla="*/ 2147483647 w 671"/>
              <a:gd name="T33" fmla="*/ 2147483647 h 395"/>
              <a:gd name="T34" fmla="*/ 2147483647 w 671"/>
              <a:gd name="T35" fmla="*/ 2147483647 h 395"/>
              <a:gd name="T36" fmla="*/ 2147483647 w 671"/>
              <a:gd name="T37" fmla="*/ 2147483647 h 395"/>
              <a:gd name="T38" fmla="*/ 2147483647 w 671"/>
              <a:gd name="T39" fmla="*/ 2147483647 h 395"/>
              <a:gd name="T40" fmla="*/ 2147483647 w 671"/>
              <a:gd name="T41" fmla="*/ 2147483647 h 395"/>
              <a:gd name="T42" fmla="*/ 2147483647 w 671"/>
              <a:gd name="T43" fmla="*/ 2147483647 h 395"/>
              <a:gd name="T44" fmla="*/ 2147483647 w 671"/>
              <a:gd name="T45" fmla="*/ 2147483647 h 395"/>
              <a:gd name="T46" fmla="*/ 2147483647 w 671"/>
              <a:gd name="T47" fmla="*/ 2147483647 h 395"/>
              <a:gd name="T48" fmla="*/ 2147483647 w 671"/>
              <a:gd name="T49" fmla="*/ 2147483647 h 395"/>
              <a:gd name="T50" fmla="*/ 2147483647 w 671"/>
              <a:gd name="T51" fmla="*/ 2147483647 h 395"/>
              <a:gd name="T52" fmla="*/ 2147483647 w 671"/>
              <a:gd name="T53" fmla="*/ 2147483647 h 395"/>
              <a:gd name="T54" fmla="*/ 2147483647 w 671"/>
              <a:gd name="T55" fmla="*/ 2147483647 h 395"/>
              <a:gd name="T56" fmla="*/ 2147483647 w 671"/>
              <a:gd name="T57" fmla="*/ 2147483647 h 395"/>
              <a:gd name="T58" fmla="*/ 2147483647 w 671"/>
              <a:gd name="T59" fmla="*/ 2147483647 h 395"/>
              <a:gd name="T60" fmla="*/ 2147483647 w 671"/>
              <a:gd name="T61" fmla="*/ 2147483647 h 395"/>
              <a:gd name="T62" fmla="*/ 2147483647 w 671"/>
              <a:gd name="T63" fmla="*/ 2147483647 h 395"/>
              <a:gd name="T64" fmla="*/ 2147483647 w 671"/>
              <a:gd name="T65" fmla="*/ 2147483647 h 395"/>
              <a:gd name="T66" fmla="*/ 2147483647 w 671"/>
              <a:gd name="T67" fmla="*/ 2147483647 h 395"/>
              <a:gd name="T68" fmla="*/ 0 w 671"/>
              <a:gd name="T69" fmla="*/ 2147483647 h 395"/>
              <a:gd name="T70" fmla="*/ 2147483647 w 671"/>
              <a:gd name="T71" fmla="*/ 2147483647 h 395"/>
              <a:gd name="T72" fmla="*/ 2147483647 w 671"/>
              <a:gd name="T73" fmla="*/ 2147483647 h 395"/>
              <a:gd name="T74" fmla="*/ 2147483647 w 671"/>
              <a:gd name="T75" fmla="*/ 2147483647 h 395"/>
              <a:gd name="T76" fmla="*/ 2147483647 w 671"/>
              <a:gd name="T77" fmla="*/ 2147483647 h 395"/>
              <a:gd name="T78" fmla="*/ 2147483647 w 671"/>
              <a:gd name="T79" fmla="*/ 2147483647 h 395"/>
              <a:gd name="T80" fmla="*/ 2147483647 w 671"/>
              <a:gd name="T81" fmla="*/ 2147483647 h 395"/>
              <a:gd name="T82" fmla="*/ 2147483647 w 671"/>
              <a:gd name="T83" fmla="*/ 2147483647 h 395"/>
              <a:gd name="T84" fmla="*/ 2147483647 w 671"/>
              <a:gd name="T85" fmla="*/ 2147483647 h 395"/>
              <a:gd name="T86" fmla="*/ 2147483647 w 671"/>
              <a:gd name="T87" fmla="*/ 2147483647 h 395"/>
              <a:gd name="T88" fmla="*/ 2147483647 w 671"/>
              <a:gd name="T89" fmla="*/ 2147483647 h 395"/>
              <a:gd name="T90" fmla="*/ 2147483647 w 671"/>
              <a:gd name="T91" fmla="*/ 2147483647 h 395"/>
              <a:gd name="T92" fmla="*/ 2147483647 w 671"/>
              <a:gd name="T93" fmla="*/ 2147483647 h 395"/>
              <a:gd name="T94" fmla="*/ 2147483647 w 671"/>
              <a:gd name="T95" fmla="*/ 2147483647 h 395"/>
              <a:gd name="T96" fmla="*/ 2147483647 w 671"/>
              <a:gd name="T97" fmla="*/ 2147483647 h 395"/>
              <a:gd name="T98" fmla="*/ 2147483647 w 671"/>
              <a:gd name="T99" fmla="*/ 2147483647 h 395"/>
              <a:gd name="T100" fmla="*/ 2147483647 w 671"/>
              <a:gd name="T101" fmla="*/ 2147483647 h 395"/>
              <a:gd name="T102" fmla="*/ 2147483647 w 671"/>
              <a:gd name="T103" fmla="*/ 2147483647 h 395"/>
              <a:gd name="T104" fmla="*/ 2147483647 w 671"/>
              <a:gd name="T105" fmla="*/ 2147483647 h 395"/>
              <a:gd name="T106" fmla="*/ 2147483647 w 671"/>
              <a:gd name="T107" fmla="*/ 2147483647 h 395"/>
              <a:gd name="T108" fmla="*/ 2147483647 w 671"/>
              <a:gd name="T109" fmla="*/ 2147483647 h 395"/>
              <a:gd name="T110" fmla="*/ 2147483647 w 671"/>
              <a:gd name="T111" fmla="*/ 2147483647 h 395"/>
              <a:gd name="T112" fmla="*/ 2147483647 w 671"/>
              <a:gd name="T113" fmla="*/ 2147483647 h 395"/>
              <a:gd name="T114" fmla="*/ 2147483647 w 671"/>
              <a:gd name="T115" fmla="*/ 2147483647 h 395"/>
              <a:gd name="T116" fmla="*/ 2147483647 w 671"/>
              <a:gd name="T117" fmla="*/ 2147483647 h 395"/>
              <a:gd name="T118" fmla="*/ 2147483647 w 671"/>
              <a:gd name="T119" fmla="*/ 2147483647 h 395"/>
              <a:gd name="T120" fmla="*/ 2147483647 w 671"/>
              <a:gd name="T121" fmla="*/ 2147483647 h 3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71"/>
              <a:gd name="T184" fmla="*/ 0 h 395"/>
              <a:gd name="T185" fmla="*/ 671 w 671"/>
              <a:gd name="T186" fmla="*/ 395 h 3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71" h="395">
                <a:moveTo>
                  <a:pt x="430" y="149"/>
                </a:moveTo>
                <a:lnTo>
                  <a:pt x="427" y="165"/>
                </a:lnTo>
                <a:lnTo>
                  <a:pt x="425" y="182"/>
                </a:lnTo>
                <a:lnTo>
                  <a:pt x="422" y="204"/>
                </a:lnTo>
                <a:lnTo>
                  <a:pt x="671" y="98"/>
                </a:lnTo>
                <a:lnTo>
                  <a:pt x="422" y="0"/>
                </a:lnTo>
                <a:lnTo>
                  <a:pt x="425" y="20"/>
                </a:lnTo>
                <a:lnTo>
                  <a:pt x="427" y="37"/>
                </a:lnTo>
                <a:lnTo>
                  <a:pt x="430" y="53"/>
                </a:lnTo>
                <a:lnTo>
                  <a:pt x="414" y="55"/>
                </a:lnTo>
                <a:lnTo>
                  <a:pt x="396" y="58"/>
                </a:lnTo>
                <a:lnTo>
                  <a:pt x="372" y="62"/>
                </a:lnTo>
                <a:lnTo>
                  <a:pt x="343" y="69"/>
                </a:lnTo>
                <a:lnTo>
                  <a:pt x="311" y="78"/>
                </a:lnTo>
                <a:lnTo>
                  <a:pt x="275" y="90"/>
                </a:lnTo>
                <a:lnTo>
                  <a:pt x="258" y="97"/>
                </a:lnTo>
                <a:lnTo>
                  <a:pt x="239" y="105"/>
                </a:lnTo>
                <a:lnTo>
                  <a:pt x="220" y="114"/>
                </a:lnTo>
                <a:lnTo>
                  <a:pt x="201" y="124"/>
                </a:lnTo>
                <a:lnTo>
                  <a:pt x="182" y="136"/>
                </a:lnTo>
                <a:lnTo>
                  <a:pt x="164" y="147"/>
                </a:lnTo>
                <a:lnTo>
                  <a:pt x="146" y="161"/>
                </a:lnTo>
                <a:lnTo>
                  <a:pt x="127" y="175"/>
                </a:lnTo>
                <a:lnTo>
                  <a:pt x="111" y="191"/>
                </a:lnTo>
                <a:lnTo>
                  <a:pt x="94" y="208"/>
                </a:lnTo>
                <a:lnTo>
                  <a:pt x="78" y="226"/>
                </a:lnTo>
                <a:lnTo>
                  <a:pt x="64" y="246"/>
                </a:lnTo>
                <a:lnTo>
                  <a:pt x="49" y="268"/>
                </a:lnTo>
                <a:lnTo>
                  <a:pt x="38" y="290"/>
                </a:lnTo>
                <a:lnTo>
                  <a:pt x="32" y="301"/>
                </a:lnTo>
                <a:lnTo>
                  <a:pt x="26" y="314"/>
                </a:lnTo>
                <a:lnTo>
                  <a:pt x="20" y="326"/>
                </a:lnTo>
                <a:lnTo>
                  <a:pt x="16" y="339"/>
                </a:lnTo>
                <a:lnTo>
                  <a:pt x="7" y="366"/>
                </a:lnTo>
                <a:lnTo>
                  <a:pt x="0" y="395"/>
                </a:lnTo>
                <a:lnTo>
                  <a:pt x="7" y="382"/>
                </a:lnTo>
                <a:lnTo>
                  <a:pt x="13" y="369"/>
                </a:lnTo>
                <a:lnTo>
                  <a:pt x="27" y="345"/>
                </a:lnTo>
                <a:lnTo>
                  <a:pt x="42" y="323"/>
                </a:lnTo>
                <a:lnTo>
                  <a:pt x="56" y="301"/>
                </a:lnTo>
                <a:lnTo>
                  <a:pt x="72" y="282"/>
                </a:lnTo>
                <a:lnTo>
                  <a:pt x="90" y="265"/>
                </a:lnTo>
                <a:lnTo>
                  <a:pt x="106" y="249"/>
                </a:lnTo>
                <a:lnTo>
                  <a:pt x="123" y="234"/>
                </a:lnTo>
                <a:lnTo>
                  <a:pt x="140" y="221"/>
                </a:lnTo>
                <a:lnTo>
                  <a:pt x="159" y="210"/>
                </a:lnTo>
                <a:lnTo>
                  <a:pt x="177" y="200"/>
                </a:lnTo>
                <a:lnTo>
                  <a:pt x="194" y="190"/>
                </a:lnTo>
                <a:lnTo>
                  <a:pt x="213" y="182"/>
                </a:lnTo>
                <a:lnTo>
                  <a:pt x="230" y="175"/>
                </a:lnTo>
                <a:lnTo>
                  <a:pt x="248" y="168"/>
                </a:lnTo>
                <a:lnTo>
                  <a:pt x="265" y="163"/>
                </a:lnTo>
                <a:lnTo>
                  <a:pt x="281" y="159"/>
                </a:lnTo>
                <a:lnTo>
                  <a:pt x="298" y="156"/>
                </a:lnTo>
                <a:lnTo>
                  <a:pt x="329" y="150"/>
                </a:lnTo>
                <a:lnTo>
                  <a:pt x="343" y="149"/>
                </a:lnTo>
                <a:lnTo>
                  <a:pt x="356" y="147"/>
                </a:lnTo>
                <a:lnTo>
                  <a:pt x="381" y="147"/>
                </a:lnTo>
                <a:lnTo>
                  <a:pt x="401" y="147"/>
                </a:lnTo>
                <a:lnTo>
                  <a:pt x="417" y="147"/>
                </a:lnTo>
                <a:lnTo>
                  <a:pt x="430" y="149"/>
                </a:lnTo>
                <a:close/>
              </a:path>
            </a:pathLst>
          </a:custGeom>
          <a:solidFill>
            <a:srgbClr val="FF9900">
              <a:alpha val="79999"/>
            </a:srgbClr>
          </a:solidFill>
          <a:ln w="9525">
            <a:noFill/>
            <a:round/>
            <a:headEnd/>
            <a:tailEnd/>
          </a:ln>
          <a:scene3d>
            <a:camera prst="orthographicFront">
              <a:rot lat="0" lon="10800000" rev="10800000"/>
            </a:camera>
            <a:lightRig rig="threePt" dir="t"/>
          </a:scene3d>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2706"/>
                                        </p:tgtEl>
                                        <p:attrNameLst>
                                          <p:attrName>style.visibility</p:attrName>
                                        </p:attrNameLst>
                                      </p:cBhvr>
                                      <p:to>
                                        <p:strVal val="visible"/>
                                      </p:to>
                                    </p:set>
                                    <p:anim calcmode="lin" valueType="num">
                                      <p:cBhvr additive="base">
                                        <p:cTn id="12" dur="500" fill="hold"/>
                                        <p:tgtEl>
                                          <p:spTgt spid="72706"/>
                                        </p:tgtEl>
                                        <p:attrNameLst>
                                          <p:attrName>ppt_x</p:attrName>
                                        </p:attrNameLst>
                                      </p:cBhvr>
                                      <p:tavLst>
                                        <p:tav tm="0">
                                          <p:val>
                                            <p:strVal val="1+#ppt_w/2"/>
                                          </p:val>
                                        </p:tav>
                                        <p:tav tm="100000">
                                          <p:val>
                                            <p:strVal val="#ppt_x"/>
                                          </p:val>
                                        </p:tav>
                                      </p:tavLst>
                                    </p:anim>
                                    <p:anim calcmode="lin" valueType="num">
                                      <p:cBhvr additive="base">
                                        <p:cTn id="13" dur="500" fill="hold"/>
                                        <p:tgtEl>
                                          <p:spTgt spid="72706"/>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71682"/>
                                        </p:tgtEl>
                                        <p:attrNameLst>
                                          <p:attrName>style.visibility</p:attrName>
                                        </p:attrNameLst>
                                      </p:cBhvr>
                                      <p:to>
                                        <p:strVal val="visible"/>
                                      </p:to>
                                    </p:set>
                                    <p:anim calcmode="lin" valueType="num">
                                      <p:cBhvr additive="base">
                                        <p:cTn id="16" dur="500" fill="hold"/>
                                        <p:tgtEl>
                                          <p:spTgt spid="71682"/>
                                        </p:tgtEl>
                                        <p:attrNameLst>
                                          <p:attrName>ppt_x</p:attrName>
                                        </p:attrNameLst>
                                      </p:cBhvr>
                                      <p:tavLst>
                                        <p:tav tm="0">
                                          <p:val>
                                            <p:strVal val="1+#ppt_w/2"/>
                                          </p:val>
                                        </p:tav>
                                        <p:tav tm="100000">
                                          <p:val>
                                            <p:strVal val="#ppt_x"/>
                                          </p:val>
                                        </p:tav>
                                      </p:tavLst>
                                    </p:anim>
                                    <p:anim calcmode="lin" valueType="num">
                                      <p:cBhvr additive="base">
                                        <p:cTn id="17" dur="500" fill="hold"/>
                                        <p:tgtEl>
                                          <p:spTgt spid="71682"/>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xit" presetSubtype="8" fill="hold" nodeType="clickEffect">
                                  <p:stCondLst>
                                    <p:cond delay="0"/>
                                  </p:stCondLst>
                                  <p:childTnLst>
                                    <p:anim calcmode="lin" valueType="num">
                                      <p:cBhvr additive="base">
                                        <p:cTn id="21" dur="500"/>
                                        <p:tgtEl>
                                          <p:spTgt spid="72706"/>
                                        </p:tgtEl>
                                        <p:attrNameLst>
                                          <p:attrName>ppt_x</p:attrName>
                                        </p:attrNameLst>
                                      </p:cBhvr>
                                      <p:tavLst>
                                        <p:tav tm="0">
                                          <p:val>
                                            <p:strVal val="ppt_x"/>
                                          </p:val>
                                        </p:tav>
                                        <p:tav tm="100000">
                                          <p:val>
                                            <p:strVal val="0-ppt_w/2"/>
                                          </p:val>
                                        </p:tav>
                                      </p:tavLst>
                                    </p:anim>
                                    <p:anim calcmode="lin" valueType="num">
                                      <p:cBhvr additive="base">
                                        <p:cTn id="22" dur="500"/>
                                        <p:tgtEl>
                                          <p:spTgt spid="72706"/>
                                        </p:tgtEl>
                                        <p:attrNameLst>
                                          <p:attrName>ppt_y</p:attrName>
                                        </p:attrNameLst>
                                      </p:cBhvr>
                                      <p:tavLst>
                                        <p:tav tm="0">
                                          <p:val>
                                            <p:strVal val="ppt_y"/>
                                          </p:val>
                                        </p:tav>
                                        <p:tav tm="100000">
                                          <p:val>
                                            <p:strVal val="ppt_y"/>
                                          </p:val>
                                        </p:tav>
                                      </p:tavLst>
                                    </p:anim>
                                    <p:set>
                                      <p:cBhvr>
                                        <p:cTn id="23" dur="1" fill="hold">
                                          <p:stCondLst>
                                            <p:cond delay="499"/>
                                          </p:stCondLst>
                                        </p:cTn>
                                        <p:tgtEl>
                                          <p:spTgt spid="72706"/>
                                        </p:tgtEl>
                                        <p:attrNameLst>
                                          <p:attrName>style.visibility</p:attrName>
                                        </p:attrNameLst>
                                      </p:cBhvr>
                                      <p:to>
                                        <p:strVal val="hidden"/>
                                      </p:to>
                                    </p:set>
                                  </p:childTnLst>
                                </p:cTn>
                              </p:par>
                              <p:par>
                                <p:cTn id="24" presetID="2" presetClass="exit" presetSubtype="8" fill="hold" nodeType="withEffect">
                                  <p:stCondLst>
                                    <p:cond delay="0"/>
                                  </p:stCondLst>
                                  <p:childTnLst>
                                    <p:anim calcmode="lin" valueType="num">
                                      <p:cBhvr additive="base">
                                        <p:cTn id="25" dur="500"/>
                                        <p:tgtEl>
                                          <p:spTgt spid="71682"/>
                                        </p:tgtEl>
                                        <p:attrNameLst>
                                          <p:attrName>ppt_x</p:attrName>
                                        </p:attrNameLst>
                                      </p:cBhvr>
                                      <p:tavLst>
                                        <p:tav tm="0">
                                          <p:val>
                                            <p:strVal val="ppt_x"/>
                                          </p:val>
                                        </p:tav>
                                        <p:tav tm="100000">
                                          <p:val>
                                            <p:strVal val="0-ppt_w/2"/>
                                          </p:val>
                                        </p:tav>
                                      </p:tavLst>
                                    </p:anim>
                                    <p:anim calcmode="lin" valueType="num">
                                      <p:cBhvr additive="base">
                                        <p:cTn id="26" dur="500"/>
                                        <p:tgtEl>
                                          <p:spTgt spid="71682"/>
                                        </p:tgtEl>
                                        <p:attrNameLst>
                                          <p:attrName>ppt_y</p:attrName>
                                        </p:attrNameLst>
                                      </p:cBhvr>
                                      <p:tavLst>
                                        <p:tav tm="0">
                                          <p:val>
                                            <p:strVal val="ppt_y"/>
                                          </p:val>
                                        </p:tav>
                                        <p:tav tm="100000">
                                          <p:val>
                                            <p:strVal val="ppt_y"/>
                                          </p:val>
                                        </p:tav>
                                      </p:tavLst>
                                    </p:anim>
                                    <p:set>
                                      <p:cBhvr>
                                        <p:cTn id="27" dur="1" fill="hold">
                                          <p:stCondLst>
                                            <p:cond delay="499"/>
                                          </p:stCondLst>
                                        </p:cTn>
                                        <p:tgtEl>
                                          <p:spTgt spid="71682"/>
                                        </p:tgtEl>
                                        <p:attrNameLst>
                                          <p:attrName>style.visibility</p:attrName>
                                        </p:attrNameLst>
                                      </p:cBhvr>
                                      <p:to>
                                        <p:strVal val="hidden"/>
                                      </p:to>
                                    </p:set>
                                  </p:childTnLst>
                                </p:cTn>
                              </p:par>
                              <p:par>
                                <p:cTn id="28" presetID="53" presetClass="exit" presetSubtype="0" fill="hold" grpId="1" nodeType="withEffect">
                                  <p:stCondLst>
                                    <p:cond delay="0"/>
                                  </p:stCondLst>
                                  <p:childTnLst>
                                    <p:anim calcmode="lin" valueType="num">
                                      <p:cBhvr>
                                        <p:cTn id="29" dur="500"/>
                                        <p:tgtEl>
                                          <p:spTgt spid="30"/>
                                        </p:tgtEl>
                                        <p:attrNameLst>
                                          <p:attrName>ppt_w</p:attrName>
                                        </p:attrNameLst>
                                      </p:cBhvr>
                                      <p:tavLst>
                                        <p:tav tm="0">
                                          <p:val>
                                            <p:strVal val="ppt_w"/>
                                          </p:val>
                                        </p:tav>
                                        <p:tav tm="100000">
                                          <p:val>
                                            <p:fltVal val="0"/>
                                          </p:val>
                                        </p:tav>
                                      </p:tavLst>
                                    </p:anim>
                                    <p:anim calcmode="lin" valueType="num">
                                      <p:cBhvr>
                                        <p:cTn id="30" dur="500"/>
                                        <p:tgtEl>
                                          <p:spTgt spid="30"/>
                                        </p:tgtEl>
                                        <p:attrNameLst>
                                          <p:attrName>ppt_h</p:attrName>
                                        </p:attrNameLst>
                                      </p:cBhvr>
                                      <p:tavLst>
                                        <p:tav tm="0">
                                          <p:val>
                                            <p:strVal val="ppt_h"/>
                                          </p:val>
                                        </p:tav>
                                        <p:tav tm="100000">
                                          <p:val>
                                            <p:fltVal val="0"/>
                                          </p:val>
                                        </p:tav>
                                      </p:tavLst>
                                    </p:anim>
                                    <p:animEffect transition="out" filter="fade">
                                      <p:cBhvr>
                                        <p:cTn id="31" dur="500"/>
                                        <p:tgtEl>
                                          <p:spTgt spid="30"/>
                                        </p:tgtEl>
                                      </p:cBhvr>
                                    </p:animEffect>
                                    <p:set>
                                      <p:cBhvr>
                                        <p:cTn id="32"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p:spPr>
        <p:txBody>
          <a:bodyPr/>
          <a:lstStyle/>
          <a:p>
            <a:pPr defTabSz="801688"/>
            <a:r>
              <a:rPr lang="de-DE" altLang="zh-CN" smtClean="0"/>
              <a:t>Page </a:t>
            </a:r>
            <a:fld id="{4A9D7B09-E932-4244-A2E2-57193B0823E0}" type="slidenum">
              <a:rPr lang="de-DE" altLang="zh-CN" smtClean="0"/>
              <a:pPr defTabSz="801688"/>
              <a:t>32</a:t>
            </a:fld>
            <a:endParaRPr lang="en-GB" altLang="zh-CN" smtClean="0"/>
          </a:p>
        </p:txBody>
      </p:sp>
      <p:sp>
        <p:nvSpPr>
          <p:cNvPr id="21591" name="Rectangle 144"/>
          <p:cNvSpPr>
            <a:spLocks noGrp="1" noChangeArrowheads="1"/>
          </p:cNvSpPr>
          <p:nvPr>
            <p:ph type="title"/>
          </p:nvPr>
        </p:nvSpPr>
        <p:spPr/>
        <p:txBody>
          <a:bodyPr/>
          <a:lstStyle/>
          <a:p>
            <a:pPr eaLnBrk="1" hangingPunct="1"/>
            <a:r>
              <a:rPr lang="zh-CN" altLang="en-US" smtClean="0"/>
              <a:t>团队成员</a:t>
            </a:r>
            <a:r>
              <a:rPr lang="zh-CN" altLang="en-US" smtClean="0">
                <a:solidFill>
                  <a:schemeClr val="tx2"/>
                </a:solidFill>
              </a:rPr>
              <a:t>能力评估（取得水平）</a:t>
            </a:r>
            <a:endParaRPr lang="en-US" altLang="zh-CN" smtClean="0">
              <a:solidFill>
                <a:schemeClr val="tx2"/>
              </a:solidFill>
            </a:endParaRPr>
          </a:p>
        </p:txBody>
      </p:sp>
      <p:graphicFrame>
        <p:nvGraphicFramePr>
          <p:cNvPr id="7" name="Group 141"/>
          <p:cNvGraphicFramePr>
            <a:graphicFrameLocks noGrp="1"/>
          </p:cNvGraphicFramePr>
          <p:nvPr/>
        </p:nvGraphicFramePr>
        <p:xfrm>
          <a:off x="755650" y="1793875"/>
          <a:ext cx="5059363" cy="3955968"/>
        </p:xfrm>
        <a:graphic>
          <a:graphicData uri="http://schemas.openxmlformats.org/drawingml/2006/table">
            <a:tbl>
              <a:tblPr/>
              <a:tblGrid>
                <a:gridCol w="360363"/>
                <a:gridCol w="1077912"/>
                <a:gridCol w="314325"/>
                <a:gridCol w="339725"/>
                <a:gridCol w="339725"/>
                <a:gridCol w="355600"/>
                <a:gridCol w="1285875"/>
                <a:gridCol w="331788"/>
                <a:gridCol w="327025"/>
                <a:gridCol w="327025"/>
              </a:tblGrid>
              <a:tr h="131763">
                <a:tc gridSpan="5">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dirty="0" smtClean="0">
                          <a:ln>
                            <a:noFill/>
                          </a:ln>
                          <a:solidFill>
                            <a:schemeClr val="tx1"/>
                          </a:solidFill>
                          <a:effectLst/>
                          <a:latin typeface="FrutigerNext LT Regular" pitchFamily="34" charset="0"/>
                          <a:ea typeface="华文细黑" pitchFamily="2" charset="-122"/>
                        </a:rPr>
                        <a:t>小组的能力</a:t>
                      </a:r>
                    </a:p>
                  </a:txBody>
                  <a:tcPr marL="79200" marR="79200" marT="39600" marB="396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dirty="0" smtClean="0">
                          <a:ln>
                            <a:noFill/>
                          </a:ln>
                          <a:solidFill>
                            <a:schemeClr val="tx1"/>
                          </a:solidFill>
                          <a:effectLst/>
                          <a:latin typeface="FrutigerNext LT Regular" pitchFamily="34" charset="0"/>
                          <a:ea typeface="华文细黑" pitchFamily="2" charset="-122"/>
                        </a:rPr>
                        <a:t>小组活动情况分析</a:t>
                      </a:r>
                    </a:p>
                  </a:txBody>
                  <a:tcPr marL="79200" marR="79200" marT="39600" marB="396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6538">
                <a:tc>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smtClean="0">
                          <a:ln>
                            <a:noFill/>
                          </a:ln>
                          <a:solidFill>
                            <a:schemeClr val="tx1"/>
                          </a:solidFill>
                          <a:effectLst/>
                          <a:latin typeface="FrutigerNext LT Regular" pitchFamily="34" charset="0"/>
                          <a:ea typeface="华文细黑" pitchFamily="2" charset="-122"/>
                        </a:rPr>
                        <a:t>项目</a:t>
                      </a:r>
                    </a:p>
                  </a:txBody>
                  <a:tcPr marL="79200" marR="79200" marT="39600" marB="396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smtClean="0">
                          <a:ln>
                            <a:noFill/>
                          </a:ln>
                          <a:solidFill>
                            <a:schemeClr val="tx1"/>
                          </a:solidFill>
                          <a:effectLst/>
                          <a:latin typeface="FrutigerNext LT Regular" pitchFamily="34" charset="0"/>
                          <a:ea typeface="华文细黑" pitchFamily="2" charset="-122"/>
                        </a:rPr>
                        <a:t>评判内容</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smtClean="0">
                          <a:ln>
                            <a:noFill/>
                          </a:ln>
                          <a:solidFill>
                            <a:schemeClr val="tx1"/>
                          </a:solidFill>
                          <a:effectLst/>
                          <a:latin typeface="FrutigerNext LT Regular" pitchFamily="34" charset="0"/>
                          <a:ea typeface="华文细黑" pitchFamily="2" charset="-122"/>
                        </a:rPr>
                        <a:t>现状</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smtClean="0">
                          <a:ln>
                            <a:noFill/>
                          </a:ln>
                          <a:solidFill>
                            <a:schemeClr val="tx1"/>
                          </a:solidFill>
                          <a:effectLst/>
                          <a:latin typeface="FrutigerNext LT Regular" pitchFamily="34" charset="0"/>
                          <a:ea typeface="华文细黑" pitchFamily="2" charset="-122"/>
                        </a:rPr>
                        <a:t>目标</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smtClean="0">
                          <a:ln>
                            <a:noFill/>
                          </a:ln>
                          <a:solidFill>
                            <a:schemeClr val="tx1"/>
                          </a:solidFill>
                          <a:effectLst/>
                          <a:latin typeface="FrutigerNext LT Regular" pitchFamily="34" charset="0"/>
                          <a:ea typeface="华文细黑" pitchFamily="2" charset="-122"/>
                        </a:rPr>
                        <a:t>实际</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smtClean="0">
                          <a:ln>
                            <a:noFill/>
                          </a:ln>
                          <a:solidFill>
                            <a:schemeClr val="tx1"/>
                          </a:solidFill>
                          <a:effectLst/>
                          <a:latin typeface="FrutigerNext LT Regular" pitchFamily="34" charset="0"/>
                          <a:ea typeface="华文细黑" pitchFamily="2" charset="-122"/>
                        </a:rPr>
                        <a:t>项目</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smtClean="0">
                          <a:ln>
                            <a:noFill/>
                          </a:ln>
                          <a:solidFill>
                            <a:schemeClr val="tx1"/>
                          </a:solidFill>
                          <a:effectLst/>
                          <a:latin typeface="FrutigerNext LT Regular" pitchFamily="34" charset="0"/>
                          <a:ea typeface="华文细黑" pitchFamily="2" charset="-122"/>
                        </a:rPr>
                        <a:t>评判内容</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smtClean="0">
                          <a:ln>
                            <a:noFill/>
                          </a:ln>
                          <a:solidFill>
                            <a:schemeClr val="tx1"/>
                          </a:solidFill>
                          <a:effectLst/>
                          <a:latin typeface="FrutigerNext LT Regular" pitchFamily="34" charset="0"/>
                          <a:ea typeface="华文细黑" pitchFamily="2" charset="-122"/>
                        </a:rPr>
                        <a:t>现状</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smtClean="0">
                          <a:ln>
                            <a:noFill/>
                          </a:ln>
                          <a:solidFill>
                            <a:schemeClr val="tx1"/>
                          </a:solidFill>
                          <a:effectLst/>
                          <a:latin typeface="FrutigerNext LT Regular" pitchFamily="34" charset="0"/>
                          <a:ea typeface="华文细黑" pitchFamily="2" charset="-122"/>
                        </a:rPr>
                        <a:t>目标</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smtClean="0">
                          <a:ln>
                            <a:noFill/>
                          </a:ln>
                          <a:solidFill>
                            <a:schemeClr val="tx1"/>
                          </a:solidFill>
                          <a:effectLst/>
                          <a:latin typeface="FrutigerNext LT Regular" pitchFamily="34" charset="0"/>
                          <a:ea typeface="华文细黑" pitchFamily="2" charset="-122"/>
                        </a:rPr>
                        <a:t>实际</a:t>
                      </a:r>
                    </a:p>
                  </a:txBody>
                  <a:tcPr marL="79200" marR="79200" marT="39600" marB="396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236538">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A1</a:t>
                      </a:r>
                    </a:p>
                  </a:txBody>
                  <a:tcPr marL="79200" marR="79200" marT="39600" marB="396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QC</a:t>
                      </a:r>
                      <a:r>
                        <a:rPr kumimoji="0" lang="zh-CN" altLang="en-US" sz="1200" b="0" i="0" u="none" strike="noStrike" cap="none" normalizeH="0" baseline="0" smtClean="0">
                          <a:ln>
                            <a:noFill/>
                          </a:ln>
                          <a:solidFill>
                            <a:schemeClr val="tx1"/>
                          </a:solidFill>
                          <a:effectLst/>
                          <a:latin typeface="FrutigerNext LT Regular" pitchFamily="34" charset="0"/>
                          <a:ea typeface="华文细黑" pitchFamily="2" charset="-122"/>
                        </a:rPr>
                        <a:t>基本理念和解决问题步骤</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3</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5</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A2</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zh-CN" altLang="en-US" sz="1200" b="0" i="0" u="none" strike="noStrike" cap="none" normalizeH="0" baseline="0" smtClean="0">
                          <a:ln>
                            <a:noFill/>
                          </a:ln>
                          <a:solidFill>
                            <a:schemeClr val="tx1"/>
                          </a:solidFill>
                          <a:effectLst/>
                          <a:latin typeface="FrutigerNext LT Regular" pitchFamily="34" charset="0"/>
                          <a:ea typeface="华文细黑" pitchFamily="2" charset="-122"/>
                        </a:rPr>
                        <a:t>人际关系和团队精神</a:t>
                      </a:r>
                    </a:p>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5</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5</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B1</a:t>
                      </a:r>
                    </a:p>
                  </a:txBody>
                  <a:tcPr marL="79200" marR="79200" marT="39600" marB="396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QC</a:t>
                      </a:r>
                      <a:r>
                        <a:rPr kumimoji="0" lang="zh-CN" altLang="en-US" sz="1200" b="0" i="0" u="none" strike="noStrike" cap="none" normalizeH="0" baseline="0" smtClean="0">
                          <a:ln>
                            <a:noFill/>
                          </a:ln>
                          <a:solidFill>
                            <a:schemeClr val="tx1"/>
                          </a:solidFill>
                          <a:effectLst/>
                          <a:latin typeface="FrutigerNext LT Regular" pitchFamily="34" charset="0"/>
                          <a:ea typeface="华文细黑" pitchFamily="2" charset="-122"/>
                        </a:rPr>
                        <a:t>小组活动的运行方法</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3</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5</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B2</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QC</a:t>
                      </a:r>
                      <a:r>
                        <a:rPr kumimoji="0" lang="zh-CN" altLang="en-US" sz="1200" b="0" i="0" u="none" strike="noStrike" cap="none" normalizeH="0" baseline="0" smtClean="0">
                          <a:ln>
                            <a:noFill/>
                          </a:ln>
                          <a:solidFill>
                            <a:schemeClr val="tx1"/>
                          </a:solidFill>
                          <a:effectLst/>
                          <a:latin typeface="FrutigerNext LT Regular" pitchFamily="34" charset="0"/>
                          <a:ea typeface="华文细黑" pitchFamily="2" charset="-122"/>
                        </a:rPr>
                        <a:t>小组集会实施状况</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3</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C1</a:t>
                      </a:r>
                    </a:p>
                  </a:txBody>
                  <a:tcPr marL="79200" marR="79200" marT="39600" marB="396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QC</a:t>
                      </a:r>
                      <a:r>
                        <a:rPr kumimoji="0" lang="zh-CN" altLang="en-US" sz="1200" b="0" i="0" u="none" strike="noStrike" cap="none" normalizeH="0" baseline="0" smtClean="0">
                          <a:ln>
                            <a:noFill/>
                          </a:ln>
                          <a:solidFill>
                            <a:schemeClr val="tx1"/>
                          </a:solidFill>
                          <a:effectLst/>
                          <a:latin typeface="FrutigerNext LT Regular" pitchFamily="34" charset="0"/>
                          <a:ea typeface="华文细黑" pitchFamily="2" charset="-122"/>
                        </a:rPr>
                        <a:t>手法的使用和活动结果的归纳、发表</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2</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C2</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zh-CN" altLang="en-US" sz="1200" b="0" i="0" u="none" strike="noStrike" cap="none" normalizeH="0" baseline="0" smtClean="0">
                          <a:ln>
                            <a:noFill/>
                          </a:ln>
                          <a:solidFill>
                            <a:schemeClr val="tx1"/>
                          </a:solidFill>
                          <a:effectLst/>
                          <a:latin typeface="FrutigerNext LT Regular" pitchFamily="34" charset="0"/>
                          <a:ea typeface="华文细黑" pitchFamily="2" charset="-122"/>
                        </a:rPr>
                        <a:t>与上司、员工、相关部门的协作</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3</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D1</a:t>
                      </a:r>
                    </a:p>
                  </a:txBody>
                  <a:tcPr marL="79200" marR="79200" marT="39600" marB="396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zh-CN" altLang="en-US" sz="1200" b="0" i="0" u="none" strike="noStrike" cap="none" normalizeH="0" baseline="0" smtClean="0">
                          <a:ln>
                            <a:noFill/>
                          </a:ln>
                          <a:solidFill>
                            <a:schemeClr val="tx1"/>
                          </a:solidFill>
                          <a:effectLst/>
                          <a:latin typeface="FrutigerNext LT Regular" pitchFamily="34" charset="0"/>
                          <a:ea typeface="华文细黑" pitchFamily="2" charset="-122"/>
                        </a:rPr>
                        <a:t>专业技能、多能工的培养</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5</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D2</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zh-CN" altLang="en-US" sz="1200" b="0" i="0" u="none" strike="noStrike" cap="none" normalizeH="0" baseline="0" smtClean="0">
                          <a:ln>
                            <a:noFill/>
                          </a:ln>
                          <a:solidFill>
                            <a:schemeClr val="tx1"/>
                          </a:solidFill>
                          <a:effectLst/>
                          <a:latin typeface="FrutigerNext LT Regular" pitchFamily="34" charset="0"/>
                          <a:ea typeface="华文细黑" pitchFamily="2" charset="-122"/>
                        </a:rPr>
                        <a:t>提高</a:t>
                      </a: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QC</a:t>
                      </a:r>
                      <a:r>
                        <a:rPr kumimoji="0" lang="zh-CN" altLang="en-US" sz="1200" b="0" i="0" u="none" strike="noStrike" cap="none" normalizeH="0" baseline="0" smtClean="0">
                          <a:ln>
                            <a:noFill/>
                          </a:ln>
                          <a:solidFill>
                            <a:schemeClr val="tx1"/>
                          </a:solidFill>
                          <a:effectLst/>
                          <a:latin typeface="FrutigerNext LT Regular" pitchFamily="34" charset="0"/>
                          <a:ea typeface="华文细黑" pitchFamily="2" charset="-122"/>
                        </a:rPr>
                        <a:t>和工作的知识、技能的意愿</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3</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5</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E1</a:t>
                      </a:r>
                    </a:p>
                  </a:txBody>
                  <a:tcPr marL="79200" marR="79200" marT="39600" marB="396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zh-CN" altLang="en-US" sz="1200" b="0" i="0" u="none" strike="noStrike" cap="none" normalizeH="0" baseline="0" smtClean="0">
                          <a:ln>
                            <a:noFill/>
                          </a:ln>
                          <a:solidFill>
                            <a:schemeClr val="tx1"/>
                          </a:solidFill>
                          <a:effectLst/>
                          <a:latin typeface="FrutigerNext LT Regular" pitchFamily="34" charset="0"/>
                          <a:ea typeface="华文细黑" pitchFamily="2" charset="-122"/>
                        </a:rPr>
                        <a:t>改善技能、改善能力</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5</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E2</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zh-CN" altLang="en-US" sz="1200" b="0" i="0" u="none" strike="noStrike" cap="none" normalizeH="0" baseline="0" smtClean="0">
                          <a:ln>
                            <a:noFill/>
                          </a:ln>
                          <a:solidFill>
                            <a:schemeClr val="tx1"/>
                          </a:solidFill>
                          <a:effectLst/>
                          <a:latin typeface="FrutigerNext LT Regular" pitchFamily="34" charset="0"/>
                          <a:ea typeface="华文细黑" pitchFamily="2" charset="-122"/>
                        </a:rPr>
                        <a:t>遵守工作岗位的规章制度</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5</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5</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Chart 2"/>
          <p:cNvGraphicFramePr>
            <a:graphicFrameLocks/>
          </p:cNvGraphicFramePr>
          <p:nvPr/>
        </p:nvGraphicFramePr>
        <p:xfrm>
          <a:off x="6012160" y="1124744"/>
          <a:ext cx="2724150" cy="2667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1"/>
          <p:cNvGraphicFramePr>
            <a:graphicFrameLocks/>
          </p:cNvGraphicFramePr>
          <p:nvPr/>
        </p:nvGraphicFramePr>
        <p:xfrm>
          <a:off x="6084168" y="3501008"/>
          <a:ext cx="2724150" cy="2667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p:spPr>
        <p:txBody>
          <a:bodyPr/>
          <a:lstStyle/>
          <a:p>
            <a:pPr defTabSz="801688"/>
            <a:r>
              <a:rPr lang="de-DE" altLang="zh-CN" smtClean="0"/>
              <a:t>Page </a:t>
            </a:r>
            <a:fld id="{FE31C3FE-01A8-44EB-8983-9E2C0DF0F446}" type="slidenum">
              <a:rPr lang="de-DE" altLang="zh-CN" smtClean="0"/>
              <a:pPr defTabSz="801688"/>
              <a:t>33</a:t>
            </a:fld>
            <a:endParaRPr lang="en-GB" altLang="zh-CN" smtClean="0"/>
          </a:p>
        </p:txBody>
      </p:sp>
      <p:sp>
        <p:nvSpPr>
          <p:cNvPr id="22531" name="Rectangle 2"/>
          <p:cNvSpPr>
            <a:spLocks noGrp="1" noChangeArrowheads="1"/>
          </p:cNvSpPr>
          <p:nvPr>
            <p:ph type="title"/>
          </p:nvPr>
        </p:nvSpPr>
        <p:spPr/>
        <p:txBody>
          <a:bodyPr/>
          <a:lstStyle/>
          <a:p>
            <a:pPr eaLnBrk="1" hangingPunct="1"/>
            <a:r>
              <a:rPr lang="zh-CN" altLang="en-US" smtClean="0"/>
              <a:t>下一步打算</a:t>
            </a:r>
          </a:p>
        </p:txBody>
      </p:sp>
      <p:grpSp>
        <p:nvGrpSpPr>
          <p:cNvPr id="6" name="组合 21"/>
          <p:cNvGrpSpPr>
            <a:grpSpLocks/>
          </p:cNvGrpSpPr>
          <p:nvPr/>
        </p:nvGrpSpPr>
        <p:grpSpPr bwMode="auto">
          <a:xfrm>
            <a:off x="250825" y="1343025"/>
            <a:ext cx="1657350" cy="574675"/>
            <a:chOff x="3707904" y="1412776"/>
            <a:chExt cx="1656184" cy="576064"/>
          </a:xfrm>
        </p:grpSpPr>
        <p:sp>
          <p:nvSpPr>
            <p:cNvPr id="7" name="矩形 6"/>
            <p:cNvSpPr/>
            <p:nvPr/>
          </p:nvSpPr>
          <p:spPr bwMode="auto">
            <a:xfrm>
              <a:off x="3707904" y="1412776"/>
              <a:ext cx="1656184" cy="576064"/>
            </a:xfrm>
            <a:prstGeom prst="rect">
              <a:avLst/>
            </a:prstGeom>
            <a:solidFill>
              <a:schemeClr val="accent2"/>
            </a:solidFill>
            <a:ln w="9525" cap="flat" cmpd="sng" algn="ctr">
              <a:noFill/>
              <a:prstDash val="solid"/>
              <a:round/>
              <a:headEnd type="none" w="med" len="med"/>
              <a:tailEnd type="none" w="med" len="med"/>
            </a:ln>
            <a:effectLst/>
            <a:scene3d>
              <a:camera prst="orthographicFront"/>
              <a:lightRig rig="threePt" dir="t"/>
            </a:scene3d>
            <a:sp3d>
              <a:bevelT w="114300" prst="artDeco"/>
            </a:sp3d>
          </p:spPr>
          <p:txBody>
            <a:bodyPr lIns="79200" tIns="39600" rIns="79200" bIns="39600">
              <a:spAutoFit/>
            </a:bodyPr>
            <a:lstStyle/>
            <a:p>
              <a:pPr defTabSz="801688">
                <a:defRPr/>
              </a:pPr>
              <a:endParaRPr lang="zh-CN" altLang="en-US">
                <a:ea typeface="ＭＳ Ｐゴシック" pitchFamily="34" charset="-128"/>
              </a:endParaRPr>
            </a:p>
          </p:txBody>
        </p:sp>
        <p:sp>
          <p:nvSpPr>
            <p:cNvPr id="8" name="Rectangle 22"/>
            <p:cNvSpPr>
              <a:spLocks noChangeArrowheads="1"/>
            </p:cNvSpPr>
            <p:nvPr/>
          </p:nvSpPr>
          <p:spPr bwMode="auto">
            <a:xfrm>
              <a:off x="3707904" y="1447785"/>
              <a:ext cx="1656184" cy="472628"/>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buFont typeface="Wingdings" pitchFamily="2" charset="2"/>
                <a:buNone/>
                <a:defRPr/>
              </a:pPr>
              <a:r>
                <a:rPr lang="zh-CN" altLang="en-US" sz="18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下一步打算</a:t>
              </a:r>
              <a:endParaRPr lang="en-US" altLang="zh-CN" sz="18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grpSp>
        <p:nvGrpSpPr>
          <p:cNvPr id="9" name="组合 34"/>
          <p:cNvGrpSpPr>
            <a:grpSpLocks/>
          </p:cNvGrpSpPr>
          <p:nvPr/>
        </p:nvGrpSpPr>
        <p:grpSpPr bwMode="auto">
          <a:xfrm>
            <a:off x="250825" y="3427413"/>
            <a:ext cx="8497888" cy="1225550"/>
            <a:chOff x="250825" y="3427778"/>
            <a:chExt cx="8497639" cy="1225297"/>
          </a:xfrm>
        </p:grpSpPr>
        <p:sp>
          <p:nvSpPr>
            <p:cNvPr id="10" name="Text Box 76"/>
            <p:cNvSpPr txBox="1">
              <a:spLocks noChangeArrowheads="1"/>
            </p:cNvSpPr>
            <p:nvPr/>
          </p:nvSpPr>
          <p:spPr bwMode="gray">
            <a:xfrm>
              <a:off x="250825" y="3427778"/>
              <a:ext cx="8167688" cy="361262"/>
            </a:xfrm>
            <a:prstGeom prst="rect">
              <a:avLst/>
            </a:prstGeom>
            <a:gradFill rotWithShape="1">
              <a:gsLst>
                <a:gs pos="0">
                  <a:srgbClr val="C0C0C0"/>
                </a:gs>
                <a:gs pos="100000">
                  <a:schemeClr val="bg1"/>
                </a:gs>
              </a:gsLst>
              <a:lin ang="0" scaled="1"/>
            </a:gradFill>
            <a:ln w="9525" algn="ctr">
              <a:noFill/>
              <a:miter lim="800000"/>
              <a:headEnd/>
              <a:tailEnd/>
            </a:ln>
          </p:spPr>
          <p:txBody>
            <a:bodyPr lIns="83448" tIns="41724" rIns="83448" bIns="41724">
              <a:spAutoFit/>
            </a:bodyPr>
            <a:lstStyle/>
            <a:p>
              <a:pPr defTabSz="835025" eaLnBrk="0" hangingPunct="0"/>
              <a:r>
                <a:rPr lang="zh-CN" altLang="en-US" sz="1800" b="1" dirty="0">
                  <a:solidFill>
                    <a:srgbClr val="990000"/>
                  </a:solidFill>
                  <a:latin typeface="微软雅黑" pitchFamily="34" charset="-122"/>
                  <a:ea typeface="微软雅黑" pitchFamily="34" charset="-122"/>
                </a:rPr>
                <a:t>扩大交流，进一步向</a:t>
              </a:r>
              <a:r>
                <a:rPr lang="en-US" altLang="zh-CN" sz="1800" b="1" dirty="0">
                  <a:solidFill>
                    <a:srgbClr val="990000"/>
                  </a:solidFill>
                  <a:latin typeface="微软雅黑" pitchFamily="34" charset="-122"/>
                  <a:ea typeface="微软雅黑" pitchFamily="34" charset="-122"/>
                </a:rPr>
                <a:t>SD6182</a:t>
              </a:r>
              <a:r>
                <a:rPr lang="zh-CN" altLang="en-US" sz="1800" b="1" dirty="0">
                  <a:solidFill>
                    <a:srgbClr val="990000"/>
                  </a:solidFill>
                  <a:latin typeface="微软雅黑" pitchFamily="34" charset="-122"/>
                  <a:ea typeface="微软雅黑" pitchFamily="34" charset="-122"/>
                </a:rPr>
                <a:t>和美研相关项目推广</a:t>
              </a:r>
              <a:r>
                <a:rPr lang="en-US" altLang="zh-CN" sz="1800" b="1" dirty="0">
                  <a:solidFill>
                    <a:srgbClr val="990000"/>
                  </a:solidFill>
                  <a:latin typeface="微软雅黑" pitchFamily="34" charset="-122"/>
                  <a:ea typeface="微软雅黑" pitchFamily="34" charset="-122"/>
                </a:rPr>
                <a:t>CPA</a:t>
              </a:r>
            </a:p>
          </p:txBody>
        </p:sp>
        <p:sp>
          <p:nvSpPr>
            <p:cNvPr id="11" name="Rectangle 22"/>
            <p:cNvSpPr>
              <a:spLocks noChangeArrowheads="1"/>
            </p:cNvSpPr>
            <p:nvPr/>
          </p:nvSpPr>
          <p:spPr bwMode="auto">
            <a:xfrm>
              <a:off x="251520" y="3879602"/>
              <a:ext cx="8496944" cy="773473"/>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pPr>
              <a:r>
                <a:rPr lang="zh-CN" altLang="en-US" sz="1600" dirty="0">
                  <a:solidFill>
                    <a:schemeClr val="tx1"/>
                  </a:solidFill>
                  <a:latin typeface="微软雅黑" pitchFamily="34" charset="-122"/>
                  <a:ea typeface="微软雅黑" pitchFamily="34" charset="-122"/>
                </a:rPr>
                <a:t>        全自动化运行</a:t>
              </a:r>
              <a:r>
                <a:rPr lang="en-US" altLang="zh-CN" sz="1600" dirty="0">
                  <a:solidFill>
                    <a:schemeClr val="tx1"/>
                  </a:solidFill>
                  <a:latin typeface="微软雅黑" pitchFamily="34" charset="-122"/>
                  <a:ea typeface="微软雅黑" pitchFamily="34" charset="-122"/>
                </a:rPr>
                <a:t>CPA</a:t>
              </a:r>
              <a:r>
                <a:rPr lang="zh-CN" altLang="en-US" sz="1600" dirty="0">
                  <a:solidFill>
                    <a:schemeClr val="tx1"/>
                  </a:solidFill>
                  <a:latin typeface="微软雅黑" pitchFamily="34" charset="-122"/>
                  <a:ea typeface="微软雅黑" pitchFamily="34" charset="-122"/>
                </a:rPr>
                <a:t>平台一经发布，就受到核设计相关资深</a:t>
              </a:r>
              <a:r>
                <a:rPr lang="en-US" altLang="zh-CN" sz="1600" dirty="0">
                  <a:solidFill>
                    <a:schemeClr val="tx1"/>
                  </a:solidFill>
                  <a:latin typeface="微软雅黑" pitchFamily="34" charset="-122"/>
                  <a:ea typeface="微软雅黑" pitchFamily="34" charset="-122"/>
                </a:rPr>
                <a:t>SE</a:t>
              </a:r>
              <a:r>
                <a:rPr lang="zh-CN" altLang="en-US" sz="1600" dirty="0">
                  <a:solidFill>
                    <a:schemeClr val="tx1"/>
                  </a:solidFill>
                  <a:latin typeface="微软雅黑" pitchFamily="34" charset="-122"/>
                  <a:ea typeface="微软雅黑" pitchFamily="34" charset="-122"/>
                </a:rPr>
                <a:t>和各方面的高度评价。后续我们会继续扩大交流，进一步向</a:t>
              </a:r>
              <a:r>
                <a:rPr lang="en-US" altLang="zh-CN" sz="1600" dirty="0">
                  <a:solidFill>
                    <a:schemeClr val="tx1"/>
                  </a:solidFill>
                  <a:latin typeface="微软雅黑" pitchFamily="34" charset="-122"/>
                  <a:ea typeface="微软雅黑" pitchFamily="34" charset="-122"/>
                </a:rPr>
                <a:t>SD6182</a:t>
              </a:r>
              <a:r>
                <a:rPr lang="zh-CN" altLang="en-US" sz="1600" dirty="0">
                  <a:solidFill>
                    <a:schemeClr val="tx1"/>
                  </a:solidFill>
                  <a:latin typeface="微软雅黑" pitchFamily="34" charset="-122"/>
                  <a:ea typeface="微软雅黑" pitchFamily="34" charset="-122"/>
                </a:rPr>
                <a:t>项目及美研</a:t>
              </a:r>
              <a:r>
                <a:rPr lang="en-US" altLang="zh-CN" sz="1600" dirty="0">
                  <a:solidFill>
                    <a:schemeClr val="tx1"/>
                  </a:solidFill>
                  <a:latin typeface="微软雅黑" pitchFamily="34" charset="-122"/>
                  <a:ea typeface="微软雅黑" pitchFamily="34" charset="-122"/>
                </a:rPr>
                <a:t>ABMS</a:t>
              </a:r>
              <a:r>
                <a:rPr lang="zh-CN" altLang="en-US" sz="1600" dirty="0">
                  <a:solidFill>
                    <a:schemeClr val="tx1"/>
                  </a:solidFill>
                  <a:latin typeface="微软雅黑" pitchFamily="34" charset="-122"/>
                  <a:ea typeface="微软雅黑" pitchFamily="34" charset="-122"/>
                </a:rPr>
                <a:t>等相关项目推广</a:t>
              </a:r>
              <a:r>
                <a:rPr lang="en-US" altLang="zh-CN" sz="1600" dirty="0">
                  <a:solidFill>
                    <a:schemeClr val="tx1"/>
                  </a:solidFill>
                  <a:latin typeface="微软雅黑" pitchFamily="34" charset="-122"/>
                  <a:ea typeface="微软雅黑" pitchFamily="34" charset="-122"/>
                </a:rPr>
                <a:t>CPA</a:t>
              </a:r>
              <a:r>
                <a:rPr lang="zh-CN" altLang="en-US" sz="1600" dirty="0">
                  <a:solidFill>
                    <a:schemeClr val="tx1"/>
                  </a:solidFill>
                  <a:latin typeface="微软雅黑" pitchFamily="34" charset="-122"/>
                  <a:ea typeface="微软雅黑" pitchFamily="34" charset="-122"/>
                </a:rPr>
                <a:t>，分享成果</a:t>
              </a:r>
              <a:endParaRPr lang="en-US" altLang="zh-CN" sz="1600" dirty="0">
                <a:solidFill>
                  <a:schemeClr val="tx1"/>
                </a:solidFill>
                <a:latin typeface="微软雅黑" pitchFamily="34" charset="-122"/>
                <a:ea typeface="微软雅黑" pitchFamily="34" charset="-122"/>
              </a:endParaRPr>
            </a:p>
          </p:txBody>
        </p:sp>
      </p:grpSp>
      <p:grpSp>
        <p:nvGrpSpPr>
          <p:cNvPr id="12" name="组合 33"/>
          <p:cNvGrpSpPr>
            <a:grpSpLocks/>
          </p:cNvGrpSpPr>
          <p:nvPr/>
        </p:nvGrpSpPr>
        <p:grpSpPr bwMode="auto">
          <a:xfrm>
            <a:off x="250825" y="2133600"/>
            <a:ext cx="8497888" cy="1204911"/>
            <a:chOff x="251520" y="2132856"/>
            <a:chExt cx="8496944" cy="1205989"/>
          </a:xfrm>
        </p:grpSpPr>
        <p:sp>
          <p:nvSpPr>
            <p:cNvPr id="13" name="Text Box 76"/>
            <p:cNvSpPr txBox="1">
              <a:spLocks noChangeArrowheads="1"/>
            </p:cNvSpPr>
            <p:nvPr/>
          </p:nvSpPr>
          <p:spPr bwMode="gray">
            <a:xfrm>
              <a:off x="251520" y="2132856"/>
              <a:ext cx="8167688" cy="361262"/>
            </a:xfrm>
            <a:prstGeom prst="rect">
              <a:avLst/>
            </a:prstGeom>
            <a:gradFill rotWithShape="1">
              <a:gsLst>
                <a:gs pos="0">
                  <a:srgbClr val="C0C0C0"/>
                </a:gs>
                <a:gs pos="100000">
                  <a:schemeClr val="bg1"/>
                </a:gs>
              </a:gsLst>
              <a:lin ang="0" scaled="1"/>
            </a:gradFill>
            <a:ln w="9525" algn="ctr">
              <a:noFill/>
              <a:miter lim="800000"/>
              <a:headEnd/>
              <a:tailEnd/>
            </a:ln>
          </p:spPr>
          <p:txBody>
            <a:bodyPr lIns="83448" tIns="41724" rIns="83448" bIns="41724">
              <a:spAutoFit/>
            </a:bodyPr>
            <a:lstStyle/>
            <a:p>
              <a:pPr defTabSz="835025" eaLnBrk="0" hangingPunct="0"/>
              <a:r>
                <a:rPr lang="zh-CN" altLang="en-US" sz="1800" b="1" dirty="0">
                  <a:solidFill>
                    <a:srgbClr val="990000"/>
                  </a:solidFill>
                  <a:latin typeface="微软雅黑" pitchFamily="34" charset="-122"/>
                  <a:ea typeface="微软雅黑" pitchFamily="34" charset="-122"/>
                </a:rPr>
                <a:t>巩固现有成果，扩展和更新平台，为后续</a:t>
              </a:r>
              <a:r>
                <a:rPr lang="en-US" altLang="zh-CN" sz="1800" b="1" dirty="0" smtClean="0">
                  <a:solidFill>
                    <a:srgbClr val="990000"/>
                  </a:solidFill>
                  <a:latin typeface="微软雅黑" pitchFamily="34" charset="-122"/>
                  <a:ea typeface="微软雅黑" pitchFamily="34" charset="-122"/>
                </a:rPr>
                <a:t>HiDSPV100/HiSDRV300</a:t>
              </a:r>
              <a:r>
                <a:rPr lang="zh-CN" altLang="en-US" sz="1800" b="1" dirty="0">
                  <a:solidFill>
                    <a:srgbClr val="990000"/>
                  </a:solidFill>
                  <a:latin typeface="微软雅黑" pitchFamily="34" charset="-122"/>
                  <a:ea typeface="微软雅黑" pitchFamily="34" charset="-122"/>
                </a:rPr>
                <a:t>项目服务</a:t>
              </a:r>
              <a:endParaRPr lang="en-US" altLang="zh-CN" sz="1800" b="1" dirty="0">
                <a:solidFill>
                  <a:srgbClr val="990000"/>
                </a:solidFill>
                <a:latin typeface="微软雅黑" pitchFamily="34" charset="-122"/>
                <a:ea typeface="微软雅黑" pitchFamily="34" charset="-122"/>
              </a:endParaRPr>
            </a:p>
          </p:txBody>
        </p:sp>
        <p:sp>
          <p:nvSpPr>
            <p:cNvPr id="14" name="Rectangle 22"/>
            <p:cNvSpPr>
              <a:spLocks noChangeArrowheads="1"/>
            </p:cNvSpPr>
            <p:nvPr/>
          </p:nvSpPr>
          <p:spPr bwMode="auto">
            <a:xfrm>
              <a:off x="251520" y="2564559"/>
              <a:ext cx="8496944" cy="774286"/>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pPr>
              <a:r>
                <a:rPr lang="zh-CN" altLang="en-US" sz="1600" dirty="0">
                  <a:solidFill>
                    <a:schemeClr val="tx1"/>
                  </a:solidFill>
                  <a:latin typeface="微软雅黑" pitchFamily="34" charset="-122"/>
                  <a:ea typeface="微软雅黑" pitchFamily="34" charset="-122"/>
                </a:rPr>
                <a:t>       目前</a:t>
              </a:r>
              <a:r>
                <a:rPr lang="en-US" altLang="zh-CN" sz="1600" dirty="0">
                  <a:solidFill>
                    <a:schemeClr val="tx1"/>
                  </a:solidFill>
                  <a:latin typeface="微软雅黑" pitchFamily="34" charset="-122"/>
                  <a:ea typeface="微软雅黑" pitchFamily="34" charset="-122"/>
                </a:rPr>
                <a:t>CPA</a:t>
              </a:r>
              <a:r>
                <a:rPr lang="zh-CN" altLang="en-US" sz="1600" dirty="0">
                  <a:solidFill>
                    <a:schemeClr val="tx1"/>
                  </a:solidFill>
                  <a:latin typeface="微软雅黑" pitchFamily="34" charset="-122"/>
                  <a:ea typeface="微软雅黑" pitchFamily="34" charset="-122"/>
                </a:rPr>
                <a:t>平台能够完美运行在</a:t>
              </a:r>
              <a:r>
                <a:rPr lang="en-US" altLang="zh-CN" sz="1600" dirty="0" err="1">
                  <a:solidFill>
                    <a:schemeClr val="tx1"/>
                  </a:solidFill>
                  <a:latin typeface="微软雅黑" pitchFamily="34" charset="-122"/>
                  <a:ea typeface="微软雅黑" pitchFamily="34" charset="-122"/>
                </a:rPr>
                <a:t>Tensilica</a:t>
              </a:r>
              <a:r>
                <a:rPr lang="zh-CN" altLang="en-US" sz="1600" dirty="0">
                  <a:solidFill>
                    <a:schemeClr val="tx1"/>
                  </a:solidFill>
                  <a:latin typeface="微软雅黑" pitchFamily="34" charset="-122"/>
                  <a:ea typeface="微软雅黑" pitchFamily="34" charset="-122"/>
                </a:rPr>
                <a:t>系统，正在向</a:t>
              </a:r>
              <a:r>
                <a:rPr lang="en-US" altLang="zh-CN" sz="1600" dirty="0" smtClean="0">
                  <a:solidFill>
                    <a:srgbClr val="FF0000"/>
                  </a:solidFill>
                  <a:latin typeface="微软雅黑" pitchFamily="34" charset="-122"/>
                  <a:ea typeface="微软雅黑" pitchFamily="34" charset="-122"/>
                </a:rPr>
                <a:t>HiDSPV100 Target</a:t>
              </a:r>
              <a:r>
                <a:rPr lang="zh-CN" altLang="en-US" sz="1600" dirty="0">
                  <a:solidFill>
                    <a:srgbClr val="FF0000"/>
                  </a:solidFill>
                  <a:latin typeface="微软雅黑" pitchFamily="34" charset="-122"/>
                  <a:ea typeface="微软雅黑" pitchFamily="34" charset="-122"/>
                </a:rPr>
                <a:t>系统</a:t>
              </a:r>
              <a:r>
                <a:rPr lang="zh-CN" altLang="en-US" sz="1600" dirty="0">
                  <a:solidFill>
                    <a:schemeClr val="tx1"/>
                  </a:solidFill>
                  <a:latin typeface="微软雅黑" pitchFamily="34" charset="-122"/>
                  <a:ea typeface="微软雅黑" pitchFamily="34" charset="-122"/>
                </a:rPr>
                <a:t>移植，后续我们将在目前的架构上扩展和更新，持续增强自研核特性分析功能，</a:t>
              </a:r>
              <a:r>
                <a:rPr lang="zh-CN" altLang="en-US" sz="1600" dirty="0" smtClean="0">
                  <a:solidFill>
                    <a:schemeClr val="tx1"/>
                  </a:solidFill>
                  <a:latin typeface="微软雅黑" pitchFamily="34" charset="-122"/>
                  <a:ea typeface="微软雅黑" pitchFamily="34" charset="-122"/>
                </a:rPr>
                <a:t>为其它自研核项</a:t>
              </a:r>
              <a:r>
                <a:rPr lang="zh-CN" altLang="en-US" sz="1600" dirty="0">
                  <a:solidFill>
                    <a:schemeClr val="tx1"/>
                  </a:solidFill>
                  <a:latin typeface="微软雅黑" pitchFamily="34" charset="-122"/>
                  <a:ea typeface="微软雅黑" pitchFamily="34" charset="-122"/>
                </a:rPr>
                <a:t>目服务</a:t>
              </a:r>
              <a:endParaRPr lang="en-US" altLang="zh-CN" sz="1600" dirty="0">
                <a:solidFill>
                  <a:schemeClr val="tx1"/>
                </a:solidFill>
                <a:latin typeface="微软雅黑" pitchFamily="34" charset="-122"/>
                <a:ea typeface="微软雅黑" pitchFamily="34" charset="-122"/>
              </a:endParaRPr>
            </a:p>
          </p:txBody>
        </p:sp>
      </p:grpSp>
      <p:grpSp>
        <p:nvGrpSpPr>
          <p:cNvPr id="15" name="组合 35"/>
          <p:cNvGrpSpPr>
            <a:grpSpLocks/>
          </p:cNvGrpSpPr>
          <p:nvPr/>
        </p:nvGrpSpPr>
        <p:grpSpPr bwMode="auto">
          <a:xfrm>
            <a:off x="250825" y="4795838"/>
            <a:ext cx="8497888" cy="1206645"/>
            <a:chOff x="251520" y="4795930"/>
            <a:chExt cx="8496944" cy="1206668"/>
          </a:xfrm>
        </p:grpSpPr>
        <p:sp>
          <p:nvSpPr>
            <p:cNvPr id="16" name="Text Box 76"/>
            <p:cNvSpPr txBox="1">
              <a:spLocks noChangeArrowheads="1"/>
            </p:cNvSpPr>
            <p:nvPr/>
          </p:nvSpPr>
          <p:spPr bwMode="gray">
            <a:xfrm>
              <a:off x="251520" y="4795930"/>
              <a:ext cx="8167688" cy="361262"/>
            </a:xfrm>
            <a:prstGeom prst="rect">
              <a:avLst/>
            </a:prstGeom>
            <a:gradFill rotWithShape="1">
              <a:gsLst>
                <a:gs pos="0">
                  <a:srgbClr val="C0C0C0"/>
                </a:gs>
                <a:gs pos="100000">
                  <a:schemeClr val="bg1"/>
                </a:gs>
              </a:gsLst>
              <a:lin ang="0" scaled="1"/>
            </a:gradFill>
            <a:ln w="9525" algn="ctr">
              <a:noFill/>
              <a:miter lim="800000"/>
              <a:headEnd/>
              <a:tailEnd/>
            </a:ln>
          </p:spPr>
          <p:txBody>
            <a:bodyPr lIns="83448" tIns="41724" rIns="83448" bIns="41724">
              <a:spAutoFit/>
            </a:bodyPr>
            <a:lstStyle/>
            <a:p>
              <a:pPr defTabSz="835025" eaLnBrk="0" hangingPunct="0"/>
              <a:r>
                <a:rPr lang="zh-CN" altLang="en-US" sz="1800" b="1" dirty="0">
                  <a:solidFill>
                    <a:srgbClr val="990000"/>
                  </a:solidFill>
                  <a:latin typeface="微软雅黑" pitchFamily="34" charset="-122"/>
                  <a:ea typeface="微软雅黑" pitchFamily="34" charset="-122"/>
                </a:rPr>
                <a:t>将</a:t>
              </a:r>
              <a:r>
                <a:rPr lang="en-US" altLang="zh-CN" sz="1800" b="1" dirty="0">
                  <a:solidFill>
                    <a:srgbClr val="990000"/>
                  </a:solidFill>
                  <a:latin typeface="微软雅黑" pitchFamily="34" charset="-122"/>
                  <a:ea typeface="微软雅黑" pitchFamily="34" charset="-122"/>
                </a:rPr>
                <a:t>QCC</a:t>
              </a:r>
              <a:r>
                <a:rPr lang="zh-CN" altLang="en-US" sz="1800" b="1" dirty="0">
                  <a:solidFill>
                    <a:srgbClr val="990000"/>
                  </a:solidFill>
                  <a:latin typeface="微软雅黑" pitchFamily="34" charset="-122"/>
                  <a:ea typeface="微软雅黑" pitchFamily="34" charset="-122"/>
                </a:rPr>
                <a:t>的方式方法运用到日常工作中</a:t>
              </a:r>
              <a:r>
                <a:rPr lang="zh-CN" altLang="en-US" sz="1800" b="1" dirty="0" smtClean="0">
                  <a:solidFill>
                    <a:srgbClr val="990000"/>
                  </a:solidFill>
                  <a:latin typeface="微软雅黑" pitchFamily="34" charset="-122"/>
                  <a:ea typeface="微软雅黑" pitchFamily="34" charset="-122"/>
                </a:rPr>
                <a:t>，结合部门短板，持</a:t>
              </a:r>
              <a:r>
                <a:rPr lang="zh-CN" altLang="en-US" sz="1800" b="1" dirty="0">
                  <a:solidFill>
                    <a:srgbClr val="990000"/>
                  </a:solidFill>
                  <a:latin typeface="微软雅黑" pitchFamily="34" charset="-122"/>
                  <a:ea typeface="微软雅黑" pitchFamily="34" charset="-122"/>
                </a:rPr>
                <a:t>续提升</a:t>
              </a:r>
              <a:endParaRPr lang="en-US" altLang="zh-CN" sz="1800" b="1" dirty="0">
                <a:solidFill>
                  <a:srgbClr val="990000"/>
                </a:solidFill>
                <a:latin typeface="微软雅黑" pitchFamily="34" charset="-122"/>
                <a:ea typeface="微软雅黑" pitchFamily="34" charset="-122"/>
              </a:endParaRPr>
            </a:p>
          </p:txBody>
        </p:sp>
        <p:sp>
          <p:nvSpPr>
            <p:cNvPr id="17" name="Rectangle 22"/>
            <p:cNvSpPr>
              <a:spLocks noChangeArrowheads="1"/>
            </p:cNvSpPr>
            <p:nvPr/>
          </p:nvSpPr>
          <p:spPr bwMode="auto">
            <a:xfrm>
              <a:off x="251520" y="5228989"/>
              <a:ext cx="8496944" cy="773609"/>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pPr>
              <a:r>
                <a:rPr lang="zh-CN" altLang="en-US" sz="1600" dirty="0">
                  <a:solidFill>
                    <a:schemeClr val="tx1"/>
                  </a:solidFill>
                  <a:latin typeface="微软雅黑" pitchFamily="34" charset="-122"/>
                  <a:ea typeface="微软雅黑" pitchFamily="34" charset="-122"/>
                </a:rPr>
                <a:t>       将头脑风暴</a:t>
              </a:r>
              <a:r>
                <a:rPr lang="zh-CN" altLang="en-US" sz="1600" dirty="0" smtClean="0">
                  <a:solidFill>
                    <a:schemeClr val="tx1"/>
                  </a:solidFill>
                  <a:latin typeface="微软雅黑" pitchFamily="34" charset="-122"/>
                  <a:ea typeface="微软雅黑" pitchFamily="34" charset="-122"/>
                </a:rPr>
                <a:t>、亲和图、鱼骨图等</a:t>
              </a:r>
              <a:r>
                <a:rPr lang="en-US" altLang="zh-CN" sz="1600" dirty="0">
                  <a:solidFill>
                    <a:schemeClr val="tx1"/>
                  </a:solidFill>
                  <a:latin typeface="微软雅黑" pitchFamily="34" charset="-122"/>
                  <a:ea typeface="微软雅黑" pitchFamily="34" charset="-122"/>
                </a:rPr>
                <a:t>QCC</a:t>
              </a:r>
              <a:r>
                <a:rPr lang="zh-CN" altLang="en-US" sz="1600" dirty="0">
                  <a:solidFill>
                    <a:schemeClr val="tx1"/>
                  </a:solidFill>
                  <a:latin typeface="微软雅黑" pitchFamily="34" charset="-122"/>
                  <a:ea typeface="微软雅黑" pitchFamily="34" charset="-122"/>
                </a:rPr>
                <a:t>质</a:t>
              </a:r>
              <a:r>
                <a:rPr lang="zh-CN" altLang="en-US" sz="1600" dirty="0" smtClean="0">
                  <a:solidFill>
                    <a:schemeClr val="tx1"/>
                  </a:solidFill>
                  <a:latin typeface="微软雅黑" pitchFamily="34" charset="-122"/>
                  <a:ea typeface="微软雅黑" pitchFamily="34" charset="-122"/>
                </a:rPr>
                <a:t>量方</a:t>
              </a:r>
              <a:r>
                <a:rPr lang="zh-CN" altLang="en-US" sz="1600" dirty="0">
                  <a:solidFill>
                    <a:schemeClr val="tx1"/>
                  </a:solidFill>
                  <a:latin typeface="微软雅黑" pitchFamily="34" charset="-122"/>
                  <a:ea typeface="微软雅黑" pitchFamily="34" charset="-122"/>
                </a:rPr>
                <a:t>法运用到平时问题的分析中，提高团队成员的问题分析和解决能</a:t>
              </a:r>
              <a:r>
                <a:rPr lang="zh-CN" altLang="en-US" sz="1600" dirty="0" smtClean="0">
                  <a:solidFill>
                    <a:schemeClr val="tx1"/>
                  </a:solidFill>
                  <a:latin typeface="微软雅黑" pitchFamily="34" charset="-122"/>
                  <a:ea typeface="微软雅黑" pitchFamily="34" charset="-122"/>
                </a:rPr>
                <a:t>力；在</a:t>
              </a:r>
              <a:r>
                <a:rPr lang="zh-CN" altLang="en-US" sz="1600" dirty="0">
                  <a:solidFill>
                    <a:schemeClr val="tx1"/>
                  </a:solidFill>
                  <a:latin typeface="微软雅黑" pitchFamily="34" charset="-122"/>
                  <a:ea typeface="微软雅黑" pitchFamily="34" charset="-122"/>
                </a:rPr>
                <a:t>实际工作</a:t>
              </a:r>
              <a:r>
                <a:rPr lang="zh-CN" altLang="en-US" sz="1600" dirty="0" smtClean="0">
                  <a:solidFill>
                    <a:schemeClr val="tx1"/>
                  </a:solidFill>
                  <a:latin typeface="微软雅黑" pitchFamily="34" charset="-122"/>
                  <a:ea typeface="微软雅黑" pitchFamily="34" charset="-122"/>
                </a:rPr>
                <a:t>中结合部门短板，</a:t>
              </a:r>
              <a:r>
                <a:rPr lang="zh-CN" altLang="en-US" sz="1600" dirty="0">
                  <a:solidFill>
                    <a:schemeClr val="tx1"/>
                  </a:solidFill>
                  <a:latin typeface="微软雅黑" pitchFamily="34" charset="-122"/>
                  <a:ea typeface="微软雅黑" pitchFamily="34" charset="-122"/>
                </a:rPr>
                <a:t>持续提升工作效率和质量</a:t>
              </a:r>
              <a:endParaRPr lang="en-US" altLang="zh-CN" sz="1600" dirty="0">
                <a:solidFill>
                  <a:schemeClr val="tx1"/>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p:spPr>
        <p:txBody>
          <a:bodyPr/>
          <a:lstStyle/>
          <a:p>
            <a:pPr defTabSz="801688"/>
            <a:r>
              <a:rPr lang="de-DE" altLang="zh-CN" smtClean="0"/>
              <a:t>Page </a:t>
            </a:r>
            <a:fld id="{FE31C3FE-01A8-44EB-8983-9E2C0DF0F446}" type="slidenum">
              <a:rPr lang="de-DE" altLang="zh-CN" smtClean="0"/>
              <a:pPr defTabSz="801688"/>
              <a:t>34</a:t>
            </a:fld>
            <a:endParaRPr lang="en-GB" altLang="zh-CN" smtClean="0"/>
          </a:p>
        </p:txBody>
      </p:sp>
      <p:grpSp>
        <p:nvGrpSpPr>
          <p:cNvPr id="2" name="组合 21"/>
          <p:cNvGrpSpPr>
            <a:grpSpLocks/>
          </p:cNvGrpSpPr>
          <p:nvPr/>
        </p:nvGrpSpPr>
        <p:grpSpPr bwMode="auto">
          <a:xfrm>
            <a:off x="250825" y="692696"/>
            <a:ext cx="1657350" cy="574675"/>
            <a:chOff x="3707904" y="1412776"/>
            <a:chExt cx="1656184" cy="576064"/>
          </a:xfrm>
        </p:grpSpPr>
        <p:sp>
          <p:nvSpPr>
            <p:cNvPr id="7" name="矩形 6"/>
            <p:cNvSpPr/>
            <p:nvPr/>
          </p:nvSpPr>
          <p:spPr bwMode="auto">
            <a:xfrm>
              <a:off x="3707904" y="1412776"/>
              <a:ext cx="1656184" cy="576064"/>
            </a:xfrm>
            <a:prstGeom prst="rect">
              <a:avLst/>
            </a:prstGeom>
            <a:solidFill>
              <a:schemeClr val="accent2"/>
            </a:solidFill>
            <a:ln w="9525" cap="flat" cmpd="sng" algn="ctr">
              <a:noFill/>
              <a:prstDash val="solid"/>
              <a:round/>
              <a:headEnd type="none" w="med" len="med"/>
              <a:tailEnd type="none" w="med" len="med"/>
            </a:ln>
            <a:effectLst/>
            <a:scene3d>
              <a:camera prst="orthographicFront"/>
              <a:lightRig rig="threePt" dir="t"/>
            </a:scene3d>
            <a:sp3d>
              <a:bevelT w="114300" prst="artDeco"/>
            </a:sp3d>
          </p:spPr>
          <p:txBody>
            <a:bodyPr lIns="79200" tIns="39600" rIns="79200" bIns="39600">
              <a:spAutoFit/>
            </a:bodyPr>
            <a:lstStyle/>
            <a:p>
              <a:pPr defTabSz="801688">
                <a:defRPr/>
              </a:pPr>
              <a:endParaRPr lang="zh-CN" altLang="en-US">
                <a:ea typeface="ＭＳ Ｐゴシック" pitchFamily="34" charset="-128"/>
              </a:endParaRPr>
            </a:p>
          </p:txBody>
        </p:sp>
        <p:sp>
          <p:nvSpPr>
            <p:cNvPr id="8" name="Rectangle 22"/>
            <p:cNvSpPr>
              <a:spLocks noChangeArrowheads="1"/>
            </p:cNvSpPr>
            <p:nvPr/>
          </p:nvSpPr>
          <p:spPr bwMode="auto">
            <a:xfrm>
              <a:off x="3707904" y="1468593"/>
              <a:ext cx="1656184" cy="431013"/>
            </a:xfrm>
            <a:prstGeom prst="rect">
              <a:avLst/>
            </a:prstGeom>
            <a:noFill/>
            <a:ln w="9525">
              <a:noFill/>
              <a:miter lim="800000"/>
              <a:headEnd/>
              <a:tailEnd/>
            </a:ln>
          </p:spPr>
          <p:txBody>
            <a:bodyPr lIns="83356" tIns="41680" rIns="83356" bIns="41680" anchor="ctr">
              <a:spAutoFit/>
            </a:bodyPr>
            <a:lstStyle/>
            <a:p>
              <a:pPr algn="ctr" eaLnBrk="0" hangingPunct="0">
                <a:lnSpc>
                  <a:spcPct val="140000"/>
                </a:lnSpc>
                <a:buClr>
                  <a:srgbClr val="990000"/>
                </a:buClr>
                <a:buSzPct val="60000"/>
                <a:buFont typeface="Wingdings" pitchFamily="2" charset="2"/>
                <a:buNone/>
                <a:defRPr/>
              </a:pPr>
              <a:r>
                <a:rPr lang="zh-CN" altLang="en-US" sz="1800" b="1" dirty="0" smtClean="0">
                  <a:solidFill>
                    <a:schemeClr val="tx1"/>
                  </a:solidFill>
                  <a:effectLst>
                    <a:outerShdw blurRad="38100" dist="38100" dir="2700000" algn="tl">
                      <a:srgbClr val="000000">
                        <a:alpha val="43137"/>
                      </a:srgbClr>
                    </a:outerShdw>
                  </a:effectLst>
                  <a:latin typeface="微软雅黑" pitchFamily="34" charset="-122"/>
                  <a:ea typeface="微软雅黑" pitchFamily="34" charset="-122"/>
                </a:rPr>
                <a:t>致      谢</a:t>
              </a:r>
              <a:endParaRPr lang="en-US" altLang="zh-CN" sz="1800" b="1" dirty="0">
                <a:solidFill>
                  <a:schemeClr val="tx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sp>
        <p:nvSpPr>
          <p:cNvPr id="19" name="Text Box 42"/>
          <p:cNvSpPr txBox="1">
            <a:spLocks noChangeArrowheads="1"/>
          </p:cNvSpPr>
          <p:nvPr/>
        </p:nvSpPr>
        <p:spPr bwMode="auto">
          <a:xfrm>
            <a:off x="395039" y="1628800"/>
            <a:ext cx="8353425" cy="3189511"/>
          </a:xfrm>
          <a:prstGeom prst="rect">
            <a:avLst/>
          </a:prstGeom>
          <a:solidFill>
            <a:schemeClr val="bg1"/>
          </a:solidFill>
          <a:ln w="9525" algn="ctr">
            <a:solidFill>
              <a:srgbClr val="C0C0C0"/>
            </a:solidFill>
            <a:miter lim="800000"/>
            <a:headEnd/>
            <a:tailEnd/>
          </a:ln>
          <a:effectLst>
            <a:outerShdw dist="107763" dir="13500000" algn="ctr" rotWithShape="0">
              <a:schemeClr val="bg2">
                <a:alpha val="50000"/>
              </a:schemeClr>
            </a:outerShdw>
          </a:effectLst>
        </p:spPr>
        <p:txBody>
          <a:bodyPr lIns="90579" tIns="45321" rIns="90579" bIns="45321" anchor="ctr"/>
          <a:lstStyle/>
          <a:p>
            <a:pPr>
              <a:lnSpc>
                <a:spcPct val="150000"/>
              </a:lnSpc>
              <a:defRPr/>
            </a:pPr>
            <a:endParaRPr lang="zh-CN" altLang="en-US" sz="2000" dirty="0">
              <a:solidFill>
                <a:schemeClr val="tx1"/>
              </a:solidFill>
              <a:latin typeface="华文细黑" pitchFamily="2" charset="-122"/>
              <a:ea typeface="华文细黑" pitchFamily="2" charset="-122"/>
            </a:endParaRPr>
          </a:p>
        </p:txBody>
      </p:sp>
      <p:sp>
        <p:nvSpPr>
          <p:cNvPr id="20" name="Rectangle 22"/>
          <p:cNvSpPr>
            <a:spLocks noChangeArrowheads="1"/>
          </p:cNvSpPr>
          <p:nvPr/>
        </p:nvSpPr>
        <p:spPr bwMode="auto">
          <a:xfrm>
            <a:off x="467544" y="1777741"/>
            <a:ext cx="8064896" cy="2546387"/>
          </a:xfrm>
          <a:prstGeom prst="rect">
            <a:avLst/>
          </a:prstGeom>
          <a:noFill/>
          <a:ln w="9525">
            <a:noFill/>
            <a:miter lim="800000"/>
            <a:headEnd/>
            <a:tailEnd/>
          </a:ln>
        </p:spPr>
        <p:txBody>
          <a:bodyPr wrap="square" lIns="83356" tIns="41680" rIns="83356" bIns="41680" anchor="ctr">
            <a:spAutoFit/>
          </a:bodyPr>
          <a:lstStyle/>
          <a:p>
            <a:pPr eaLnBrk="0" hangingPunct="0">
              <a:lnSpc>
                <a:spcPct val="200000"/>
              </a:lnSpc>
              <a:buClr>
                <a:srgbClr val="990000"/>
              </a:buClr>
              <a:buSzPct val="60000"/>
              <a:buFont typeface="Wingdings" pitchFamily="2" charset="2"/>
              <a:buChar char="u"/>
            </a:pPr>
            <a:r>
              <a:rPr lang="zh-CN" altLang="en-US" sz="2000" dirty="0" smtClean="0">
                <a:solidFill>
                  <a:schemeClr val="tx1"/>
                </a:solidFill>
                <a:latin typeface="+mn-ea"/>
                <a:ea typeface="+mn-ea"/>
              </a:rPr>
              <a:t>  感谢 “核芯动力圈”</a:t>
            </a:r>
            <a:r>
              <a:rPr lang="zh-CN" altLang="en-US" sz="2000" dirty="0" smtClean="0">
                <a:solidFill>
                  <a:srgbClr val="FF0000"/>
                </a:solidFill>
                <a:latin typeface="+mn-ea"/>
                <a:ea typeface="+mn-ea"/>
              </a:rPr>
              <a:t>全体圈员</a:t>
            </a:r>
            <a:r>
              <a:rPr lang="zh-CN" altLang="en-US" sz="2000" dirty="0" smtClean="0">
                <a:solidFill>
                  <a:schemeClr val="tx1"/>
                </a:solidFill>
                <a:latin typeface="+mn-ea"/>
                <a:ea typeface="+mn-ea"/>
              </a:rPr>
              <a:t>、</a:t>
            </a:r>
            <a:r>
              <a:rPr lang="zh-CN" altLang="en-US" sz="2000" dirty="0" smtClean="0">
                <a:solidFill>
                  <a:srgbClr val="FF0000"/>
                </a:solidFill>
                <a:latin typeface="+mn-ea"/>
                <a:ea typeface="+mn-ea"/>
              </a:rPr>
              <a:t>辅导员</a:t>
            </a:r>
            <a:r>
              <a:rPr lang="en-US" altLang="zh-CN" sz="2000" dirty="0" smtClean="0">
                <a:solidFill>
                  <a:schemeClr val="tx1"/>
                </a:solidFill>
                <a:latin typeface="+mn-ea"/>
                <a:ea typeface="+mn-ea"/>
              </a:rPr>
              <a:t>——</a:t>
            </a:r>
            <a:r>
              <a:rPr lang="zh-CN" altLang="en-US" sz="2000" dirty="0" smtClean="0">
                <a:solidFill>
                  <a:schemeClr val="tx1"/>
                </a:solidFill>
                <a:latin typeface="+mn-ea"/>
                <a:ea typeface="+mn-ea"/>
              </a:rPr>
              <a:t>辛勤付出、任劳任怨！</a:t>
            </a:r>
          </a:p>
          <a:p>
            <a:pPr eaLnBrk="0" hangingPunct="0">
              <a:lnSpc>
                <a:spcPct val="200000"/>
              </a:lnSpc>
              <a:buClr>
                <a:srgbClr val="990000"/>
              </a:buClr>
              <a:buSzPct val="60000"/>
              <a:buFont typeface="Wingdings" pitchFamily="2" charset="2"/>
              <a:buChar char="u"/>
            </a:pPr>
            <a:r>
              <a:rPr lang="zh-CN" altLang="en-US" sz="2000" dirty="0" smtClean="0">
                <a:solidFill>
                  <a:schemeClr val="tx1"/>
                </a:solidFill>
                <a:latin typeface="+mn-ea"/>
                <a:ea typeface="+mn-ea"/>
              </a:rPr>
              <a:t>  感谢部门质量负责人：</a:t>
            </a:r>
            <a:r>
              <a:rPr lang="zh-CN" altLang="en-US" sz="2000" dirty="0" smtClean="0">
                <a:solidFill>
                  <a:srgbClr val="FF0000"/>
                </a:solidFill>
                <a:latin typeface="+mn-ea"/>
                <a:ea typeface="+mn-ea"/>
              </a:rPr>
              <a:t>章琦</a:t>
            </a:r>
            <a:r>
              <a:rPr lang="zh-CN" altLang="en-US" sz="2000" dirty="0" smtClean="0">
                <a:solidFill>
                  <a:schemeClr val="tx1"/>
                </a:solidFill>
                <a:latin typeface="+mn-ea"/>
                <a:ea typeface="+mn-ea"/>
              </a:rPr>
              <a:t>、</a:t>
            </a:r>
            <a:r>
              <a:rPr lang="zh-CN" altLang="en-US" sz="2000" dirty="0" smtClean="0">
                <a:solidFill>
                  <a:srgbClr val="FF0000"/>
                </a:solidFill>
                <a:latin typeface="+mn-ea"/>
                <a:ea typeface="+mn-ea"/>
              </a:rPr>
              <a:t>杜森</a:t>
            </a:r>
            <a:r>
              <a:rPr lang="en-US" altLang="zh-CN" sz="2000" dirty="0" smtClean="0">
                <a:solidFill>
                  <a:schemeClr val="tx1"/>
                </a:solidFill>
                <a:latin typeface="+mn-ea"/>
                <a:ea typeface="+mn-ea"/>
              </a:rPr>
              <a:t>——</a:t>
            </a:r>
            <a:r>
              <a:rPr lang="zh-CN" altLang="en-US" sz="2000" dirty="0" smtClean="0">
                <a:solidFill>
                  <a:schemeClr val="tx1"/>
                </a:solidFill>
                <a:latin typeface="+mn-ea"/>
                <a:ea typeface="+mn-ea"/>
              </a:rPr>
              <a:t>全程指导、无私帮助！</a:t>
            </a:r>
          </a:p>
          <a:p>
            <a:pPr eaLnBrk="0" hangingPunct="0">
              <a:lnSpc>
                <a:spcPct val="200000"/>
              </a:lnSpc>
              <a:buClr>
                <a:srgbClr val="990000"/>
              </a:buClr>
              <a:buSzPct val="60000"/>
              <a:buFont typeface="Wingdings" pitchFamily="2" charset="2"/>
              <a:buChar char="u"/>
            </a:pPr>
            <a:r>
              <a:rPr lang="zh-CN" altLang="en-US" sz="2000" dirty="0" smtClean="0">
                <a:solidFill>
                  <a:schemeClr val="tx1"/>
                </a:solidFill>
                <a:latin typeface="+mn-ea"/>
                <a:ea typeface="+mn-ea"/>
              </a:rPr>
              <a:t>  感谢大圈长：</a:t>
            </a:r>
            <a:r>
              <a:rPr lang="zh-CN" altLang="en-US" sz="2000" dirty="0" smtClean="0">
                <a:solidFill>
                  <a:srgbClr val="FF0000"/>
                </a:solidFill>
                <a:latin typeface="+mn-ea"/>
                <a:ea typeface="+mn-ea"/>
              </a:rPr>
              <a:t>孙颖</a:t>
            </a:r>
            <a:r>
              <a:rPr lang="en-US" altLang="zh-CN" sz="2000" dirty="0" smtClean="0">
                <a:solidFill>
                  <a:schemeClr val="tx1"/>
                </a:solidFill>
                <a:latin typeface="+mn-ea"/>
                <a:ea typeface="+mn-ea"/>
              </a:rPr>
              <a:t>——</a:t>
            </a:r>
            <a:r>
              <a:rPr lang="zh-CN" altLang="en-US" sz="2000" dirty="0" smtClean="0">
                <a:solidFill>
                  <a:schemeClr val="tx1"/>
                </a:solidFill>
                <a:latin typeface="+mn-ea"/>
                <a:ea typeface="+mn-ea"/>
              </a:rPr>
              <a:t>细致的讲解、精心的辅导！</a:t>
            </a:r>
          </a:p>
          <a:p>
            <a:pPr eaLnBrk="0" hangingPunct="0">
              <a:lnSpc>
                <a:spcPct val="200000"/>
              </a:lnSpc>
              <a:buClr>
                <a:srgbClr val="990000"/>
              </a:buClr>
              <a:buSzPct val="60000"/>
              <a:buFont typeface="Wingdings" pitchFamily="2" charset="2"/>
              <a:buChar char="u"/>
            </a:pPr>
            <a:r>
              <a:rPr lang="zh-CN" altLang="en-US" sz="2000" dirty="0" smtClean="0">
                <a:solidFill>
                  <a:schemeClr val="tx1"/>
                </a:solidFill>
                <a:latin typeface="+mn-ea"/>
                <a:ea typeface="+mn-ea"/>
              </a:rPr>
              <a:t>  感谢</a:t>
            </a:r>
            <a:r>
              <a:rPr lang="zh-CN" altLang="en-US" sz="2000" dirty="0" smtClean="0">
                <a:solidFill>
                  <a:srgbClr val="FF0000"/>
                </a:solidFill>
                <a:latin typeface="+mn-ea"/>
                <a:ea typeface="+mn-ea"/>
              </a:rPr>
              <a:t>美研专家</a:t>
            </a:r>
            <a:r>
              <a:rPr lang="zh-CN" altLang="en-US" sz="2000" dirty="0" smtClean="0">
                <a:solidFill>
                  <a:schemeClr val="tx1"/>
                </a:solidFill>
                <a:latin typeface="+mn-ea"/>
                <a:ea typeface="+mn-ea"/>
              </a:rPr>
              <a:t>、</a:t>
            </a:r>
            <a:r>
              <a:rPr lang="zh-CN" altLang="en-US" sz="2000" dirty="0" smtClean="0">
                <a:solidFill>
                  <a:srgbClr val="FF0000"/>
                </a:solidFill>
                <a:latin typeface="+mn-ea"/>
                <a:ea typeface="+mn-ea"/>
              </a:rPr>
              <a:t>核建模组的同事</a:t>
            </a:r>
            <a:r>
              <a:rPr lang="zh-CN" altLang="en-US" sz="2000" dirty="0" smtClean="0">
                <a:solidFill>
                  <a:schemeClr val="tx1"/>
                </a:solidFill>
                <a:latin typeface="+mn-ea"/>
                <a:ea typeface="+mn-ea"/>
              </a:rPr>
              <a:t>在成果运用和推广工作的不懈努力！</a:t>
            </a:r>
            <a:endParaRPr lang="en-US" altLang="zh-CN" sz="2000" dirty="0">
              <a:solidFill>
                <a:schemeClr val="tx1"/>
              </a:solidFill>
              <a:latin typeface="+mn-ea"/>
              <a:ea typeface="+mn-ea"/>
            </a:endParaRPr>
          </a:p>
        </p:txBody>
      </p:sp>
      <p:sp>
        <p:nvSpPr>
          <p:cNvPr id="27" name="矩形 26"/>
          <p:cNvSpPr/>
          <p:nvPr/>
        </p:nvSpPr>
        <p:spPr bwMode="auto">
          <a:xfrm>
            <a:off x="6660232" y="4221088"/>
            <a:ext cx="2160240" cy="1372635"/>
          </a:xfrm>
          <a:prstGeom prst="rect">
            <a:avLst/>
          </a:prstGeom>
          <a:solidFill>
            <a:schemeClr val="bg1"/>
          </a:solid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p>
        </p:txBody>
      </p:sp>
      <p:pic>
        <p:nvPicPr>
          <p:cNvPr id="24" name="Picture 12" descr="people"/>
          <p:cNvPicPr>
            <a:picLocks noChangeAspect="1" noChangeArrowheads="1"/>
          </p:cNvPicPr>
          <p:nvPr/>
        </p:nvPicPr>
        <p:blipFill>
          <a:blip r:embed="rId2" cstate="print"/>
          <a:srcRect/>
          <a:stretch>
            <a:fillRect/>
          </a:stretch>
        </p:blipFill>
        <p:spPr bwMode="auto">
          <a:xfrm>
            <a:off x="5658792" y="3875236"/>
            <a:ext cx="4241800" cy="2578100"/>
          </a:xfrm>
          <a:prstGeom prst="rect">
            <a:avLst/>
          </a:prstGeom>
          <a:noFill/>
        </p:spPr>
      </p:pic>
      <p:pic>
        <p:nvPicPr>
          <p:cNvPr id="26" name="Picture 27" descr="208"/>
          <p:cNvPicPr>
            <a:picLocks noChangeAspect="1" noChangeArrowheads="1"/>
          </p:cNvPicPr>
          <p:nvPr/>
        </p:nvPicPr>
        <p:blipFill>
          <a:blip r:embed="rId3" cstate="print"/>
          <a:srcRect/>
          <a:stretch>
            <a:fillRect/>
          </a:stretch>
        </p:blipFill>
        <p:spPr bwMode="auto">
          <a:xfrm>
            <a:off x="7510785" y="44624"/>
            <a:ext cx="1309687" cy="13335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p>
            <a:pPr defTabSz="801688"/>
            <a:r>
              <a:rPr lang="de-DE" altLang="zh-CN" smtClean="0"/>
              <a:t>Page </a:t>
            </a:r>
            <a:fld id="{7FF7EFEA-9EC3-4A40-99DE-D4648BF96CDF}" type="slidenum">
              <a:rPr lang="de-DE" altLang="zh-CN" smtClean="0"/>
              <a:pPr defTabSz="801688"/>
              <a:t>4</a:t>
            </a:fld>
            <a:endParaRPr lang="en-GB" altLang="zh-CN" smtClean="0"/>
          </a:p>
        </p:txBody>
      </p:sp>
      <p:sp>
        <p:nvSpPr>
          <p:cNvPr id="7171" name="Rectangle 77"/>
          <p:cNvSpPr>
            <a:spLocks noGrp="1" noChangeArrowheads="1"/>
          </p:cNvSpPr>
          <p:nvPr>
            <p:ph type="title"/>
          </p:nvPr>
        </p:nvSpPr>
        <p:spPr/>
        <p:txBody>
          <a:bodyPr/>
          <a:lstStyle/>
          <a:p>
            <a:pPr eaLnBrk="1" hangingPunct="1"/>
            <a:r>
              <a:rPr lang="zh-CN" altLang="en-US" dirty="0" smtClean="0"/>
              <a:t>成立</a:t>
            </a:r>
            <a:r>
              <a:rPr lang="en-US" altLang="zh-CN" dirty="0" smtClean="0"/>
              <a:t>QCC</a:t>
            </a:r>
            <a:r>
              <a:rPr lang="zh-CN" altLang="en-US" dirty="0" smtClean="0"/>
              <a:t>团队</a:t>
            </a:r>
          </a:p>
        </p:txBody>
      </p:sp>
      <p:pic>
        <p:nvPicPr>
          <p:cNvPr id="44" name="Picture 15" descr="23123213"/>
          <p:cNvPicPr>
            <a:picLocks noChangeAspect="1" noChangeArrowheads="1"/>
          </p:cNvPicPr>
          <p:nvPr/>
        </p:nvPicPr>
        <p:blipFill>
          <a:blip r:embed="rId3" cstate="print"/>
          <a:srcRect/>
          <a:stretch>
            <a:fillRect/>
          </a:stretch>
        </p:blipFill>
        <p:spPr bwMode="auto">
          <a:xfrm>
            <a:off x="0" y="1232495"/>
            <a:ext cx="9144000" cy="5076825"/>
          </a:xfrm>
          <a:prstGeom prst="rect">
            <a:avLst/>
          </a:prstGeom>
          <a:noFill/>
          <a:ln w="9525">
            <a:noFill/>
            <a:miter lim="800000"/>
            <a:headEnd/>
            <a:tailEnd/>
          </a:ln>
        </p:spPr>
      </p:pic>
      <p:grpSp>
        <p:nvGrpSpPr>
          <p:cNvPr id="45" name="组合 19"/>
          <p:cNvGrpSpPr>
            <a:grpSpLocks/>
          </p:cNvGrpSpPr>
          <p:nvPr/>
        </p:nvGrpSpPr>
        <p:grpSpPr bwMode="auto">
          <a:xfrm>
            <a:off x="827088" y="1578299"/>
            <a:ext cx="7777162" cy="558150"/>
            <a:chOff x="827584" y="1747227"/>
            <a:chExt cx="7776864" cy="558440"/>
          </a:xfrm>
        </p:grpSpPr>
        <p:sp>
          <p:nvSpPr>
            <p:cNvPr id="46" name="Rectangle 22"/>
            <p:cNvSpPr>
              <a:spLocks noChangeArrowheads="1"/>
            </p:cNvSpPr>
            <p:nvPr/>
          </p:nvSpPr>
          <p:spPr bwMode="auto">
            <a:xfrm>
              <a:off x="1359172" y="1747227"/>
              <a:ext cx="7245276" cy="558440"/>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buFont typeface="Wingdings" pitchFamily="2" charset="2"/>
                <a:buNone/>
              </a:pPr>
              <a:r>
                <a:rPr lang="zh-CN" altLang="en-US" sz="2200" b="1" dirty="0" smtClean="0">
                  <a:solidFill>
                    <a:schemeClr val="tx1"/>
                  </a:solidFill>
                  <a:latin typeface="+mn-ea"/>
                  <a:ea typeface="+mn-ea"/>
                </a:rPr>
                <a:t>主    题</a:t>
              </a:r>
              <a:r>
                <a:rPr lang="zh-CN" altLang="en-US" sz="2200" b="1" dirty="0">
                  <a:solidFill>
                    <a:schemeClr val="tx1"/>
                  </a:solidFill>
                  <a:latin typeface="+mn-ea"/>
                  <a:ea typeface="+mn-ea"/>
                </a:rPr>
                <a:t>：</a:t>
              </a:r>
              <a:r>
                <a:rPr lang="zh-CN" altLang="en-US" sz="2200" dirty="0">
                  <a:solidFill>
                    <a:schemeClr val="tx1"/>
                  </a:solidFill>
                  <a:latin typeface="+mn-ea"/>
                  <a:ea typeface="+mn-ea"/>
                </a:rPr>
                <a:t>提高自研核设计的效率（问题解决型）</a:t>
              </a:r>
              <a:endParaRPr lang="en-US" altLang="zh-CN" sz="2200" dirty="0">
                <a:solidFill>
                  <a:schemeClr val="tx1"/>
                </a:solidFill>
                <a:latin typeface="+mn-ea"/>
                <a:ea typeface="+mn-ea"/>
              </a:endParaRPr>
            </a:p>
          </p:txBody>
        </p:sp>
        <p:sp>
          <p:nvSpPr>
            <p:cNvPr id="47" name="右箭头 46"/>
            <p:cNvSpPr/>
            <p:nvPr/>
          </p:nvSpPr>
          <p:spPr bwMode="auto">
            <a:xfrm>
              <a:off x="827584" y="1882428"/>
              <a:ext cx="360040" cy="288032"/>
            </a:xfrm>
            <a:prstGeom prst="rightArrow">
              <a:avLst/>
            </a:prstGeom>
            <a:solidFill>
              <a:srgbClr val="92D050"/>
            </a:solidFill>
            <a:ln w="9525" cap="flat" cmpd="sng" algn="ctr">
              <a:solidFill>
                <a:schemeClr val="bg1"/>
              </a:solidFill>
              <a:prstDash val="solid"/>
              <a:round/>
              <a:headEnd type="none" w="med" len="med"/>
              <a:tailEnd type="none" w="med" len="med"/>
            </a:ln>
            <a:effectLst>
              <a:glow rad="63500">
                <a:schemeClr val="accent3">
                  <a:satMod val="175000"/>
                  <a:alpha val="40000"/>
                </a:schemeClr>
              </a:glow>
              <a:outerShdw blurRad="50800" dist="38100" dir="5400000" algn="t" rotWithShape="0">
                <a:prstClr val="black">
                  <a:alpha val="40000"/>
                </a:prstClr>
              </a:outerShdw>
            </a:effectLst>
          </p:spPr>
          <p:txBody>
            <a:bodyPr lIns="79200" tIns="39600" rIns="79200" bIns="39600">
              <a:spAutoFit/>
            </a:bodyPr>
            <a:lstStyle/>
            <a:p>
              <a:pPr defTabSz="801688">
                <a:defRPr/>
              </a:pPr>
              <a:endParaRPr lang="zh-CN" altLang="en-US">
                <a:ea typeface="ＭＳ Ｐゴシック" pitchFamily="34" charset="-128"/>
              </a:endParaRPr>
            </a:p>
          </p:txBody>
        </p:sp>
      </p:grpSp>
      <p:grpSp>
        <p:nvGrpSpPr>
          <p:cNvPr id="48" name="组合 16"/>
          <p:cNvGrpSpPr>
            <a:grpSpLocks/>
          </p:cNvGrpSpPr>
          <p:nvPr/>
        </p:nvGrpSpPr>
        <p:grpSpPr bwMode="auto">
          <a:xfrm>
            <a:off x="827088" y="2204864"/>
            <a:ext cx="6742112" cy="557213"/>
            <a:chOff x="827584" y="2532585"/>
            <a:chExt cx="6741888" cy="557757"/>
          </a:xfrm>
        </p:grpSpPr>
        <p:sp>
          <p:nvSpPr>
            <p:cNvPr id="49" name="Rectangle 22"/>
            <p:cNvSpPr>
              <a:spLocks noChangeArrowheads="1"/>
            </p:cNvSpPr>
            <p:nvPr/>
          </p:nvSpPr>
          <p:spPr bwMode="auto">
            <a:xfrm>
              <a:off x="1378428" y="2532585"/>
              <a:ext cx="6191044" cy="557757"/>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buFont typeface="Wingdings" pitchFamily="2" charset="2"/>
                <a:buNone/>
                <a:defRPr/>
              </a:pPr>
              <a:r>
                <a:rPr lang="zh-CN" altLang="en-US" sz="2200" b="1" dirty="0" smtClean="0">
                  <a:solidFill>
                    <a:schemeClr val="tx1"/>
                  </a:solidFill>
                  <a:latin typeface="+mn-ea"/>
                  <a:ea typeface="+mn-ea"/>
                </a:rPr>
                <a:t>圈    名</a:t>
              </a:r>
              <a:r>
                <a:rPr lang="zh-CN" altLang="en-US" sz="2200" b="1" dirty="0">
                  <a:solidFill>
                    <a:schemeClr val="tx1"/>
                  </a:solidFill>
                  <a:latin typeface="+mn-ea"/>
                  <a:ea typeface="+mn-ea"/>
                </a:rPr>
                <a:t>：</a:t>
              </a:r>
              <a:r>
                <a:rPr lang="zh-CN" altLang="en-US" sz="2200" b="1" dirty="0">
                  <a:solidFill>
                    <a:srgbClr val="FF0000"/>
                  </a:solidFill>
                  <a:effectLst>
                    <a:outerShdw blurRad="38100" dist="38100" dir="2700000" algn="tl">
                      <a:srgbClr val="000000">
                        <a:alpha val="43137"/>
                      </a:srgbClr>
                    </a:outerShdw>
                  </a:effectLst>
                  <a:latin typeface="+mn-ea"/>
                  <a:ea typeface="+mn-ea"/>
                </a:rPr>
                <a:t>核芯动力圈</a:t>
              </a:r>
              <a:endParaRPr lang="en-US" altLang="zh-CN" sz="2200" b="1" dirty="0">
                <a:solidFill>
                  <a:schemeClr val="tx1"/>
                </a:solidFill>
                <a:latin typeface="+mn-ea"/>
                <a:ea typeface="+mn-ea"/>
              </a:endParaRPr>
            </a:p>
          </p:txBody>
        </p:sp>
        <p:sp>
          <p:nvSpPr>
            <p:cNvPr id="50" name="右箭头 49"/>
            <p:cNvSpPr/>
            <p:nvPr/>
          </p:nvSpPr>
          <p:spPr bwMode="auto">
            <a:xfrm>
              <a:off x="827584" y="2667447"/>
              <a:ext cx="360040" cy="288032"/>
            </a:xfrm>
            <a:prstGeom prst="rightArrow">
              <a:avLst/>
            </a:prstGeom>
            <a:solidFill>
              <a:srgbClr val="92D050"/>
            </a:solidFill>
            <a:ln w="9525" cap="flat" cmpd="sng" algn="ctr">
              <a:solidFill>
                <a:schemeClr val="bg1"/>
              </a:solidFill>
              <a:prstDash val="solid"/>
              <a:round/>
              <a:headEnd type="none" w="med" len="med"/>
              <a:tailEnd type="none" w="med" len="med"/>
            </a:ln>
            <a:effectLst>
              <a:glow rad="63500">
                <a:schemeClr val="accent3">
                  <a:satMod val="175000"/>
                  <a:alpha val="40000"/>
                </a:schemeClr>
              </a:glow>
              <a:outerShdw blurRad="50800" dist="38100" dir="5400000" algn="t" rotWithShape="0">
                <a:prstClr val="black">
                  <a:alpha val="40000"/>
                </a:prstClr>
              </a:outerShdw>
            </a:effectLst>
          </p:spPr>
          <p:txBody>
            <a:bodyPr lIns="79200" tIns="39600" rIns="79200" bIns="39600">
              <a:spAutoFit/>
            </a:bodyPr>
            <a:lstStyle/>
            <a:p>
              <a:pPr defTabSz="801688">
                <a:defRPr/>
              </a:pPr>
              <a:endParaRPr lang="zh-CN" altLang="en-US">
                <a:ea typeface="ＭＳ Ｐゴシック" pitchFamily="34" charset="-128"/>
              </a:endParaRPr>
            </a:p>
          </p:txBody>
        </p:sp>
      </p:grpSp>
      <p:grpSp>
        <p:nvGrpSpPr>
          <p:cNvPr id="51" name="组合 17"/>
          <p:cNvGrpSpPr>
            <a:grpSpLocks/>
          </p:cNvGrpSpPr>
          <p:nvPr/>
        </p:nvGrpSpPr>
        <p:grpSpPr bwMode="auto">
          <a:xfrm>
            <a:off x="827088" y="4113656"/>
            <a:ext cx="6408737" cy="558150"/>
            <a:chOff x="827584" y="3402197"/>
            <a:chExt cx="6408883" cy="556853"/>
          </a:xfrm>
        </p:grpSpPr>
        <p:sp>
          <p:nvSpPr>
            <p:cNvPr id="52" name="Rectangle 22"/>
            <p:cNvSpPr>
              <a:spLocks noChangeArrowheads="1"/>
            </p:cNvSpPr>
            <p:nvPr/>
          </p:nvSpPr>
          <p:spPr bwMode="auto">
            <a:xfrm>
              <a:off x="1387747" y="3402197"/>
              <a:ext cx="5848720" cy="556853"/>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buFont typeface="Wingdings" pitchFamily="2" charset="2"/>
                <a:buNone/>
              </a:pPr>
              <a:r>
                <a:rPr lang="zh-CN" altLang="en-US" sz="2200" b="1" dirty="0" smtClean="0">
                  <a:solidFill>
                    <a:schemeClr val="tx1"/>
                  </a:solidFill>
                  <a:latin typeface="+mn-ea"/>
                  <a:ea typeface="+mn-ea"/>
                </a:rPr>
                <a:t>成    员</a:t>
              </a:r>
              <a:r>
                <a:rPr lang="zh-CN" altLang="en-US" sz="2200" b="1" dirty="0">
                  <a:solidFill>
                    <a:schemeClr val="tx1"/>
                  </a:solidFill>
                  <a:latin typeface="+mn-ea"/>
                  <a:ea typeface="+mn-ea"/>
                </a:rPr>
                <a:t>：</a:t>
              </a:r>
              <a:r>
                <a:rPr lang="zh-CN" altLang="en-US" sz="2200" dirty="0">
                  <a:solidFill>
                    <a:schemeClr val="tx1"/>
                  </a:solidFill>
                  <a:latin typeface="+mn-ea"/>
                  <a:ea typeface="+mn-ea"/>
                </a:rPr>
                <a:t>高峰 刘艳</a:t>
              </a:r>
              <a:r>
                <a:rPr lang="zh-CN" altLang="en-US" sz="2200" dirty="0" smtClean="0">
                  <a:solidFill>
                    <a:schemeClr val="tx1"/>
                  </a:solidFill>
                  <a:latin typeface="+mn-ea"/>
                  <a:ea typeface="+mn-ea"/>
                </a:rPr>
                <a:t>梅 范冰龑 </a:t>
              </a:r>
              <a:r>
                <a:rPr lang="zh-CN" altLang="en-US" sz="2200" dirty="0">
                  <a:solidFill>
                    <a:schemeClr val="tx1"/>
                  </a:solidFill>
                  <a:latin typeface="+mn-ea"/>
                  <a:ea typeface="+mn-ea"/>
                </a:rPr>
                <a:t>王玉</a:t>
              </a:r>
              <a:endParaRPr lang="en-US" altLang="zh-CN" sz="2200" dirty="0">
                <a:solidFill>
                  <a:schemeClr val="tx1"/>
                </a:solidFill>
                <a:latin typeface="+mn-ea"/>
                <a:ea typeface="+mn-ea"/>
              </a:endParaRPr>
            </a:p>
          </p:txBody>
        </p:sp>
        <p:sp>
          <p:nvSpPr>
            <p:cNvPr id="53" name="右箭头 52"/>
            <p:cNvSpPr/>
            <p:nvPr/>
          </p:nvSpPr>
          <p:spPr bwMode="auto">
            <a:xfrm>
              <a:off x="827584" y="3536603"/>
              <a:ext cx="360040" cy="288032"/>
            </a:xfrm>
            <a:prstGeom prst="rightArrow">
              <a:avLst/>
            </a:prstGeom>
            <a:solidFill>
              <a:srgbClr val="92D050"/>
            </a:solidFill>
            <a:ln w="9525" cap="flat" cmpd="sng" algn="ctr">
              <a:solidFill>
                <a:schemeClr val="bg1"/>
              </a:solidFill>
              <a:prstDash val="solid"/>
              <a:round/>
              <a:headEnd type="none" w="med" len="med"/>
              <a:tailEnd type="none" w="med" len="med"/>
            </a:ln>
            <a:effectLst>
              <a:glow rad="63500">
                <a:schemeClr val="accent3">
                  <a:satMod val="175000"/>
                  <a:alpha val="40000"/>
                </a:schemeClr>
              </a:glow>
              <a:outerShdw blurRad="50800" dist="38100" dir="5400000" algn="t" rotWithShape="0">
                <a:prstClr val="black">
                  <a:alpha val="40000"/>
                </a:prstClr>
              </a:outerShdw>
            </a:effectLst>
          </p:spPr>
          <p:txBody>
            <a:bodyPr lIns="79200" tIns="39600" rIns="79200" bIns="39600">
              <a:spAutoFit/>
            </a:bodyPr>
            <a:lstStyle/>
            <a:p>
              <a:pPr defTabSz="801688">
                <a:defRPr/>
              </a:pPr>
              <a:endParaRPr lang="zh-CN" altLang="en-US">
                <a:ea typeface="ＭＳ Ｐゴシック" pitchFamily="34" charset="-128"/>
              </a:endParaRPr>
            </a:p>
          </p:txBody>
        </p:sp>
      </p:grpSp>
      <p:grpSp>
        <p:nvGrpSpPr>
          <p:cNvPr id="54" name="组合 17"/>
          <p:cNvGrpSpPr>
            <a:grpSpLocks/>
          </p:cNvGrpSpPr>
          <p:nvPr/>
        </p:nvGrpSpPr>
        <p:grpSpPr bwMode="auto">
          <a:xfrm>
            <a:off x="827088" y="3465615"/>
            <a:ext cx="4413250" cy="558150"/>
            <a:chOff x="827584" y="3401901"/>
            <a:chExt cx="4413026" cy="557426"/>
          </a:xfrm>
        </p:grpSpPr>
        <p:sp>
          <p:nvSpPr>
            <p:cNvPr id="55" name="Rectangle 22"/>
            <p:cNvSpPr>
              <a:spLocks noChangeArrowheads="1"/>
            </p:cNvSpPr>
            <p:nvPr/>
          </p:nvSpPr>
          <p:spPr bwMode="auto">
            <a:xfrm>
              <a:off x="1387747" y="3401901"/>
              <a:ext cx="3852863" cy="557426"/>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buFont typeface="Wingdings" pitchFamily="2" charset="2"/>
                <a:buNone/>
              </a:pPr>
              <a:r>
                <a:rPr lang="zh-CN" altLang="en-US" sz="2200" b="1" dirty="0" smtClean="0">
                  <a:solidFill>
                    <a:schemeClr val="tx1"/>
                  </a:solidFill>
                  <a:latin typeface="+mn-ea"/>
                  <a:ea typeface="+mn-ea"/>
                </a:rPr>
                <a:t>圈    长</a:t>
              </a:r>
              <a:r>
                <a:rPr lang="zh-CN" altLang="en-US" sz="2200" b="1" dirty="0">
                  <a:solidFill>
                    <a:schemeClr val="tx1"/>
                  </a:solidFill>
                  <a:latin typeface="+mn-ea"/>
                  <a:ea typeface="+mn-ea"/>
                </a:rPr>
                <a:t>：</a:t>
              </a:r>
              <a:r>
                <a:rPr lang="zh-CN" altLang="en-US" sz="2200" dirty="0">
                  <a:solidFill>
                    <a:schemeClr val="tx1"/>
                  </a:solidFill>
                  <a:latin typeface="+mn-ea"/>
                  <a:ea typeface="+mn-ea"/>
                </a:rPr>
                <a:t>张曦泽</a:t>
              </a:r>
              <a:endParaRPr lang="en-US" altLang="zh-CN" sz="2200" dirty="0">
                <a:solidFill>
                  <a:schemeClr val="tx1"/>
                </a:solidFill>
                <a:latin typeface="+mn-ea"/>
                <a:ea typeface="+mn-ea"/>
              </a:endParaRPr>
            </a:p>
          </p:txBody>
        </p:sp>
        <p:sp>
          <p:nvSpPr>
            <p:cNvPr id="56" name="右箭头 55"/>
            <p:cNvSpPr/>
            <p:nvPr/>
          </p:nvSpPr>
          <p:spPr bwMode="auto">
            <a:xfrm>
              <a:off x="827584" y="3536603"/>
              <a:ext cx="360040" cy="288032"/>
            </a:xfrm>
            <a:prstGeom prst="rightArrow">
              <a:avLst/>
            </a:prstGeom>
            <a:solidFill>
              <a:srgbClr val="92D050"/>
            </a:solidFill>
            <a:ln w="9525" cap="flat" cmpd="sng" algn="ctr">
              <a:solidFill>
                <a:schemeClr val="bg1"/>
              </a:solidFill>
              <a:prstDash val="solid"/>
              <a:round/>
              <a:headEnd type="none" w="med" len="med"/>
              <a:tailEnd type="none" w="med" len="med"/>
            </a:ln>
            <a:effectLst>
              <a:glow rad="63500">
                <a:schemeClr val="accent3">
                  <a:satMod val="175000"/>
                  <a:alpha val="40000"/>
                </a:schemeClr>
              </a:glow>
              <a:outerShdw blurRad="50800" dist="38100" dir="5400000" algn="t" rotWithShape="0">
                <a:prstClr val="black">
                  <a:alpha val="40000"/>
                </a:prstClr>
              </a:outerShdw>
            </a:effectLst>
          </p:spPr>
          <p:txBody>
            <a:bodyPr lIns="79200" tIns="39600" rIns="79200" bIns="39600">
              <a:spAutoFit/>
            </a:bodyPr>
            <a:lstStyle/>
            <a:p>
              <a:pPr defTabSz="801688">
                <a:defRPr/>
              </a:pPr>
              <a:endParaRPr lang="zh-CN" altLang="en-US">
                <a:ea typeface="ＭＳ Ｐゴシック" pitchFamily="34" charset="-128"/>
              </a:endParaRPr>
            </a:p>
          </p:txBody>
        </p:sp>
      </p:grpSp>
      <p:grpSp>
        <p:nvGrpSpPr>
          <p:cNvPr id="57" name="组合 17"/>
          <p:cNvGrpSpPr>
            <a:grpSpLocks/>
          </p:cNvGrpSpPr>
          <p:nvPr/>
        </p:nvGrpSpPr>
        <p:grpSpPr bwMode="auto">
          <a:xfrm>
            <a:off x="827088" y="4721994"/>
            <a:ext cx="6410325" cy="504930"/>
            <a:chOff x="827584" y="3428485"/>
            <a:chExt cx="6408883" cy="504276"/>
          </a:xfrm>
        </p:grpSpPr>
        <p:sp>
          <p:nvSpPr>
            <p:cNvPr id="58" name="Rectangle 22"/>
            <p:cNvSpPr>
              <a:spLocks noChangeArrowheads="1"/>
            </p:cNvSpPr>
            <p:nvPr/>
          </p:nvSpPr>
          <p:spPr bwMode="auto">
            <a:xfrm>
              <a:off x="1387747" y="3428485"/>
              <a:ext cx="5848720" cy="504276"/>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buFont typeface="Wingdings" pitchFamily="2" charset="2"/>
                <a:buNone/>
              </a:pPr>
              <a:r>
                <a:rPr lang="zh-CN" altLang="en-US" sz="2200" b="1" dirty="0">
                  <a:solidFill>
                    <a:schemeClr val="tx1"/>
                  </a:solidFill>
                  <a:latin typeface="+mn-ea"/>
                  <a:ea typeface="+mn-ea"/>
                </a:rPr>
                <a:t>辅导员：</a:t>
              </a:r>
              <a:r>
                <a:rPr lang="zh-CN" altLang="en-US" sz="2200" dirty="0">
                  <a:solidFill>
                    <a:schemeClr val="tx1"/>
                  </a:solidFill>
                  <a:latin typeface="+mn-ea"/>
                  <a:ea typeface="+mn-ea"/>
                </a:rPr>
                <a:t>栾添</a:t>
              </a:r>
              <a:endParaRPr lang="en-US" altLang="zh-CN" sz="2200" dirty="0">
                <a:solidFill>
                  <a:schemeClr val="tx1"/>
                </a:solidFill>
                <a:latin typeface="+mn-ea"/>
                <a:ea typeface="+mn-ea"/>
              </a:endParaRPr>
            </a:p>
          </p:txBody>
        </p:sp>
        <p:sp>
          <p:nvSpPr>
            <p:cNvPr id="59" name="右箭头 58"/>
            <p:cNvSpPr/>
            <p:nvPr/>
          </p:nvSpPr>
          <p:spPr bwMode="auto">
            <a:xfrm>
              <a:off x="827584" y="3536603"/>
              <a:ext cx="360040" cy="288032"/>
            </a:xfrm>
            <a:prstGeom prst="rightArrow">
              <a:avLst/>
            </a:prstGeom>
            <a:solidFill>
              <a:srgbClr val="92D050"/>
            </a:solidFill>
            <a:ln w="9525" cap="flat" cmpd="sng" algn="ctr">
              <a:solidFill>
                <a:schemeClr val="bg1"/>
              </a:solidFill>
              <a:prstDash val="solid"/>
              <a:round/>
              <a:headEnd type="none" w="med" len="med"/>
              <a:tailEnd type="none" w="med" len="med"/>
            </a:ln>
            <a:effectLst>
              <a:glow rad="63500">
                <a:schemeClr val="accent3">
                  <a:satMod val="175000"/>
                  <a:alpha val="40000"/>
                </a:schemeClr>
              </a:glow>
              <a:outerShdw blurRad="50800" dist="38100" dir="5400000" algn="t" rotWithShape="0">
                <a:prstClr val="black">
                  <a:alpha val="40000"/>
                </a:prstClr>
              </a:outerShdw>
            </a:effectLst>
          </p:spPr>
          <p:txBody>
            <a:bodyPr lIns="79200" tIns="39600" rIns="79200" bIns="39600">
              <a:spAutoFit/>
            </a:bodyPr>
            <a:lstStyle/>
            <a:p>
              <a:pPr defTabSz="801688">
                <a:defRPr/>
              </a:pPr>
              <a:endParaRPr lang="zh-CN" altLang="en-US">
                <a:ea typeface="ＭＳ Ｐゴシック" pitchFamily="34" charset="-128"/>
              </a:endParaRPr>
            </a:p>
          </p:txBody>
        </p:sp>
      </p:grpSp>
      <p:grpSp>
        <p:nvGrpSpPr>
          <p:cNvPr id="60" name="组合 17"/>
          <p:cNvGrpSpPr>
            <a:grpSpLocks/>
          </p:cNvGrpSpPr>
          <p:nvPr/>
        </p:nvGrpSpPr>
        <p:grpSpPr bwMode="auto">
          <a:xfrm>
            <a:off x="827088" y="5319119"/>
            <a:ext cx="7848600" cy="558150"/>
            <a:chOff x="827584" y="3401401"/>
            <a:chExt cx="7848474" cy="558440"/>
          </a:xfrm>
        </p:grpSpPr>
        <p:sp>
          <p:nvSpPr>
            <p:cNvPr id="61" name="Rectangle 22"/>
            <p:cNvSpPr>
              <a:spLocks noChangeArrowheads="1"/>
            </p:cNvSpPr>
            <p:nvPr/>
          </p:nvSpPr>
          <p:spPr bwMode="auto">
            <a:xfrm>
              <a:off x="1387747" y="3401401"/>
              <a:ext cx="7288311" cy="558440"/>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buFont typeface="Wingdings" pitchFamily="2" charset="2"/>
                <a:buNone/>
              </a:pPr>
              <a:r>
                <a:rPr lang="zh-CN" altLang="en-US" sz="2200" b="1" dirty="0" smtClean="0">
                  <a:solidFill>
                    <a:schemeClr val="tx1"/>
                  </a:solidFill>
                  <a:latin typeface="+mn-ea"/>
                  <a:ea typeface="+mn-ea"/>
                </a:rPr>
                <a:t>部    门：</a:t>
              </a:r>
              <a:r>
                <a:rPr lang="zh-CN" altLang="en-US" sz="2200" dirty="0" smtClean="0">
                  <a:solidFill>
                    <a:schemeClr val="tx1"/>
                  </a:solidFill>
                  <a:latin typeface="+mn-ea"/>
                  <a:ea typeface="+mn-ea"/>
                </a:rPr>
                <a:t>基带开发与芯片验证部</a:t>
              </a:r>
              <a:endParaRPr lang="en-US" altLang="zh-CN" sz="2200" dirty="0">
                <a:solidFill>
                  <a:schemeClr val="tx1"/>
                </a:solidFill>
                <a:latin typeface="+mn-ea"/>
                <a:ea typeface="+mn-ea"/>
              </a:endParaRPr>
            </a:p>
          </p:txBody>
        </p:sp>
        <p:sp>
          <p:nvSpPr>
            <p:cNvPr id="62" name="右箭头 61"/>
            <p:cNvSpPr/>
            <p:nvPr/>
          </p:nvSpPr>
          <p:spPr bwMode="auto">
            <a:xfrm>
              <a:off x="827584" y="3536603"/>
              <a:ext cx="360040" cy="288032"/>
            </a:xfrm>
            <a:prstGeom prst="rightArrow">
              <a:avLst/>
            </a:prstGeom>
            <a:solidFill>
              <a:srgbClr val="92D050"/>
            </a:solidFill>
            <a:ln w="9525" cap="flat" cmpd="sng" algn="ctr">
              <a:solidFill>
                <a:schemeClr val="bg1"/>
              </a:solidFill>
              <a:prstDash val="solid"/>
              <a:round/>
              <a:headEnd type="none" w="med" len="med"/>
              <a:tailEnd type="none" w="med" len="med"/>
            </a:ln>
            <a:effectLst>
              <a:glow rad="63500">
                <a:schemeClr val="accent3">
                  <a:satMod val="175000"/>
                  <a:alpha val="40000"/>
                </a:schemeClr>
              </a:glow>
              <a:outerShdw blurRad="50800" dist="38100" dir="5400000" algn="t" rotWithShape="0">
                <a:prstClr val="black">
                  <a:alpha val="40000"/>
                </a:prstClr>
              </a:outerShdw>
            </a:effectLst>
          </p:spPr>
          <p:txBody>
            <a:bodyPr lIns="79200" tIns="39600" rIns="79200" bIns="39600">
              <a:spAutoFit/>
            </a:bodyPr>
            <a:lstStyle/>
            <a:p>
              <a:pPr defTabSz="801688">
                <a:defRPr/>
              </a:pPr>
              <a:endParaRPr lang="zh-CN" altLang="en-US">
                <a:ea typeface="ＭＳ Ｐゴシック" pitchFamily="34" charset="-128"/>
              </a:endParaRPr>
            </a:p>
          </p:txBody>
        </p:sp>
      </p:grpSp>
      <p:grpSp>
        <p:nvGrpSpPr>
          <p:cNvPr id="63" name="组合 17"/>
          <p:cNvGrpSpPr>
            <a:grpSpLocks/>
          </p:cNvGrpSpPr>
          <p:nvPr/>
        </p:nvGrpSpPr>
        <p:grpSpPr bwMode="auto">
          <a:xfrm>
            <a:off x="827584" y="2852464"/>
            <a:ext cx="7848600" cy="558150"/>
            <a:chOff x="827584" y="3401402"/>
            <a:chExt cx="7848474" cy="558440"/>
          </a:xfrm>
        </p:grpSpPr>
        <p:sp>
          <p:nvSpPr>
            <p:cNvPr id="64" name="Rectangle 22"/>
            <p:cNvSpPr>
              <a:spLocks noChangeArrowheads="1"/>
            </p:cNvSpPr>
            <p:nvPr/>
          </p:nvSpPr>
          <p:spPr bwMode="auto">
            <a:xfrm>
              <a:off x="1387747" y="3401402"/>
              <a:ext cx="7288311" cy="558440"/>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buFont typeface="Wingdings" pitchFamily="2" charset="2"/>
                <a:buNone/>
              </a:pPr>
              <a:r>
                <a:rPr lang="zh-CN" altLang="en-US" sz="2200" b="1" dirty="0" smtClean="0">
                  <a:solidFill>
                    <a:schemeClr val="tx1"/>
                  </a:solidFill>
                  <a:latin typeface="+mn-ea"/>
                  <a:ea typeface="+mn-ea"/>
                </a:rPr>
                <a:t>口    号</a:t>
              </a:r>
              <a:r>
                <a:rPr lang="zh-CN" altLang="en-US" sz="2200" b="1" dirty="0">
                  <a:solidFill>
                    <a:schemeClr val="tx1"/>
                  </a:solidFill>
                  <a:latin typeface="+mn-ea"/>
                  <a:ea typeface="+mn-ea"/>
                </a:rPr>
                <a:t>：</a:t>
              </a:r>
              <a:r>
                <a:rPr lang="zh-CN" altLang="en-US" sz="2200" dirty="0">
                  <a:solidFill>
                    <a:schemeClr val="tx1"/>
                  </a:solidFill>
                  <a:latin typeface="+mn-ea"/>
                  <a:ea typeface="+mn-ea"/>
                </a:rPr>
                <a:t>提升效率，为自研芯片核设计提供源源动力！</a:t>
              </a:r>
              <a:endParaRPr lang="en-US" altLang="zh-CN" sz="2200" dirty="0">
                <a:solidFill>
                  <a:schemeClr val="tx1"/>
                </a:solidFill>
                <a:latin typeface="+mn-ea"/>
                <a:ea typeface="+mn-ea"/>
              </a:endParaRPr>
            </a:p>
          </p:txBody>
        </p:sp>
        <p:sp>
          <p:nvSpPr>
            <p:cNvPr id="65" name="右箭头 64"/>
            <p:cNvSpPr/>
            <p:nvPr/>
          </p:nvSpPr>
          <p:spPr bwMode="auto">
            <a:xfrm>
              <a:off x="827584" y="3536603"/>
              <a:ext cx="360040" cy="288032"/>
            </a:xfrm>
            <a:prstGeom prst="rightArrow">
              <a:avLst/>
            </a:prstGeom>
            <a:solidFill>
              <a:srgbClr val="92D050"/>
            </a:solidFill>
            <a:ln w="9525" cap="flat" cmpd="sng" algn="ctr">
              <a:solidFill>
                <a:schemeClr val="bg1"/>
              </a:solidFill>
              <a:prstDash val="solid"/>
              <a:round/>
              <a:headEnd type="none" w="med" len="med"/>
              <a:tailEnd type="none" w="med" len="med"/>
            </a:ln>
            <a:effectLst>
              <a:glow rad="63500">
                <a:schemeClr val="accent3">
                  <a:satMod val="175000"/>
                  <a:alpha val="40000"/>
                </a:schemeClr>
              </a:glow>
              <a:outerShdw blurRad="50800" dist="38100" dir="5400000" algn="t" rotWithShape="0">
                <a:prstClr val="black">
                  <a:alpha val="40000"/>
                </a:prstClr>
              </a:outerShdw>
            </a:effectLst>
          </p:spPr>
          <p:txBody>
            <a:bodyPr lIns="79200" tIns="39600" rIns="79200" bIns="39600">
              <a:spAutoFit/>
            </a:bodyPr>
            <a:lstStyle/>
            <a:p>
              <a:pPr defTabSz="801688">
                <a:defRPr/>
              </a:pPr>
              <a:endParaRPr lang="zh-CN" altLang="en-US">
                <a:ea typeface="ＭＳ Ｐゴシック" pitchFamily="34" charset="-128"/>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p:spPr>
        <p:txBody>
          <a:bodyPr/>
          <a:lstStyle/>
          <a:p>
            <a:pPr defTabSz="801688"/>
            <a:r>
              <a:rPr lang="de-DE" altLang="zh-CN" smtClean="0"/>
              <a:t>Page </a:t>
            </a:r>
            <a:fld id="{5207A8E9-4069-49A3-9677-7A86ADD0431F}" type="slidenum">
              <a:rPr lang="de-DE" altLang="zh-CN" smtClean="0"/>
              <a:pPr defTabSz="801688"/>
              <a:t>5</a:t>
            </a:fld>
            <a:endParaRPr lang="en-GB" altLang="zh-CN" smtClean="0"/>
          </a:p>
        </p:txBody>
      </p:sp>
      <p:sp>
        <p:nvSpPr>
          <p:cNvPr id="9219" name="Rectangle 2"/>
          <p:cNvSpPr>
            <a:spLocks noGrp="1" noChangeArrowheads="1"/>
          </p:cNvSpPr>
          <p:nvPr>
            <p:ph type="title"/>
          </p:nvPr>
        </p:nvSpPr>
        <p:spPr>
          <a:xfrm>
            <a:off x="652463" y="430213"/>
            <a:ext cx="4424362" cy="871537"/>
          </a:xfrm>
        </p:spPr>
        <p:txBody>
          <a:bodyPr/>
          <a:lstStyle/>
          <a:p>
            <a:pPr eaLnBrk="1" hangingPunct="1"/>
            <a:r>
              <a:rPr lang="zh-CN" altLang="en-US" dirty="0" smtClean="0"/>
              <a:t>团队成员</a:t>
            </a:r>
            <a:r>
              <a:rPr lang="zh-CN" altLang="en-US" dirty="0" smtClean="0">
                <a:solidFill>
                  <a:schemeClr val="tx2"/>
                </a:solidFill>
              </a:rPr>
              <a:t>能力评估</a:t>
            </a:r>
          </a:p>
        </p:txBody>
      </p:sp>
      <p:graphicFrame>
        <p:nvGraphicFramePr>
          <p:cNvPr id="249986" name="Group 130"/>
          <p:cNvGraphicFramePr>
            <a:graphicFrameLocks noGrp="1"/>
          </p:cNvGraphicFramePr>
          <p:nvPr/>
        </p:nvGraphicFramePr>
        <p:xfrm>
          <a:off x="755650" y="1504950"/>
          <a:ext cx="4392613" cy="3955968"/>
        </p:xfrm>
        <a:graphic>
          <a:graphicData uri="http://schemas.openxmlformats.org/drawingml/2006/table">
            <a:tbl>
              <a:tblPr/>
              <a:tblGrid>
                <a:gridCol w="360363"/>
                <a:gridCol w="1077912"/>
                <a:gridCol w="314325"/>
                <a:gridCol w="339725"/>
                <a:gridCol w="355600"/>
                <a:gridCol w="1285875"/>
                <a:gridCol w="331788"/>
                <a:gridCol w="327025"/>
              </a:tblGrid>
              <a:tr h="131763">
                <a:tc gridSpan="4">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dirty="0" smtClean="0">
                          <a:ln>
                            <a:noFill/>
                          </a:ln>
                          <a:solidFill>
                            <a:schemeClr val="tx1"/>
                          </a:solidFill>
                          <a:effectLst/>
                          <a:latin typeface="FrutigerNext LT Regular" pitchFamily="34" charset="0"/>
                          <a:ea typeface="华文细黑" pitchFamily="2" charset="-122"/>
                        </a:rPr>
                        <a:t>小组的能力</a:t>
                      </a:r>
                    </a:p>
                  </a:txBody>
                  <a:tcPr marL="79200" marR="79200" marT="39600" marB="396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smtClean="0">
                          <a:ln>
                            <a:noFill/>
                          </a:ln>
                          <a:solidFill>
                            <a:schemeClr val="tx1"/>
                          </a:solidFill>
                          <a:effectLst/>
                          <a:latin typeface="FrutigerNext LT Regular" pitchFamily="34" charset="0"/>
                          <a:ea typeface="华文细黑" pitchFamily="2" charset="-122"/>
                        </a:rPr>
                        <a:t>小组活动情况分析</a:t>
                      </a:r>
                    </a:p>
                  </a:txBody>
                  <a:tcPr marL="79200" marR="79200" marT="39600" marB="396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36538">
                <a:tc>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smtClean="0">
                          <a:ln>
                            <a:noFill/>
                          </a:ln>
                          <a:solidFill>
                            <a:schemeClr val="tx1"/>
                          </a:solidFill>
                          <a:effectLst/>
                          <a:latin typeface="FrutigerNext LT Regular" pitchFamily="34" charset="0"/>
                          <a:ea typeface="华文细黑" pitchFamily="2" charset="-122"/>
                        </a:rPr>
                        <a:t>项目</a:t>
                      </a:r>
                    </a:p>
                  </a:txBody>
                  <a:tcPr marL="79200" marR="79200" marT="39600" marB="396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smtClean="0">
                          <a:ln>
                            <a:noFill/>
                          </a:ln>
                          <a:solidFill>
                            <a:schemeClr val="tx1"/>
                          </a:solidFill>
                          <a:effectLst/>
                          <a:latin typeface="FrutigerNext LT Regular" pitchFamily="34" charset="0"/>
                          <a:ea typeface="华文细黑" pitchFamily="2" charset="-122"/>
                        </a:rPr>
                        <a:t>评判内容</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smtClean="0">
                          <a:ln>
                            <a:noFill/>
                          </a:ln>
                          <a:solidFill>
                            <a:schemeClr val="tx1"/>
                          </a:solidFill>
                          <a:effectLst/>
                          <a:latin typeface="FrutigerNext LT Regular" pitchFamily="34" charset="0"/>
                          <a:ea typeface="华文细黑" pitchFamily="2" charset="-122"/>
                        </a:rPr>
                        <a:t>现状</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smtClean="0">
                          <a:ln>
                            <a:noFill/>
                          </a:ln>
                          <a:solidFill>
                            <a:schemeClr val="tx1"/>
                          </a:solidFill>
                          <a:effectLst/>
                          <a:latin typeface="FrutigerNext LT Regular" pitchFamily="34" charset="0"/>
                          <a:ea typeface="华文细黑" pitchFamily="2" charset="-122"/>
                        </a:rPr>
                        <a:t>目标</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smtClean="0">
                          <a:ln>
                            <a:noFill/>
                          </a:ln>
                          <a:solidFill>
                            <a:schemeClr val="tx1"/>
                          </a:solidFill>
                          <a:effectLst/>
                          <a:latin typeface="FrutigerNext LT Regular" pitchFamily="34" charset="0"/>
                          <a:ea typeface="华文细黑" pitchFamily="2" charset="-122"/>
                        </a:rPr>
                        <a:t>项目</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smtClean="0">
                          <a:ln>
                            <a:noFill/>
                          </a:ln>
                          <a:solidFill>
                            <a:schemeClr val="tx1"/>
                          </a:solidFill>
                          <a:effectLst/>
                          <a:latin typeface="FrutigerNext LT Regular" pitchFamily="34" charset="0"/>
                          <a:ea typeface="华文细黑" pitchFamily="2" charset="-122"/>
                        </a:rPr>
                        <a:t>评判内容</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smtClean="0">
                          <a:ln>
                            <a:noFill/>
                          </a:ln>
                          <a:solidFill>
                            <a:schemeClr val="tx1"/>
                          </a:solidFill>
                          <a:effectLst/>
                          <a:latin typeface="FrutigerNext LT Regular" pitchFamily="34" charset="0"/>
                          <a:ea typeface="华文细黑" pitchFamily="2" charset="-122"/>
                        </a:rPr>
                        <a:t>现状</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01688" rtl="0" eaLnBrk="1" fontAlgn="base" latinLnBrk="0" hangingPunct="1">
                        <a:lnSpc>
                          <a:spcPct val="100000"/>
                        </a:lnSpc>
                        <a:spcBef>
                          <a:spcPct val="0"/>
                        </a:spcBef>
                        <a:spcAft>
                          <a:spcPct val="0"/>
                        </a:spcAft>
                        <a:buClr>
                          <a:schemeClr val="bg2"/>
                        </a:buClr>
                        <a:buSzPct val="60000"/>
                        <a:buFont typeface="Wingdings" pitchFamily="2" charset="2"/>
                        <a:buNone/>
                        <a:tabLst/>
                      </a:pPr>
                      <a:r>
                        <a:rPr kumimoji="0" lang="zh-CN" altLang="en-US" sz="1200" b="1" i="0" u="none" strike="noStrike" cap="none" normalizeH="0" baseline="0" smtClean="0">
                          <a:ln>
                            <a:noFill/>
                          </a:ln>
                          <a:solidFill>
                            <a:schemeClr val="tx1"/>
                          </a:solidFill>
                          <a:effectLst/>
                          <a:latin typeface="FrutigerNext LT Regular" pitchFamily="34" charset="0"/>
                          <a:ea typeface="华文细黑" pitchFamily="2" charset="-122"/>
                        </a:rPr>
                        <a:t>目标</a:t>
                      </a:r>
                    </a:p>
                  </a:txBody>
                  <a:tcPr marL="79200" marR="79200" marT="39600" marB="396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236538">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A1</a:t>
                      </a:r>
                    </a:p>
                  </a:txBody>
                  <a:tcPr marL="79200" marR="79200" marT="39600" marB="396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QC</a:t>
                      </a:r>
                      <a:r>
                        <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rPr>
                        <a:t>基本理念和解决问题步骤</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3</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A2</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zh-CN" altLang="en-US" sz="1200" b="0" i="0" u="none" strike="noStrike" cap="none" normalizeH="0" baseline="0" smtClean="0">
                          <a:ln>
                            <a:noFill/>
                          </a:ln>
                          <a:solidFill>
                            <a:schemeClr val="tx1"/>
                          </a:solidFill>
                          <a:effectLst/>
                          <a:latin typeface="FrutigerNext LT Regular" pitchFamily="34" charset="0"/>
                          <a:ea typeface="华文细黑" pitchFamily="2" charset="-122"/>
                        </a:rPr>
                        <a:t>人际关系和团队精神</a:t>
                      </a:r>
                    </a:p>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endParaRPr kumimoji="0" lang="zh-CN" altLang="en-US" sz="12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5</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B1</a:t>
                      </a:r>
                    </a:p>
                  </a:txBody>
                  <a:tcPr marL="79200" marR="79200" marT="39600" marB="396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QC</a:t>
                      </a:r>
                      <a:r>
                        <a:rPr kumimoji="0" lang="zh-CN" altLang="en-US" sz="1200" b="0" i="0" u="none" strike="noStrike" cap="none" normalizeH="0" baseline="0" smtClean="0">
                          <a:ln>
                            <a:noFill/>
                          </a:ln>
                          <a:solidFill>
                            <a:schemeClr val="tx1"/>
                          </a:solidFill>
                          <a:effectLst/>
                          <a:latin typeface="FrutigerNext LT Regular" pitchFamily="34" charset="0"/>
                          <a:ea typeface="华文细黑" pitchFamily="2" charset="-122"/>
                        </a:rPr>
                        <a:t>小组活动的运行方法</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3</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5</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B2</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QC</a:t>
                      </a:r>
                      <a:r>
                        <a:rPr kumimoji="0" lang="zh-CN" altLang="en-US" sz="1200" b="0" i="0" u="none" strike="noStrike" cap="none" normalizeH="0" baseline="0" smtClean="0">
                          <a:ln>
                            <a:noFill/>
                          </a:ln>
                          <a:solidFill>
                            <a:schemeClr val="tx1"/>
                          </a:solidFill>
                          <a:effectLst/>
                          <a:latin typeface="FrutigerNext LT Regular" pitchFamily="34" charset="0"/>
                          <a:ea typeface="华文细黑" pitchFamily="2" charset="-122"/>
                        </a:rPr>
                        <a:t>小组集会实施状况</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3</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C1</a:t>
                      </a:r>
                    </a:p>
                  </a:txBody>
                  <a:tcPr marL="79200" marR="79200" marT="39600" marB="396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QC</a:t>
                      </a:r>
                      <a:r>
                        <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rPr>
                        <a:t>手法的使用和活动结果的归纳、发表</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2</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C2</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zh-CN" altLang="en-US" sz="1200" b="0" i="0" u="none" strike="noStrike" cap="none" normalizeH="0" baseline="0" smtClean="0">
                          <a:ln>
                            <a:noFill/>
                          </a:ln>
                          <a:solidFill>
                            <a:schemeClr val="tx1"/>
                          </a:solidFill>
                          <a:effectLst/>
                          <a:latin typeface="FrutigerNext LT Regular" pitchFamily="34" charset="0"/>
                          <a:ea typeface="华文细黑" pitchFamily="2" charset="-122"/>
                        </a:rPr>
                        <a:t>与上司、员工、相关部门的协作</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3</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D1</a:t>
                      </a:r>
                    </a:p>
                  </a:txBody>
                  <a:tcPr marL="79200" marR="79200" marT="39600" marB="396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rPr>
                        <a:t>专业技能、多能工的培养</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D2</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zh-CN" altLang="en-US" sz="1200" b="0" i="0" u="none" strike="noStrike" cap="none" normalizeH="0" baseline="0" smtClean="0">
                          <a:ln>
                            <a:noFill/>
                          </a:ln>
                          <a:solidFill>
                            <a:schemeClr val="tx1"/>
                          </a:solidFill>
                          <a:effectLst/>
                          <a:latin typeface="FrutigerNext LT Regular" pitchFamily="34" charset="0"/>
                          <a:ea typeface="华文细黑" pitchFamily="2" charset="-122"/>
                        </a:rPr>
                        <a:t>提高</a:t>
                      </a: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QC</a:t>
                      </a:r>
                      <a:r>
                        <a:rPr kumimoji="0" lang="zh-CN" altLang="en-US" sz="1200" b="0" i="0" u="none" strike="noStrike" cap="none" normalizeH="0" baseline="0" smtClean="0">
                          <a:ln>
                            <a:noFill/>
                          </a:ln>
                          <a:solidFill>
                            <a:schemeClr val="tx1"/>
                          </a:solidFill>
                          <a:effectLst/>
                          <a:latin typeface="FrutigerNext LT Regular" pitchFamily="34" charset="0"/>
                          <a:ea typeface="华文细黑" pitchFamily="2" charset="-122"/>
                        </a:rPr>
                        <a:t>和工作的知识、技能的意愿</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3</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4150">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E1</a:t>
                      </a:r>
                    </a:p>
                  </a:txBody>
                  <a:tcPr marL="79200" marR="79200" marT="39600" marB="396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rPr>
                        <a:t>改善技能、改善能力</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5</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smtClean="0">
                          <a:ln>
                            <a:noFill/>
                          </a:ln>
                          <a:solidFill>
                            <a:schemeClr val="tx1"/>
                          </a:solidFill>
                          <a:effectLst/>
                          <a:latin typeface="FrutigerNext LT Regular" pitchFamily="34" charset="0"/>
                          <a:ea typeface="华文细黑" pitchFamily="2" charset="-122"/>
                        </a:rPr>
                        <a:t>E2</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zh-CN" altLang="en-US" sz="1200" b="0" i="0" u="none" strike="noStrike" cap="none" normalizeH="0" baseline="0" smtClean="0">
                          <a:ln>
                            <a:noFill/>
                          </a:ln>
                          <a:solidFill>
                            <a:schemeClr val="tx1"/>
                          </a:solidFill>
                          <a:effectLst/>
                          <a:latin typeface="FrutigerNext LT Regular" pitchFamily="34" charset="0"/>
                          <a:ea typeface="华文细黑" pitchFamily="2" charset="-122"/>
                        </a:rPr>
                        <a:t>遵守工作岗位的规章制度</a:t>
                      </a: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4</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01688"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FrutigerNext LT Regular" pitchFamily="34" charset="0"/>
                          <a:ea typeface="华文细黑" pitchFamily="2" charset="-122"/>
                        </a:rPr>
                        <a:t>5</a:t>
                      </a:r>
                      <a:endParaRPr kumimoji="0" lang="zh-CN" altLang="en-US" sz="12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9200" marR="79200" marT="39600" marB="396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Chart 3"/>
          <p:cNvGraphicFramePr>
            <a:graphicFrameLocks/>
          </p:cNvGraphicFramePr>
          <p:nvPr/>
        </p:nvGraphicFramePr>
        <p:xfrm>
          <a:off x="5940152" y="836712"/>
          <a:ext cx="2724150" cy="2667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1"/>
          <p:cNvGraphicFramePr>
            <a:graphicFrameLocks/>
          </p:cNvGraphicFramePr>
          <p:nvPr/>
        </p:nvGraphicFramePr>
        <p:xfrm>
          <a:off x="6012160" y="3356992"/>
          <a:ext cx="2724150" cy="2667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p:spPr>
        <p:txBody>
          <a:bodyPr/>
          <a:lstStyle/>
          <a:p>
            <a:pPr defTabSz="801688"/>
            <a:r>
              <a:rPr lang="de-DE" altLang="zh-CN" smtClean="0"/>
              <a:t>Page </a:t>
            </a:r>
            <a:fld id="{1B78085F-0216-4D43-A3E5-1ACCB111DE13}" type="slidenum">
              <a:rPr lang="de-DE" altLang="zh-CN" smtClean="0"/>
              <a:pPr defTabSz="801688"/>
              <a:t>6</a:t>
            </a:fld>
            <a:endParaRPr lang="en-GB" altLang="zh-CN" smtClean="0"/>
          </a:p>
        </p:txBody>
      </p:sp>
      <p:sp>
        <p:nvSpPr>
          <p:cNvPr id="9220" name="Rectangle 21"/>
          <p:cNvSpPr>
            <a:spLocks noGrp="1" noChangeArrowheads="1"/>
          </p:cNvSpPr>
          <p:nvPr>
            <p:ph type="title"/>
          </p:nvPr>
        </p:nvSpPr>
        <p:spPr/>
        <p:txBody>
          <a:bodyPr/>
          <a:lstStyle/>
          <a:p>
            <a:pPr eaLnBrk="1" hangingPunct="1"/>
            <a:r>
              <a:rPr lang="zh-CN" altLang="en-US" smtClean="0"/>
              <a:t>聚焦业务短板</a:t>
            </a:r>
          </a:p>
        </p:txBody>
      </p:sp>
      <p:sp>
        <p:nvSpPr>
          <p:cNvPr id="5" name="Text Box 76"/>
          <p:cNvSpPr txBox="1">
            <a:spLocks noChangeArrowheads="1"/>
          </p:cNvSpPr>
          <p:nvPr/>
        </p:nvSpPr>
        <p:spPr bwMode="gray">
          <a:xfrm>
            <a:off x="580776" y="1634108"/>
            <a:ext cx="8167688" cy="361950"/>
          </a:xfrm>
          <a:prstGeom prst="rect">
            <a:avLst/>
          </a:prstGeom>
          <a:gradFill rotWithShape="1">
            <a:gsLst>
              <a:gs pos="0">
                <a:srgbClr val="C0C0C0"/>
              </a:gs>
              <a:gs pos="100000">
                <a:schemeClr val="bg1"/>
              </a:gs>
            </a:gsLst>
            <a:lin ang="0" scaled="1"/>
          </a:gradFill>
          <a:ln w="9525" algn="ctr">
            <a:noFill/>
            <a:miter lim="800000"/>
            <a:headEnd/>
            <a:tailEnd/>
          </a:ln>
        </p:spPr>
        <p:txBody>
          <a:bodyPr lIns="83448" tIns="41724" rIns="83448" bIns="41724">
            <a:spAutoFit/>
          </a:bodyPr>
          <a:lstStyle/>
          <a:p>
            <a:pPr defTabSz="835025" eaLnBrk="0" hangingPunct="0"/>
            <a:r>
              <a:rPr lang="en-US" altLang="zh-CN" sz="1800" b="1" dirty="0" smtClean="0">
                <a:solidFill>
                  <a:srgbClr val="990000"/>
                </a:solidFill>
                <a:latin typeface="微软雅黑" pitchFamily="34" charset="-122"/>
                <a:ea typeface="微软雅黑" pitchFamily="34" charset="-122"/>
              </a:rPr>
              <a:t>2012</a:t>
            </a:r>
            <a:r>
              <a:rPr lang="zh-CN" altLang="en-US" sz="1800" b="1" dirty="0" smtClean="0">
                <a:solidFill>
                  <a:srgbClr val="990000"/>
                </a:solidFill>
                <a:latin typeface="微软雅黑" pitchFamily="34" charset="-122"/>
                <a:ea typeface="微软雅黑" pitchFamily="34" charset="-122"/>
              </a:rPr>
              <a:t>年基带开发与芯片验证部公示“芯片领域”业务短板：</a:t>
            </a:r>
            <a:endParaRPr lang="en-US" altLang="zh-CN" sz="1800" b="1" dirty="0">
              <a:solidFill>
                <a:srgbClr val="990000"/>
              </a:solidFill>
              <a:latin typeface="微软雅黑" pitchFamily="34" charset="-122"/>
              <a:ea typeface="微软雅黑" pitchFamily="34" charset="-122"/>
            </a:endParaRPr>
          </a:p>
        </p:txBody>
      </p:sp>
      <p:sp>
        <p:nvSpPr>
          <p:cNvPr id="8" name="Rectangle 3"/>
          <p:cNvSpPr txBox="1">
            <a:spLocks noChangeArrowheads="1"/>
          </p:cNvSpPr>
          <p:nvPr/>
        </p:nvSpPr>
        <p:spPr bwMode="auto">
          <a:xfrm>
            <a:off x="395536" y="1988840"/>
            <a:ext cx="6480720" cy="936104"/>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marL="652463" lvl="1" indent="-250825" defTabSz="801688">
              <a:lnSpc>
                <a:spcPct val="200000"/>
              </a:lnSpc>
              <a:buClr>
                <a:schemeClr val="tx1"/>
              </a:buClr>
              <a:buSzPct val="50000"/>
              <a:buFont typeface="Wingdings" pitchFamily="2" charset="2"/>
              <a:buChar char="p"/>
            </a:pPr>
            <a:r>
              <a:rPr lang="zh-CN" altLang="en-US" sz="1800" kern="0" dirty="0" smtClean="0">
                <a:solidFill>
                  <a:schemeClr val="tx1"/>
                </a:solidFill>
                <a:latin typeface="+mn-lt"/>
                <a:ea typeface="+mn-ea"/>
              </a:rPr>
              <a:t>芯片无业务验证能力不足，影响芯片质量</a:t>
            </a:r>
            <a:endParaRPr kumimoji="0" lang="zh-CN" altLang="en-US" sz="1800" b="0" i="0" u="none" strike="noStrike" kern="0" cap="none" spc="0" normalizeH="0" baseline="0" noProof="0" dirty="0" smtClean="0">
              <a:ln>
                <a:noFill/>
              </a:ln>
              <a:solidFill>
                <a:schemeClr val="tx1"/>
              </a:solidFill>
              <a:effectLst/>
              <a:uLnTx/>
              <a:uFillTx/>
              <a:latin typeface="+mn-lt"/>
              <a:ea typeface="+mn-ea"/>
            </a:endParaRPr>
          </a:p>
          <a:p>
            <a:pPr marL="652463" lvl="1" indent="-250825" defTabSz="801688">
              <a:lnSpc>
                <a:spcPct val="200000"/>
              </a:lnSpc>
              <a:buClr>
                <a:schemeClr val="tx1"/>
              </a:buClr>
              <a:buSzPct val="50000"/>
              <a:buFont typeface="Wingdings" pitchFamily="2" charset="2"/>
              <a:buChar char="p"/>
            </a:pPr>
            <a:r>
              <a:rPr lang="zh-CN" altLang="en-US" sz="1800" kern="0" dirty="0" smtClean="0">
                <a:solidFill>
                  <a:schemeClr val="tx1"/>
                </a:solidFill>
                <a:latin typeface="+mn-lt"/>
                <a:ea typeface="+mn-ea"/>
              </a:rPr>
              <a:t>验证效率还有较大的提升空间，影响验证进度</a:t>
            </a:r>
            <a:endParaRPr kumimoji="0" lang="zh-CN" altLang="en-US" sz="1800" b="0" i="0" u="none" strike="noStrike" kern="0" cap="none" spc="0" normalizeH="0" baseline="0" noProof="0" dirty="0" smtClean="0">
              <a:ln>
                <a:noFill/>
              </a:ln>
              <a:solidFill>
                <a:srgbClr val="FF0000"/>
              </a:solidFill>
              <a:effectLst/>
              <a:uLnTx/>
              <a:uFillTx/>
              <a:latin typeface="+mn-lt"/>
              <a:ea typeface="+mn-ea"/>
            </a:endParaRPr>
          </a:p>
        </p:txBody>
      </p:sp>
      <p:sp>
        <p:nvSpPr>
          <p:cNvPr id="9" name="Text Box 76"/>
          <p:cNvSpPr txBox="1">
            <a:spLocks noChangeArrowheads="1"/>
          </p:cNvSpPr>
          <p:nvPr/>
        </p:nvSpPr>
        <p:spPr bwMode="gray">
          <a:xfrm>
            <a:off x="580776" y="3787130"/>
            <a:ext cx="8167688" cy="361950"/>
          </a:xfrm>
          <a:prstGeom prst="rect">
            <a:avLst/>
          </a:prstGeom>
          <a:gradFill rotWithShape="1">
            <a:gsLst>
              <a:gs pos="0">
                <a:srgbClr val="C0C0C0"/>
              </a:gs>
              <a:gs pos="100000">
                <a:schemeClr val="bg1"/>
              </a:gs>
            </a:gsLst>
            <a:lin ang="0" scaled="1"/>
          </a:gradFill>
          <a:ln w="9525" algn="ctr">
            <a:noFill/>
            <a:miter lim="800000"/>
            <a:headEnd/>
            <a:tailEnd/>
          </a:ln>
        </p:spPr>
        <p:txBody>
          <a:bodyPr lIns="83448" tIns="41724" rIns="83448" bIns="41724">
            <a:spAutoFit/>
          </a:bodyPr>
          <a:lstStyle/>
          <a:p>
            <a:pPr defTabSz="835025" eaLnBrk="0" hangingPunct="0"/>
            <a:r>
              <a:rPr lang="zh-CN" altLang="en-US" sz="1800" b="1" dirty="0" smtClean="0">
                <a:solidFill>
                  <a:srgbClr val="990000"/>
                </a:solidFill>
                <a:latin typeface="微软雅黑" pitchFamily="34" charset="-122"/>
                <a:ea typeface="微软雅黑" pitchFamily="34" charset="-122"/>
              </a:rPr>
              <a:t>本</a:t>
            </a:r>
            <a:r>
              <a:rPr lang="en-US" altLang="zh-CN" sz="1800" b="1" dirty="0" smtClean="0">
                <a:solidFill>
                  <a:srgbClr val="990000"/>
                </a:solidFill>
                <a:latin typeface="微软雅黑" pitchFamily="34" charset="-122"/>
                <a:ea typeface="微软雅黑" pitchFamily="34" charset="-122"/>
              </a:rPr>
              <a:t>QCC</a:t>
            </a:r>
            <a:r>
              <a:rPr lang="zh-CN" altLang="en-US" sz="1800" b="1" dirty="0" smtClean="0">
                <a:solidFill>
                  <a:srgbClr val="990000"/>
                </a:solidFill>
                <a:latin typeface="微软雅黑" pitchFamily="34" charset="-122"/>
                <a:ea typeface="微软雅黑" pitchFamily="34" charset="-122"/>
              </a:rPr>
              <a:t>小组结合部门业务短板：</a:t>
            </a:r>
            <a:endParaRPr lang="en-US" altLang="zh-CN" sz="1800" b="1" dirty="0">
              <a:solidFill>
                <a:srgbClr val="990000"/>
              </a:solidFill>
              <a:latin typeface="微软雅黑" pitchFamily="34" charset="-122"/>
              <a:ea typeface="微软雅黑" pitchFamily="34" charset="-122"/>
            </a:endParaRPr>
          </a:p>
        </p:txBody>
      </p:sp>
      <p:sp>
        <p:nvSpPr>
          <p:cNvPr id="10" name="Rectangle 3"/>
          <p:cNvSpPr txBox="1">
            <a:spLocks noChangeArrowheads="1"/>
          </p:cNvSpPr>
          <p:nvPr/>
        </p:nvSpPr>
        <p:spPr bwMode="auto">
          <a:xfrm>
            <a:off x="395536" y="4149080"/>
            <a:ext cx="7879656" cy="1728192"/>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marL="652463" lvl="1" indent="-250825" defTabSz="801688">
              <a:lnSpc>
                <a:spcPct val="200000"/>
              </a:lnSpc>
              <a:buClr>
                <a:schemeClr val="tx1"/>
              </a:buClr>
              <a:buSzPct val="50000"/>
              <a:buFont typeface="Wingdings" pitchFamily="2" charset="2"/>
              <a:buChar char="p"/>
            </a:pPr>
            <a:r>
              <a:rPr lang="zh-CN" altLang="en-US" sz="1800" kern="0" dirty="0" smtClean="0">
                <a:solidFill>
                  <a:schemeClr val="tx1"/>
                </a:solidFill>
                <a:latin typeface="+mn-ea"/>
                <a:ea typeface="+mn-ea"/>
              </a:rPr>
              <a:t>从上游的“自研芯片核设计”着手作为改进方向</a:t>
            </a:r>
            <a:endParaRPr lang="en-US" altLang="zh-CN" sz="1800" kern="0" dirty="0" smtClean="0">
              <a:solidFill>
                <a:schemeClr val="tx1"/>
              </a:solidFill>
              <a:latin typeface="+mn-ea"/>
              <a:ea typeface="+mn-ea"/>
            </a:endParaRPr>
          </a:p>
          <a:p>
            <a:pPr marL="652463" lvl="1" indent="-250825" defTabSz="801688">
              <a:lnSpc>
                <a:spcPct val="200000"/>
              </a:lnSpc>
              <a:buClr>
                <a:schemeClr val="tx1"/>
              </a:buClr>
              <a:buSzPct val="50000"/>
              <a:buFont typeface="Wingdings" pitchFamily="2" charset="2"/>
              <a:buChar char="p"/>
            </a:pPr>
            <a:r>
              <a:rPr kumimoji="0" lang="zh-CN" altLang="en-US" sz="1800" b="0" i="0" u="none" strike="noStrike" kern="0" cap="none" spc="0" normalizeH="0" baseline="0" noProof="0" dirty="0" smtClean="0">
                <a:ln>
                  <a:noFill/>
                </a:ln>
                <a:solidFill>
                  <a:schemeClr val="tx1"/>
                </a:solidFill>
                <a:effectLst/>
                <a:uLnTx/>
                <a:uFillTx/>
                <a:latin typeface="+mn-ea"/>
                <a:ea typeface="+mn-ea"/>
              </a:rPr>
              <a:t>本</a:t>
            </a:r>
            <a:r>
              <a:rPr kumimoji="0" lang="en-US" altLang="zh-CN" sz="1800" b="0" i="0" u="none" strike="noStrike" kern="0" cap="none" spc="0" normalizeH="0" baseline="0" noProof="0" dirty="0" smtClean="0">
                <a:ln>
                  <a:noFill/>
                </a:ln>
                <a:solidFill>
                  <a:schemeClr val="tx1"/>
                </a:solidFill>
                <a:effectLst/>
                <a:uLnTx/>
                <a:uFillTx/>
                <a:latin typeface="+mn-ea"/>
                <a:ea typeface="+mn-ea"/>
              </a:rPr>
              <a:t>QCC</a:t>
            </a:r>
            <a:r>
              <a:rPr kumimoji="0" lang="zh-CN" altLang="en-US" sz="1800" b="0" i="0" u="none" strike="noStrike" kern="0" cap="none" spc="0" normalizeH="0" baseline="0" noProof="0" dirty="0" smtClean="0">
                <a:ln>
                  <a:noFill/>
                </a:ln>
                <a:solidFill>
                  <a:schemeClr val="tx1"/>
                </a:solidFill>
                <a:effectLst/>
                <a:uLnTx/>
                <a:uFillTx/>
                <a:latin typeface="+mn-ea"/>
                <a:ea typeface="+mn-ea"/>
              </a:rPr>
              <a:t>活</a:t>
            </a:r>
            <a:r>
              <a:rPr lang="zh-CN" altLang="en-US" sz="1800" kern="0" dirty="0" smtClean="0">
                <a:solidFill>
                  <a:schemeClr val="tx1"/>
                </a:solidFill>
                <a:latin typeface="+mn-ea"/>
                <a:ea typeface="+mn-ea"/>
              </a:rPr>
              <a:t>动的目标：有效提升</a:t>
            </a:r>
            <a:r>
              <a:rPr lang="zh-CN" altLang="en-US" sz="1800" kern="0" dirty="0" smtClean="0">
                <a:solidFill>
                  <a:srgbClr val="FF0000"/>
                </a:solidFill>
                <a:latin typeface="+mn-ea"/>
                <a:ea typeface="+mn-ea"/>
              </a:rPr>
              <a:t>自研核设计的效率和质量</a:t>
            </a:r>
            <a:endParaRPr kumimoji="0" lang="zh-CN" altLang="en-US" sz="1800" b="0" i="0" u="none" strike="noStrike" kern="0" cap="none" spc="0" normalizeH="0" baseline="0" noProof="0" dirty="0" smtClean="0">
              <a:ln>
                <a:noFill/>
              </a:ln>
              <a:solidFill>
                <a:srgbClr val="FF0000"/>
              </a:solidFill>
              <a:effectLst/>
              <a:uLnTx/>
              <a:uFillTx/>
              <a:latin typeface="+mn-ea"/>
              <a:ea typeface="+mn-ea"/>
            </a:endParaRPr>
          </a:p>
          <a:p>
            <a:pPr marL="652463" lvl="1" indent="-250825" defTabSz="801688">
              <a:lnSpc>
                <a:spcPct val="200000"/>
              </a:lnSpc>
              <a:buClr>
                <a:schemeClr val="tx1"/>
              </a:buClr>
              <a:buSzPct val="50000"/>
              <a:buFont typeface="Wingdings" pitchFamily="2" charset="2"/>
              <a:buChar char="p"/>
            </a:pPr>
            <a:r>
              <a:rPr lang="zh-CN" altLang="en-US" sz="1800" kern="0" dirty="0" smtClean="0">
                <a:solidFill>
                  <a:schemeClr val="tx1"/>
                </a:solidFill>
                <a:latin typeface="+mn-ea"/>
                <a:ea typeface="+mn-ea"/>
              </a:rPr>
              <a:t>避免将核设计问题遗留到后端，影响芯片整体验证进度</a:t>
            </a:r>
            <a:endParaRPr kumimoji="0" lang="zh-CN" altLang="en-US" sz="1800" b="0" i="0" u="none" strike="noStrike" kern="0" cap="none" spc="0" normalizeH="0" baseline="0" noProof="0" dirty="0" smtClean="0">
              <a:ln>
                <a:noFill/>
              </a:ln>
              <a:solidFill>
                <a:srgbClr val="FF0000"/>
              </a:solidFill>
              <a:effectLst/>
              <a:uLnTx/>
              <a:uFillTx/>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14" presetClass="entr" presetSubtype="1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2"/>
          <p:cNvSpPr>
            <a:spLocks noGrp="1"/>
          </p:cNvSpPr>
          <p:nvPr>
            <p:ph type="dt" sz="quarter" idx="10"/>
          </p:nvPr>
        </p:nvSpPr>
        <p:spPr>
          <a:noFill/>
        </p:spPr>
        <p:txBody>
          <a:bodyPr/>
          <a:lstStyle/>
          <a:p>
            <a:pPr defTabSz="801688"/>
            <a:r>
              <a:rPr lang="de-DE" altLang="zh-CN" smtClean="0"/>
              <a:t>Page </a:t>
            </a:r>
            <a:fld id="{3B0BE9DB-D97F-4493-A0C7-DDE69D7120CB}" type="slidenum">
              <a:rPr lang="de-DE" altLang="zh-CN" smtClean="0"/>
              <a:pPr defTabSz="801688"/>
              <a:t>7</a:t>
            </a:fld>
            <a:endParaRPr lang="en-GB" altLang="zh-CN" smtClean="0"/>
          </a:p>
        </p:txBody>
      </p:sp>
      <p:graphicFrame>
        <p:nvGraphicFramePr>
          <p:cNvPr id="245275" name="Group 1563"/>
          <p:cNvGraphicFramePr>
            <a:graphicFrameLocks noGrp="1"/>
          </p:cNvGraphicFramePr>
          <p:nvPr/>
        </p:nvGraphicFramePr>
        <p:xfrm>
          <a:off x="755650" y="1285875"/>
          <a:ext cx="8064500" cy="4507104"/>
        </p:xfrm>
        <a:graphic>
          <a:graphicData uri="http://schemas.openxmlformats.org/drawingml/2006/table">
            <a:tbl>
              <a:tblPr/>
              <a:tblGrid>
                <a:gridCol w="1079500"/>
                <a:gridCol w="2170113"/>
                <a:gridCol w="803275"/>
                <a:gridCol w="801687"/>
                <a:gridCol w="803275"/>
                <a:gridCol w="801688"/>
                <a:gridCol w="803275"/>
                <a:gridCol w="801687"/>
              </a:tblGrid>
              <a:tr h="184150">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内容</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活动</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FrutigerNext LT Regular" pitchFamily="34" charset="0"/>
                          <a:ea typeface="华文细黑" pitchFamily="2" charset="-122"/>
                        </a:rPr>
                        <a:t>12</a:t>
                      </a: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FrutigerNext LT Regular" pitchFamily="34" charset="0"/>
                          <a:ea typeface="华文细黑" pitchFamily="2" charset="-122"/>
                        </a:rPr>
                        <a:t>1</a:t>
                      </a: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月</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FrutigerNext LT Regular" pitchFamily="34" charset="0"/>
                          <a:ea typeface="华文细黑" pitchFamily="2" charset="-122"/>
                        </a:rPr>
                        <a:t>2</a:t>
                      </a: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月</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FrutigerNext LT Regular" pitchFamily="34" charset="0"/>
                          <a:ea typeface="华文细黑" pitchFamily="2" charset="-122"/>
                        </a:rPr>
                        <a:t>3</a:t>
                      </a: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月</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FrutigerNext LT Regular" pitchFamily="34" charset="0"/>
                          <a:ea typeface="华文细黑" pitchFamily="2" charset="-122"/>
                        </a:rPr>
                        <a:t>4</a:t>
                      </a: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月</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en-US" altLang="zh-CN" sz="1400" b="1" i="0" u="none" strike="noStrike" cap="none" normalizeH="0" baseline="0" dirty="0" smtClean="0">
                          <a:ln>
                            <a:noFill/>
                          </a:ln>
                          <a:solidFill>
                            <a:schemeClr val="tx1"/>
                          </a:solidFill>
                          <a:effectLst/>
                          <a:latin typeface="FrutigerNext LT Regular" pitchFamily="34" charset="0"/>
                          <a:ea typeface="华文细黑" pitchFamily="2" charset="-122"/>
                        </a:rPr>
                        <a:t>5</a:t>
                      </a: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月</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82563">
                <a:tc rowSpan="4">
                  <a:txBody>
                    <a:bodyPr/>
                    <a:lstStyle/>
                    <a:p>
                      <a:pPr marL="0" marR="0" lvl="0" indent="0" algn="l" defTabSz="914400"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选择课题</a:t>
                      </a:r>
                    </a:p>
                    <a:p>
                      <a:pPr marL="0" marR="0" lvl="0" indent="0" algn="l" defTabSz="914400"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把握现状</a:t>
                      </a:r>
                    </a:p>
                  </a:txBody>
                  <a:tcPr marL="90000" marR="90000" marT="46800" marB="4680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组圈注册登记</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r h="182563">
                <a:tc vMerge="1">
                  <a:txBody>
                    <a:bodyPr/>
                    <a:lstStyle/>
                    <a:p>
                      <a:endParaRPr lang="zh-CN" altLang="en-US"/>
                    </a:p>
                  </a:txBody>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制定活动计划表</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184150">
                <a:tc vMerge="1">
                  <a:txBody>
                    <a:bodyPr/>
                    <a:lstStyle/>
                    <a:p>
                      <a:endParaRPr lang="zh-CN" altLang="en-US"/>
                    </a:p>
                  </a:txBody>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选择课题和把握现状</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82563">
                <a:tc vMerge="1">
                  <a:txBody>
                    <a:bodyPr/>
                    <a:lstStyle/>
                    <a:p>
                      <a:endParaRPr lang="zh-CN" altLang="en-US"/>
                    </a:p>
                  </a:txBody>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2"/>
                          </a:solidFill>
                          <a:effectLst/>
                          <a:latin typeface="FrutigerNext LT Regular" pitchFamily="34" charset="0"/>
                          <a:ea typeface="华文细黑" pitchFamily="2" charset="-122"/>
                        </a:rPr>
                        <a:t>主题评审</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2"/>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dirty="0" smtClean="0">
                        <a:ln>
                          <a:noFill/>
                        </a:ln>
                        <a:solidFill>
                          <a:schemeClr val="tx2"/>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2"/>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dirty="0" smtClean="0">
                        <a:ln>
                          <a:noFill/>
                        </a:ln>
                        <a:solidFill>
                          <a:schemeClr val="tx2"/>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2"/>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2"/>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r h="182563">
                <a:tc>
                  <a:txBody>
                    <a:bodyPr/>
                    <a:lstStyle/>
                    <a:p>
                      <a:pPr marL="0" marR="0" lvl="0" indent="0" algn="l" defTabSz="914400"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分析根因</a:t>
                      </a:r>
                    </a:p>
                  </a:txBody>
                  <a:tcPr marL="90000" marR="90000" marT="46800" marB="4680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根因分析</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184150">
                <a:tc rowSpan="2">
                  <a:txBody>
                    <a:bodyPr/>
                    <a:lstStyle/>
                    <a:p>
                      <a:pPr marL="0" marR="0" lvl="0" indent="0" algn="l" defTabSz="914400"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拟定对策</a:t>
                      </a:r>
                    </a:p>
                  </a:txBody>
                  <a:tcPr marL="90000" marR="90000" marT="46800" marB="4680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对策拟定</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82563">
                <a:tc vMerge="1">
                  <a:txBody>
                    <a:bodyPr/>
                    <a:lstStyle/>
                    <a:p>
                      <a:endParaRPr lang="zh-CN" altLang="en-US"/>
                    </a:p>
                  </a:txBody>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2"/>
                          </a:solidFill>
                          <a:effectLst/>
                          <a:latin typeface="FrutigerNext LT Regular" pitchFamily="34" charset="0"/>
                          <a:ea typeface="华文细黑" pitchFamily="2" charset="-122"/>
                        </a:rPr>
                        <a:t>对策评审</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2"/>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2"/>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2"/>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2"/>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2"/>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2"/>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r>
              <a:tr h="222250">
                <a:tc>
                  <a:txBody>
                    <a:bodyPr/>
                    <a:lstStyle/>
                    <a:p>
                      <a:pPr marL="0" marR="0" lvl="0" indent="0" algn="l" defTabSz="914400"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对策实施</a:t>
                      </a:r>
                    </a:p>
                    <a:p>
                      <a:pPr marL="0" marR="0" lvl="0" indent="0" algn="l" defTabSz="914400"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效果确认</a:t>
                      </a:r>
                    </a:p>
                  </a:txBody>
                  <a:tcPr marL="90000" marR="90000" marT="46800" marB="4680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对策实施和效果确认</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r>
              <a:tr h="184150">
                <a:tc rowSpan="2">
                  <a:txBody>
                    <a:bodyPr/>
                    <a:lstStyle/>
                    <a:p>
                      <a:pPr marL="0" marR="0" lvl="0" indent="0" algn="l" defTabSz="914400"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成果标准化</a:t>
                      </a:r>
                    </a:p>
                    <a:p>
                      <a:pPr marL="0" marR="0" lvl="0" indent="0" algn="ctr" defTabSz="914400" rtl="0" eaLnBrk="1" fontAlgn="base" latinLnBrk="0" hangingPunct="1">
                        <a:lnSpc>
                          <a:spcPct val="12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和总结</a:t>
                      </a:r>
                    </a:p>
                  </a:txBody>
                  <a:tcPr marL="90000" marR="90000" marT="46800" marB="4680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rPr>
                        <a:t>成果标准化和总结</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82563">
                <a:tc vMerge="1">
                  <a:txBody>
                    <a:bodyPr/>
                    <a:lstStyle/>
                    <a:p>
                      <a:endParaRPr lang="zh-CN" altLang="en-US"/>
                    </a:p>
                  </a:txBody>
                  <a:tcPr/>
                </a:tc>
                <a:tc>
                  <a:txBody>
                    <a:bodyPr/>
                    <a:lstStyle/>
                    <a:p>
                      <a:pPr marL="0" marR="0" lvl="0" indent="0" algn="l" defTabSz="914400" rtl="0" eaLnBrk="1" fontAlgn="base" latinLnBrk="0" hangingPunct="1">
                        <a:lnSpc>
                          <a:spcPct val="140000"/>
                        </a:lnSpc>
                        <a:spcBef>
                          <a:spcPct val="0"/>
                        </a:spcBef>
                        <a:spcAft>
                          <a:spcPct val="0"/>
                        </a:spcAft>
                        <a:buClr>
                          <a:schemeClr val="bg2"/>
                        </a:buClr>
                        <a:buSzPct val="60000"/>
                        <a:buFont typeface="Wingdings" pitchFamily="2" charset="2"/>
                        <a:buNone/>
                        <a:tabLst/>
                      </a:pPr>
                      <a:r>
                        <a:rPr kumimoji="0" lang="zh-CN" altLang="en-US" sz="1400" b="1" i="0" u="none" strike="noStrike" cap="none" normalizeH="0" baseline="0" dirty="0" smtClean="0">
                          <a:ln>
                            <a:noFill/>
                          </a:ln>
                          <a:solidFill>
                            <a:schemeClr val="tx2"/>
                          </a:solidFill>
                          <a:effectLst/>
                          <a:latin typeface="FrutigerNext LT Regular" pitchFamily="34" charset="0"/>
                          <a:ea typeface="华文细黑" pitchFamily="2" charset="-122"/>
                        </a:rPr>
                        <a:t>成果评审</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2"/>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2"/>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2"/>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dirty="0" smtClean="0">
                        <a:ln>
                          <a:noFill/>
                        </a:ln>
                        <a:solidFill>
                          <a:schemeClr val="tx2"/>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smtClean="0">
                        <a:ln>
                          <a:noFill/>
                        </a:ln>
                        <a:solidFill>
                          <a:schemeClr val="tx2"/>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
                          <a:schemeClr val="bg2"/>
                        </a:buClr>
                        <a:buSzPct val="60000"/>
                        <a:buFont typeface="Wingdings" pitchFamily="2" charset="2"/>
                        <a:buNone/>
                        <a:tabLst/>
                      </a:pPr>
                      <a:endParaRPr kumimoji="0" lang="zh-CN" altLang="en-US" sz="1400" b="1" i="0" u="none" strike="noStrike" cap="none" normalizeH="0" baseline="0" dirty="0" smtClean="0">
                        <a:ln>
                          <a:noFill/>
                        </a:ln>
                        <a:solidFill>
                          <a:schemeClr val="tx2"/>
                        </a:solidFill>
                        <a:effectLst/>
                        <a:latin typeface="FrutigerNext LT Regular" pitchFamily="34" charset="0"/>
                        <a:ea typeface="华文细黑"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0348" name="Rectangle 159"/>
          <p:cNvSpPr>
            <a:spLocks noGrp="1" noChangeArrowheads="1"/>
          </p:cNvSpPr>
          <p:nvPr>
            <p:ph type="title"/>
          </p:nvPr>
        </p:nvSpPr>
        <p:spPr/>
        <p:txBody>
          <a:bodyPr/>
          <a:lstStyle/>
          <a:p>
            <a:pPr eaLnBrk="1" hangingPunct="1"/>
            <a:r>
              <a:rPr lang="zh-CN" altLang="en-US" smtClean="0"/>
              <a:t>活动计划表</a:t>
            </a:r>
          </a:p>
        </p:txBody>
      </p:sp>
      <p:sp>
        <p:nvSpPr>
          <p:cNvPr id="10349" name="Line 147"/>
          <p:cNvSpPr>
            <a:spLocks noChangeShapeType="1"/>
          </p:cNvSpPr>
          <p:nvPr/>
        </p:nvSpPr>
        <p:spPr bwMode="auto">
          <a:xfrm>
            <a:off x="4067944" y="2357438"/>
            <a:ext cx="215900" cy="0"/>
          </a:xfrm>
          <a:prstGeom prst="line">
            <a:avLst/>
          </a:prstGeom>
          <a:noFill/>
          <a:ln w="25400">
            <a:solidFill>
              <a:srgbClr val="FF0000"/>
            </a:solidFill>
            <a:round/>
            <a:headEnd type="none" w="sm" len="sm"/>
            <a:tailEnd type="none" w="sm" len="sm"/>
          </a:ln>
        </p:spPr>
        <p:txBody>
          <a:bodyPr/>
          <a:lstStyle/>
          <a:p>
            <a:endParaRPr lang="zh-CN" altLang="en-US"/>
          </a:p>
        </p:txBody>
      </p:sp>
      <p:sp>
        <p:nvSpPr>
          <p:cNvPr id="10350" name="Line 148"/>
          <p:cNvSpPr>
            <a:spLocks noChangeShapeType="1"/>
          </p:cNvSpPr>
          <p:nvPr/>
        </p:nvSpPr>
        <p:spPr bwMode="auto">
          <a:xfrm flipV="1">
            <a:off x="4505127" y="3140968"/>
            <a:ext cx="498921" cy="0"/>
          </a:xfrm>
          <a:prstGeom prst="line">
            <a:avLst/>
          </a:prstGeom>
          <a:noFill/>
          <a:ln w="25400">
            <a:solidFill>
              <a:srgbClr val="FF0000"/>
            </a:solidFill>
            <a:round/>
            <a:headEnd type="none" w="sm" len="sm"/>
            <a:tailEnd type="none" w="sm" len="sm"/>
          </a:ln>
        </p:spPr>
        <p:txBody>
          <a:bodyPr/>
          <a:lstStyle/>
          <a:p>
            <a:endParaRPr lang="zh-CN" altLang="en-US"/>
          </a:p>
        </p:txBody>
      </p:sp>
      <p:sp>
        <p:nvSpPr>
          <p:cNvPr id="10351" name="Line 149"/>
          <p:cNvSpPr>
            <a:spLocks noChangeShapeType="1"/>
          </p:cNvSpPr>
          <p:nvPr/>
        </p:nvSpPr>
        <p:spPr bwMode="auto">
          <a:xfrm>
            <a:off x="4357563" y="2707779"/>
            <a:ext cx="574477" cy="0"/>
          </a:xfrm>
          <a:prstGeom prst="line">
            <a:avLst/>
          </a:prstGeom>
          <a:noFill/>
          <a:ln w="25400">
            <a:solidFill>
              <a:srgbClr val="FF0000"/>
            </a:solidFill>
            <a:round/>
            <a:headEnd type="none" w="sm" len="sm"/>
            <a:tailEnd type="none" w="sm" len="sm"/>
          </a:ln>
        </p:spPr>
        <p:txBody>
          <a:bodyPr/>
          <a:lstStyle/>
          <a:p>
            <a:endParaRPr lang="zh-CN" altLang="en-US"/>
          </a:p>
        </p:txBody>
      </p:sp>
      <p:sp>
        <p:nvSpPr>
          <p:cNvPr id="10352" name="Line 150"/>
          <p:cNvSpPr>
            <a:spLocks noChangeShapeType="1"/>
          </p:cNvSpPr>
          <p:nvPr/>
        </p:nvSpPr>
        <p:spPr bwMode="auto">
          <a:xfrm>
            <a:off x="5076056" y="3500438"/>
            <a:ext cx="576064" cy="0"/>
          </a:xfrm>
          <a:prstGeom prst="line">
            <a:avLst/>
          </a:prstGeom>
          <a:noFill/>
          <a:ln w="25400">
            <a:solidFill>
              <a:srgbClr val="FF0000"/>
            </a:solidFill>
            <a:round/>
            <a:headEnd type="none" w="sm" len="sm"/>
            <a:tailEnd type="none" w="sm" len="sm"/>
          </a:ln>
        </p:spPr>
        <p:txBody>
          <a:bodyPr/>
          <a:lstStyle/>
          <a:p>
            <a:endParaRPr lang="zh-CN" altLang="en-US"/>
          </a:p>
        </p:txBody>
      </p:sp>
      <p:sp>
        <p:nvSpPr>
          <p:cNvPr id="10353" name="Line 151"/>
          <p:cNvSpPr>
            <a:spLocks noChangeShapeType="1"/>
          </p:cNvSpPr>
          <p:nvPr/>
        </p:nvSpPr>
        <p:spPr bwMode="auto">
          <a:xfrm>
            <a:off x="5513809" y="3929063"/>
            <a:ext cx="714375" cy="0"/>
          </a:xfrm>
          <a:prstGeom prst="line">
            <a:avLst/>
          </a:prstGeom>
          <a:noFill/>
          <a:ln w="25400">
            <a:solidFill>
              <a:srgbClr val="FF0000"/>
            </a:solidFill>
            <a:round/>
            <a:headEnd type="none" w="sm" len="sm"/>
            <a:tailEnd type="none" w="sm" len="sm"/>
          </a:ln>
        </p:spPr>
        <p:txBody>
          <a:bodyPr/>
          <a:lstStyle/>
          <a:p>
            <a:endParaRPr lang="zh-CN" altLang="en-US"/>
          </a:p>
        </p:txBody>
      </p:sp>
      <p:sp>
        <p:nvSpPr>
          <p:cNvPr id="10354" name="Line 152"/>
          <p:cNvSpPr>
            <a:spLocks noChangeShapeType="1"/>
          </p:cNvSpPr>
          <p:nvPr/>
        </p:nvSpPr>
        <p:spPr bwMode="auto">
          <a:xfrm>
            <a:off x="6228184" y="4286250"/>
            <a:ext cx="234950" cy="0"/>
          </a:xfrm>
          <a:prstGeom prst="line">
            <a:avLst/>
          </a:prstGeom>
          <a:noFill/>
          <a:ln w="25400">
            <a:solidFill>
              <a:srgbClr val="FF0000"/>
            </a:solidFill>
            <a:round/>
            <a:headEnd type="none" w="sm" len="sm"/>
            <a:tailEnd type="none" w="sm" len="sm"/>
          </a:ln>
        </p:spPr>
        <p:txBody>
          <a:bodyPr/>
          <a:lstStyle/>
          <a:p>
            <a:endParaRPr lang="zh-CN" altLang="en-US"/>
          </a:p>
        </p:txBody>
      </p:sp>
      <p:sp>
        <p:nvSpPr>
          <p:cNvPr id="10355" name="Line 153"/>
          <p:cNvSpPr>
            <a:spLocks noChangeShapeType="1"/>
          </p:cNvSpPr>
          <p:nvPr/>
        </p:nvSpPr>
        <p:spPr bwMode="auto">
          <a:xfrm>
            <a:off x="7380312" y="5300067"/>
            <a:ext cx="720080" cy="0"/>
          </a:xfrm>
          <a:prstGeom prst="line">
            <a:avLst/>
          </a:prstGeom>
          <a:noFill/>
          <a:ln w="25400">
            <a:solidFill>
              <a:srgbClr val="FF0000"/>
            </a:solidFill>
            <a:round/>
            <a:headEnd type="none" w="sm" len="sm"/>
            <a:tailEnd type="none" w="sm" len="sm"/>
          </a:ln>
        </p:spPr>
        <p:txBody>
          <a:bodyPr/>
          <a:lstStyle/>
          <a:p>
            <a:endParaRPr lang="zh-CN" altLang="en-US"/>
          </a:p>
        </p:txBody>
      </p:sp>
      <p:sp>
        <p:nvSpPr>
          <p:cNvPr id="10356" name="Line 154"/>
          <p:cNvSpPr>
            <a:spLocks noChangeShapeType="1"/>
          </p:cNvSpPr>
          <p:nvPr/>
        </p:nvSpPr>
        <p:spPr bwMode="auto">
          <a:xfrm>
            <a:off x="8244408" y="5698800"/>
            <a:ext cx="504056" cy="0"/>
          </a:xfrm>
          <a:prstGeom prst="line">
            <a:avLst/>
          </a:prstGeom>
          <a:noFill/>
          <a:ln w="25400">
            <a:solidFill>
              <a:srgbClr val="FF0000"/>
            </a:solidFill>
            <a:round/>
            <a:headEnd type="none" w="sm" len="sm"/>
            <a:tailEnd type="none" w="sm" len="sm"/>
          </a:ln>
        </p:spPr>
        <p:txBody>
          <a:bodyPr/>
          <a:lstStyle/>
          <a:p>
            <a:endParaRPr lang="zh-CN" altLang="en-US"/>
          </a:p>
        </p:txBody>
      </p:sp>
      <p:sp>
        <p:nvSpPr>
          <p:cNvPr id="10357" name="Line 156"/>
          <p:cNvSpPr>
            <a:spLocks noChangeShapeType="1"/>
          </p:cNvSpPr>
          <p:nvPr/>
        </p:nvSpPr>
        <p:spPr bwMode="auto">
          <a:xfrm>
            <a:off x="4067944" y="1928813"/>
            <a:ext cx="215900" cy="0"/>
          </a:xfrm>
          <a:prstGeom prst="line">
            <a:avLst/>
          </a:prstGeom>
          <a:noFill/>
          <a:ln w="25400">
            <a:solidFill>
              <a:srgbClr val="FF0000"/>
            </a:solidFill>
            <a:round/>
            <a:headEnd type="none" w="sm" len="sm"/>
            <a:tailEnd type="none" w="sm" len="sm"/>
          </a:ln>
        </p:spPr>
        <p:txBody>
          <a:bodyPr/>
          <a:lstStyle/>
          <a:p>
            <a:endParaRPr lang="zh-CN" altLang="en-US"/>
          </a:p>
        </p:txBody>
      </p:sp>
      <p:sp>
        <p:nvSpPr>
          <p:cNvPr id="10359" name="Line 1433"/>
          <p:cNvSpPr>
            <a:spLocks noChangeShapeType="1"/>
          </p:cNvSpPr>
          <p:nvPr/>
        </p:nvSpPr>
        <p:spPr bwMode="auto">
          <a:xfrm>
            <a:off x="4067944" y="2214563"/>
            <a:ext cx="215900" cy="0"/>
          </a:xfrm>
          <a:prstGeom prst="line">
            <a:avLst/>
          </a:prstGeom>
          <a:noFill/>
          <a:ln w="25400">
            <a:solidFill>
              <a:srgbClr val="FF0000"/>
            </a:solidFill>
            <a:prstDash val="sysDot"/>
            <a:round/>
            <a:headEnd type="none" w="sm" len="sm"/>
            <a:tailEnd type="none" w="sm" len="sm"/>
          </a:ln>
        </p:spPr>
        <p:txBody>
          <a:bodyPr/>
          <a:lstStyle/>
          <a:p>
            <a:endParaRPr lang="zh-CN" altLang="en-US"/>
          </a:p>
        </p:txBody>
      </p:sp>
      <p:sp>
        <p:nvSpPr>
          <p:cNvPr id="10360" name="Line 1434"/>
          <p:cNvSpPr>
            <a:spLocks noChangeShapeType="1"/>
          </p:cNvSpPr>
          <p:nvPr/>
        </p:nvSpPr>
        <p:spPr bwMode="auto">
          <a:xfrm flipV="1">
            <a:off x="4505127" y="2998093"/>
            <a:ext cx="498921" cy="0"/>
          </a:xfrm>
          <a:prstGeom prst="line">
            <a:avLst/>
          </a:prstGeom>
          <a:noFill/>
          <a:ln w="25400">
            <a:solidFill>
              <a:srgbClr val="FF0000"/>
            </a:solidFill>
            <a:prstDash val="sysDot"/>
            <a:round/>
            <a:headEnd type="none" w="sm" len="sm"/>
            <a:tailEnd type="none" w="sm" len="sm"/>
          </a:ln>
        </p:spPr>
        <p:txBody>
          <a:bodyPr/>
          <a:lstStyle/>
          <a:p>
            <a:endParaRPr lang="zh-CN" altLang="en-US"/>
          </a:p>
        </p:txBody>
      </p:sp>
      <p:sp>
        <p:nvSpPr>
          <p:cNvPr id="10361" name="Line 1435"/>
          <p:cNvSpPr>
            <a:spLocks noChangeShapeType="1"/>
          </p:cNvSpPr>
          <p:nvPr/>
        </p:nvSpPr>
        <p:spPr bwMode="auto">
          <a:xfrm>
            <a:off x="4211960" y="2564904"/>
            <a:ext cx="576064" cy="0"/>
          </a:xfrm>
          <a:prstGeom prst="line">
            <a:avLst/>
          </a:prstGeom>
          <a:noFill/>
          <a:ln w="25400">
            <a:solidFill>
              <a:srgbClr val="FF0000"/>
            </a:solidFill>
            <a:prstDash val="sysDot"/>
            <a:round/>
            <a:headEnd type="none" w="sm" len="sm"/>
            <a:tailEnd type="none" w="sm" len="sm"/>
          </a:ln>
        </p:spPr>
        <p:txBody>
          <a:bodyPr/>
          <a:lstStyle/>
          <a:p>
            <a:endParaRPr lang="zh-CN" altLang="en-US"/>
          </a:p>
        </p:txBody>
      </p:sp>
      <p:sp>
        <p:nvSpPr>
          <p:cNvPr id="10362" name="Line 1436"/>
          <p:cNvSpPr>
            <a:spLocks noChangeShapeType="1"/>
          </p:cNvSpPr>
          <p:nvPr/>
        </p:nvSpPr>
        <p:spPr bwMode="auto">
          <a:xfrm>
            <a:off x="5076056" y="3357563"/>
            <a:ext cx="287337" cy="0"/>
          </a:xfrm>
          <a:prstGeom prst="line">
            <a:avLst/>
          </a:prstGeom>
          <a:noFill/>
          <a:ln w="25400">
            <a:solidFill>
              <a:srgbClr val="FF0000"/>
            </a:solidFill>
            <a:prstDash val="sysDot"/>
            <a:round/>
            <a:headEnd type="none" w="sm" len="sm"/>
            <a:tailEnd type="none" w="sm" len="sm"/>
          </a:ln>
        </p:spPr>
        <p:txBody>
          <a:bodyPr/>
          <a:lstStyle/>
          <a:p>
            <a:endParaRPr lang="zh-CN" altLang="en-US"/>
          </a:p>
        </p:txBody>
      </p:sp>
      <p:sp>
        <p:nvSpPr>
          <p:cNvPr id="10363" name="Line 1437"/>
          <p:cNvSpPr>
            <a:spLocks noChangeShapeType="1"/>
          </p:cNvSpPr>
          <p:nvPr/>
        </p:nvSpPr>
        <p:spPr bwMode="auto">
          <a:xfrm>
            <a:off x="5369793" y="3786188"/>
            <a:ext cx="714375" cy="0"/>
          </a:xfrm>
          <a:prstGeom prst="line">
            <a:avLst/>
          </a:prstGeom>
          <a:noFill/>
          <a:ln w="25400">
            <a:solidFill>
              <a:srgbClr val="FF0000"/>
            </a:solidFill>
            <a:prstDash val="sysDot"/>
            <a:round/>
            <a:headEnd type="none" w="sm" len="sm"/>
            <a:tailEnd type="none" w="sm" len="sm"/>
          </a:ln>
        </p:spPr>
        <p:txBody>
          <a:bodyPr/>
          <a:lstStyle/>
          <a:p>
            <a:endParaRPr lang="zh-CN" altLang="en-US"/>
          </a:p>
        </p:txBody>
      </p:sp>
      <p:sp>
        <p:nvSpPr>
          <p:cNvPr id="10364" name="Line 1438"/>
          <p:cNvSpPr>
            <a:spLocks noChangeShapeType="1"/>
          </p:cNvSpPr>
          <p:nvPr/>
        </p:nvSpPr>
        <p:spPr bwMode="auto">
          <a:xfrm>
            <a:off x="6156176" y="4143375"/>
            <a:ext cx="234950" cy="0"/>
          </a:xfrm>
          <a:prstGeom prst="line">
            <a:avLst/>
          </a:prstGeom>
          <a:noFill/>
          <a:ln w="25400">
            <a:solidFill>
              <a:srgbClr val="FF0000"/>
            </a:solidFill>
            <a:prstDash val="sysDot"/>
            <a:round/>
            <a:headEnd type="none" w="sm" len="sm"/>
            <a:tailEnd type="none" w="sm" len="sm"/>
          </a:ln>
        </p:spPr>
        <p:txBody>
          <a:bodyPr/>
          <a:lstStyle/>
          <a:p>
            <a:endParaRPr lang="zh-CN" altLang="en-US"/>
          </a:p>
        </p:txBody>
      </p:sp>
      <p:sp>
        <p:nvSpPr>
          <p:cNvPr id="10365" name="Line 1439"/>
          <p:cNvSpPr>
            <a:spLocks noChangeShapeType="1"/>
          </p:cNvSpPr>
          <p:nvPr/>
        </p:nvSpPr>
        <p:spPr bwMode="auto">
          <a:xfrm>
            <a:off x="7524328" y="5157192"/>
            <a:ext cx="648072" cy="0"/>
          </a:xfrm>
          <a:prstGeom prst="line">
            <a:avLst/>
          </a:prstGeom>
          <a:noFill/>
          <a:ln w="25400">
            <a:solidFill>
              <a:srgbClr val="FF0000"/>
            </a:solidFill>
            <a:prstDash val="sysDot"/>
            <a:round/>
            <a:headEnd type="none" w="sm" len="sm"/>
            <a:tailEnd type="none" w="sm" len="sm"/>
          </a:ln>
        </p:spPr>
        <p:txBody>
          <a:bodyPr/>
          <a:lstStyle/>
          <a:p>
            <a:endParaRPr lang="zh-CN" altLang="en-US"/>
          </a:p>
        </p:txBody>
      </p:sp>
      <p:sp>
        <p:nvSpPr>
          <p:cNvPr id="10366" name="Line 1440"/>
          <p:cNvSpPr>
            <a:spLocks noChangeShapeType="1"/>
          </p:cNvSpPr>
          <p:nvPr/>
        </p:nvSpPr>
        <p:spPr bwMode="auto">
          <a:xfrm>
            <a:off x="8244408" y="5554800"/>
            <a:ext cx="500881" cy="0"/>
          </a:xfrm>
          <a:prstGeom prst="line">
            <a:avLst/>
          </a:prstGeom>
          <a:noFill/>
          <a:ln w="25400">
            <a:solidFill>
              <a:srgbClr val="FF0000"/>
            </a:solidFill>
            <a:prstDash val="sysDot"/>
            <a:round/>
            <a:headEnd type="none" w="sm" len="sm"/>
            <a:tailEnd type="none" w="sm" len="sm"/>
          </a:ln>
        </p:spPr>
        <p:txBody>
          <a:bodyPr/>
          <a:lstStyle/>
          <a:p>
            <a:endParaRPr lang="zh-CN" altLang="en-US"/>
          </a:p>
        </p:txBody>
      </p:sp>
      <p:sp>
        <p:nvSpPr>
          <p:cNvPr id="10367" name="Line 1441"/>
          <p:cNvSpPr>
            <a:spLocks noChangeShapeType="1"/>
          </p:cNvSpPr>
          <p:nvPr/>
        </p:nvSpPr>
        <p:spPr bwMode="auto">
          <a:xfrm>
            <a:off x="4067944" y="1785938"/>
            <a:ext cx="215900" cy="0"/>
          </a:xfrm>
          <a:prstGeom prst="line">
            <a:avLst/>
          </a:prstGeom>
          <a:noFill/>
          <a:ln w="25400">
            <a:solidFill>
              <a:srgbClr val="FF0000"/>
            </a:solidFill>
            <a:prstDash val="sysDot"/>
            <a:round/>
            <a:headEnd type="none" w="sm" len="sm"/>
            <a:tailEnd type="none" w="sm" len="sm"/>
          </a:ln>
        </p:spPr>
        <p:txBody>
          <a:bodyPr/>
          <a:lstStyle/>
          <a:p>
            <a:endParaRPr lang="zh-CN" altLang="en-US"/>
          </a:p>
        </p:txBody>
      </p:sp>
      <p:sp>
        <p:nvSpPr>
          <p:cNvPr id="9346" name="TextBox 47"/>
          <p:cNvSpPr txBox="1">
            <a:spLocks noChangeArrowheads="1"/>
          </p:cNvSpPr>
          <p:nvPr/>
        </p:nvSpPr>
        <p:spPr bwMode="auto">
          <a:xfrm>
            <a:off x="755650" y="5929313"/>
            <a:ext cx="8064500" cy="307777"/>
          </a:xfrm>
          <a:prstGeom prst="rect">
            <a:avLst/>
          </a:prstGeom>
          <a:noFill/>
          <a:ln w="9525">
            <a:noFill/>
            <a:miter lim="800000"/>
            <a:headEnd/>
            <a:tailEnd/>
          </a:ln>
        </p:spPr>
        <p:txBody>
          <a:bodyPr>
            <a:spAutoFit/>
          </a:bodyPr>
          <a:lstStyle/>
          <a:p>
            <a:pPr>
              <a:defRPr/>
            </a:pPr>
            <a:r>
              <a:rPr lang="zh-CN" altLang="en-US" b="1" dirty="0">
                <a:solidFill>
                  <a:schemeClr val="tx1"/>
                </a:solidFill>
                <a:latin typeface="+mn-lt"/>
                <a:ea typeface="+mn-ea"/>
              </a:rPr>
              <a:t>注：  计划进度                               实际进</a:t>
            </a:r>
            <a:r>
              <a:rPr lang="zh-CN" altLang="en-US" b="1" dirty="0" smtClean="0">
                <a:solidFill>
                  <a:schemeClr val="tx1"/>
                </a:solidFill>
                <a:latin typeface="+mn-lt"/>
                <a:ea typeface="+mn-ea"/>
              </a:rPr>
              <a:t>度                             活动频度：计划每周活动 </a:t>
            </a:r>
            <a:r>
              <a:rPr lang="en-US" altLang="zh-CN" b="1" dirty="0" smtClean="0">
                <a:solidFill>
                  <a:srgbClr val="FF0000"/>
                </a:solidFill>
                <a:ea typeface="华文细黑" pitchFamily="2" charset="-122"/>
              </a:rPr>
              <a:t>1</a:t>
            </a:r>
            <a:r>
              <a:rPr lang="zh-CN" altLang="en-US" b="1" dirty="0" smtClean="0">
                <a:solidFill>
                  <a:schemeClr val="tx1"/>
                </a:solidFill>
                <a:latin typeface="+mn-lt"/>
                <a:ea typeface="+mn-ea"/>
              </a:rPr>
              <a:t>次</a:t>
            </a:r>
            <a:endParaRPr lang="zh-CN" altLang="en-US" b="1" dirty="0">
              <a:solidFill>
                <a:schemeClr val="tx1"/>
              </a:solidFill>
              <a:latin typeface="+mn-lt"/>
              <a:ea typeface="+mn-ea"/>
            </a:endParaRPr>
          </a:p>
        </p:txBody>
      </p:sp>
      <p:sp>
        <p:nvSpPr>
          <p:cNvPr id="10370" name="Line 1441"/>
          <p:cNvSpPr>
            <a:spLocks noChangeShapeType="1"/>
          </p:cNvSpPr>
          <p:nvPr/>
        </p:nvSpPr>
        <p:spPr bwMode="auto">
          <a:xfrm>
            <a:off x="2197100" y="6072188"/>
            <a:ext cx="430213" cy="0"/>
          </a:xfrm>
          <a:prstGeom prst="line">
            <a:avLst/>
          </a:prstGeom>
          <a:noFill/>
          <a:ln w="25400">
            <a:solidFill>
              <a:srgbClr val="FF0000"/>
            </a:solidFill>
            <a:prstDash val="sysDot"/>
            <a:round/>
            <a:headEnd type="none" w="sm" len="sm"/>
            <a:tailEnd type="none" w="sm" len="sm"/>
          </a:ln>
        </p:spPr>
        <p:txBody>
          <a:bodyPr/>
          <a:lstStyle/>
          <a:p>
            <a:endParaRPr lang="zh-CN" altLang="en-US"/>
          </a:p>
        </p:txBody>
      </p:sp>
      <p:sp>
        <p:nvSpPr>
          <p:cNvPr id="10371" name="Line 156"/>
          <p:cNvSpPr>
            <a:spLocks noChangeShapeType="1"/>
          </p:cNvSpPr>
          <p:nvPr/>
        </p:nvSpPr>
        <p:spPr bwMode="auto">
          <a:xfrm>
            <a:off x="4503738" y="6072188"/>
            <a:ext cx="428625" cy="0"/>
          </a:xfrm>
          <a:prstGeom prst="line">
            <a:avLst/>
          </a:prstGeom>
          <a:noFill/>
          <a:ln w="25400">
            <a:solidFill>
              <a:srgbClr val="FF0000"/>
            </a:solidFill>
            <a:round/>
            <a:headEnd type="none" w="sm" len="sm"/>
            <a:tailEnd type="none" w="sm" len="sm"/>
          </a:ln>
        </p:spPr>
        <p:txBody>
          <a:bodyPr/>
          <a:lstStyle/>
          <a:p>
            <a:endParaRPr lang="zh-CN" altLang="en-US"/>
          </a:p>
        </p:txBody>
      </p:sp>
      <p:sp>
        <p:nvSpPr>
          <p:cNvPr id="28" name="Line 151"/>
          <p:cNvSpPr>
            <a:spLocks noChangeShapeType="1"/>
          </p:cNvSpPr>
          <p:nvPr/>
        </p:nvSpPr>
        <p:spPr bwMode="auto">
          <a:xfrm>
            <a:off x="6444208" y="4797152"/>
            <a:ext cx="864096" cy="0"/>
          </a:xfrm>
          <a:prstGeom prst="line">
            <a:avLst/>
          </a:prstGeom>
          <a:noFill/>
          <a:ln w="25400">
            <a:solidFill>
              <a:srgbClr val="FF0000"/>
            </a:solidFill>
            <a:round/>
            <a:headEnd type="none" w="sm" len="sm"/>
            <a:tailEnd type="none" w="sm" len="sm"/>
          </a:ln>
        </p:spPr>
        <p:txBody>
          <a:bodyPr/>
          <a:lstStyle/>
          <a:p>
            <a:endParaRPr lang="zh-CN" altLang="en-US"/>
          </a:p>
        </p:txBody>
      </p:sp>
      <p:sp>
        <p:nvSpPr>
          <p:cNvPr id="29" name="Line 1437"/>
          <p:cNvSpPr>
            <a:spLocks noChangeShapeType="1"/>
          </p:cNvSpPr>
          <p:nvPr/>
        </p:nvSpPr>
        <p:spPr bwMode="auto">
          <a:xfrm>
            <a:off x="6444208" y="4654277"/>
            <a:ext cx="1008112" cy="0"/>
          </a:xfrm>
          <a:prstGeom prst="line">
            <a:avLst/>
          </a:prstGeom>
          <a:noFill/>
          <a:ln w="25400">
            <a:solidFill>
              <a:srgbClr val="FF0000"/>
            </a:solidFill>
            <a:prstDash val="sysDot"/>
            <a:round/>
            <a:headEnd type="none" w="sm" len="sm"/>
            <a:tailEnd type="none" w="sm" len="sm"/>
          </a:ln>
        </p:spPr>
        <p:txBody>
          <a:bodyPr/>
          <a:lstStyle/>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p>
            <a:pPr defTabSz="801688"/>
            <a:r>
              <a:rPr lang="de-DE" altLang="zh-CN" smtClean="0"/>
              <a:t>Page </a:t>
            </a:r>
            <a:fld id="{3AD71B55-447A-49CB-999F-557F61007AC6}" type="slidenum">
              <a:rPr lang="de-DE" altLang="zh-CN" smtClean="0"/>
              <a:pPr defTabSz="801688"/>
              <a:t>8</a:t>
            </a:fld>
            <a:endParaRPr lang="en-GB" altLang="zh-CN" smtClean="0"/>
          </a:p>
        </p:txBody>
      </p:sp>
      <p:sp>
        <p:nvSpPr>
          <p:cNvPr id="11268" name="Rectangle 21"/>
          <p:cNvSpPr>
            <a:spLocks noGrp="1" noChangeArrowheads="1"/>
          </p:cNvSpPr>
          <p:nvPr>
            <p:ph type="title"/>
          </p:nvPr>
        </p:nvSpPr>
        <p:spPr/>
        <p:txBody>
          <a:bodyPr/>
          <a:lstStyle/>
          <a:p>
            <a:pPr eaLnBrk="1" hangingPunct="1"/>
            <a:r>
              <a:rPr lang="en-US" altLang="zh-CN" smtClean="0"/>
              <a:t>Step 1.1</a:t>
            </a:r>
            <a:r>
              <a:rPr lang="zh-CN" altLang="en-US" smtClean="0"/>
              <a:t>：选择课题</a:t>
            </a:r>
          </a:p>
        </p:txBody>
      </p:sp>
      <p:grpSp>
        <p:nvGrpSpPr>
          <p:cNvPr id="11269" name="组合 28"/>
          <p:cNvGrpSpPr>
            <a:grpSpLocks/>
          </p:cNvGrpSpPr>
          <p:nvPr/>
        </p:nvGrpSpPr>
        <p:grpSpPr bwMode="auto">
          <a:xfrm>
            <a:off x="5413375" y="106363"/>
            <a:ext cx="3633788" cy="769937"/>
            <a:chOff x="5233327" y="265436"/>
            <a:chExt cx="3633789" cy="769938"/>
          </a:xfrm>
        </p:grpSpPr>
        <p:grpSp>
          <p:nvGrpSpPr>
            <p:cNvPr id="11270" name="Group 1570"/>
            <p:cNvGrpSpPr>
              <a:grpSpLocks/>
            </p:cNvGrpSpPr>
            <p:nvPr/>
          </p:nvGrpSpPr>
          <p:grpSpPr bwMode="auto">
            <a:xfrm>
              <a:off x="5339691" y="365449"/>
              <a:ext cx="3527425" cy="669925"/>
              <a:chOff x="3310" y="287"/>
              <a:chExt cx="2222" cy="422"/>
            </a:xfrm>
          </p:grpSpPr>
          <p:sp>
            <p:nvSpPr>
              <p:cNvPr id="11276" name="Freeform 1571"/>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1277" name="Freeform 1572"/>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1278" name="Freeform 1573"/>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1279" name="Freeform 1574"/>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1280" name="Text Box 1576"/>
              <p:cNvSpPr txBox="1">
                <a:spLocks noChangeArrowheads="1"/>
              </p:cNvSpPr>
              <p:nvPr/>
            </p:nvSpPr>
            <p:spPr bwMode="auto">
              <a:xfrm>
                <a:off x="3810" y="388"/>
                <a:ext cx="317"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分析根因</a:t>
                </a:r>
              </a:p>
            </p:txBody>
          </p:sp>
          <p:sp>
            <p:nvSpPr>
              <p:cNvPr id="11281" name="Text Box 1577"/>
              <p:cNvSpPr txBox="1">
                <a:spLocks noChangeArrowheads="1"/>
              </p:cNvSpPr>
              <p:nvPr/>
            </p:nvSpPr>
            <p:spPr bwMode="auto">
              <a:xfrm>
                <a:off x="4126" y="388"/>
                <a:ext cx="316"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拟定对策</a:t>
                </a:r>
              </a:p>
            </p:txBody>
          </p:sp>
          <p:sp>
            <p:nvSpPr>
              <p:cNvPr id="11282" name="Text Box 1578"/>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1283" name="Text Box 1579"/>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对策实施</a:t>
                </a:r>
              </a:p>
              <a:p>
                <a:pPr algn="ctr">
                  <a:lnSpc>
                    <a:spcPct val="110000"/>
                  </a:lnSpc>
                </a:pPr>
                <a:r>
                  <a:rPr lang="zh-CN" altLang="en-US" sz="1200" b="1">
                    <a:solidFill>
                      <a:srgbClr val="777777"/>
                    </a:solidFill>
                    <a:latin typeface="Arial" charset="0"/>
                    <a:ea typeface="华文细黑" pitchFamily="2" charset="-122"/>
                    <a:cs typeface="Arial" charset="0"/>
                  </a:rPr>
                  <a:t>效果确认</a:t>
                </a:r>
              </a:p>
            </p:txBody>
          </p:sp>
          <p:sp>
            <p:nvSpPr>
              <p:cNvPr id="11284" name="AutoShape 1580"/>
              <p:cNvSpPr>
                <a:spLocks noChangeArrowheads="1"/>
              </p:cNvSpPr>
              <p:nvPr/>
            </p:nvSpPr>
            <p:spPr bwMode="auto">
              <a:xfrm>
                <a:off x="3310" y="380"/>
                <a:ext cx="543" cy="329"/>
              </a:xfrm>
              <a:prstGeom prst="homePlate">
                <a:avLst>
                  <a:gd name="adj" fmla="val 24069"/>
                </a:avLst>
              </a:prstGeom>
              <a:gradFill rotWithShape="1">
                <a:gsLst>
                  <a:gs pos="0">
                    <a:srgbClr val="BE0202"/>
                  </a:gs>
                  <a:gs pos="100000">
                    <a:srgbClr val="CE9E9E"/>
                  </a:gs>
                </a:gsLst>
                <a:lin ang="2700000" scaled="1"/>
              </a:gradFill>
              <a:ln w="6350" algn="ctr">
                <a:solidFill>
                  <a:srgbClr val="000000"/>
                </a:solidFill>
                <a:miter lim="800000"/>
                <a:headEnd/>
                <a:tailEnd/>
              </a:ln>
            </p:spPr>
            <p:txBody>
              <a:bodyPr/>
              <a:lstStyle/>
              <a:p>
                <a:endParaRPr lang="zh-CN" altLang="en-US"/>
              </a:p>
            </p:txBody>
          </p:sp>
          <p:sp>
            <p:nvSpPr>
              <p:cNvPr id="11285" name="Text Box 1581"/>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latin typeface="Arial" charset="0"/>
                    <a:ea typeface="华文细黑" pitchFamily="2" charset="-122"/>
                    <a:cs typeface="Arial" charset="0"/>
                  </a:rPr>
                  <a:t>选择课题</a:t>
                </a:r>
              </a:p>
              <a:p>
                <a:pPr algn="ctr">
                  <a:lnSpc>
                    <a:spcPct val="110000"/>
                  </a:lnSpc>
                </a:pPr>
                <a:r>
                  <a:rPr lang="zh-CN" altLang="en-US" sz="1200" b="1">
                    <a:latin typeface="Arial" charset="0"/>
                    <a:ea typeface="华文细黑" pitchFamily="2" charset="-122"/>
                    <a:cs typeface="Arial" charset="0"/>
                  </a:rPr>
                  <a:t>把握现状</a:t>
                </a:r>
              </a:p>
            </p:txBody>
          </p:sp>
          <p:sp>
            <p:nvSpPr>
              <p:cNvPr id="11286" name="AutoShape 1582"/>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1287" name="AutoShape 1584"/>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1288" name="AutoShape 1586"/>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1271" name="Text Box 1587"/>
            <p:cNvSpPr txBox="1">
              <a:spLocks noChangeArrowheads="1"/>
            </p:cNvSpPr>
            <p:nvPr/>
          </p:nvSpPr>
          <p:spPr bwMode="auto">
            <a:xfrm>
              <a:off x="5233327" y="265436"/>
              <a:ext cx="503238"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S1</a:t>
              </a:r>
            </a:p>
          </p:txBody>
        </p:sp>
        <p:sp>
          <p:nvSpPr>
            <p:cNvPr id="11272" name="Text Box 1588"/>
            <p:cNvSpPr txBox="1">
              <a:spLocks noChangeArrowheads="1"/>
            </p:cNvSpPr>
            <p:nvPr/>
          </p:nvSpPr>
          <p:spPr bwMode="auto">
            <a:xfrm>
              <a:off x="61699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S2</a:t>
              </a:r>
            </a:p>
          </p:txBody>
        </p:sp>
        <p:sp>
          <p:nvSpPr>
            <p:cNvPr id="11273" name="Text Box 1589"/>
            <p:cNvSpPr txBox="1">
              <a:spLocks noChangeArrowheads="1"/>
            </p:cNvSpPr>
            <p:nvPr/>
          </p:nvSpPr>
          <p:spPr bwMode="auto">
            <a:xfrm>
              <a:off x="66017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1274" name="Text Box 1590"/>
            <p:cNvSpPr txBox="1">
              <a:spLocks noChangeArrowheads="1"/>
            </p:cNvSpPr>
            <p:nvPr/>
          </p:nvSpPr>
          <p:spPr bwMode="auto">
            <a:xfrm>
              <a:off x="7178015"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S4</a:t>
              </a:r>
            </a:p>
          </p:txBody>
        </p:sp>
        <p:sp>
          <p:nvSpPr>
            <p:cNvPr id="11275" name="Text Box 1591"/>
            <p:cNvSpPr txBox="1">
              <a:spLocks noChangeArrowheads="1"/>
            </p:cNvSpPr>
            <p:nvPr/>
          </p:nvSpPr>
          <p:spPr bwMode="auto">
            <a:xfrm>
              <a:off x="78971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pic>
        <p:nvPicPr>
          <p:cNvPr id="57" name="Picture 15" descr="23123213"/>
          <p:cNvPicPr>
            <a:picLocks noChangeAspect="1" noChangeArrowheads="1"/>
          </p:cNvPicPr>
          <p:nvPr/>
        </p:nvPicPr>
        <p:blipFill>
          <a:blip r:embed="rId2" cstate="print"/>
          <a:srcRect/>
          <a:stretch>
            <a:fillRect/>
          </a:stretch>
        </p:blipFill>
        <p:spPr bwMode="auto">
          <a:xfrm>
            <a:off x="0" y="1052513"/>
            <a:ext cx="9144000" cy="5076825"/>
          </a:xfrm>
          <a:prstGeom prst="rect">
            <a:avLst/>
          </a:prstGeom>
          <a:noFill/>
          <a:ln w="9525">
            <a:noFill/>
            <a:miter lim="800000"/>
            <a:headEnd/>
            <a:tailEnd/>
          </a:ln>
        </p:spPr>
      </p:pic>
      <p:grpSp>
        <p:nvGrpSpPr>
          <p:cNvPr id="58" name="Group 60"/>
          <p:cNvGrpSpPr>
            <a:grpSpLocks/>
          </p:cNvGrpSpPr>
          <p:nvPr/>
        </p:nvGrpSpPr>
        <p:grpSpPr bwMode="auto">
          <a:xfrm>
            <a:off x="3059113" y="1525588"/>
            <a:ext cx="2814637" cy="4064000"/>
            <a:chOff x="1726" y="1139"/>
            <a:chExt cx="1773" cy="2560"/>
          </a:xfrm>
        </p:grpSpPr>
        <p:grpSp>
          <p:nvGrpSpPr>
            <p:cNvPr id="59" name="Group 59"/>
            <p:cNvGrpSpPr>
              <a:grpSpLocks/>
            </p:cNvGrpSpPr>
            <p:nvPr/>
          </p:nvGrpSpPr>
          <p:grpSpPr bwMode="auto">
            <a:xfrm>
              <a:off x="2015" y="1139"/>
              <a:ext cx="1394" cy="877"/>
              <a:chOff x="235" y="898"/>
              <a:chExt cx="1394" cy="877"/>
            </a:xfrm>
          </p:grpSpPr>
          <p:pic>
            <p:nvPicPr>
              <p:cNvPr id="61" name="Picture 2" descr="云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5" y="898"/>
                <a:ext cx="1394" cy="877"/>
              </a:xfrm>
              <a:prstGeom prst="rect">
                <a:avLst/>
              </a:prstGeom>
              <a:noFill/>
              <a:ln w="9525">
                <a:noFill/>
                <a:miter lim="800000"/>
                <a:headEnd/>
                <a:tailEnd/>
              </a:ln>
            </p:spPr>
          </p:pic>
          <p:sp>
            <p:nvSpPr>
              <p:cNvPr id="62" name="Rectangle 36"/>
              <p:cNvSpPr>
                <a:spLocks noChangeArrowheads="1"/>
              </p:cNvSpPr>
              <p:nvPr/>
            </p:nvSpPr>
            <p:spPr bwMode="auto">
              <a:xfrm>
                <a:off x="524" y="1099"/>
                <a:ext cx="769" cy="364"/>
              </a:xfrm>
              <a:prstGeom prst="rect">
                <a:avLst/>
              </a:prstGeom>
              <a:noFill/>
              <a:ln w="9525" algn="ctr">
                <a:noFill/>
                <a:miter lim="800000"/>
                <a:headEnd/>
                <a:tailEnd/>
              </a:ln>
            </p:spPr>
            <p:txBody>
              <a:bodyPr lIns="78296" tIns="39147" rIns="78296" bIns="39147" anchor="ctr"/>
              <a:lstStyle/>
              <a:p>
                <a:pPr defTabSz="784225">
                  <a:lnSpc>
                    <a:spcPct val="140000"/>
                  </a:lnSpc>
                </a:pPr>
                <a:r>
                  <a:rPr lang="zh-CN" altLang="en-US" sz="2000" b="1">
                    <a:solidFill>
                      <a:schemeClr val="tx1"/>
                    </a:solidFill>
                    <a:latin typeface="微软雅黑" pitchFamily="34" charset="-122"/>
                    <a:ea typeface="微软雅黑" pitchFamily="34" charset="-122"/>
                  </a:rPr>
                  <a:t>头脑风暴</a:t>
                </a:r>
              </a:p>
            </p:txBody>
          </p:sp>
        </p:grpSp>
        <p:pic>
          <p:nvPicPr>
            <p:cNvPr id="60" name="Picture 37" descr="三人-讨论"/>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726" y="2410"/>
              <a:ext cx="1773" cy="1289"/>
            </a:xfrm>
            <a:prstGeom prst="rect">
              <a:avLst/>
            </a:prstGeom>
            <a:noFill/>
            <a:ln w="9525">
              <a:noFill/>
              <a:miter lim="800000"/>
              <a:headEnd/>
              <a:tailEnd/>
            </a:ln>
          </p:spPr>
        </p:pic>
      </p:grpSp>
      <p:sp>
        <p:nvSpPr>
          <p:cNvPr id="63" name="Rectangle 22"/>
          <p:cNvSpPr>
            <a:spLocks noChangeArrowheads="1"/>
          </p:cNvSpPr>
          <p:nvPr/>
        </p:nvSpPr>
        <p:spPr bwMode="auto">
          <a:xfrm>
            <a:off x="2051720" y="2878465"/>
            <a:ext cx="5400823" cy="859771"/>
          </a:xfrm>
          <a:prstGeom prst="rect">
            <a:avLst/>
          </a:prstGeom>
          <a:noFill/>
          <a:ln w="9525">
            <a:noFill/>
            <a:miter lim="800000"/>
            <a:headEnd/>
            <a:tailEnd/>
          </a:ln>
        </p:spPr>
        <p:txBody>
          <a:bodyPr wrap="square" lIns="83356" tIns="41680" rIns="83356" bIns="41680" anchor="ctr">
            <a:spAutoFit/>
          </a:bodyPr>
          <a:lstStyle/>
          <a:p>
            <a:pPr algn="ctr" eaLnBrk="0" hangingPunct="0">
              <a:lnSpc>
                <a:spcPct val="140000"/>
              </a:lnSpc>
              <a:buClr>
                <a:srgbClr val="990000"/>
              </a:buClr>
              <a:buSzPct val="60000"/>
              <a:buFont typeface="Wingdings" pitchFamily="2" charset="2"/>
              <a:buNone/>
              <a:defRPr/>
            </a:pPr>
            <a:r>
              <a:rPr lang="zh-CN" altLang="en-US" sz="1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在当前</a:t>
            </a:r>
            <a:r>
              <a:rPr lang="en-US" altLang="zh-CN" sz="1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HiSDRV200</a:t>
            </a:r>
            <a:r>
              <a:rPr lang="zh-CN" altLang="en-US" sz="1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自研芯片项</a:t>
            </a:r>
            <a:r>
              <a:rPr lang="zh-CN" altLang="en-US" sz="18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目中，</a:t>
            </a:r>
            <a:r>
              <a:rPr lang="zh-CN" altLang="en-US" sz="1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自</a:t>
            </a:r>
            <a:r>
              <a:rPr lang="zh-CN" altLang="en-US" sz="18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研核定制设计的过程遇</a:t>
            </a:r>
            <a:r>
              <a:rPr lang="zh-CN" altLang="en-US" sz="1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到了哪些问</a:t>
            </a:r>
            <a:r>
              <a:rPr lang="zh-CN" altLang="en-US" sz="1800" b="1"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题影响项目进度？</a:t>
            </a:r>
            <a:endParaRPr lang="en-US" altLang="zh-CN" sz="1800"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64" name="矩形 63"/>
          <p:cNvSpPr>
            <a:spLocks noChangeArrowheads="1"/>
          </p:cNvSpPr>
          <p:nvPr/>
        </p:nvSpPr>
        <p:spPr bwMode="auto">
          <a:xfrm>
            <a:off x="3419872" y="2204864"/>
            <a:ext cx="4339650" cy="480131"/>
          </a:xfrm>
          <a:prstGeom prst="rect">
            <a:avLst/>
          </a:prstGeom>
          <a:noFill/>
          <a:ln w="9525">
            <a:noFill/>
            <a:miter lim="800000"/>
            <a:headEnd/>
            <a:tailEnd/>
          </a:ln>
        </p:spPr>
        <p:txBody>
          <a:bodyPr wrap="none">
            <a:spAutoFit/>
          </a:bodyPr>
          <a:lstStyle/>
          <a:p>
            <a:pPr eaLnBrk="0" hangingPunct="0">
              <a:lnSpc>
                <a:spcPct val="140000"/>
              </a:lnSpc>
              <a:buClr>
                <a:srgbClr val="990000"/>
              </a:buClr>
              <a:buSzPct val="60000"/>
            </a:pPr>
            <a:r>
              <a:rPr lang="zh-CN" altLang="en-US" sz="1800" b="1" dirty="0">
                <a:solidFill>
                  <a:schemeClr val="tx1"/>
                </a:solidFill>
                <a:latin typeface="微软雅黑" pitchFamily="34" charset="-122"/>
                <a:ea typeface="微软雅黑" pitchFamily="34" charset="-122"/>
              </a:rPr>
              <a:t>核定制的特性备选方</a:t>
            </a:r>
            <a:r>
              <a:rPr lang="zh-CN" altLang="en-US" sz="1800" b="1" dirty="0" smtClean="0">
                <a:solidFill>
                  <a:schemeClr val="tx1"/>
                </a:solidFill>
                <a:latin typeface="微软雅黑" pitchFamily="34" charset="-122"/>
                <a:ea typeface="微软雅黑" pitchFamily="34" charset="-122"/>
              </a:rPr>
              <a:t>案多，决策效率不高</a:t>
            </a:r>
            <a:endParaRPr lang="zh-CN" altLang="en-US" sz="1800" b="1" dirty="0">
              <a:solidFill>
                <a:schemeClr val="tx1"/>
              </a:solidFill>
              <a:latin typeface="微软雅黑" pitchFamily="34" charset="-122"/>
              <a:ea typeface="微软雅黑" pitchFamily="34" charset="-122"/>
            </a:endParaRPr>
          </a:p>
        </p:txBody>
      </p:sp>
      <p:sp>
        <p:nvSpPr>
          <p:cNvPr id="65" name="矩形 64"/>
          <p:cNvSpPr>
            <a:spLocks noChangeArrowheads="1"/>
          </p:cNvSpPr>
          <p:nvPr/>
        </p:nvSpPr>
        <p:spPr bwMode="auto">
          <a:xfrm>
            <a:off x="3923928" y="3812084"/>
            <a:ext cx="3876675" cy="481012"/>
          </a:xfrm>
          <a:prstGeom prst="rect">
            <a:avLst/>
          </a:prstGeom>
          <a:noFill/>
          <a:ln w="9525">
            <a:noFill/>
            <a:miter lim="800000"/>
            <a:headEnd/>
            <a:tailEnd/>
          </a:ln>
        </p:spPr>
        <p:txBody>
          <a:bodyPr wrap="none">
            <a:spAutoFit/>
          </a:bodyPr>
          <a:lstStyle/>
          <a:p>
            <a:pPr eaLnBrk="0" hangingPunct="0">
              <a:lnSpc>
                <a:spcPct val="140000"/>
              </a:lnSpc>
              <a:buClr>
                <a:srgbClr val="990000"/>
              </a:buClr>
              <a:buSzPct val="60000"/>
            </a:pPr>
            <a:r>
              <a:rPr lang="zh-CN" altLang="en-US" sz="1800" b="1" dirty="0">
                <a:solidFill>
                  <a:schemeClr val="tx1"/>
                </a:solidFill>
                <a:latin typeface="微软雅黑" pitchFamily="34" charset="-122"/>
                <a:ea typeface="微软雅黑" pitchFamily="34" charset="-122"/>
              </a:rPr>
              <a:t>核定制的指令收益和资源评估不直观</a:t>
            </a:r>
          </a:p>
        </p:txBody>
      </p:sp>
      <p:sp>
        <p:nvSpPr>
          <p:cNvPr id="66" name="矩形 65"/>
          <p:cNvSpPr>
            <a:spLocks noChangeArrowheads="1"/>
          </p:cNvSpPr>
          <p:nvPr/>
        </p:nvSpPr>
        <p:spPr bwMode="auto">
          <a:xfrm>
            <a:off x="611560" y="1628800"/>
            <a:ext cx="4273550" cy="481013"/>
          </a:xfrm>
          <a:prstGeom prst="rect">
            <a:avLst/>
          </a:prstGeom>
          <a:noFill/>
          <a:ln w="9525">
            <a:noFill/>
            <a:miter lim="800000"/>
            <a:headEnd/>
            <a:tailEnd/>
          </a:ln>
        </p:spPr>
        <p:txBody>
          <a:bodyPr wrap="none">
            <a:spAutoFit/>
          </a:bodyPr>
          <a:lstStyle/>
          <a:p>
            <a:pPr eaLnBrk="0" hangingPunct="0">
              <a:lnSpc>
                <a:spcPct val="140000"/>
              </a:lnSpc>
              <a:buClr>
                <a:srgbClr val="990000"/>
              </a:buClr>
              <a:buSzPct val="60000"/>
            </a:pPr>
            <a:r>
              <a:rPr lang="en-US" altLang="zh-CN" sz="1800" b="1" dirty="0">
                <a:solidFill>
                  <a:schemeClr val="tx1"/>
                </a:solidFill>
                <a:latin typeface="微软雅黑" pitchFamily="34" charset="-122"/>
                <a:ea typeface="微软雅黑" pitchFamily="34" charset="-122"/>
              </a:rPr>
              <a:t>PANDA</a:t>
            </a:r>
            <a:r>
              <a:rPr lang="zh-CN" altLang="en-US" sz="1800" b="1" dirty="0">
                <a:solidFill>
                  <a:schemeClr val="tx1"/>
                </a:solidFill>
                <a:latin typeface="微软雅黑" pitchFamily="34" charset="-122"/>
                <a:ea typeface="微软雅黑" pitchFamily="34" charset="-122"/>
              </a:rPr>
              <a:t>数据显示不直观造成调测不方便</a:t>
            </a:r>
          </a:p>
        </p:txBody>
      </p:sp>
      <p:sp>
        <p:nvSpPr>
          <p:cNvPr id="67" name="矩形 66"/>
          <p:cNvSpPr>
            <a:spLocks noChangeArrowheads="1"/>
          </p:cNvSpPr>
          <p:nvPr/>
        </p:nvSpPr>
        <p:spPr bwMode="auto">
          <a:xfrm>
            <a:off x="1223442" y="2949575"/>
            <a:ext cx="4339650" cy="480131"/>
          </a:xfrm>
          <a:prstGeom prst="rect">
            <a:avLst/>
          </a:prstGeom>
          <a:noFill/>
          <a:ln w="9525">
            <a:noFill/>
            <a:miter lim="800000"/>
            <a:headEnd/>
            <a:tailEnd/>
          </a:ln>
        </p:spPr>
        <p:txBody>
          <a:bodyPr wrap="none">
            <a:spAutoFit/>
          </a:bodyPr>
          <a:lstStyle/>
          <a:p>
            <a:pPr eaLnBrk="0" hangingPunct="0">
              <a:lnSpc>
                <a:spcPct val="140000"/>
              </a:lnSpc>
              <a:buClr>
                <a:srgbClr val="990000"/>
              </a:buClr>
              <a:buSzPct val="60000"/>
            </a:pPr>
            <a:r>
              <a:rPr lang="zh-CN" altLang="en-US" sz="1800" b="1" dirty="0" smtClean="0">
                <a:solidFill>
                  <a:schemeClr val="tx1"/>
                </a:solidFill>
                <a:latin typeface="微软雅黑" pitchFamily="34" charset="-122"/>
                <a:ea typeface="微软雅黑" pitchFamily="34" charset="-122"/>
              </a:rPr>
              <a:t>自</a:t>
            </a:r>
            <a:r>
              <a:rPr lang="zh-CN" altLang="en-US" sz="1800" b="1" dirty="0">
                <a:solidFill>
                  <a:schemeClr val="tx1"/>
                </a:solidFill>
                <a:latin typeface="微软雅黑" pitchFamily="34" charset="-122"/>
                <a:ea typeface="微软雅黑" pitchFamily="34" charset="-122"/>
              </a:rPr>
              <a:t>研</a:t>
            </a:r>
            <a:r>
              <a:rPr lang="zh-CN" altLang="en-US" sz="1800" b="1" dirty="0" smtClean="0">
                <a:solidFill>
                  <a:schemeClr val="tx1"/>
                </a:solidFill>
                <a:latin typeface="微软雅黑" pitchFamily="34" charset="-122"/>
                <a:ea typeface="微软雅黑" pitchFamily="34" charset="-122"/>
              </a:rPr>
              <a:t>核特性设</a:t>
            </a:r>
            <a:r>
              <a:rPr lang="zh-CN" altLang="en-US" sz="1800" b="1" dirty="0">
                <a:solidFill>
                  <a:schemeClr val="tx1"/>
                </a:solidFill>
                <a:latin typeface="微软雅黑" pitchFamily="34" charset="-122"/>
                <a:ea typeface="微软雅黑" pitchFamily="34" charset="-122"/>
              </a:rPr>
              <a:t>计流</a:t>
            </a:r>
            <a:r>
              <a:rPr lang="zh-CN" altLang="en-US" sz="1800" b="1" dirty="0" smtClean="0">
                <a:solidFill>
                  <a:schemeClr val="tx1"/>
                </a:solidFill>
                <a:latin typeface="微软雅黑" pitchFamily="34" charset="-122"/>
                <a:ea typeface="微软雅黑" pitchFamily="34" charset="-122"/>
              </a:rPr>
              <a:t>程耗时长，</a:t>
            </a:r>
            <a:r>
              <a:rPr lang="zh-CN" altLang="en-US" sz="1800" b="1" dirty="0">
                <a:solidFill>
                  <a:schemeClr val="tx1"/>
                </a:solidFill>
                <a:latin typeface="微软雅黑" pitchFamily="34" charset="-122"/>
                <a:ea typeface="微软雅黑" pitchFamily="34" charset="-122"/>
              </a:rPr>
              <a:t>效</a:t>
            </a:r>
            <a:r>
              <a:rPr lang="zh-CN" altLang="en-US" sz="1800" b="1" dirty="0" smtClean="0">
                <a:solidFill>
                  <a:schemeClr val="tx1"/>
                </a:solidFill>
                <a:latin typeface="微软雅黑" pitchFamily="34" charset="-122"/>
                <a:ea typeface="微软雅黑" pitchFamily="34" charset="-122"/>
              </a:rPr>
              <a:t>率待</a:t>
            </a:r>
            <a:r>
              <a:rPr lang="zh-CN" altLang="en-US" sz="1800" b="1" dirty="0">
                <a:solidFill>
                  <a:schemeClr val="tx1"/>
                </a:solidFill>
                <a:latin typeface="微软雅黑" pitchFamily="34" charset="-122"/>
                <a:ea typeface="微软雅黑" pitchFamily="34" charset="-122"/>
              </a:rPr>
              <a:t>提升</a:t>
            </a:r>
          </a:p>
        </p:txBody>
      </p:sp>
      <p:sp>
        <p:nvSpPr>
          <p:cNvPr id="68" name="矩形 67"/>
          <p:cNvSpPr>
            <a:spLocks noChangeArrowheads="1"/>
          </p:cNvSpPr>
          <p:nvPr/>
        </p:nvSpPr>
        <p:spPr bwMode="auto">
          <a:xfrm>
            <a:off x="4716016" y="5181600"/>
            <a:ext cx="3877985" cy="480131"/>
          </a:xfrm>
          <a:prstGeom prst="rect">
            <a:avLst/>
          </a:prstGeom>
          <a:noFill/>
          <a:ln w="9525">
            <a:noFill/>
            <a:miter lim="800000"/>
            <a:headEnd/>
            <a:tailEnd/>
          </a:ln>
        </p:spPr>
        <p:txBody>
          <a:bodyPr wrap="none">
            <a:spAutoFit/>
          </a:bodyPr>
          <a:lstStyle/>
          <a:p>
            <a:pPr eaLnBrk="0" hangingPunct="0">
              <a:lnSpc>
                <a:spcPct val="140000"/>
              </a:lnSpc>
              <a:buClr>
                <a:srgbClr val="990000"/>
              </a:buClr>
              <a:buSzPct val="60000"/>
            </a:pPr>
            <a:r>
              <a:rPr lang="zh-CN" altLang="en-US" sz="1800" b="1" dirty="0" smtClean="0">
                <a:solidFill>
                  <a:schemeClr val="tx1"/>
                </a:solidFill>
                <a:latin typeface="微软雅黑" pitchFamily="34" charset="-122"/>
                <a:ea typeface="微软雅黑" pitchFamily="34" charset="-122"/>
              </a:rPr>
              <a:t>核</a:t>
            </a:r>
            <a:r>
              <a:rPr lang="zh-CN" altLang="en-US" sz="1800" b="1" dirty="0">
                <a:solidFill>
                  <a:schemeClr val="tx1"/>
                </a:solidFill>
                <a:latin typeface="微软雅黑" pitchFamily="34" charset="-122"/>
                <a:ea typeface="微软雅黑" pitchFamily="34" charset="-122"/>
              </a:rPr>
              <a:t>指</a:t>
            </a:r>
            <a:r>
              <a:rPr lang="zh-CN" altLang="en-US" sz="1800" b="1" dirty="0" smtClean="0">
                <a:solidFill>
                  <a:schemeClr val="tx1"/>
                </a:solidFill>
                <a:latin typeface="微软雅黑" pitchFamily="34" charset="-122"/>
                <a:ea typeface="微软雅黑" pitchFamily="34" charset="-122"/>
              </a:rPr>
              <a:t>令定制代码开发的质量有待提高</a:t>
            </a:r>
            <a:endParaRPr lang="zh-CN" altLang="en-US" sz="1800" b="1" dirty="0">
              <a:solidFill>
                <a:schemeClr val="tx1"/>
              </a:solidFill>
              <a:latin typeface="微软雅黑" pitchFamily="34" charset="-122"/>
              <a:ea typeface="微软雅黑" pitchFamily="34" charset="-122"/>
            </a:endParaRPr>
          </a:p>
        </p:txBody>
      </p:sp>
      <p:sp>
        <p:nvSpPr>
          <p:cNvPr id="69" name="矩形 68"/>
          <p:cNvSpPr>
            <a:spLocks noChangeArrowheads="1"/>
          </p:cNvSpPr>
          <p:nvPr/>
        </p:nvSpPr>
        <p:spPr bwMode="auto">
          <a:xfrm>
            <a:off x="900113" y="4437063"/>
            <a:ext cx="4269117" cy="480131"/>
          </a:xfrm>
          <a:prstGeom prst="rect">
            <a:avLst/>
          </a:prstGeom>
          <a:noFill/>
          <a:ln w="9525">
            <a:noFill/>
            <a:miter lim="800000"/>
            <a:headEnd/>
            <a:tailEnd/>
          </a:ln>
        </p:spPr>
        <p:txBody>
          <a:bodyPr wrap="none">
            <a:spAutoFit/>
          </a:bodyPr>
          <a:lstStyle/>
          <a:p>
            <a:pPr eaLnBrk="0" hangingPunct="0">
              <a:lnSpc>
                <a:spcPct val="140000"/>
              </a:lnSpc>
              <a:buClr>
                <a:srgbClr val="990000"/>
              </a:buClr>
              <a:buSzPct val="60000"/>
            </a:pPr>
            <a:r>
              <a:rPr lang="en-US" altLang="zh-CN" sz="1800" b="1" dirty="0" err="1">
                <a:solidFill>
                  <a:schemeClr val="tx1"/>
                </a:solidFill>
                <a:latin typeface="微软雅黑" pitchFamily="34" charset="-122"/>
                <a:ea typeface="微软雅黑" pitchFamily="34" charset="-122"/>
              </a:rPr>
              <a:t>BenchMark</a:t>
            </a:r>
            <a:r>
              <a:rPr lang="zh-CN" altLang="en-US" sz="1800" b="1" dirty="0">
                <a:solidFill>
                  <a:schemeClr val="tx1"/>
                </a:solidFill>
                <a:latin typeface="微软雅黑" pitchFamily="34" charset="-122"/>
                <a:ea typeface="微软雅黑" pitchFamily="34" charset="-122"/>
              </a:rPr>
              <a:t>链路较多</a:t>
            </a:r>
            <a:r>
              <a:rPr lang="zh-CN" altLang="en-US" sz="1800" b="1" dirty="0" smtClean="0">
                <a:solidFill>
                  <a:schemeClr val="tx1"/>
                </a:solidFill>
                <a:latin typeface="微软雅黑" pitchFamily="34" charset="-122"/>
                <a:ea typeface="微软雅黑" pitchFamily="34" charset="-122"/>
              </a:rPr>
              <a:t>，开发维护效率低</a:t>
            </a:r>
            <a:endParaRPr lang="zh-CN" altLang="en-US" sz="1800" b="1" dirty="0">
              <a:solidFill>
                <a:schemeClr val="tx1"/>
              </a:solidFill>
              <a:latin typeface="微软雅黑" pitchFamily="34" charset="-122"/>
              <a:ea typeface="微软雅黑" pitchFamily="34" charset="-122"/>
            </a:endParaRPr>
          </a:p>
        </p:txBody>
      </p:sp>
      <p:sp>
        <p:nvSpPr>
          <p:cNvPr id="73" name="矩形 72"/>
          <p:cNvSpPr>
            <a:spLocks noChangeArrowheads="1"/>
          </p:cNvSpPr>
          <p:nvPr/>
        </p:nvSpPr>
        <p:spPr bwMode="auto">
          <a:xfrm>
            <a:off x="5580112" y="1340768"/>
            <a:ext cx="3031407" cy="480131"/>
          </a:xfrm>
          <a:prstGeom prst="rect">
            <a:avLst/>
          </a:prstGeom>
          <a:noFill/>
          <a:ln w="9525">
            <a:noFill/>
            <a:miter lim="800000"/>
            <a:headEnd/>
            <a:tailEnd/>
          </a:ln>
        </p:spPr>
        <p:txBody>
          <a:bodyPr wrap="none">
            <a:spAutoFit/>
          </a:bodyPr>
          <a:lstStyle/>
          <a:p>
            <a:pPr eaLnBrk="0" hangingPunct="0">
              <a:lnSpc>
                <a:spcPct val="140000"/>
              </a:lnSpc>
              <a:buClr>
                <a:srgbClr val="990000"/>
              </a:buClr>
              <a:buSzPct val="60000"/>
            </a:pPr>
            <a:r>
              <a:rPr lang="en-US" altLang="zh-CN" sz="1800" b="1" dirty="0" smtClean="0">
                <a:solidFill>
                  <a:schemeClr val="tx1"/>
                </a:solidFill>
                <a:latin typeface="微软雅黑" pitchFamily="34" charset="-122"/>
                <a:ea typeface="微软雅黑" pitchFamily="34" charset="-122"/>
              </a:rPr>
              <a:t>Profiling</a:t>
            </a:r>
            <a:r>
              <a:rPr lang="zh-CN" altLang="en-US" sz="1800" b="1" dirty="0" smtClean="0">
                <a:solidFill>
                  <a:schemeClr val="tx1"/>
                </a:solidFill>
                <a:latin typeface="微软雅黑" pitchFamily="34" charset="-122"/>
                <a:ea typeface="微软雅黑" pitchFamily="34" charset="-122"/>
              </a:rPr>
              <a:t>步骤繁琐，仿真慢</a:t>
            </a:r>
            <a:endParaRPr lang="zh-CN" altLang="en-US" sz="1800" b="1" dirty="0">
              <a:solidFill>
                <a:schemeClr val="tx1"/>
              </a:solidFill>
              <a:latin typeface="微软雅黑" pitchFamily="34" charset="-122"/>
              <a:ea typeface="微软雅黑" pitchFamily="34" charset="-122"/>
            </a:endParaRPr>
          </a:p>
        </p:txBody>
      </p:sp>
      <p:grpSp>
        <p:nvGrpSpPr>
          <p:cNvPr id="75" name="组合 74"/>
          <p:cNvGrpSpPr/>
          <p:nvPr/>
        </p:nvGrpSpPr>
        <p:grpSpPr>
          <a:xfrm>
            <a:off x="1619672" y="1772816"/>
            <a:ext cx="5832648" cy="3527651"/>
            <a:chOff x="1403648" y="2060848"/>
            <a:chExt cx="5832648" cy="3527651"/>
          </a:xfrm>
        </p:grpSpPr>
        <p:sp>
          <p:nvSpPr>
            <p:cNvPr id="79" name="矩形 78"/>
            <p:cNvSpPr/>
            <p:nvPr/>
          </p:nvSpPr>
          <p:spPr bwMode="auto">
            <a:xfrm>
              <a:off x="1403648" y="2276872"/>
              <a:ext cx="5832648" cy="3311627"/>
            </a:xfrm>
            <a:prstGeom prst="rect">
              <a:avLst/>
            </a:prstGeom>
            <a:solidFill>
              <a:schemeClr val="bg1"/>
            </a:solidFill>
            <a:ln w="9525" cap="flat" cmpd="sng" algn="ctr">
              <a:solidFill>
                <a:schemeClr val="accent6">
                  <a:lumMod val="7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p:txBody>
        </p:sp>
        <p:grpSp>
          <p:nvGrpSpPr>
            <p:cNvPr id="76" name="组合 75"/>
            <p:cNvGrpSpPr/>
            <p:nvPr/>
          </p:nvGrpSpPr>
          <p:grpSpPr>
            <a:xfrm>
              <a:off x="1619672" y="2637193"/>
              <a:ext cx="2520280" cy="2808031"/>
              <a:chOff x="1619672" y="2204864"/>
              <a:chExt cx="2520280" cy="2808031"/>
            </a:xfrm>
          </p:grpSpPr>
          <p:sp>
            <p:nvSpPr>
              <p:cNvPr id="87" name="矩形 86"/>
              <p:cNvSpPr/>
              <p:nvPr/>
            </p:nvSpPr>
            <p:spPr bwMode="auto">
              <a:xfrm>
                <a:off x="1619672" y="2492895"/>
                <a:ext cx="2520280" cy="25200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solidFill>
                    <a:schemeClr val="bg1"/>
                  </a:solidFill>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solidFill>
                    <a:schemeClr val="bg1"/>
                  </a:solidFill>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solidFill>
                    <a:schemeClr val="bg1"/>
                  </a:solidFill>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solidFill>
                    <a:schemeClr val="bg1"/>
                  </a:solidFill>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solidFill>
                    <a:schemeClr val="bg1"/>
                  </a:solidFill>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p:txBody>
          </p:sp>
          <p:sp>
            <p:nvSpPr>
              <p:cNvPr id="88" name="矩形 87"/>
              <p:cNvSpPr/>
              <p:nvPr/>
            </p:nvSpPr>
            <p:spPr bwMode="auto">
              <a:xfrm>
                <a:off x="1979712" y="2204864"/>
                <a:ext cx="1800200" cy="51086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79200" tIns="39600" rIns="79200" bIns="39600" numCol="1" rtlCol="0" anchor="t" anchorCtr="0" compatLnSpc="1">
                <a:prstTxWarp prst="textNoShape">
                  <a:avLst/>
                </a:prstTxWarp>
                <a:spAutoFit/>
              </a:bodyPr>
              <a:lstStyle/>
              <a:p>
                <a:pPr defTabSz="801688"/>
                <a:r>
                  <a:rPr lang="zh-CN" altLang="en-US" b="1" dirty="0" smtClean="0">
                    <a:solidFill>
                      <a:schemeClr val="tx1"/>
                    </a:solidFill>
                    <a:latin typeface="+mn-ea"/>
                  </a:rPr>
                  <a:t>自研核特性设计流程耗时长，效率待提升</a:t>
                </a:r>
                <a:endParaRPr kumimoji="0" lang="zh-CN" altLang="en-US" sz="1400" b="1" i="0" u="none" strike="noStrike" cap="none" normalizeH="0" baseline="0" dirty="0" smtClean="0">
                  <a:ln>
                    <a:noFill/>
                  </a:ln>
                  <a:solidFill>
                    <a:schemeClr val="tx1"/>
                  </a:solidFill>
                  <a:effectLst/>
                  <a:latin typeface="+mn-ea"/>
                </a:endParaRPr>
              </a:p>
            </p:txBody>
          </p:sp>
          <p:sp>
            <p:nvSpPr>
              <p:cNvPr id="89" name="矩形 88"/>
              <p:cNvSpPr/>
              <p:nvPr/>
            </p:nvSpPr>
            <p:spPr bwMode="auto">
              <a:xfrm>
                <a:off x="1979712" y="3140968"/>
                <a:ext cx="1800200" cy="51086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79200" tIns="39600" rIns="79200" bIns="39600" numCol="1" rtlCol="0" anchor="t" anchorCtr="0" compatLnSpc="1">
                <a:prstTxWarp prst="textNoShape">
                  <a:avLst/>
                </a:prstTxWarp>
                <a:spAutoFit/>
              </a:bodyPr>
              <a:lstStyle/>
              <a:p>
                <a:pPr defTabSz="801688"/>
                <a:r>
                  <a:rPr lang="en-US" altLang="zh-CN" dirty="0" smtClean="0">
                    <a:solidFill>
                      <a:schemeClr val="tx1"/>
                    </a:solidFill>
                    <a:latin typeface="+mn-ea"/>
                  </a:rPr>
                  <a:t>Profiling</a:t>
                </a:r>
                <a:r>
                  <a:rPr lang="zh-CN" altLang="en-US" dirty="0" smtClean="0">
                    <a:solidFill>
                      <a:schemeClr val="tx1"/>
                    </a:solidFill>
                    <a:latin typeface="+mn-ea"/>
                  </a:rPr>
                  <a:t>步骤繁琐，仿真慢</a:t>
                </a:r>
                <a:endParaRPr kumimoji="0" lang="zh-CN" altLang="en-US" sz="1400" i="0" u="none" strike="noStrike" cap="none" normalizeH="0" baseline="0" dirty="0" smtClean="0">
                  <a:ln>
                    <a:noFill/>
                  </a:ln>
                  <a:solidFill>
                    <a:schemeClr val="tx1"/>
                  </a:solidFill>
                  <a:effectLst/>
                  <a:latin typeface="+mn-ea"/>
                </a:endParaRPr>
              </a:p>
            </p:txBody>
          </p:sp>
          <p:sp>
            <p:nvSpPr>
              <p:cNvPr id="90" name="矩形 89"/>
              <p:cNvSpPr/>
              <p:nvPr/>
            </p:nvSpPr>
            <p:spPr bwMode="auto">
              <a:xfrm>
                <a:off x="1979712" y="4077072"/>
                <a:ext cx="1800200" cy="51086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79200" tIns="39600" rIns="79200" bIns="39600" numCol="1" rtlCol="0" anchor="t" anchorCtr="0" compatLnSpc="1">
                <a:prstTxWarp prst="textNoShape">
                  <a:avLst/>
                </a:prstTxWarp>
                <a:spAutoFit/>
              </a:bodyPr>
              <a:lstStyle/>
              <a:p>
                <a:pPr defTabSz="801688"/>
                <a:r>
                  <a:rPr lang="zh-CN" altLang="en-US" dirty="0" smtClean="0">
                    <a:solidFill>
                      <a:schemeClr val="tx1"/>
                    </a:solidFill>
                    <a:latin typeface="+mn-ea"/>
                  </a:rPr>
                  <a:t>核定制的指令收益和资源评估不直观</a:t>
                </a:r>
                <a:endParaRPr kumimoji="0" lang="zh-CN" altLang="en-US" sz="1400" i="0" u="none" strike="noStrike" cap="none" normalizeH="0" baseline="0" dirty="0" smtClean="0">
                  <a:ln>
                    <a:noFill/>
                  </a:ln>
                  <a:solidFill>
                    <a:schemeClr val="tx1"/>
                  </a:solidFill>
                  <a:effectLst/>
                  <a:latin typeface="+mn-ea"/>
                </a:endParaRPr>
              </a:p>
            </p:txBody>
          </p:sp>
        </p:grpSp>
        <p:grpSp>
          <p:nvGrpSpPr>
            <p:cNvPr id="77" name="组合 69"/>
            <p:cNvGrpSpPr/>
            <p:nvPr/>
          </p:nvGrpSpPr>
          <p:grpSpPr>
            <a:xfrm>
              <a:off x="4499992" y="2642376"/>
              <a:ext cx="2520280" cy="1290961"/>
              <a:chOff x="4499992" y="2210047"/>
              <a:chExt cx="2520280" cy="1290961"/>
            </a:xfrm>
          </p:grpSpPr>
          <p:sp>
            <p:nvSpPr>
              <p:cNvPr id="84" name="矩形 83"/>
              <p:cNvSpPr/>
              <p:nvPr/>
            </p:nvSpPr>
            <p:spPr bwMode="auto">
              <a:xfrm>
                <a:off x="4499992" y="2493008"/>
                <a:ext cx="2520280" cy="10080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solidFill>
                    <a:schemeClr val="bg1"/>
                  </a:solidFill>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solidFill>
                    <a:schemeClr val="bg1"/>
                  </a:solidFill>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solidFill>
                    <a:schemeClr val="bg1"/>
                  </a:solidFill>
                  <a:latin typeface="FrutigerNext LT Regular" pitchFamily="34" charset="0"/>
                  <a:ea typeface="ＭＳ Ｐゴシック" pitchFamily="34" charset="-128"/>
                </a:endParaRPr>
              </a:p>
            </p:txBody>
          </p:sp>
          <p:sp>
            <p:nvSpPr>
              <p:cNvPr id="85" name="矩形 84"/>
              <p:cNvSpPr/>
              <p:nvPr/>
            </p:nvSpPr>
            <p:spPr bwMode="auto">
              <a:xfrm>
                <a:off x="4860032" y="2210047"/>
                <a:ext cx="1800200" cy="51086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79200" tIns="39600" rIns="79200" bIns="39600" numCol="1" rtlCol="0" anchor="t" anchorCtr="0" compatLnSpc="1">
                <a:prstTxWarp prst="textNoShape">
                  <a:avLst/>
                </a:prstTxWarp>
                <a:spAutoFit/>
              </a:bodyPr>
              <a:lstStyle/>
              <a:p>
                <a:pPr defTabSz="801688"/>
                <a:r>
                  <a:rPr lang="en-US" altLang="zh-CN" b="1" dirty="0" err="1" smtClean="0">
                    <a:solidFill>
                      <a:schemeClr val="tx1"/>
                    </a:solidFill>
                    <a:latin typeface="+mn-ea"/>
                  </a:rPr>
                  <a:t>BenchMark</a:t>
                </a:r>
                <a:r>
                  <a:rPr lang="zh-CN" altLang="en-US" b="1" dirty="0" smtClean="0">
                    <a:solidFill>
                      <a:schemeClr val="tx1"/>
                    </a:solidFill>
                    <a:latin typeface="+mn-ea"/>
                  </a:rPr>
                  <a:t>链路较多，开发维护效率低</a:t>
                </a:r>
              </a:p>
            </p:txBody>
          </p:sp>
          <p:sp>
            <p:nvSpPr>
              <p:cNvPr id="86" name="矩形 85"/>
              <p:cNvSpPr/>
              <p:nvPr/>
            </p:nvSpPr>
            <p:spPr bwMode="auto">
              <a:xfrm>
                <a:off x="4860032" y="2877373"/>
                <a:ext cx="1800200" cy="51086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79200" tIns="39600" rIns="79200" bIns="39600" numCol="1" rtlCol="0" anchor="t" anchorCtr="0" compatLnSpc="1">
                <a:prstTxWarp prst="textNoShape">
                  <a:avLst/>
                </a:prstTxWarp>
                <a:spAutoFit/>
              </a:bodyPr>
              <a:lstStyle/>
              <a:p>
                <a:pPr defTabSz="801688"/>
                <a:r>
                  <a:rPr lang="en-US" altLang="zh-CN" dirty="0" smtClean="0">
                    <a:solidFill>
                      <a:schemeClr val="tx1"/>
                    </a:solidFill>
                    <a:latin typeface="+mn-ea"/>
                  </a:rPr>
                  <a:t>PANDA</a:t>
                </a:r>
                <a:r>
                  <a:rPr lang="zh-CN" altLang="en-US" dirty="0" smtClean="0">
                    <a:solidFill>
                      <a:schemeClr val="tx1"/>
                    </a:solidFill>
                    <a:latin typeface="+mn-ea"/>
                  </a:rPr>
                  <a:t>数据显示不直观造成调测不方便</a:t>
                </a:r>
              </a:p>
            </p:txBody>
          </p:sp>
        </p:grpSp>
        <p:grpSp>
          <p:nvGrpSpPr>
            <p:cNvPr id="78" name="组合 70"/>
            <p:cNvGrpSpPr/>
            <p:nvPr/>
          </p:nvGrpSpPr>
          <p:grpSpPr>
            <a:xfrm>
              <a:off x="4499992" y="4149361"/>
              <a:ext cx="2520280" cy="1290961"/>
              <a:chOff x="2376264" y="2210047"/>
              <a:chExt cx="2520280" cy="1290961"/>
            </a:xfrm>
          </p:grpSpPr>
          <p:sp>
            <p:nvSpPr>
              <p:cNvPr id="81" name="矩形 80"/>
              <p:cNvSpPr/>
              <p:nvPr/>
            </p:nvSpPr>
            <p:spPr bwMode="auto">
              <a:xfrm>
                <a:off x="2376264" y="2493008"/>
                <a:ext cx="2520280" cy="10080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solidFill>
                    <a:schemeClr val="bg1"/>
                  </a:solidFill>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solidFill>
                    <a:schemeClr val="bg1"/>
                  </a:solidFill>
                  <a:latin typeface="FrutigerNext LT Regular" pitchFamily="34" charset="0"/>
                  <a:ea typeface="ＭＳ Ｐゴシック" pitchFamily="34" charset="-128"/>
                </a:endParaRPr>
              </a:p>
              <a:p>
                <a:pPr marL="0" marR="0" indent="0" algn="l" defTabSz="801688" rtl="0" eaLnBrk="1" fontAlgn="base" latinLnBrk="0" hangingPunct="1">
                  <a:lnSpc>
                    <a:spcPct val="100000"/>
                  </a:lnSpc>
                  <a:spcBef>
                    <a:spcPct val="0"/>
                  </a:spcBef>
                  <a:spcAft>
                    <a:spcPct val="0"/>
                  </a:spcAft>
                  <a:buClrTx/>
                  <a:buSzTx/>
                  <a:buFontTx/>
                  <a:buNone/>
                  <a:tabLst/>
                </a:pPr>
                <a:endParaRPr lang="en-US" altLang="zh-CN" dirty="0" smtClean="0">
                  <a:solidFill>
                    <a:schemeClr val="bg1"/>
                  </a:solidFill>
                  <a:latin typeface="FrutigerNext LT Regular" pitchFamily="34" charset="0"/>
                  <a:ea typeface="ＭＳ Ｐゴシック" pitchFamily="34" charset="-128"/>
                </a:endParaRPr>
              </a:p>
            </p:txBody>
          </p:sp>
          <p:sp>
            <p:nvSpPr>
              <p:cNvPr id="82" name="矩形 81"/>
              <p:cNvSpPr/>
              <p:nvPr/>
            </p:nvSpPr>
            <p:spPr bwMode="auto">
              <a:xfrm>
                <a:off x="2736304" y="2210047"/>
                <a:ext cx="1800200" cy="510861"/>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79200" tIns="39600" rIns="79200" bIns="39600" numCol="1" rtlCol="0" anchor="t" anchorCtr="0" compatLnSpc="1">
                <a:prstTxWarp prst="textNoShape">
                  <a:avLst/>
                </a:prstTxWarp>
                <a:spAutoFit/>
              </a:bodyPr>
              <a:lstStyle/>
              <a:p>
                <a:pPr defTabSz="801688"/>
                <a:r>
                  <a:rPr lang="zh-CN" altLang="en-US" b="1" dirty="0" smtClean="0">
                    <a:solidFill>
                      <a:schemeClr val="tx1"/>
                    </a:solidFill>
                    <a:latin typeface="+mn-ea"/>
                  </a:rPr>
                  <a:t>核定制的特性备选方案多，决策效率不高</a:t>
                </a:r>
              </a:p>
            </p:txBody>
          </p:sp>
          <p:sp>
            <p:nvSpPr>
              <p:cNvPr id="83" name="矩形 82"/>
              <p:cNvSpPr/>
              <p:nvPr/>
            </p:nvSpPr>
            <p:spPr bwMode="auto">
              <a:xfrm>
                <a:off x="2736304" y="2877373"/>
                <a:ext cx="1800200" cy="510861"/>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79200" tIns="39600" rIns="79200" bIns="39600" numCol="1" rtlCol="0" anchor="t" anchorCtr="0" compatLnSpc="1">
                <a:prstTxWarp prst="textNoShape">
                  <a:avLst/>
                </a:prstTxWarp>
                <a:spAutoFit/>
              </a:bodyPr>
              <a:lstStyle/>
              <a:p>
                <a:pPr defTabSz="801688"/>
                <a:r>
                  <a:rPr lang="zh-CN" altLang="en-US" dirty="0" smtClean="0">
                    <a:solidFill>
                      <a:schemeClr val="tx1"/>
                    </a:solidFill>
                    <a:latin typeface="+mn-ea"/>
                  </a:rPr>
                  <a:t>核指令定制代码开发的质量有待提高</a:t>
                </a:r>
              </a:p>
            </p:txBody>
          </p:sp>
        </p:grpSp>
        <p:sp>
          <p:nvSpPr>
            <p:cNvPr id="80" name="矩形 79"/>
            <p:cNvSpPr/>
            <p:nvPr/>
          </p:nvSpPr>
          <p:spPr bwMode="auto">
            <a:xfrm>
              <a:off x="1979712" y="2060848"/>
              <a:ext cx="4608512" cy="356972"/>
            </a:xfrm>
            <a:prstGeom prst="rect">
              <a:avLst/>
            </a:prstGeom>
            <a:solidFill>
              <a:schemeClr val="bg1"/>
            </a:solidFill>
            <a:ln w="9525" cap="flat" cmpd="sng" algn="ctr">
              <a:solidFill>
                <a:schemeClr val="accent6">
                  <a:lumMod val="7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mn-ea"/>
                  <a:ea typeface="+mn-ea"/>
                </a:rPr>
                <a:t>使用亲和图从所有问题中识别出</a:t>
              </a:r>
              <a:r>
                <a:rPr kumimoji="0" lang="en-US" altLang="zh-CN" sz="1800" b="1" i="0" u="none" strike="noStrike" cap="none" normalizeH="0" baseline="0" dirty="0" smtClean="0">
                  <a:ln>
                    <a:noFill/>
                  </a:ln>
                  <a:solidFill>
                    <a:srgbClr val="FF0000"/>
                  </a:solidFill>
                  <a:effectLst/>
                  <a:latin typeface="+mn-ea"/>
                  <a:ea typeface="+mn-ea"/>
                </a:rPr>
                <a:t>TOPN</a:t>
              </a:r>
              <a:r>
                <a:rPr kumimoji="0" lang="zh-CN" altLang="en-US" sz="1800" b="1" i="0" u="none" strike="noStrike" cap="none" normalizeH="0" baseline="0" dirty="0" smtClean="0">
                  <a:ln>
                    <a:noFill/>
                  </a:ln>
                  <a:solidFill>
                    <a:srgbClr val="FF0000"/>
                  </a:solidFill>
                  <a:effectLst/>
                  <a:latin typeface="+mn-ea"/>
                  <a:ea typeface="+mn-ea"/>
                </a:rPr>
                <a:t>问题</a:t>
              </a:r>
            </a:p>
          </p:txBody>
        </p:sp>
      </p:grpSp>
      <p:sp>
        <p:nvSpPr>
          <p:cNvPr id="91" name="椭圆 90"/>
          <p:cNvSpPr>
            <a:spLocks noChangeArrowheads="1"/>
          </p:cNvSpPr>
          <p:nvPr/>
        </p:nvSpPr>
        <p:spPr bwMode="auto">
          <a:xfrm>
            <a:off x="4716016" y="3789040"/>
            <a:ext cx="2448272" cy="648072"/>
          </a:xfrm>
          <a:prstGeom prst="ellipse">
            <a:avLst/>
          </a:prstGeom>
          <a:noFill/>
          <a:ln w="28575" algn="ctr">
            <a:solidFill>
              <a:srgbClr val="FF0000"/>
            </a:solidFill>
            <a:round/>
            <a:headEnd/>
            <a:tailEnd/>
          </a:ln>
        </p:spPr>
        <p:txBody>
          <a:bodyPr lIns="79200" tIns="39600" rIns="79200" bIns="39600"/>
          <a:lstStyle/>
          <a:p>
            <a:pPr defTabSz="801688"/>
            <a:endParaRPr lang="zh-CN" altLang="en-US" sz="1600">
              <a:solidFill>
                <a:srgbClr val="000000"/>
              </a:solidFill>
            </a:endParaRPr>
          </a:p>
        </p:txBody>
      </p:sp>
      <p:sp>
        <p:nvSpPr>
          <p:cNvPr id="92" name="椭圆 91"/>
          <p:cNvSpPr>
            <a:spLocks noChangeArrowheads="1"/>
          </p:cNvSpPr>
          <p:nvPr/>
        </p:nvSpPr>
        <p:spPr bwMode="auto">
          <a:xfrm>
            <a:off x="4788024" y="2276872"/>
            <a:ext cx="2448272" cy="648072"/>
          </a:xfrm>
          <a:prstGeom prst="ellipse">
            <a:avLst/>
          </a:prstGeom>
          <a:noFill/>
          <a:ln w="28575" algn="ctr">
            <a:solidFill>
              <a:srgbClr val="FF0000"/>
            </a:solidFill>
            <a:round/>
            <a:headEnd/>
            <a:tailEnd/>
          </a:ln>
        </p:spPr>
        <p:txBody>
          <a:bodyPr lIns="79200" tIns="39600" rIns="79200" bIns="39600"/>
          <a:lstStyle/>
          <a:p>
            <a:pPr defTabSz="801688"/>
            <a:endParaRPr lang="zh-CN" altLang="en-US" sz="1600">
              <a:solidFill>
                <a:srgbClr val="000000"/>
              </a:solidFill>
            </a:endParaRPr>
          </a:p>
        </p:txBody>
      </p:sp>
      <p:sp>
        <p:nvSpPr>
          <p:cNvPr id="93" name="椭圆 92"/>
          <p:cNvSpPr>
            <a:spLocks noChangeArrowheads="1"/>
          </p:cNvSpPr>
          <p:nvPr/>
        </p:nvSpPr>
        <p:spPr bwMode="auto">
          <a:xfrm>
            <a:off x="1763688" y="2276872"/>
            <a:ext cx="2592288" cy="648841"/>
          </a:xfrm>
          <a:prstGeom prst="ellipse">
            <a:avLst/>
          </a:prstGeom>
          <a:noFill/>
          <a:ln w="28575" algn="ctr">
            <a:solidFill>
              <a:srgbClr val="FF0000"/>
            </a:solidFill>
            <a:round/>
            <a:headEnd/>
            <a:tailEnd/>
          </a:ln>
        </p:spPr>
        <p:txBody>
          <a:bodyPr lIns="79200" tIns="39600" rIns="79200" bIns="39600"/>
          <a:lstStyle/>
          <a:p>
            <a:pPr defTabSz="801688"/>
            <a:endParaRPr lang="zh-CN" altLang="en-US"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additive="base">
                                        <p:cTn id="12" dur="500" fill="hold"/>
                                        <p:tgtEl>
                                          <p:spTgt spid="63"/>
                                        </p:tgtEl>
                                        <p:attrNameLst>
                                          <p:attrName>ppt_x</p:attrName>
                                        </p:attrNameLst>
                                      </p:cBhvr>
                                      <p:tavLst>
                                        <p:tav tm="0">
                                          <p:val>
                                            <p:strVal val="#ppt_x"/>
                                          </p:val>
                                        </p:tav>
                                        <p:tav tm="100000">
                                          <p:val>
                                            <p:strVal val="#ppt_x"/>
                                          </p:val>
                                        </p:tav>
                                      </p:tavLst>
                                    </p:anim>
                                    <p:anim calcmode="lin" valueType="num">
                                      <p:cBhvr additive="base">
                                        <p:cTn id="13" dur="500" fill="hold"/>
                                        <p:tgtEl>
                                          <p:spTgt spid="6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xit" presetSubtype="0" fill="hold" nodeType="clickEffect">
                                  <p:stCondLst>
                                    <p:cond delay="0"/>
                                  </p:stCondLst>
                                  <p:childTnLst>
                                    <p:anim calcmode="lin" valueType="num">
                                      <p:cBhvr>
                                        <p:cTn id="17" dur="500"/>
                                        <p:tgtEl>
                                          <p:spTgt spid="58"/>
                                        </p:tgtEl>
                                        <p:attrNameLst>
                                          <p:attrName>ppt_w</p:attrName>
                                        </p:attrNameLst>
                                      </p:cBhvr>
                                      <p:tavLst>
                                        <p:tav tm="0">
                                          <p:val>
                                            <p:strVal val="ppt_w"/>
                                          </p:val>
                                        </p:tav>
                                        <p:tav tm="100000">
                                          <p:val>
                                            <p:fltVal val="0"/>
                                          </p:val>
                                        </p:tav>
                                      </p:tavLst>
                                    </p:anim>
                                    <p:anim calcmode="lin" valueType="num">
                                      <p:cBhvr>
                                        <p:cTn id="18" dur="500"/>
                                        <p:tgtEl>
                                          <p:spTgt spid="58"/>
                                        </p:tgtEl>
                                        <p:attrNameLst>
                                          <p:attrName>ppt_h</p:attrName>
                                        </p:attrNameLst>
                                      </p:cBhvr>
                                      <p:tavLst>
                                        <p:tav tm="0">
                                          <p:val>
                                            <p:strVal val="ppt_h"/>
                                          </p:val>
                                        </p:tav>
                                        <p:tav tm="100000">
                                          <p:val>
                                            <p:fltVal val="0"/>
                                          </p:val>
                                        </p:tav>
                                      </p:tavLst>
                                    </p:anim>
                                    <p:animEffect transition="out" filter="fade">
                                      <p:cBhvr>
                                        <p:cTn id="19" dur="500"/>
                                        <p:tgtEl>
                                          <p:spTgt spid="58"/>
                                        </p:tgtEl>
                                      </p:cBhvr>
                                    </p:animEffect>
                                    <p:set>
                                      <p:cBhvr>
                                        <p:cTn id="20" dur="1" fill="hold">
                                          <p:stCondLst>
                                            <p:cond delay="499"/>
                                          </p:stCondLst>
                                        </p:cTn>
                                        <p:tgtEl>
                                          <p:spTgt spid="58"/>
                                        </p:tgtEl>
                                        <p:attrNameLst>
                                          <p:attrName>style.visibility</p:attrName>
                                        </p:attrNameLst>
                                      </p:cBhvr>
                                      <p:to>
                                        <p:strVal val="hidden"/>
                                      </p:to>
                                    </p:set>
                                  </p:childTnLst>
                                </p:cTn>
                              </p:par>
                              <p:par>
                                <p:cTn id="21" presetID="53" presetClass="exit" presetSubtype="0" fill="hold" grpId="1" nodeType="withEffect">
                                  <p:stCondLst>
                                    <p:cond delay="0"/>
                                  </p:stCondLst>
                                  <p:childTnLst>
                                    <p:anim calcmode="lin" valueType="num">
                                      <p:cBhvr>
                                        <p:cTn id="22" dur="500"/>
                                        <p:tgtEl>
                                          <p:spTgt spid="63"/>
                                        </p:tgtEl>
                                        <p:attrNameLst>
                                          <p:attrName>ppt_w</p:attrName>
                                        </p:attrNameLst>
                                      </p:cBhvr>
                                      <p:tavLst>
                                        <p:tav tm="0">
                                          <p:val>
                                            <p:strVal val="ppt_w"/>
                                          </p:val>
                                        </p:tav>
                                        <p:tav tm="100000">
                                          <p:val>
                                            <p:fltVal val="0"/>
                                          </p:val>
                                        </p:tav>
                                      </p:tavLst>
                                    </p:anim>
                                    <p:anim calcmode="lin" valueType="num">
                                      <p:cBhvr>
                                        <p:cTn id="23" dur="500"/>
                                        <p:tgtEl>
                                          <p:spTgt spid="63"/>
                                        </p:tgtEl>
                                        <p:attrNameLst>
                                          <p:attrName>ppt_h</p:attrName>
                                        </p:attrNameLst>
                                      </p:cBhvr>
                                      <p:tavLst>
                                        <p:tav tm="0">
                                          <p:val>
                                            <p:strVal val="ppt_h"/>
                                          </p:val>
                                        </p:tav>
                                        <p:tav tm="100000">
                                          <p:val>
                                            <p:fltVal val="0"/>
                                          </p:val>
                                        </p:tav>
                                      </p:tavLst>
                                    </p:anim>
                                    <p:animEffect transition="out" filter="fade">
                                      <p:cBhvr>
                                        <p:cTn id="24" dur="500"/>
                                        <p:tgtEl>
                                          <p:spTgt spid="63"/>
                                        </p:tgtEl>
                                      </p:cBhvr>
                                    </p:animEffect>
                                    <p:set>
                                      <p:cBhvr>
                                        <p:cTn id="25" dur="1" fill="hold">
                                          <p:stCondLst>
                                            <p:cond delay="499"/>
                                          </p:stCondLst>
                                        </p:cTn>
                                        <p:tgtEl>
                                          <p:spTgt spid="63"/>
                                        </p:tgtEl>
                                        <p:attrNameLst>
                                          <p:attrName>style.visibility</p:attrName>
                                        </p:attrNameLst>
                                      </p:cBhvr>
                                      <p:to>
                                        <p:strVal val="hidden"/>
                                      </p:to>
                                    </p:set>
                                  </p:childTnLst>
                                </p:cTn>
                              </p:par>
                              <p:par>
                                <p:cTn id="26" presetID="2" presetClass="entr" presetSubtype="3" fill="hold" grpId="0" nodeType="withEffect">
                                  <p:stCondLst>
                                    <p:cond delay="0"/>
                                  </p:stCondLst>
                                  <p:childTnLst>
                                    <p:set>
                                      <p:cBhvr>
                                        <p:cTn id="27" dur="1" fill="hold">
                                          <p:stCondLst>
                                            <p:cond delay="0"/>
                                          </p:stCondLst>
                                        </p:cTn>
                                        <p:tgtEl>
                                          <p:spTgt spid="66"/>
                                        </p:tgtEl>
                                        <p:attrNameLst>
                                          <p:attrName>style.visibility</p:attrName>
                                        </p:attrNameLst>
                                      </p:cBhvr>
                                      <p:to>
                                        <p:strVal val="visible"/>
                                      </p:to>
                                    </p:set>
                                    <p:anim calcmode="lin" valueType="num">
                                      <p:cBhvr additive="base">
                                        <p:cTn id="28" dur="500" fill="hold"/>
                                        <p:tgtEl>
                                          <p:spTgt spid="66"/>
                                        </p:tgtEl>
                                        <p:attrNameLst>
                                          <p:attrName>ppt_x</p:attrName>
                                        </p:attrNameLst>
                                      </p:cBhvr>
                                      <p:tavLst>
                                        <p:tav tm="0">
                                          <p:val>
                                            <p:strVal val="1+#ppt_w/2"/>
                                          </p:val>
                                        </p:tav>
                                        <p:tav tm="100000">
                                          <p:val>
                                            <p:strVal val="#ppt_x"/>
                                          </p:val>
                                        </p:tav>
                                      </p:tavLst>
                                    </p:anim>
                                    <p:anim calcmode="lin" valueType="num">
                                      <p:cBhvr additive="base">
                                        <p:cTn id="29" dur="500" fill="hold"/>
                                        <p:tgtEl>
                                          <p:spTgt spid="66"/>
                                        </p:tgtEl>
                                        <p:attrNameLst>
                                          <p:attrName>ppt_y</p:attrName>
                                        </p:attrNameLst>
                                      </p:cBhvr>
                                      <p:tavLst>
                                        <p:tav tm="0">
                                          <p:val>
                                            <p:strVal val="0-#ppt_h/2"/>
                                          </p:val>
                                        </p:tav>
                                        <p:tav tm="100000">
                                          <p:val>
                                            <p:strVal val="#ppt_y"/>
                                          </p:val>
                                        </p:tav>
                                      </p:tavLst>
                                    </p:anim>
                                  </p:childTnLst>
                                </p:cTn>
                              </p:par>
                              <p:par>
                                <p:cTn id="30" presetID="2" presetClass="entr" presetSubtype="9" fill="hold" grpId="0" nodeType="withEffect">
                                  <p:stCondLst>
                                    <p:cond delay="0"/>
                                  </p:stCondLst>
                                  <p:childTnLst>
                                    <p:set>
                                      <p:cBhvr>
                                        <p:cTn id="31" dur="1" fill="hold">
                                          <p:stCondLst>
                                            <p:cond delay="0"/>
                                          </p:stCondLst>
                                        </p:cTn>
                                        <p:tgtEl>
                                          <p:spTgt spid="64"/>
                                        </p:tgtEl>
                                        <p:attrNameLst>
                                          <p:attrName>style.visibility</p:attrName>
                                        </p:attrNameLst>
                                      </p:cBhvr>
                                      <p:to>
                                        <p:strVal val="visible"/>
                                      </p:to>
                                    </p:set>
                                    <p:anim calcmode="lin" valueType="num">
                                      <p:cBhvr additive="base">
                                        <p:cTn id="32" dur="500" fill="hold"/>
                                        <p:tgtEl>
                                          <p:spTgt spid="64"/>
                                        </p:tgtEl>
                                        <p:attrNameLst>
                                          <p:attrName>ppt_x</p:attrName>
                                        </p:attrNameLst>
                                      </p:cBhvr>
                                      <p:tavLst>
                                        <p:tav tm="0">
                                          <p:val>
                                            <p:strVal val="0-#ppt_w/2"/>
                                          </p:val>
                                        </p:tav>
                                        <p:tav tm="100000">
                                          <p:val>
                                            <p:strVal val="#ppt_x"/>
                                          </p:val>
                                        </p:tav>
                                      </p:tavLst>
                                    </p:anim>
                                    <p:anim calcmode="lin" valueType="num">
                                      <p:cBhvr additive="base">
                                        <p:cTn id="33" dur="500" fill="hold"/>
                                        <p:tgtEl>
                                          <p:spTgt spid="64"/>
                                        </p:tgtEl>
                                        <p:attrNameLst>
                                          <p:attrName>ppt_y</p:attrName>
                                        </p:attrNameLst>
                                      </p:cBhvr>
                                      <p:tavLst>
                                        <p:tav tm="0">
                                          <p:val>
                                            <p:strVal val="0-#ppt_h/2"/>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67"/>
                                        </p:tgtEl>
                                        <p:attrNameLst>
                                          <p:attrName>style.visibility</p:attrName>
                                        </p:attrNameLst>
                                      </p:cBhvr>
                                      <p:to>
                                        <p:strVal val="visible"/>
                                      </p:to>
                                    </p:set>
                                    <p:anim calcmode="lin" valueType="num">
                                      <p:cBhvr additive="base">
                                        <p:cTn id="36" dur="500" fill="hold"/>
                                        <p:tgtEl>
                                          <p:spTgt spid="67"/>
                                        </p:tgtEl>
                                        <p:attrNameLst>
                                          <p:attrName>ppt_x</p:attrName>
                                        </p:attrNameLst>
                                      </p:cBhvr>
                                      <p:tavLst>
                                        <p:tav tm="0">
                                          <p:val>
                                            <p:strVal val="1+#ppt_w/2"/>
                                          </p:val>
                                        </p:tav>
                                        <p:tav tm="100000">
                                          <p:val>
                                            <p:strVal val="#ppt_x"/>
                                          </p:val>
                                        </p:tav>
                                      </p:tavLst>
                                    </p:anim>
                                    <p:anim calcmode="lin" valueType="num">
                                      <p:cBhvr additive="base">
                                        <p:cTn id="37" dur="500" fill="hold"/>
                                        <p:tgtEl>
                                          <p:spTgt spid="67"/>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68"/>
                                        </p:tgtEl>
                                        <p:attrNameLst>
                                          <p:attrName>style.visibility</p:attrName>
                                        </p:attrNameLst>
                                      </p:cBhvr>
                                      <p:to>
                                        <p:strVal val="visible"/>
                                      </p:to>
                                    </p:set>
                                    <p:anim calcmode="lin" valueType="num">
                                      <p:cBhvr additive="base">
                                        <p:cTn id="40" dur="500" fill="hold"/>
                                        <p:tgtEl>
                                          <p:spTgt spid="68"/>
                                        </p:tgtEl>
                                        <p:attrNameLst>
                                          <p:attrName>ppt_x</p:attrName>
                                        </p:attrNameLst>
                                      </p:cBhvr>
                                      <p:tavLst>
                                        <p:tav tm="0">
                                          <p:val>
                                            <p:strVal val="0-#ppt_w/2"/>
                                          </p:val>
                                        </p:tav>
                                        <p:tav tm="100000">
                                          <p:val>
                                            <p:strVal val="#ppt_x"/>
                                          </p:val>
                                        </p:tav>
                                      </p:tavLst>
                                    </p:anim>
                                    <p:anim calcmode="lin" valueType="num">
                                      <p:cBhvr additive="base">
                                        <p:cTn id="41" dur="500" fill="hold"/>
                                        <p:tgtEl>
                                          <p:spTgt spid="68"/>
                                        </p:tgtEl>
                                        <p:attrNameLst>
                                          <p:attrName>ppt_y</p:attrName>
                                        </p:attrNameLst>
                                      </p:cBhvr>
                                      <p:tavLst>
                                        <p:tav tm="0">
                                          <p:val>
                                            <p:strVal val="#ppt_y"/>
                                          </p:val>
                                        </p:tav>
                                        <p:tav tm="100000">
                                          <p:val>
                                            <p:strVal val="#ppt_y"/>
                                          </p:val>
                                        </p:tav>
                                      </p:tavLst>
                                    </p:anim>
                                  </p:childTnLst>
                                </p:cTn>
                              </p:par>
                              <p:par>
                                <p:cTn id="42" presetID="2" presetClass="entr" presetSubtype="6" fill="hold" grpId="0" nodeType="withEffect">
                                  <p:stCondLst>
                                    <p:cond delay="0"/>
                                  </p:stCondLst>
                                  <p:childTnLst>
                                    <p:set>
                                      <p:cBhvr>
                                        <p:cTn id="43" dur="1" fill="hold">
                                          <p:stCondLst>
                                            <p:cond delay="0"/>
                                          </p:stCondLst>
                                        </p:cTn>
                                        <p:tgtEl>
                                          <p:spTgt spid="65"/>
                                        </p:tgtEl>
                                        <p:attrNameLst>
                                          <p:attrName>style.visibility</p:attrName>
                                        </p:attrNameLst>
                                      </p:cBhvr>
                                      <p:to>
                                        <p:strVal val="visible"/>
                                      </p:to>
                                    </p:set>
                                    <p:anim calcmode="lin" valueType="num">
                                      <p:cBhvr additive="base">
                                        <p:cTn id="44" dur="500" fill="hold"/>
                                        <p:tgtEl>
                                          <p:spTgt spid="65"/>
                                        </p:tgtEl>
                                        <p:attrNameLst>
                                          <p:attrName>ppt_x</p:attrName>
                                        </p:attrNameLst>
                                      </p:cBhvr>
                                      <p:tavLst>
                                        <p:tav tm="0">
                                          <p:val>
                                            <p:strVal val="1+#ppt_w/2"/>
                                          </p:val>
                                        </p:tav>
                                        <p:tav tm="100000">
                                          <p:val>
                                            <p:strVal val="#ppt_x"/>
                                          </p:val>
                                        </p:tav>
                                      </p:tavLst>
                                    </p:anim>
                                    <p:anim calcmode="lin" valueType="num">
                                      <p:cBhvr additive="base">
                                        <p:cTn id="45" dur="500" fill="hold"/>
                                        <p:tgtEl>
                                          <p:spTgt spid="65"/>
                                        </p:tgtEl>
                                        <p:attrNameLst>
                                          <p:attrName>ppt_y</p:attrName>
                                        </p:attrNameLst>
                                      </p:cBhvr>
                                      <p:tavLst>
                                        <p:tav tm="0">
                                          <p:val>
                                            <p:strVal val="1+#ppt_h/2"/>
                                          </p:val>
                                        </p:tav>
                                        <p:tav tm="100000">
                                          <p:val>
                                            <p:strVal val="#ppt_y"/>
                                          </p:val>
                                        </p:tav>
                                      </p:tavLst>
                                    </p:anim>
                                  </p:childTnLst>
                                </p:cTn>
                              </p:par>
                              <p:par>
                                <p:cTn id="46" presetID="2" presetClass="entr" presetSubtype="12" fill="hold" grpId="0" nodeType="withEffect">
                                  <p:stCondLst>
                                    <p:cond delay="0"/>
                                  </p:stCondLst>
                                  <p:childTnLst>
                                    <p:set>
                                      <p:cBhvr>
                                        <p:cTn id="47" dur="1" fill="hold">
                                          <p:stCondLst>
                                            <p:cond delay="0"/>
                                          </p:stCondLst>
                                        </p:cTn>
                                        <p:tgtEl>
                                          <p:spTgt spid="69"/>
                                        </p:tgtEl>
                                        <p:attrNameLst>
                                          <p:attrName>style.visibility</p:attrName>
                                        </p:attrNameLst>
                                      </p:cBhvr>
                                      <p:to>
                                        <p:strVal val="visible"/>
                                      </p:to>
                                    </p:set>
                                    <p:anim calcmode="lin" valueType="num">
                                      <p:cBhvr additive="base">
                                        <p:cTn id="48" dur="500" fill="hold"/>
                                        <p:tgtEl>
                                          <p:spTgt spid="69"/>
                                        </p:tgtEl>
                                        <p:attrNameLst>
                                          <p:attrName>ppt_x</p:attrName>
                                        </p:attrNameLst>
                                      </p:cBhvr>
                                      <p:tavLst>
                                        <p:tav tm="0">
                                          <p:val>
                                            <p:strVal val="0-#ppt_w/2"/>
                                          </p:val>
                                        </p:tav>
                                        <p:tav tm="100000">
                                          <p:val>
                                            <p:strVal val="#ppt_x"/>
                                          </p:val>
                                        </p:tav>
                                      </p:tavLst>
                                    </p:anim>
                                    <p:anim calcmode="lin" valueType="num">
                                      <p:cBhvr additive="base">
                                        <p:cTn id="49" dur="500" fill="hold"/>
                                        <p:tgtEl>
                                          <p:spTgt spid="69"/>
                                        </p:tgtEl>
                                        <p:attrNameLst>
                                          <p:attrName>ppt_y</p:attrName>
                                        </p:attrNameLst>
                                      </p:cBhvr>
                                      <p:tavLst>
                                        <p:tav tm="0">
                                          <p:val>
                                            <p:strVal val="1+#ppt_h/2"/>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73"/>
                                        </p:tgtEl>
                                        <p:attrNameLst>
                                          <p:attrName>style.visibility</p:attrName>
                                        </p:attrNameLst>
                                      </p:cBhvr>
                                      <p:to>
                                        <p:strVal val="visible"/>
                                      </p:to>
                                    </p:set>
                                    <p:anim calcmode="lin" valueType="num">
                                      <p:cBhvr additive="base">
                                        <p:cTn id="52" dur="500" fill="hold"/>
                                        <p:tgtEl>
                                          <p:spTgt spid="73"/>
                                        </p:tgtEl>
                                        <p:attrNameLst>
                                          <p:attrName>ppt_x</p:attrName>
                                        </p:attrNameLst>
                                      </p:cBhvr>
                                      <p:tavLst>
                                        <p:tav tm="0">
                                          <p:val>
                                            <p:strVal val="1+#ppt_w/2"/>
                                          </p:val>
                                        </p:tav>
                                        <p:tav tm="100000">
                                          <p:val>
                                            <p:strVal val="#ppt_x"/>
                                          </p:val>
                                        </p:tav>
                                      </p:tavLst>
                                    </p:anim>
                                    <p:anim calcmode="lin" valueType="num">
                                      <p:cBhvr additive="base">
                                        <p:cTn id="53"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53" presetClass="exit" presetSubtype="0" fill="hold" grpId="1" nodeType="clickEffect">
                                  <p:stCondLst>
                                    <p:cond delay="0"/>
                                  </p:stCondLst>
                                  <p:childTnLst>
                                    <p:anim calcmode="lin" valueType="num">
                                      <p:cBhvr>
                                        <p:cTn id="57" dur="500"/>
                                        <p:tgtEl>
                                          <p:spTgt spid="66"/>
                                        </p:tgtEl>
                                        <p:attrNameLst>
                                          <p:attrName>ppt_w</p:attrName>
                                        </p:attrNameLst>
                                      </p:cBhvr>
                                      <p:tavLst>
                                        <p:tav tm="0">
                                          <p:val>
                                            <p:strVal val="ppt_w"/>
                                          </p:val>
                                        </p:tav>
                                        <p:tav tm="100000">
                                          <p:val>
                                            <p:fltVal val="0"/>
                                          </p:val>
                                        </p:tav>
                                      </p:tavLst>
                                    </p:anim>
                                    <p:anim calcmode="lin" valueType="num">
                                      <p:cBhvr>
                                        <p:cTn id="58" dur="500"/>
                                        <p:tgtEl>
                                          <p:spTgt spid="66"/>
                                        </p:tgtEl>
                                        <p:attrNameLst>
                                          <p:attrName>ppt_h</p:attrName>
                                        </p:attrNameLst>
                                      </p:cBhvr>
                                      <p:tavLst>
                                        <p:tav tm="0">
                                          <p:val>
                                            <p:strVal val="ppt_h"/>
                                          </p:val>
                                        </p:tav>
                                        <p:tav tm="100000">
                                          <p:val>
                                            <p:fltVal val="0"/>
                                          </p:val>
                                        </p:tav>
                                      </p:tavLst>
                                    </p:anim>
                                    <p:animEffect transition="out" filter="fade">
                                      <p:cBhvr>
                                        <p:cTn id="59" dur="500"/>
                                        <p:tgtEl>
                                          <p:spTgt spid="66"/>
                                        </p:tgtEl>
                                      </p:cBhvr>
                                    </p:animEffect>
                                    <p:set>
                                      <p:cBhvr>
                                        <p:cTn id="60" dur="1" fill="hold">
                                          <p:stCondLst>
                                            <p:cond delay="499"/>
                                          </p:stCondLst>
                                        </p:cTn>
                                        <p:tgtEl>
                                          <p:spTgt spid="66"/>
                                        </p:tgtEl>
                                        <p:attrNameLst>
                                          <p:attrName>style.visibility</p:attrName>
                                        </p:attrNameLst>
                                      </p:cBhvr>
                                      <p:to>
                                        <p:strVal val="hidden"/>
                                      </p:to>
                                    </p:set>
                                  </p:childTnLst>
                                </p:cTn>
                              </p:par>
                              <p:par>
                                <p:cTn id="61" presetID="53" presetClass="exit" presetSubtype="0" fill="hold" grpId="1" nodeType="withEffect">
                                  <p:stCondLst>
                                    <p:cond delay="0"/>
                                  </p:stCondLst>
                                  <p:childTnLst>
                                    <p:anim calcmode="lin" valueType="num">
                                      <p:cBhvr>
                                        <p:cTn id="62" dur="500"/>
                                        <p:tgtEl>
                                          <p:spTgt spid="73"/>
                                        </p:tgtEl>
                                        <p:attrNameLst>
                                          <p:attrName>ppt_w</p:attrName>
                                        </p:attrNameLst>
                                      </p:cBhvr>
                                      <p:tavLst>
                                        <p:tav tm="0">
                                          <p:val>
                                            <p:strVal val="ppt_w"/>
                                          </p:val>
                                        </p:tav>
                                        <p:tav tm="100000">
                                          <p:val>
                                            <p:fltVal val="0"/>
                                          </p:val>
                                        </p:tav>
                                      </p:tavLst>
                                    </p:anim>
                                    <p:anim calcmode="lin" valueType="num">
                                      <p:cBhvr>
                                        <p:cTn id="63" dur="500"/>
                                        <p:tgtEl>
                                          <p:spTgt spid="73"/>
                                        </p:tgtEl>
                                        <p:attrNameLst>
                                          <p:attrName>ppt_h</p:attrName>
                                        </p:attrNameLst>
                                      </p:cBhvr>
                                      <p:tavLst>
                                        <p:tav tm="0">
                                          <p:val>
                                            <p:strVal val="ppt_h"/>
                                          </p:val>
                                        </p:tav>
                                        <p:tav tm="100000">
                                          <p:val>
                                            <p:fltVal val="0"/>
                                          </p:val>
                                        </p:tav>
                                      </p:tavLst>
                                    </p:anim>
                                    <p:animEffect transition="out" filter="fade">
                                      <p:cBhvr>
                                        <p:cTn id="64" dur="500"/>
                                        <p:tgtEl>
                                          <p:spTgt spid="73"/>
                                        </p:tgtEl>
                                      </p:cBhvr>
                                    </p:animEffect>
                                    <p:set>
                                      <p:cBhvr>
                                        <p:cTn id="65" dur="1" fill="hold">
                                          <p:stCondLst>
                                            <p:cond delay="499"/>
                                          </p:stCondLst>
                                        </p:cTn>
                                        <p:tgtEl>
                                          <p:spTgt spid="73"/>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64"/>
                                        </p:tgtEl>
                                      </p:cBhvr>
                                    </p:animEffect>
                                    <p:set>
                                      <p:cBhvr>
                                        <p:cTn id="68" dur="1" fill="hold">
                                          <p:stCondLst>
                                            <p:cond delay="499"/>
                                          </p:stCondLst>
                                        </p:cTn>
                                        <p:tgtEl>
                                          <p:spTgt spid="64"/>
                                        </p:tgtEl>
                                        <p:attrNameLst>
                                          <p:attrName>style.visibility</p:attrName>
                                        </p:attrNameLst>
                                      </p:cBhvr>
                                      <p:to>
                                        <p:strVal val="hidden"/>
                                      </p:to>
                                    </p:set>
                                  </p:childTnLst>
                                </p:cTn>
                              </p:par>
                              <p:par>
                                <p:cTn id="69" presetID="53" presetClass="exit" presetSubtype="0" fill="hold" grpId="1" nodeType="withEffect">
                                  <p:stCondLst>
                                    <p:cond delay="0"/>
                                  </p:stCondLst>
                                  <p:childTnLst>
                                    <p:anim calcmode="lin" valueType="num">
                                      <p:cBhvr>
                                        <p:cTn id="70" dur="500"/>
                                        <p:tgtEl>
                                          <p:spTgt spid="67"/>
                                        </p:tgtEl>
                                        <p:attrNameLst>
                                          <p:attrName>ppt_w</p:attrName>
                                        </p:attrNameLst>
                                      </p:cBhvr>
                                      <p:tavLst>
                                        <p:tav tm="0">
                                          <p:val>
                                            <p:strVal val="ppt_w"/>
                                          </p:val>
                                        </p:tav>
                                        <p:tav tm="100000">
                                          <p:val>
                                            <p:fltVal val="0"/>
                                          </p:val>
                                        </p:tav>
                                      </p:tavLst>
                                    </p:anim>
                                    <p:anim calcmode="lin" valueType="num">
                                      <p:cBhvr>
                                        <p:cTn id="71" dur="500"/>
                                        <p:tgtEl>
                                          <p:spTgt spid="67"/>
                                        </p:tgtEl>
                                        <p:attrNameLst>
                                          <p:attrName>ppt_h</p:attrName>
                                        </p:attrNameLst>
                                      </p:cBhvr>
                                      <p:tavLst>
                                        <p:tav tm="0">
                                          <p:val>
                                            <p:strVal val="ppt_h"/>
                                          </p:val>
                                        </p:tav>
                                        <p:tav tm="100000">
                                          <p:val>
                                            <p:fltVal val="0"/>
                                          </p:val>
                                        </p:tav>
                                      </p:tavLst>
                                    </p:anim>
                                    <p:animEffect transition="out" filter="fade">
                                      <p:cBhvr>
                                        <p:cTn id="72" dur="500"/>
                                        <p:tgtEl>
                                          <p:spTgt spid="67"/>
                                        </p:tgtEl>
                                      </p:cBhvr>
                                    </p:animEffect>
                                    <p:set>
                                      <p:cBhvr>
                                        <p:cTn id="73" dur="1" fill="hold">
                                          <p:stCondLst>
                                            <p:cond delay="499"/>
                                          </p:stCondLst>
                                        </p:cTn>
                                        <p:tgtEl>
                                          <p:spTgt spid="67"/>
                                        </p:tgtEl>
                                        <p:attrNameLst>
                                          <p:attrName>style.visibility</p:attrName>
                                        </p:attrNameLst>
                                      </p:cBhvr>
                                      <p:to>
                                        <p:strVal val="hidden"/>
                                      </p:to>
                                    </p:set>
                                  </p:childTnLst>
                                </p:cTn>
                              </p:par>
                              <p:par>
                                <p:cTn id="74" presetID="53" presetClass="exit" presetSubtype="0" fill="hold" grpId="1" nodeType="withEffect">
                                  <p:stCondLst>
                                    <p:cond delay="0"/>
                                  </p:stCondLst>
                                  <p:childTnLst>
                                    <p:anim calcmode="lin" valueType="num">
                                      <p:cBhvr>
                                        <p:cTn id="75" dur="500"/>
                                        <p:tgtEl>
                                          <p:spTgt spid="65"/>
                                        </p:tgtEl>
                                        <p:attrNameLst>
                                          <p:attrName>ppt_w</p:attrName>
                                        </p:attrNameLst>
                                      </p:cBhvr>
                                      <p:tavLst>
                                        <p:tav tm="0">
                                          <p:val>
                                            <p:strVal val="ppt_w"/>
                                          </p:val>
                                        </p:tav>
                                        <p:tav tm="100000">
                                          <p:val>
                                            <p:fltVal val="0"/>
                                          </p:val>
                                        </p:tav>
                                      </p:tavLst>
                                    </p:anim>
                                    <p:anim calcmode="lin" valueType="num">
                                      <p:cBhvr>
                                        <p:cTn id="76" dur="500"/>
                                        <p:tgtEl>
                                          <p:spTgt spid="65"/>
                                        </p:tgtEl>
                                        <p:attrNameLst>
                                          <p:attrName>ppt_h</p:attrName>
                                        </p:attrNameLst>
                                      </p:cBhvr>
                                      <p:tavLst>
                                        <p:tav tm="0">
                                          <p:val>
                                            <p:strVal val="ppt_h"/>
                                          </p:val>
                                        </p:tav>
                                        <p:tav tm="100000">
                                          <p:val>
                                            <p:fltVal val="0"/>
                                          </p:val>
                                        </p:tav>
                                      </p:tavLst>
                                    </p:anim>
                                    <p:animEffect transition="out" filter="fade">
                                      <p:cBhvr>
                                        <p:cTn id="77" dur="500"/>
                                        <p:tgtEl>
                                          <p:spTgt spid="65"/>
                                        </p:tgtEl>
                                      </p:cBhvr>
                                    </p:animEffect>
                                    <p:set>
                                      <p:cBhvr>
                                        <p:cTn id="78" dur="1" fill="hold">
                                          <p:stCondLst>
                                            <p:cond delay="499"/>
                                          </p:stCondLst>
                                        </p:cTn>
                                        <p:tgtEl>
                                          <p:spTgt spid="65"/>
                                        </p:tgtEl>
                                        <p:attrNameLst>
                                          <p:attrName>style.visibility</p:attrName>
                                        </p:attrNameLst>
                                      </p:cBhvr>
                                      <p:to>
                                        <p:strVal val="hidden"/>
                                      </p:to>
                                    </p:set>
                                  </p:childTnLst>
                                </p:cTn>
                              </p:par>
                              <p:par>
                                <p:cTn id="79" presetID="53" presetClass="exit" presetSubtype="0" fill="hold" grpId="1" nodeType="withEffect">
                                  <p:stCondLst>
                                    <p:cond delay="0"/>
                                  </p:stCondLst>
                                  <p:childTnLst>
                                    <p:anim calcmode="lin" valueType="num">
                                      <p:cBhvr>
                                        <p:cTn id="80" dur="500"/>
                                        <p:tgtEl>
                                          <p:spTgt spid="68"/>
                                        </p:tgtEl>
                                        <p:attrNameLst>
                                          <p:attrName>ppt_w</p:attrName>
                                        </p:attrNameLst>
                                      </p:cBhvr>
                                      <p:tavLst>
                                        <p:tav tm="0">
                                          <p:val>
                                            <p:strVal val="ppt_w"/>
                                          </p:val>
                                        </p:tav>
                                        <p:tav tm="100000">
                                          <p:val>
                                            <p:fltVal val="0"/>
                                          </p:val>
                                        </p:tav>
                                      </p:tavLst>
                                    </p:anim>
                                    <p:anim calcmode="lin" valueType="num">
                                      <p:cBhvr>
                                        <p:cTn id="81" dur="500"/>
                                        <p:tgtEl>
                                          <p:spTgt spid="68"/>
                                        </p:tgtEl>
                                        <p:attrNameLst>
                                          <p:attrName>ppt_h</p:attrName>
                                        </p:attrNameLst>
                                      </p:cBhvr>
                                      <p:tavLst>
                                        <p:tav tm="0">
                                          <p:val>
                                            <p:strVal val="ppt_h"/>
                                          </p:val>
                                        </p:tav>
                                        <p:tav tm="100000">
                                          <p:val>
                                            <p:fltVal val="0"/>
                                          </p:val>
                                        </p:tav>
                                      </p:tavLst>
                                    </p:anim>
                                    <p:animEffect transition="out" filter="fade">
                                      <p:cBhvr>
                                        <p:cTn id="82" dur="500"/>
                                        <p:tgtEl>
                                          <p:spTgt spid="68"/>
                                        </p:tgtEl>
                                      </p:cBhvr>
                                    </p:animEffect>
                                    <p:set>
                                      <p:cBhvr>
                                        <p:cTn id="83" dur="1" fill="hold">
                                          <p:stCondLst>
                                            <p:cond delay="499"/>
                                          </p:stCondLst>
                                        </p:cTn>
                                        <p:tgtEl>
                                          <p:spTgt spid="68"/>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69"/>
                                        </p:tgtEl>
                                      </p:cBhvr>
                                    </p:animEffect>
                                    <p:set>
                                      <p:cBhvr>
                                        <p:cTn id="86" dur="1" fill="hold">
                                          <p:stCondLst>
                                            <p:cond delay="499"/>
                                          </p:stCondLst>
                                        </p:cTn>
                                        <p:tgtEl>
                                          <p:spTgt spid="69"/>
                                        </p:tgtEl>
                                        <p:attrNameLst>
                                          <p:attrName>style.visibility</p:attrName>
                                        </p:attrNameLst>
                                      </p:cBhvr>
                                      <p:to>
                                        <p:strVal val="hidden"/>
                                      </p:to>
                                    </p:set>
                                  </p:childTnLst>
                                </p:cTn>
                              </p:par>
                            </p:childTnLst>
                          </p:cTn>
                        </p:par>
                        <p:par>
                          <p:cTn id="87" fill="hold">
                            <p:stCondLst>
                              <p:cond delay="500"/>
                            </p:stCondLst>
                            <p:childTnLst>
                              <p:par>
                                <p:cTn id="88" presetID="53" presetClass="entr" presetSubtype="0" fill="hold" nodeType="afterEffect">
                                  <p:stCondLst>
                                    <p:cond delay="0"/>
                                  </p:stCondLst>
                                  <p:childTnLst>
                                    <p:set>
                                      <p:cBhvr>
                                        <p:cTn id="89" dur="1" fill="hold">
                                          <p:stCondLst>
                                            <p:cond delay="0"/>
                                          </p:stCondLst>
                                        </p:cTn>
                                        <p:tgtEl>
                                          <p:spTgt spid="75"/>
                                        </p:tgtEl>
                                        <p:attrNameLst>
                                          <p:attrName>style.visibility</p:attrName>
                                        </p:attrNameLst>
                                      </p:cBhvr>
                                      <p:to>
                                        <p:strVal val="visible"/>
                                      </p:to>
                                    </p:set>
                                    <p:anim calcmode="lin" valueType="num">
                                      <p:cBhvr>
                                        <p:cTn id="90" dur="500" fill="hold"/>
                                        <p:tgtEl>
                                          <p:spTgt spid="75"/>
                                        </p:tgtEl>
                                        <p:attrNameLst>
                                          <p:attrName>ppt_w</p:attrName>
                                        </p:attrNameLst>
                                      </p:cBhvr>
                                      <p:tavLst>
                                        <p:tav tm="0">
                                          <p:val>
                                            <p:fltVal val="0"/>
                                          </p:val>
                                        </p:tav>
                                        <p:tav tm="100000">
                                          <p:val>
                                            <p:strVal val="#ppt_w"/>
                                          </p:val>
                                        </p:tav>
                                      </p:tavLst>
                                    </p:anim>
                                    <p:anim calcmode="lin" valueType="num">
                                      <p:cBhvr>
                                        <p:cTn id="91" dur="500" fill="hold"/>
                                        <p:tgtEl>
                                          <p:spTgt spid="75"/>
                                        </p:tgtEl>
                                        <p:attrNameLst>
                                          <p:attrName>ppt_h</p:attrName>
                                        </p:attrNameLst>
                                      </p:cBhvr>
                                      <p:tavLst>
                                        <p:tav tm="0">
                                          <p:val>
                                            <p:fltVal val="0"/>
                                          </p:val>
                                        </p:tav>
                                        <p:tav tm="100000">
                                          <p:val>
                                            <p:strVal val="#ppt_h"/>
                                          </p:val>
                                        </p:tav>
                                      </p:tavLst>
                                    </p:anim>
                                    <p:animEffect transition="in" filter="fade">
                                      <p:cBhvr>
                                        <p:cTn id="92" dur="500"/>
                                        <p:tgtEl>
                                          <p:spTgt spid="75"/>
                                        </p:tgtEl>
                                      </p:cBhvr>
                                    </p:animEffect>
                                  </p:childTnLst>
                                </p:cTn>
                              </p:par>
                            </p:childTnLst>
                          </p:cTn>
                        </p:par>
                      </p:childTnLst>
                    </p:cTn>
                  </p:par>
                  <p:par>
                    <p:cTn id="93" fill="hold">
                      <p:stCondLst>
                        <p:cond delay="indefinite"/>
                      </p:stCondLst>
                      <p:childTnLst>
                        <p:par>
                          <p:cTn id="94" fill="hold">
                            <p:stCondLst>
                              <p:cond delay="0"/>
                            </p:stCondLst>
                            <p:childTnLst>
                              <p:par>
                                <p:cTn id="95" presetID="23" presetClass="entr" presetSubtype="16" fill="hold" grpId="0" nodeType="clickEffect">
                                  <p:stCondLst>
                                    <p:cond delay="0"/>
                                  </p:stCondLst>
                                  <p:childTnLst>
                                    <p:set>
                                      <p:cBhvr>
                                        <p:cTn id="96" dur="1" fill="hold">
                                          <p:stCondLst>
                                            <p:cond delay="0"/>
                                          </p:stCondLst>
                                        </p:cTn>
                                        <p:tgtEl>
                                          <p:spTgt spid="93"/>
                                        </p:tgtEl>
                                        <p:attrNameLst>
                                          <p:attrName>style.visibility</p:attrName>
                                        </p:attrNameLst>
                                      </p:cBhvr>
                                      <p:to>
                                        <p:strVal val="visible"/>
                                      </p:to>
                                    </p:set>
                                    <p:anim calcmode="lin" valueType="num">
                                      <p:cBhvr>
                                        <p:cTn id="97" dur="1000" fill="hold"/>
                                        <p:tgtEl>
                                          <p:spTgt spid="93"/>
                                        </p:tgtEl>
                                        <p:attrNameLst>
                                          <p:attrName>ppt_w</p:attrName>
                                        </p:attrNameLst>
                                      </p:cBhvr>
                                      <p:tavLst>
                                        <p:tav tm="0">
                                          <p:val>
                                            <p:fltVal val="0"/>
                                          </p:val>
                                        </p:tav>
                                        <p:tav tm="100000">
                                          <p:val>
                                            <p:strVal val="#ppt_w"/>
                                          </p:val>
                                        </p:tav>
                                      </p:tavLst>
                                    </p:anim>
                                    <p:anim calcmode="lin" valueType="num">
                                      <p:cBhvr>
                                        <p:cTn id="98" dur="1000" fill="hold"/>
                                        <p:tgtEl>
                                          <p:spTgt spid="93"/>
                                        </p:tgtEl>
                                        <p:attrNameLst>
                                          <p:attrName>ppt_h</p:attrName>
                                        </p:attrNameLst>
                                      </p:cBhvr>
                                      <p:tavLst>
                                        <p:tav tm="0">
                                          <p:val>
                                            <p:fltVal val="0"/>
                                          </p:val>
                                        </p:tav>
                                        <p:tav tm="100000">
                                          <p:val>
                                            <p:strVal val="#ppt_h"/>
                                          </p:val>
                                        </p:tav>
                                      </p:tavLst>
                                    </p:anim>
                                  </p:childTnLst>
                                </p:cTn>
                              </p:par>
                              <p:par>
                                <p:cTn id="99" presetID="23" presetClass="entr" presetSubtype="16" fill="hold" grpId="0" nodeType="withEffect">
                                  <p:stCondLst>
                                    <p:cond delay="0"/>
                                  </p:stCondLst>
                                  <p:childTnLst>
                                    <p:set>
                                      <p:cBhvr>
                                        <p:cTn id="100" dur="1" fill="hold">
                                          <p:stCondLst>
                                            <p:cond delay="0"/>
                                          </p:stCondLst>
                                        </p:cTn>
                                        <p:tgtEl>
                                          <p:spTgt spid="92"/>
                                        </p:tgtEl>
                                        <p:attrNameLst>
                                          <p:attrName>style.visibility</p:attrName>
                                        </p:attrNameLst>
                                      </p:cBhvr>
                                      <p:to>
                                        <p:strVal val="visible"/>
                                      </p:to>
                                    </p:set>
                                    <p:anim calcmode="lin" valueType="num">
                                      <p:cBhvr>
                                        <p:cTn id="101" dur="1000" fill="hold"/>
                                        <p:tgtEl>
                                          <p:spTgt spid="92"/>
                                        </p:tgtEl>
                                        <p:attrNameLst>
                                          <p:attrName>ppt_w</p:attrName>
                                        </p:attrNameLst>
                                      </p:cBhvr>
                                      <p:tavLst>
                                        <p:tav tm="0">
                                          <p:val>
                                            <p:fltVal val="0"/>
                                          </p:val>
                                        </p:tav>
                                        <p:tav tm="100000">
                                          <p:val>
                                            <p:strVal val="#ppt_w"/>
                                          </p:val>
                                        </p:tav>
                                      </p:tavLst>
                                    </p:anim>
                                    <p:anim calcmode="lin" valueType="num">
                                      <p:cBhvr>
                                        <p:cTn id="102" dur="1000" fill="hold"/>
                                        <p:tgtEl>
                                          <p:spTgt spid="92"/>
                                        </p:tgtEl>
                                        <p:attrNameLst>
                                          <p:attrName>ppt_h</p:attrName>
                                        </p:attrNameLst>
                                      </p:cBhvr>
                                      <p:tavLst>
                                        <p:tav tm="0">
                                          <p:val>
                                            <p:fltVal val="0"/>
                                          </p:val>
                                        </p:tav>
                                        <p:tav tm="100000">
                                          <p:val>
                                            <p:strVal val="#ppt_h"/>
                                          </p:val>
                                        </p:tav>
                                      </p:tavLst>
                                    </p:anim>
                                  </p:childTnLst>
                                </p:cTn>
                              </p:par>
                              <p:par>
                                <p:cTn id="103" presetID="23" presetClass="entr" presetSubtype="16" fill="hold" grpId="0" nodeType="withEffect">
                                  <p:stCondLst>
                                    <p:cond delay="0"/>
                                  </p:stCondLst>
                                  <p:childTnLst>
                                    <p:set>
                                      <p:cBhvr>
                                        <p:cTn id="104" dur="1" fill="hold">
                                          <p:stCondLst>
                                            <p:cond delay="0"/>
                                          </p:stCondLst>
                                        </p:cTn>
                                        <p:tgtEl>
                                          <p:spTgt spid="91"/>
                                        </p:tgtEl>
                                        <p:attrNameLst>
                                          <p:attrName>style.visibility</p:attrName>
                                        </p:attrNameLst>
                                      </p:cBhvr>
                                      <p:to>
                                        <p:strVal val="visible"/>
                                      </p:to>
                                    </p:set>
                                    <p:anim calcmode="lin" valueType="num">
                                      <p:cBhvr>
                                        <p:cTn id="105" dur="1000" fill="hold"/>
                                        <p:tgtEl>
                                          <p:spTgt spid="91"/>
                                        </p:tgtEl>
                                        <p:attrNameLst>
                                          <p:attrName>ppt_w</p:attrName>
                                        </p:attrNameLst>
                                      </p:cBhvr>
                                      <p:tavLst>
                                        <p:tav tm="0">
                                          <p:val>
                                            <p:fltVal val="0"/>
                                          </p:val>
                                        </p:tav>
                                        <p:tav tm="100000">
                                          <p:val>
                                            <p:strVal val="#ppt_w"/>
                                          </p:val>
                                        </p:tav>
                                      </p:tavLst>
                                    </p:anim>
                                    <p:anim calcmode="lin" valueType="num">
                                      <p:cBhvr>
                                        <p:cTn id="106" dur="1000" fill="hold"/>
                                        <p:tgtEl>
                                          <p:spTgt spid="9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3" grpId="1"/>
      <p:bldP spid="64" grpId="0"/>
      <p:bldP spid="64" grpId="1"/>
      <p:bldP spid="65" grpId="0"/>
      <p:bldP spid="65" grpId="1"/>
      <p:bldP spid="66" grpId="0"/>
      <p:bldP spid="66" grpId="1"/>
      <p:bldP spid="67" grpId="0"/>
      <p:bldP spid="67" grpId="1"/>
      <p:bldP spid="68" grpId="0"/>
      <p:bldP spid="68" grpId="1"/>
      <p:bldP spid="69" grpId="0"/>
      <p:bldP spid="69" grpId="1"/>
      <p:bldP spid="73" grpId="0"/>
      <p:bldP spid="73" grpId="1"/>
      <p:bldP spid="91" grpId="0" animBg="1"/>
      <p:bldP spid="92" grpId="0" animBg="1"/>
      <p:bldP spid="9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p:spPr>
        <p:txBody>
          <a:bodyPr/>
          <a:lstStyle/>
          <a:p>
            <a:pPr defTabSz="801688"/>
            <a:r>
              <a:rPr lang="de-DE" altLang="zh-CN" smtClean="0"/>
              <a:t>Page </a:t>
            </a:r>
            <a:fld id="{3AD71B55-447A-49CB-999F-557F61007AC6}" type="slidenum">
              <a:rPr lang="de-DE" altLang="zh-CN" smtClean="0"/>
              <a:pPr defTabSz="801688"/>
              <a:t>9</a:t>
            </a:fld>
            <a:endParaRPr lang="en-GB" altLang="zh-CN" smtClean="0"/>
          </a:p>
        </p:txBody>
      </p:sp>
      <p:sp>
        <p:nvSpPr>
          <p:cNvPr id="11268" name="Rectangle 21"/>
          <p:cNvSpPr>
            <a:spLocks noGrp="1" noChangeArrowheads="1"/>
          </p:cNvSpPr>
          <p:nvPr>
            <p:ph type="title"/>
          </p:nvPr>
        </p:nvSpPr>
        <p:spPr/>
        <p:txBody>
          <a:bodyPr/>
          <a:lstStyle/>
          <a:p>
            <a:pPr eaLnBrk="1" hangingPunct="1"/>
            <a:r>
              <a:rPr lang="en-US" altLang="zh-CN" smtClean="0"/>
              <a:t>Step 1.1</a:t>
            </a:r>
            <a:r>
              <a:rPr lang="zh-CN" altLang="en-US" smtClean="0"/>
              <a:t>：选择课题</a:t>
            </a:r>
          </a:p>
        </p:txBody>
      </p:sp>
      <p:grpSp>
        <p:nvGrpSpPr>
          <p:cNvPr id="2" name="组合 28"/>
          <p:cNvGrpSpPr>
            <a:grpSpLocks/>
          </p:cNvGrpSpPr>
          <p:nvPr/>
        </p:nvGrpSpPr>
        <p:grpSpPr bwMode="auto">
          <a:xfrm>
            <a:off x="5413375" y="106363"/>
            <a:ext cx="3633788" cy="769937"/>
            <a:chOff x="5233327" y="265436"/>
            <a:chExt cx="3633789" cy="769938"/>
          </a:xfrm>
        </p:grpSpPr>
        <p:grpSp>
          <p:nvGrpSpPr>
            <p:cNvPr id="3" name="Group 1570"/>
            <p:cNvGrpSpPr>
              <a:grpSpLocks/>
            </p:cNvGrpSpPr>
            <p:nvPr/>
          </p:nvGrpSpPr>
          <p:grpSpPr bwMode="auto">
            <a:xfrm>
              <a:off x="5339691" y="365449"/>
              <a:ext cx="3527425" cy="669925"/>
              <a:chOff x="3310" y="287"/>
              <a:chExt cx="2222" cy="422"/>
            </a:xfrm>
          </p:grpSpPr>
          <p:sp>
            <p:nvSpPr>
              <p:cNvPr id="11276" name="Freeform 1571"/>
              <p:cNvSpPr>
                <a:spLocks/>
              </p:cNvSpPr>
              <p:nvPr/>
            </p:nvSpPr>
            <p:spPr bwMode="auto">
              <a:xfrm>
                <a:off x="3899" y="379"/>
                <a:ext cx="635" cy="330"/>
              </a:xfrm>
              <a:custGeom>
                <a:avLst/>
                <a:gdLst>
                  <a:gd name="T0" fmla="*/ 0 w 904"/>
                  <a:gd name="T1" fmla="*/ 0 h 433"/>
                  <a:gd name="T2" fmla="*/ 4 w 904"/>
                  <a:gd name="T3" fmla="*/ 0 h 433"/>
                  <a:gd name="T4" fmla="*/ 4 w 904"/>
                  <a:gd name="T5" fmla="*/ 0 h 433"/>
                  <a:gd name="T6" fmla="*/ 4 w 904"/>
                  <a:gd name="T7" fmla="*/ 4 h 433"/>
                  <a:gd name="T8" fmla="*/ 4 w 904"/>
                  <a:gd name="T9" fmla="*/ 8 h 433"/>
                  <a:gd name="T10" fmla="*/ 4 w 904"/>
                  <a:gd name="T11" fmla="*/ 8 h 433"/>
                  <a:gd name="T12" fmla="*/ 0 w 904"/>
                  <a:gd name="T13" fmla="*/ 8 h 433"/>
                  <a:gd name="T14" fmla="*/ 0 w 904"/>
                  <a:gd name="T15" fmla="*/ 8 h 433"/>
                  <a:gd name="T16" fmla="*/ 1 w 904"/>
                  <a:gd name="T17" fmla="*/ 4 h 433"/>
                  <a:gd name="T18" fmla="*/ 0 w 904"/>
                  <a:gd name="T19" fmla="*/ 0 h 433"/>
                  <a:gd name="T20" fmla="*/ 0 w 904"/>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433"/>
                  <a:gd name="T35" fmla="*/ 904 w 904"/>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433">
                    <a:moveTo>
                      <a:pt x="0" y="0"/>
                    </a:moveTo>
                    <a:lnTo>
                      <a:pt x="778" y="0"/>
                    </a:lnTo>
                    <a:lnTo>
                      <a:pt x="903"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1277" name="Freeform 1572"/>
              <p:cNvSpPr>
                <a:spLocks/>
              </p:cNvSpPr>
              <p:nvPr/>
            </p:nvSpPr>
            <p:spPr bwMode="auto">
              <a:xfrm>
                <a:off x="3673" y="379"/>
                <a:ext cx="498" cy="330"/>
              </a:xfrm>
              <a:custGeom>
                <a:avLst/>
                <a:gdLst>
                  <a:gd name="T0" fmla="*/ 0 w 903"/>
                  <a:gd name="T1" fmla="*/ 0 h 433"/>
                  <a:gd name="T2" fmla="*/ 1 w 903"/>
                  <a:gd name="T3" fmla="*/ 0 h 433"/>
                  <a:gd name="T4" fmla="*/ 1 w 903"/>
                  <a:gd name="T5" fmla="*/ 0 h 433"/>
                  <a:gd name="T6" fmla="*/ 1 w 903"/>
                  <a:gd name="T7" fmla="*/ 4 h 433"/>
                  <a:gd name="T8" fmla="*/ 1 w 903"/>
                  <a:gd name="T9" fmla="*/ 8 h 433"/>
                  <a:gd name="T10" fmla="*/ 1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1278" name="Freeform 1573"/>
              <p:cNvSpPr>
                <a:spLocks/>
              </p:cNvSpPr>
              <p:nvPr/>
            </p:nvSpPr>
            <p:spPr bwMode="auto">
              <a:xfrm>
                <a:off x="4398"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8" y="0"/>
                    </a:lnTo>
                    <a:lnTo>
                      <a:pt x="902" y="216"/>
                    </a:lnTo>
                    <a:lnTo>
                      <a:pt x="778" y="432"/>
                    </a:lnTo>
                    <a:lnTo>
                      <a:pt x="0" y="432"/>
                    </a:lnTo>
                    <a:lnTo>
                      <a:pt x="125"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1279" name="Freeform 1574"/>
              <p:cNvSpPr>
                <a:spLocks/>
              </p:cNvSpPr>
              <p:nvPr/>
            </p:nvSpPr>
            <p:spPr bwMode="auto">
              <a:xfrm>
                <a:off x="4897" y="379"/>
                <a:ext cx="635" cy="330"/>
              </a:xfrm>
              <a:custGeom>
                <a:avLst/>
                <a:gdLst>
                  <a:gd name="T0" fmla="*/ 0 w 903"/>
                  <a:gd name="T1" fmla="*/ 0 h 433"/>
                  <a:gd name="T2" fmla="*/ 4 w 903"/>
                  <a:gd name="T3" fmla="*/ 0 h 433"/>
                  <a:gd name="T4" fmla="*/ 4 w 903"/>
                  <a:gd name="T5" fmla="*/ 0 h 433"/>
                  <a:gd name="T6" fmla="*/ 4 w 903"/>
                  <a:gd name="T7" fmla="*/ 4 h 433"/>
                  <a:gd name="T8" fmla="*/ 4 w 903"/>
                  <a:gd name="T9" fmla="*/ 8 h 433"/>
                  <a:gd name="T10" fmla="*/ 4 w 903"/>
                  <a:gd name="T11" fmla="*/ 8 h 433"/>
                  <a:gd name="T12" fmla="*/ 0 w 903"/>
                  <a:gd name="T13" fmla="*/ 8 h 433"/>
                  <a:gd name="T14" fmla="*/ 0 w 903"/>
                  <a:gd name="T15" fmla="*/ 8 h 433"/>
                  <a:gd name="T16" fmla="*/ 1 w 903"/>
                  <a:gd name="T17" fmla="*/ 4 h 433"/>
                  <a:gd name="T18" fmla="*/ 0 w 903"/>
                  <a:gd name="T19" fmla="*/ 0 h 433"/>
                  <a:gd name="T20" fmla="*/ 0 w 903"/>
                  <a:gd name="T21" fmla="*/ 0 h 4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3"/>
                  <a:gd name="T34" fmla="*/ 0 h 433"/>
                  <a:gd name="T35" fmla="*/ 903 w 903"/>
                  <a:gd name="T36" fmla="*/ 433 h 4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3" h="433">
                    <a:moveTo>
                      <a:pt x="0" y="0"/>
                    </a:moveTo>
                    <a:lnTo>
                      <a:pt x="777" y="0"/>
                    </a:lnTo>
                    <a:lnTo>
                      <a:pt x="902" y="216"/>
                    </a:lnTo>
                    <a:lnTo>
                      <a:pt x="777" y="432"/>
                    </a:lnTo>
                    <a:lnTo>
                      <a:pt x="0" y="432"/>
                    </a:lnTo>
                    <a:lnTo>
                      <a:pt x="124" y="216"/>
                    </a:lnTo>
                    <a:lnTo>
                      <a:pt x="0" y="0"/>
                    </a:lnTo>
                    <a:close/>
                  </a:path>
                </a:pathLst>
              </a:custGeom>
              <a:solidFill>
                <a:schemeClr val="bg1"/>
              </a:solidFill>
              <a:ln w="6350" cap="flat">
                <a:solidFill>
                  <a:srgbClr val="000000"/>
                </a:solidFill>
                <a:prstDash val="solid"/>
                <a:round/>
                <a:headEnd/>
                <a:tailEnd/>
              </a:ln>
            </p:spPr>
            <p:txBody>
              <a:bodyPr anchor="ctr">
                <a:spAutoFit/>
              </a:bodyPr>
              <a:lstStyle/>
              <a:p>
                <a:endParaRPr lang="zh-CN" altLang="en-US"/>
              </a:p>
            </p:txBody>
          </p:sp>
          <p:sp>
            <p:nvSpPr>
              <p:cNvPr id="11280" name="Text Box 1576"/>
              <p:cNvSpPr txBox="1">
                <a:spLocks noChangeArrowheads="1"/>
              </p:cNvSpPr>
              <p:nvPr/>
            </p:nvSpPr>
            <p:spPr bwMode="auto">
              <a:xfrm>
                <a:off x="3810" y="388"/>
                <a:ext cx="317"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分析根因</a:t>
                </a:r>
              </a:p>
            </p:txBody>
          </p:sp>
          <p:sp>
            <p:nvSpPr>
              <p:cNvPr id="11281" name="Text Box 1577"/>
              <p:cNvSpPr txBox="1">
                <a:spLocks noChangeArrowheads="1"/>
              </p:cNvSpPr>
              <p:nvPr/>
            </p:nvSpPr>
            <p:spPr bwMode="auto">
              <a:xfrm>
                <a:off x="4126" y="388"/>
                <a:ext cx="316"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拟定对策</a:t>
                </a:r>
              </a:p>
            </p:txBody>
          </p:sp>
          <p:sp>
            <p:nvSpPr>
              <p:cNvPr id="11282" name="Text Box 1578"/>
              <p:cNvSpPr txBox="1">
                <a:spLocks noChangeArrowheads="1"/>
              </p:cNvSpPr>
              <p:nvPr/>
            </p:nvSpPr>
            <p:spPr bwMode="auto">
              <a:xfrm>
                <a:off x="4968" y="388"/>
                <a:ext cx="545"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成果标准化</a:t>
                </a:r>
              </a:p>
              <a:p>
                <a:pPr algn="ctr">
                  <a:lnSpc>
                    <a:spcPct val="110000"/>
                  </a:lnSpc>
                </a:pPr>
                <a:r>
                  <a:rPr lang="zh-CN" altLang="en-US" sz="1200" b="1">
                    <a:solidFill>
                      <a:srgbClr val="777777"/>
                    </a:solidFill>
                    <a:latin typeface="Arial" charset="0"/>
                    <a:ea typeface="华文细黑" pitchFamily="2" charset="-122"/>
                    <a:cs typeface="Arial" charset="0"/>
                  </a:rPr>
                  <a:t>和总结</a:t>
                </a:r>
              </a:p>
            </p:txBody>
          </p:sp>
          <p:sp>
            <p:nvSpPr>
              <p:cNvPr id="11283" name="Text Box 1579"/>
              <p:cNvSpPr txBox="1">
                <a:spLocks noChangeArrowheads="1"/>
              </p:cNvSpPr>
              <p:nvPr/>
            </p:nvSpPr>
            <p:spPr bwMode="auto">
              <a:xfrm>
                <a:off x="4489"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solidFill>
                      <a:srgbClr val="777777"/>
                    </a:solidFill>
                    <a:latin typeface="Arial" charset="0"/>
                    <a:ea typeface="华文细黑" pitchFamily="2" charset="-122"/>
                    <a:cs typeface="Arial" charset="0"/>
                  </a:rPr>
                  <a:t>对策实施</a:t>
                </a:r>
              </a:p>
              <a:p>
                <a:pPr algn="ctr">
                  <a:lnSpc>
                    <a:spcPct val="110000"/>
                  </a:lnSpc>
                </a:pPr>
                <a:r>
                  <a:rPr lang="zh-CN" altLang="en-US" sz="1200" b="1">
                    <a:solidFill>
                      <a:srgbClr val="777777"/>
                    </a:solidFill>
                    <a:latin typeface="Arial" charset="0"/>
                    <a:ea typeface="华文细黑" pitchFamily="2" charset="-122"/>
                    <a:cs typeface="Arial" charset="0"/>
                  </a:rPr>
                  <a:t>效果确认</a:t>
                </a:r>
              </a:p>
            </p:txBody>
          </p:sp>
          <p:sp>
            <p:nvSpPr>
              <p:cNvPr id="11284" name="AutoShape 1580"/>
              <p:cNvSpPr>
                <a:spLocks noChangeArrowheads="1"/>
              </p:cNvSpPr>
              <p:nvPr/>
            </p:nvSpPr>
            <p:spPr bwMode="auto">
              <a:xfrm>
                <a:off x="3310" y="380"/>
                <a:ext cx="543" cy="329"/>
              </a:xfrm>
              <a:prstGeom prst="homePlate">
                <a:avLst>
                  <a:gd name="adj" fmla="val 24069"/>
                </a:avLst>
              </a:prstGeom>
              <a:gradFill rotWithShape="1">
                <a:gsLst>
                  <a:gs pos="0">
                    <a:srgbClr val="BE0202"/>
                  </a:gs>
                  <a:gs pos="100000">
                    <a:srgbClr val="CE9E9E"/>
                  </a:gs>
                </a:gsLst>
                <a:lin ang="2700000" scaled="1"/>
              </a:gradFill>
              <a:ln w="6350" algn="ctr">
                <a:solidFill>
                  <a:srgbClr val="000000"/>
                </a:solidFill>
                <a:miter lim="800000"/>
                <a:headEnd/>
                <a:tailEnd/>
              </a:ln>
            </p:spPr>
            <p:txBody>
              <a:bodyPr/>
              <a:lstStyle/>
              <a:p>
                <a:endParaRPr lang="zh-CN" altLang="en-US"/>
              </a:p>
            </p:txBody>
          </p:sp>
          <p:sp>
            <p:nvSpPr>
              <p:cNvPr id="11285" name="Text Box 1581"/>
              <p:cNvSpPr txBox="1">
                <a:spLocks noChangeArrowheads="1"/>
              </p:cNvSpPr>
              <p:nvPr/>
            </p:nvSpPr>
            <p:spPr bwMode="auto">
              <a:xfrm>
                <a:off x="3355" y="388"/>
                <a:ext cx="453" cy="312"/>
              </a:xfrm>
              <a:prstGeom prst="rect">
                <a:avLst/>
              </a:prstGeom>
              <a:noFill/>
              <a:ln w="6350">
                <a:noFill/>
                <a:miter lim="800000"/>
                <a:headEnd/>
                <a:tailEnd/>
              </a:ln>
            </p:spPr>
            <p:txBody>
              <a:bodyPr lIns="45720" rIns="45720">
                <a:spAutoFit/>
              </a:bodyPr>
              <a:lstStyle/>
              <a:p>
                <a:pPr algn="ctr">
                  <a:lnSpc>
                    <a:spcPct val="110000"/>
                  </a:lnSpc>
                </a:pPr>
                <a:r>
                  <a:rPr lang="zh-CN" altLang="en-US" sz="1200" b="1">
                    <a:latin typeface="Arial" charset="0"/>
                    <a:ea typeface="华文细黑" pitchFamily="2" charset="-122"/>
                    <a:cs typeface="Arial" charset="0"/>
                  </a:rPr>
                  <a:t>选择课题</a:t>
                </a:r>
              </a:p>
              <a:p>
                <a:pPr algn="ctr">
                  <a:lnSpc>
                    <a:spcPct val="110000"/>
                  </a:lnSpc>
                </a:pPr>
                <a:r>
                  <a:rPr lang="zh-CN" altLang="en-US" sz="1200" b="1">
                    <a:latin typeface="Arial" charset="0"/>
                    <a:ea typeface="华文细黑" pitchFamily="2" charset="-122"/>
                    <a:cs typeface="Arial" charset="0"/>
                  </a:rPr>
                  <a:t>把握现状</a:t>
                </a:r>
              </a:p>
            </p:txBody>
          </p:sp>
          <p:sp>
            <p:nvSpPr>
              <p:cNvPr id="11286" name="AutoShape 1582"/>
              <p:cNvSpPr>
                <a:spLocks noChangeArrowheads="1"/>
              </p:cNvSpPr>
              <p:nvPr/>
            </p:nvSpPr>
            <p:spPr bwMode="auto">
              <a:xfrm>
                <a:off x="3718"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1287" name="AutoShape 1584"/>
              <p:cNvSpPr>
                <a:spLocks noChangeArrowheads="1"/>
              </p:cNvSpPr>
              <p:nvPr/>
            </p:nvSpPr>
            <p:spPr bwMode="auto">
              <a:xfrm>
                <a:off x="430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sp>
            <p:nvSpPr>
              <p:cNvPr id="11288" name="AutoShape 1586"/>
              <p:cNvSpPr>
                <a:spLocks noChangeArrowheads="1"/>
              </p:cNvSpPr>
              <p:nvPr/>
            </p:nvSpPr>
            <p:spPr bwMode="auto">
              <a:xfrm>
                <a:off x="5387" y="287"/>
                <a:ext cx="135" cy="91"/>
              </a:xfrm>
              <a:prstGeom prst="flowChartMerge">
                <a:avLst/>
              </a:prstGeom>
              <a:solidFill>
                <a:schemeClr val="tx2"/>
              </a:solidFill>
              <a:ln w="9525" algn="ctr">
                <a:noFill/>
                <a:miter lim="800000"/>
                <a:headEnd/>
                <a:tailEnd/>
              </a:ln>
            </p:spPr>
            <p:txBody>
              <a:bodyPr lIns="79200" tIns="39600" rIns="79200" bIns="39600" anchor="ctr">
                <a:spAutoFit/>
              </a:bodyPr>
              <a:lstStyle/>
              <a:p>
                <a:endParaRPr lang="zh-CN" altLang="en-US"/>
              </a:p>
            </p:txBody>
          </p:sp>
        </p:grpSp>
        <p:sp>
          <p:nvSpPr>
            <p:cNvPr id="11271" name="Text Box 1587"/>
            <p:cNvSpPr txBox="1">
              <a:spLocks noChangeArrowheads="1"/>
            </p:cNvSpPr>
            <p:nvPr/>
          </p:nvSpPr>
          <p:spPr bwMode="auto">
            <a:xfrm>
              <a:off x="5233327" y="265436"/>
              <a:ext cx="503238"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b="1">
                  <a:solidFill>
                    <a:schemeClr val="tx2"/>
                  </a:solidFill>
                </a:rPr>
                <a:t>S1</a:t>
              </a:r>
            </a:p>
          </p:txBody>
        </p:sp>
        <p:sp>
          <p:nvSpPr>
            <p:cNvPr id="11272" name="Text Box 1588"/>
            <p:cNvSpPr txBox="1">
              <a:spLocks noChangeArrowheads="1"/>
            </p:cNvSpPr>
            <p:nvPr/>
          </p:nvSpPr>
          <p:spPr bwMode="auto">
            <a:xfrm>
              <a:off x="61699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S2</a:t>
              </a:r>
            </a:p>
          </p:txBody>
        </p:sp>
        <p:sp>
          <p:nvSpPr>
            <p:cNvPr id="11273" name="Text Box 1589"/>
            <p:cNvSpPr txBox="1">
              <a:spLocks noChangeArrowheads="1"/>
            </p:cNvSpPr>
            <p:nvPr/>
          </p:nvSpPr>
          <p:spPr bwMode="auto">
            <a:xfrm>
              <a:off x="66017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S3</a:t>
              </a:r>
            </a:p>
          </p:txBody>
        </p:sp>
        <p:sp>
          <p:nvSpPr>
            <p:cNvPr id="11274" name="Text Box 1590"/>
            <p:cNvSpPr txBox="1">
              <a:spLocks noChangeArrowheads="1"/>
            </p:cNvSpPr>
            <p:nvPr/>
          </p:nvSpPr>
          <p:spPr bwMode="auto">
            <a:xfrm>
              <a:off x="7178015"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S4</a:t>
              </a:r>
            </a:p>
          </p:txBody>
        </p:sp>
        <p:sp>
          <p:nvSpPr>
            <p:cNvPr id="11275" name="Text Box 1591"/>
            <p:cNvSpPr txBox="1">
              <a:spLocks noChangeArrowheads="1"/>
            </p:cNvSpPr>
            <p:nvPr/>
          </p:nvSpPr>
          <p:spPr bwMode="auto">
            <a:xfrm>
              <a:off x="7897152" y="265436"/>
              <a:ext cx="360363" cy="265113"/>
            </a:xfrm>
            <a:prstGeom prst="rect">
              <a:avLst/>
            </a:prstGeom>
            <a:noFill/>
            <a:ln w="9525" algn="ctr">
              <a:noFill/>
              <a:miter lim="800000"/>
              <a:headEnd/>
              <a:tailEnd/>
            </a:ln>
          </p:spPr>
          <p:txBody>
            <a:bodyPr lIns="79200" tIns="39600" rIns="79200" bIns="39600">
              <a:spAutoFit/>
            </a:bodyPr>
            <a:lstStyle/>
            <a:p>
              <a:pPr defTabSz="801688">
                <a:spcBef>
                  <a:spcPct val="50000"/>
                </a:spcBef>
              </a:pPr>
              <a:r>
                <a:rPr lang="en-US" altLang="zh-CN" sz="1200">
                  <a:solidFill>
                    <a:schemeClr val="tx1"/>
                  </a:solidFill>
                </a:rPr>
                <a:t>S5</a:t>
              </a:r>
            </a:p>
          </p:txBody>
        </p:sp>
      </p:grpSp>
      <p:grpSp>
        <p:nvGrpSpPr>
          <p:cNvPr id="34" name="组合 26"/>
          <p:cNvGrpSpPr>
            <a:grpSpLocks/>
          </p:cNvGrpSpPr>
          <p:nvPr/>
        </p:nvGrpSpPr>
        <p:grpSpPr bwMode="auto">
          <a:xfrm>
            <a:off x="755650" y="1341048"/>
            <a:ext cx="7345363" cy="2016515"/>
            <a:chOff x="2339653" y="1341048"/>
            <a:chExt cx="6048772" cy="2015944"/>
          </a:xfrm>
        </p:grpSpPr>
        <p:sp>
          <p:nvSpPr>
            <p:cNvPr id="35" name="矩形 34"/>
            <p:cNvSpPr/>
            <p:nvPr/>
          </p:nvSpPr>
          <p:spPr bwMode="auto">
            <a:xfrm>
              <a:off x="2339653" y="1412855"/>
              <a:ext cx="6048772" cy="1944137"/>
            </a:xfrm>
            <a:prstGeom prst="rect">
              <a:avLst/>
            </a:prstGeom>
            <a:solidFill>
              <a:schemeClr val="bg1">
                <a:lumMod val="85000"/>
              </a:schemeClr>
            </a:solidFill>
            <a:ln w="9525" cap="flat" cmpd="sng" algn="ctr">
              <a:noFill/>
              <a:prstDash val="solid"/>
              <a:round/>
              <a:headEnd type="none" w="med" len="med"/>
              <a:tailEnd type="none" w="med" len="med"/>
            </a:ln>
            <a:effectLst/>
          </p:spPr>
          <p:txBody>
            <a:bodyPr lIns="79200" tIns="39600" rIns="79200" bIns="39600">
              <a:spAutoFit/>
            </a:bodyPr>
            <a:lstStyle/>
            <a:p>
              <a:pPr defTabSz="801688">
                <a:defRPr/>
              </a:pPr>
              <a:endParaRPr lang="zh-CN" altLang="en-US">
                <a:ea typeface="ＭＳ Ｐゴシック" pitchFamily="34" charset="-128"/>
              </a:endParaRPr>
            </a:p>
          </p:txBody>
        </p:sp>
        <p:sp>
          <p:nvSpPr>
            <p:cNvPr id="36" name="Rectangle 22"/>
            <p:cNvSpPr>
              <a:spLocks noChangeArrowheads="1"/>
            </p:cNvSpPr>
            <p:nvPr/>
          </p:nvSpPr>
          <p:spPr bwMode="auto">
            <a:xfrm>
              <a:off x="2555776" y="1821524"/>
              <a:ext cx="5688039" cy="514915"/>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buFont typeface="Wingdings" pitchFamily="2" charset="2"/>
                <a:buChar char="u"/>
              </a:pPr>
              <a:r>
                <a:rPr lang="zh-CN" altLang="en-US" sz="2000" dirty="0" smtClean="0">
                  <a:solidFill>
                    <a:schemeClr val="tx1"/>
                  </a:solidFill>
                  <a:latin typeface="+mn-ea"/>
                  <a:ea typeface="+mn-ea"/>
                </a:rPr>
                <a:t> 提高自研核设计的效率</a:t>
              </a:r>
              <a:endParaRPr lang="en-US" altLang="zh-CN" sz="2000" dirty="0">
                <a:solidFill>
                  <a:schemeClr val="tx1"/>
                </a:solidFill>
                <a:latin typeface="+mn-ea"/>
                <a:ea typeface="+mn-ea"/>
              </a:endParaRPr>
            </a:p>
          </p:txBody>
        </p:sp>
        <p:sp>
          <p:nvSpPr>
            <p:cNvPr id="37" name="Rectangle 22"/>
            <p:cNvSpPr>
              <a:spLocks noChangeArrowheads="1"/>
            </p:cNvSpPr>
            <p:nvPr/>
          </p:nvSpPr>
          <p:spPr bwMode="auto">
            <a:xfrm>
              <a:off x="2556122" y="2301262"/>
              <a:ext cx="5535306" cy="514915"/>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buFont typeface="Wingdings" pitchFamily="2" charset="2"/>
                <a:buChar char="u"/>
              </a:pPr>
              <a:r>
                <a:rPr lang="zh-CN" altLang="en-US" sz="2000" dirty="0" smtClean="0">
                  <a:solidFill>
                    <a:schemeClr val="tx1"/>
                  </a:solidFill>
                  <a:latin typeface="+mn-ea"/>
                  <a:ea typeface="+mn-ea"/>
                </a:rPr>
                <a:t> 提高核定制的特性备选方案决策的效率</a:t>
              </a:r>
              <a:endParaRPr lang="en-US" altLang="zh-CN" sz="2000" dirty="0">
                <a:solidFill>
                  <a:schemeClr val="tx1"/>
                </a:solidFill>
                <a:latin typeface="+mn-ea"/>
                <a:ea typeface="+mn-ea"/>
              </a:endParaRPr>
            </a:p>
          </p:txBody>
        </p:sp>
        <p:sp>
          <p:nvSpPr>
            <p:cNvPr id="38" name="Rectangle 22"/>
            <p:cNvSpPr>
              <a:spLocks noChangeArrowheads="1"/>
            </p:cNvSpPr>
            <p:nvPr/>
          </p:nvSpPr>
          <p:spPr bwMode="auto">
            <a:xfrm>
              <a:off x="2556123" y="2781001"/>
              <a:ext cx="5713198" cy="514915"/>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buFont typeface="Wingdings" pitchFamily="2" charset="2"/>
                <a:buChar char="u"/>
              </a:pPr>
              <a:r>
                <a:rPr lang="en-US" altLang="zh-CN" sz="2000" dirty="0" smtClean="0">
                  <a:solidFill>
                    <a:schemeClr val="tx1"/>
                  </a:solidFill>
                  <a:latin typeface="+mn-ea"/>
                  <a:ea typeface="+mn-ea"/>
                </a:rPr>
                <a:t> </a:t>
              </a:r>
              <a:r>
                <a:rPr lang="zh-CN" altLang="en-US" sz="2000" dirty="0" smtClean="0">
                  <a:solidFill>
                    <a:schemeClr val="tx1"/>
                  </a:solidFill>
                  <a:latin typeface="+mn-ea"/>
                  <a:ea typeface="+mn-ea"/>
                </a:rPr>
                <a:t>提高</a:t>
              </a:r>
              <a:r>
                <a:rPr lang="en-US" altLang="zh-CN" sz="2000" dirty="0" err="1" smtClean="0">
                  <a:solidFill>
                    <a:schemeClr val="tx1"/>
                  </a:solidFill>
                  <a:latin typeface="+mn-ea"/>
                  <a:ea typeface="+mn-ea"/>
                </a:rPr>
                <a:t>BenchMark</a:t>
              </a:r>
              <a:r>
                <a:rPr lang="zh-CN" altLang="en-US" sz="2000" dirty="0" smtClean="0">
                  <a:solidFill>
                    <a:schemeClr val="tx1"/>
                  </a:solidFill>
                  <a:latin typeface="+mn-ea"/>
                  <a:ea typeface="+mn-ea"/>
                </a:rPr>
                <a:t>链路开发维护的效率</a:t>
              </a:r>
              <a:endParaRPr lang="en-US" altLang="zh-CN" sz="2000" dirty="0">
                <a:solidFill>
                  <a:schemeClr val="tx1"/>
                </a:solidFill>
                <a:latin typeface="+mn-ea"/>
                <a:ea typeface="+mn-ea"/>
              </a:endParaRPr>
            </a:p>
          </p:txBody>
        </p:sp>
        <p:sp>
          <p:nvSpPr>
            <p:cNvPr id="39" name="Rectangle 22"/>
            <p:cNvSpPr>
              <a:spLocks noChangeArrowheads="1"/>
            </p:cNvSpPr>
            <p:nvPr/>
          </p:nvSpPr>
          <p:spPr bwMode="auto">
            <a:xfrm>
              <a:off x="2339653" y="1341048"/>
              <a:ext cx="5514585" cy="557992"/>
            </a:xfrm>
            <a:prstGeom prst="rect">
              <a:avLst/>
            </a:prstGeom>
            <a:noFill/>
            <a:ln w="9525">
              <a:noFill/>
              <a:miter lim="800000"/>
              <a:headEnd/>
              <a:tailEnd/>
            </a:ln>
          </p:spPr>
          <p:txBody>
            <a:bodyPr wrap="square" lIns="83356" tIns="41680" rIns="83356" bIns="41680" anchor="ctr">
              <a:spAutoFit/>
            </a:bodyPr>
            <a:lstStyle/>
            <a:p>
              <a:pPr eaLnBrk="0" hangingPunct="0">
                <a:lnSpc>
                  <a:spcPct val="140000"/>
                </a:lnSpc>
                <a:buClr>
                  <a:srgbClr val="990000"/>
                </a:buClr>
                <a:buSzPct val="60000"/>
                <a:buFont typeface="Wingdings" pitchFamily="2" charset="2"/>
                <a:buNone/>
              </a:pPr>
              <a:r>
                <a:rPr lang="zh-CN" altLang="en-US" sz="2200" b="1" dirty="0">
                  <a:solidFill>
                    <a:schemeClr val="tx1"/>
                  </a:solidFill>
                  <a:latin typeface="+mn-ea"/>
                  <a:ea typeface="+mn-ea"/>
                </a:rPr>
                <a:t>根</a:t>
              </a:r>
              <a:r>
                <a:rPr lang="zh-CN" altLang="en-US" sz="2200" b="1" dirty="0" smtClean="0">
                  <a:solidFill>
                    <a:schemeClr val="tx1"/>
                  </a:solidFill>
                  <a:latin typeface="+mn-ea"/>
                  <a:ea typeface="+mn-ea"/>
                </a:rPr>
                <a:t>据亲和图识别的</a:t>
              </a:r>
              <a:r>
                <a:rPr lang="en-US" altLang="zh-CN" sz="2200" b="1" dirty="0" smtClean="0">
                  <a:solidFill>
                    <a:schemeClr val="tx1"/>
                  </a:solidFill>
                  <a:latin typeface="+mn-ea"/>
                  <a:ea typeface="+mn-ea"/>
                </a:rPr>
                <a:t>TOP3</a:t>
              </a:r>
              <a:r>
                <a:rPr lang="zh-CN" altLang="en-US" sz="2200" b="1" dirty="0" smtClean="0">
                  <a:solidFill>
                    <a:schemeClr val="tx1"/>
                  </a:solidFill>
                  <a:latin typeface="+mn-ea"/>
                  <a:ea typeface="+mn-ea"/>
                </a:rPr>
                <a:t>问</a:t>
              </a:r>
              <a:r>
                <a:rPr lang="zh-CN" altLang="en-US" sz="2200" b="1" dirty="0">
                  <a:solidFill>
                    <a:schemeClr val="tx1"/>
                  </a:solidFill>
                  <a:latin typeface="+mn-ea"/>
                  <a:ea typeface="+mn-ea"/>
                </a:rPr>
                <a:t>题获得如下备选主题：</a:t>
              </a:r>
              <a:endParaRPr lang="en-US" altLang="zh-CN" sz="2200" b="1" dirty="0">
                <a:solidFill>
                  <a:schemeClr val="tx1"/>
                </a:solidFill>
                <a:latin typeface="+mn-ea"/>
                <a:ea typeface="+mn-ea"/>
              </a:endParaRPr>
            </a:p>
          </p:txBody>
        </p:sp>
      </p:grpSp>
      <p:graphicFrame>
        <p:nvGraphicFramePr>
          <p:cNvPr id="40" name="表格 39"/>
          <p:cNvGraphicFramePr>
            <a:graphicFrameLocks noGrp="1"/>
          </p:cNvGraphicFramePr>
          <p:nvPr/>
        </p:nvGraphicFramePr>
        <p:xfrm>
          <a:off x="468313" y="4005263"/>
          <a:ext cx="8280919" cy="2081214"/>
        </p:xfrm>
        <a:graphic>
          <a:graphicData uri="http://schemas.openxmlformats.org/drawingml/2006/table">
            <a:tbl>
              <a:tblPr>
                <a:tableStyleId>{616DA210-FB5B-4158-B5E0-FEB733F419BA}</a:tableStyleId>
              </a:tblPr>
              <a:tblGrid>
                <a:gridCol w="3240360"/>
                <a:gridCol w="936104"/>
                <a:gridCol w="1008112"/>
                <a:gridCol w="1008112"/>
                <a:gridCol w="998392"/>
                <a:gridCol w="1089839"/>
              </a:tblGrid>
              <a:tr h="342900">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solidFill>
                            <a:schemeClr val="tx1"/>
                          </a:solidFill>
                          <a:effectLst/>
                        </a:rPr>
                        <a:t>备选主题</a:t>
                      </a:r>
                      <a:endParaRPr kumimoji="0" lang="zh-CN" altLang="en-US"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gridSpan="4">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solidFill>
                            <a:schemeClr val="tx1"/>
                          </a:solidFill>
                          <a:effectLst/>
                        </a:rPr>
                        <a:t>评价项目</a:t>
                      </a:r>
                      <a:endParaRPr kumimoji="0" lang="zh-CN" altLang="en-US"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solidFill>
                            <a:schemeClr val="tx1"/>
                          </a:solidFill>
                          <a:effectLst/>
                        </a:rPr>
                        <a:t>综合评分</a:t>
                      </a:r>
                      <a:endParaRPr kumimoji="0" lang="zh-CN" altLang="en-US"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r>
              <a:tr h="350838">
                <a:tc vMerge="1">
                  <a:txBody>
                    <a:bodyPr/>
                    <a:lstStyle/>
                    <a:p>
                      <a:endParaRPr lang="zh-CN" altLang="en-US"/>
                    </a:p>
                  </a:txBody>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solidFill>
                            <a:schemeClr val="tx1"/>
                          </a:solidFill>
                          <a:effectLst/>
                        </a:rPr>
                        <a:t>易解决性</a:t>
                      </a:r>
                      <a:endParaRPr kumimoji="0" lang="zh-CN" altLang="en-US"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solidFill>
                            <a:schemeClr val="tx1"/>
                          </a:solidFill>
                          <a:effectLst/>
                        </a:rPr>
                        <a:t>有效性</a:t>
                      </a:r>
                      <a:endParaRPr kumimoji="0" lang="zh-CN" altLang="en-US"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defRPr/>
                      </a:pPr>
                      <a:r>
                        <a:rPr kumimoji="0" lang="zh-CN" altLang="en-US" sz="1400" u="none" strike="noStrike" cap="none" normalizeH="0" baseline="0" dirty="0" smtClean="0">
                          <a:ln>
                            <a:noFill/>
                          </a:ln>
                          <a:solidFill>
                            <a:schemeClr val="tx1"/>
                          </a:solidFill>
                          <a:effectLst/>
                        </a:rPr>
                        <a:t>紧迫性</a:t>
                      </a:r>
                      <a:endParaRPr kumimoji="0" lang="zh-CN" altLang="en-US"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solidFill>
                            <a:schemeClr val="tx1"/>
                          </a:solidFill>
                          <a:effectLst/>
                        </a:rPr>
                        <a:t>可评估性</a:t>
                      </a:r>
                      <a:endParaRPr kumimoji="0" lang="zh-CN" altLang="en-US"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vMerge="1">
                  <a:txBody>
                    <a:bodyPr/>
                    <a:lstStyle/>
                    <a:p>
                      <a:endParaRPr lang="zh-CN" altLang="en-US"/>
                    </a:p>
                  </a:txBody>
                  <a:tcPr/>
                </a:tc>
              </a:tr>
              <a:tr h="3429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solidFill>
                            <a:schemeClr val="tx1"/>
                          </a:solidFill>
                          <a:effectLst/>
                        </a:rPr>
                        <a:t>提高自研核设计的效率</a:t>
                      </a:r>
                      <a:endParaRPr kumimoji="0" lang="zh-CN" altLang="en-US"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lt"/>
                          <a:ea typeface="+mn-ea"/>
                        </a:rPr>
                        <a:t>4</a:t>
                      </a:r>
                      <a:endParaRPr kumimoji="0" lang="en-US" altLang="zh-CN"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smtClean="0">
                          <a:ln>
                            <a:noFill/>
                          </a:ln>
                          <a:solidFill>
                            <a:schemeClr val="tx1"/>
                          </a:solidFill>
                          <a:effectLst/>
                        </a:rPr>
                        <a:t>4</a:t>
                      </a:r>
                      <a:endParaRPr kumimoji="0" lang="en-US" altLang="zh-CN" sz="1400" b="0" i="0" u="none" strike="noStrike" cap="none" normalizeH="0" baseline="0" smtClean="0">
                        <a:ln>
                          <a:noFill/>
                        </a:ln>
                        <a:solidFill>
                          <a:schemeClr val="tx1"/>
                        </a:solidFill>
                        <a:effectLst/>
                        <a:latin typeface="宋体" charset="-122"/>
                        <a:ea typeface="华文细黑" pitchFamily="2" charset="-122"/>
                      </a:endParaRPr>
                    </a:p>
                  </a:txBody>
                  <a:tcPr marL="9525" marR="9525" marT="9525"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solidFill>
                            <a:schemeClr val="tx1"/>
                          </a:solidFill>
                          <a:effectLst/>
                        </a:rPr>
                        <a:t>5</a:t>
                      </a:r>
                      <a:endParaRPr kumimoji="0" lang="en-US" altLang="zh-CN"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solidFill>
                            <a:schemeClr val="tx1"/>
                          </a:solidFill>
                          <a:effectLst/>
                        </a:rPr>
                        <a:t>4</a:t>
                      </a:r>
                      <a:endParaRPr kumimoji="0" lang="en-US" altLang="zh-CN"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solidFill>
                            <a:schemeClr val="tx1"/>
                          </a:solidFill>
                          <a:effectLst/>
                        </a:rPr>
                        <a:t>320</a:t>
                      </a:r>
                      <a:endParaRPr kumimoji="0" lang="en-US" altLang="zh-CN"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r>
              <a:tr h="34290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charset="-122"/>
                          <a:ea typeface="华文细黑" pitchFamily="2" charset="-122"/>
                        </a:rPr>
                        <a:t>提高核定制的特性备选方案决策的效率</a:t>
                      </a:r>
                    </a:p>
                  </a:txBody>
                  <a:tcPr marL="9525" marR="9525" marT="9525"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solidFill>
                            <a:schemeClr val="tx1"/>
                          </a:solidFill>
                          <a:effectLst/>
                        </a:rPr>
                        <a:t>2</a:t>
                      </a:r>
                      <a:endParaRPr kumimoji="0" lang="en-US" altLang="zh-CN"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solidFill>
                            <a:schemeClr val="tx1"/>
                          </a:solidFill>
                          <a:effectLst/>
                        </a:rPr>
                        <a:t>4</a:t>
                      </a:r>
                      <a:endParaRPr kumimoji="0" lang="en-US" altLang="zh-CN"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solidFill>
                            <a:schemeClr val="tx1"/>
                          </a:solidFill>
                          <a:effectLst/>
                        </a:rPr>
                        <a:t>3</a:t>
                      </a:r>
                      <a:endParaRPr kumimoji="0" lang="en-US" altLang="zh-CN"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solidFill>
                            <a:schemeClr val="tx1"/>
                          </a:solidFill>
                          <a:effectLst/>
                        </a:rPr>
                        <a:t>4</a:t>
                      </a:r>
                      <a:endParaRPr kumimoji="0" lang="en-US" altLang="zh-CN"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solidFill>
                            <a:schemeClr val="tx1"/>
                          </a:solidFill>
                          <a:effectLst/>
                        </a:rPr>
                        <a:t>96</a:t>
                      </a:r>
                      <a:endParaRPr kumimoji="0" lang="en-US" altLang="zh-CN"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r>
              <a:tr h="3508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u="none" strike="noStrike" cap="none" normalizeH="0" baseline="0" dirty="0" smtClean="0">
                          <a:ln>
                            <a:noFill/>
                          </a:ln>
                          <a:solidFill>
                            <a:schemeClr val="tx1"/>
                          </a:solidFill>
                          <a:effectLst/>
                          <a:latin typeface="+mn-ea"/>
                          <a:ea typeface="+mn-ea"/>
                        </a:rPr>
                        <a:t>提高</a:t>
                      </a:r>
                      <a:r>
                        <a:rPr kumimoji="0" lang="en-US" altLang="zh-CN" sz="1400" u="none" strike="noStrike" cap="none" normalizeH="0" baseline="0" dirty="0" err="1" smtClean="0">
                          <a:ln>
                            <a:noFill/>
                          </a:ln>
                          <a:solidFill>
                            <a:schemeClr val="tx1"/>
                          </a:solidFill>
                          <a:effectLst/>
                          <a:latin typeface="+mn-ea"/>
                          <a:ea typeface="+mn-ea"/>
                        </a:rPr>
                        <a:t>BenchMark</a:t>
                      </a:r>
                      <a:r>
                        <a:rPr kumimoji="0" lang="zh-CN" altLang="en-US" sz="1400" u="none" strike="noStrike" cap="none" normalizeH="0" baseline="0" dirty="0" smtClean="0">
                          <a:ln>
                            <a:noFill/>
                          </a:ln>
                          <a:solidFill>
                            <a:schemeClr val="tx1"/>
                          </a:solidFill>
                          <a:effectLst/>
                          <a:latin typeface="+mn-ea"/>
                          <a:ea typeface="+mn-ea"/>
                        </a:rPr>
                        <a:t>链路开发维护的效率</a:t>
                      </a:r>
                      <a:endParaRPr kumimoji="0" lang="zh-CN" altLang="en-US" sz="1400" b="0" i="0" u="none" strike="noStrike" cap="none" normalizeH="0" baseline="0" dirty="0" smtClean="0">
                        <a:ln>
                          <a:noFill/>
                        </a:ln>
                        <a:solidFill>
                          <a:schemeClr val="tx1"/>
                        </a:solidFill>
                        <a:effectLst/>
                        <a:latin typeface="+mn-ea"/>
                        <a:ea typeface="+mn-ea"/>
                      </a:endParaRPr>
                    </a:p>
                  </a:txBody>
                  <a:tcPr marL="9525" marR="9525" marT="9525"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solidFill>
                            <a:schemeClr val="tx1"/>
                          </a:solidFill>
                          <a:effectLst/>
                        </a:rPr>
                        <a:t>2</a:t>
                      </a:r>
                      <a:endParaRPr kumimoji="0" lang="en-US" altLang="zh-CN"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solidFill>
                            <a:schemeClr val="tx1"/>
                          </a:solidFill>
                          <a:effectLst/>
                        </a:rPr>
                        <a:t>3</a:t>
                      </a:r>
                      <a:endParaRPr kumimoji="0" lang="en-US" altLang="zh-CN"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solidFill>
                            <a:schemeClr val="tx1"/>
                          </a:solidFill>
                          <a:effectLst/>
                        </a:rPr>
                        <a:t>4</a:t>
                      </a:r>
                      <a:endParaRPr kumimoji="0" lang="en-US" altLang="zh-CN"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solidFill>
                            <a:schemeClr val="tx1"/>
                          </a:solidFill>
                          <a:effectLst/>
                        </a:rPr>
                        <a:t>3</a:t>
                      </a:r>
                      <a:endParaRPr kumimoji="0" lang="en-US" altLang="zh-CN"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400" u="none" strike="noStrike" cap="none" normalizeH="0" baseline="0" dirty="0" smtClean="0">
                          <a:ln>
                            <a:noFill/>
                          </a:ln>
                          <a:solidFill>
                            <a:schemeClr val="tx1"/>
                          </a:solidFill>
                          <a:effectLst/>
                        </a:rPr>
                        <a:t>72</a:t>
                      </a:r>
                      <a:endParaRPr kumimoji="0" lang="en-US" altLang="zh-CN"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r>
              <a:tr h="350838">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charset="-122"/>
                          <a:ea typeface="华文细黑" pitchFamily="2" charset="-122"/>
                        </a:rPr>
                        <a:t>备注</a:t>
                      </a:r>
                    </a:p>
                  </a:txBody>
                  <a:tcPr marL="9525" marR="9525" marT="9525" marB="0" anchor="ctr" horzOverflow="overflow"/>
                </a:tc>
                <a:tc gridSpan="5">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charset="-122"/>
                          <a:ea typeface="华文细黑" pitchFamily="2" charset="-122"/>
                        </a:rPr>
                        <a:t>单项评估满分是</a:t>
                      </a:r>
                      <a:r>
                        <a:rPr kumimoji="0" lang="en-US" altLang="zh-CN" sz="1400" b="0" i="0" u="none" strike="noStrike" cap="none" normalizeH="0" baseline="0" dirty="0" smtClean="0">
                          <a:ln>
                            <a:noFill/>
                          </a:ln>
                          <a:solidFill>
                            <a:schemeClr val="tx1"/>
                          </a:solidFill>
                          <a:effectLst/>
                          <a:latin typeface="宋体" charset="-122"/>
                          <a:ea typeface="华文细黑" pitchFamily="2" charset="-122"/>
                        </a:rPr>
                        <a:t>5</a:t>
                      </a:r>
                      <a:r>
                        <a:rPr kumimoji="0" lang="zh-CN" altLang="en-US" sz="1400" b="0" i="0" u="none" strike="noStrike" cap="none" normalizeH="0" baseline="0" dirty="0" smtClean="0">
                          <a:ln>
                            <a:noFill/>
                          </a:ln>
                          <a:solidFill>
                            <a:schemeClr val="tx1"/>
                          </a:solidFill>
                          <a:effectLst/>
                          <a:latin typeface="宋体" charset="-122"/>
                          <a:ea typeface="华文细黑" pitchFamily="2" charset="-122"/>
                        </a:rPr>
                        <a:t>分，采用乘法公式计算。</a:t>
                      </a:r>
                      <a:endParaRPr kumimoji="0" lang="en-US" altLang="zh-CN"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c hMerge="1">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宋体" charset="-122"/>
                        <a:ea typeface="华文细黑" pitchFamily="2" charset="-122"/>
                      </a:endParaRPr>
                    </a:p>
                  </a:txBody>
                  <a:tcPr marL="9525" marR="9525" marT="9525" marB="0" anchor="ctr" horzOverflow="overflow"/>
                </a:tc>
              </a:tr>
            </a:tbl>
          </a:graphicData>
        </a:graphic>
      </p:graphicFrame>
      <p:sp>
        <p:nvSpPr>
          <p:cNvPr id="41" name="Rectangle 22"/>
          <p:cNvSpPr>
            <a:spLocks noChangeArrowheads="1"/>
          </p:cNvSpPr>
          <p:nvPr/>
        </p:nvSpPr>
        <p:spPr bwMode="auto">
          <a:xfrm>
            <a:off x="250825" y="3500438"/>
            <a:ext cx="6697663" cy="514350"/>
          </a:xfrm>
          <a:prstGeom prst="rect">
            <a:avLst/>
          </a:prstGeom>
          <a:noFill/>
          <a:ln w="9525">
            <a:noFill/>
            <a:miter lim="800000"/>
            <a:headEnd/>
            <a:tailEnd/>
          </a:ln>
        </p:spPr>
        <p:txBody>
          <a:bodyPr lIns="83356" tIns="41680" rIns="83356" bIns="41680" anchor="ctr">
            <a:spAutoFit/>
          </a:bodyPr>
          <a:lstStyle/>
          <a:p>
            <a:pPr eaLnBrk="0" hangingPunct="0">
              <a:lnSpc>
                <a:spcPct val="140000"/>
              </a:lnSpc>
              <a:buClr>
                <a:srgbClr val="990000"/>
              </a:buClr>
              <a:buSzPct val="60000"/>
            </a:pPr>
            <a:r>
              <a:rPr lang="zh-CN" altLang="en-US" sz="2000" dirty="0">
                <a:solidFill>
                  <a:schemeClr val="tx1"/>
                </a:solidFill>
                <a:latin typeface="+mn-ea"/>
                <a:ea typeface="+mn-ea"/>
              </a:rPr>
              <a:t>通过矩阵图，获得三个备选主题的评价如下：</a:t>
            </a:r>
            <a:endParaRPr lang="en-US" altLang="zh-CN" sz="2000" dirty="0">
              <a:solidFill>
                <a:schemeClr val="tx1"/>
              </a:solidFill>
              <a:latin typeface="+mn-ea"/>
              <a:ea typeface="+mn-ea"/>
            </a:endParaRPr>
          </a:p>
        </p:txBody>
      </p:sp>
      <p:sp>
        <p:nvSpPr>
          <p:cNvPr id="42" name="椭圆 41"/>
          <p:cNvSpPr>
            <a:spLocks noChangeArrowheads="1"/>
          </p:cNvSpPr>
          <p:nvPr/>
        </p:nvSpPr>
        <p:spPr bwMode="auto">
          <a:xfrm>
            <a:off x="71438" y="4653136"/>
            <a:ext cx="8964612" cy="432221"/>
          </a:xfrm>
          <a:prstGeom prst="ellipse">
            <a:avLst/>
          </a:prstGeom>
          <a:noFill/>
          <a:ln w="28575" algn="ctr">
            <a:solidFill>
              <a:srgbClr val="FF0000"/>
            </a:solidFill>
            <a:round/>
            <a:headEnd/>
            <a:tailEnd/>
          </a:ln>
        </p:spPr>
        <p:txBody>
          <a:bodyPr lIns="79200" tIns="39600" rIns="79200" bIns="39600"/>
          <a:lstStyle/>
          <a:p>
            <a:pPr defTabSz="801688"/>
            <a:endParaRPr lang="zh-CN" altLang="en-US" sz="1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3" presetClass="entr" presetSubtype="32"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p:cTn id="15" dur="500" fill="hold"/>
                                        <p:tgtEl>
                                          <p:spTgt spid="42"/>
                                        </p:tgtEl>
                                        <p:attrNameLst>
                                          <p:attrName>ppt_w</p:attrName>
                                        </p:attrNameLst>
                                      </p:cBhvr>
                                      <p:tavLst>
                                        <p:tav tm="0">
                                          <p:val>
                                            <p:strVal val="4*#ppt_w"/>
                                          </p:val>
                                        </p:tav>
                                        <p:tav tm="100000">
                                          <p:val>
                                            <p:strVal val="#ppt_w"/>
                                          </p:val>
                                        </p:tav>
                                      </p:tavLst>
                                    </p:anim>
                                    <p:anim calcmode="lin" valueType="num">
                                      <p:cBhvr>
                                        <p:cTn id="16" dur="500" fill="hold"/>
                                        <p:tgtEl>
                                          <p:spTgt spid="4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animBg="1"/>
    </p:bldLst>
  </p:timing>
</p:sld>
</file>

<file path=ppt/theme/theme1.xml><?xml version="1.0" encoding="utf-8"?>
<a:theme xmlns:a="http://schemas.openxmlformats.org/drawingml/2006/main" name="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solidFill>
            <a:srgbClr val="0033CC"/>
          </a:solid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spPr>
      <a:bodyPr vert="horz" wrap="square" lIns="91440" tIns="45720" rIns="91440" bIns="45720" numCol="1" rtlCol="0" anchor="t" anchorCtr="0" compatLnSpc="1">
        <a:prstTxWarp prst="textNoShape">
          <a:avLst/>
        </a:prstTxWarp>
      </a:bodyPr>
      <a:lstStyle>
        <a:defPPr defTabSz="877888">
          <a:buNone/>
          <a:defRPr sz="1400" dirty="0" smtClean="0">
            <a:solidFill>
              <a:schemeClr val="tx1"/>
            </a:solidFill>
            <a:latin typeface="+mn-ea"/>
          </a:defRPr>
        </a:defPPr>
      </a:lstStyle>
      <a:style>
        <a:lnRef idx="2">
          <a:schemeClr val="accent1"/>
        </a:lnRef>
        <a:fillRef idx="1">
          <a:schemeClr val="lt1"/>
        </a:fillRef>
        <a:effectRef idx="0">
          <a:schemeClr val="accent1"/>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自定义设计方案">
  <a:themeElements>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2_自定义设计方案">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6">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7">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8">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9">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FFFF"/>
        </a:solidFill>
        <a:ln w="9525" cap="flat" cmpd="sng" algn="ctr">
          <a:solidFill>
            <a:srgbClr val="FF0000"/>
          </a:solidFill>
          <a:prstDash val="solid"/>
          <a:round/>
          <a:headEnd type="none" w="med" len="med"/>
          <a:tailEnd type="none" w="med" len="med"/>
        </a:ln>
        <a:effectLst/>
      </a:spPr>
      <a:bodyPr vert="horz" wrap="none" lIns="87812" tIns="43905" rIns="87812" bIns="43905" numCol="1" anchor="ctr" anchorCtr="0" compatLnSpc="1">
        <a:prstTxWarp prst="textNoShape">
          <a:avLst/>
        </a:prstTxWarp>
      </a:bodyPr>
      <a:lstStyle>
        <a:defPPr marL="0" marR="0" indent="0" algn="ctr" defTabSz="877888" rtl="0" eaLnBrk="1" fontAlgn="base" latinLnBrk="0" hangingPunct="1">
          <a:lnSpc>
            <a:spcPct val="100000"/>
          </a:lnSpc>
          <a:spcBef>
            <a:spcPct val="0"/>
          </a:spcBef>
          <a:spcAft>
            <a:spcPct val="0"/>
          </a:spcAft>
          <a:buClrTx/>
          <a:buSzTx/>
          <a:buFont typeface="Wingdings" pitchFamily="2" charset="2"/>
          <a:buNone/>
          <a:tabLst/>
          <a:defRPr kumimoji="0" lang="en-US" sz="1800" b="1" i="1" u="none" strike="noStrike" cap="none" normalizeH="0" baseline="0" smtClean="0">
            <a:ln>
              <a:noFill/>
            </a:ln>
            <a:solidFill>
              <a:srgbClr val="FF0000"/>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rgbClr val="00FFFF"/>
        </a:solidFill>
        <a:ln w="9525" cap="flat" cmpd="sng" algn="ctr">
          <a:solidFill>
            <a:srgbClr val="FF0000"/>
          </a:solidFill>
          <a:prstDash val="solid"/>
          <a:round/>
          <a:headEnd type="none" w="med" len="med"/>
          <a:tailEnd type="none" w="med" len="med"/>
        </a:ln>
        <a:effectLst/>
      </a:spPr>
      <a:bodyPr vert="horz" wrap="none" lIns="87812" tIns="43905" rIns="87812" bIns="43905" numCol="1" anchor="ctr" anchorCtr="0" compatLnSpc="1">
        <a:prstTxWarp prst="textNoShape">
          <a:avLst/>
        </a:prstTxWarp>
      </a:bodyPr>
      <a:lstStyle>
        <a:defPPr marL="0" marR="0" indent="0" algn="ctr" defTabSz="877888" rtl="0" eaLnBrk="1" fontAlgn="base" latinLnBrk="0" hangingPunct="1">
          <a:lnSpc>
            <a:spcPct val="100000"/>
          </a:lnSpc>
          <a:spcBef>
            <a:spcPct val="0"/>
          </a:spcBef>
          <a:spcAft>
            <a:spcPct val="0"/>
          </a:spcAft>
          <a:buClrTx/>
          <a:buSzTx/>
          <a:buFont typeface="Wingdings" pitchFamily="2" charset="2"/>
          <a:buNone/>
          <a:tabLst/>
          <a:defRPr kumimoji="0" lang="en-US" sz="1800" b="1" i="1" u="none" strike="noStrike" cap="none" normalizeH="0" baseline="0" smtClean="0">
            <a:ln>
              <a:noFill/>
            </a:ln>
            <a:solidFill>
              <a:srgbClr val="FF0000"/>
            </a:solidFill>
            <a:effectLst/>
            <a:latin typeface="Arial" charset="0"/>
            <a:ea typeface="华文细黑" pitchFamily="2" charset="-122"/>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20141</TotalTime>
  <Words>6497</Words>
  <Application>Microsoft Office PowerPoint</Application>
  <PresentationFormat>全屏显示(4:3)</PresentationFormat>
  <Paragraphs>1344</Paragraphs>
  <Slides>35</Slides>
  <Notes>11</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35</vt:i4>
      </vt:variant>
    </vt:vector>
  </HeadingPairs>
  <TitlesOfParts>
    <vt:vector size="40" baseType="lpstr">
      <vt:lpstr>default</vt:lpstr>
      <vt:lpstr>2_自定义设计方案</vt:lpstr>
      <vt:lpstr>1_自定义设计方案</vt:lpstr>
      <vt:lpstr>6_default</vt:lpstr>
      <vt:lpstr>Visio</vt:lpstr>
      <vt:lpstr>提高自研核设计的效率</vt:lpstr>
      <vt:lpstr>专家点评</vt:lpstr>
      <vt:lpstr>内容提要</vt:lpstr>
      <vt:lpstr>成立QCC团队</vt:lpstr>
      <vt:lpstr>团队成员能力评估</vt:lpstr>
      <vt:lpstr>聚焦业务短板</vt:lpstr>
      <vt:lpstr>活动计划表</vt:lpstr>
      <vt:lpstr>Step 1.1：选择课题</vt:lpstr>
      <vt:lpstr>Step 1.1：选择课题</vt:lpstr>
      <vt:lpstr>Step 1.1：选择课题</vt:lpstr>
      <vt:lpstr>Step 1.2：把握现状</vt:lpstr>
      <vt:lpstr>Step 1.2：把握现状</vt:lpstr>
      <vt:lpstr>Step 1.2：把握现状</vt:lpstr>
      <vt:lpstr>Step 1.3：设定目标</vt:lpstr>
      <vt:lpstr>Step 2.1：根因分析</vt:lpstr>
      <vt:lpstr>Step 2.2：根因验证</vt:lpstr>
      <vt:lpstr>Step 2.2：根因验证</vt:lpstr>
      <vt:lpstr>Step 2.2：根因验证</vt:lpstr>
      <vt:lpstr>Step 2.1：根因分析</vt:lpstr>
      <vt:lpstr>Step 3：拟定对策</vt:lpstr>
      <vt:lpstr>Step 3：拟定对策</vt:lpstr>
      <vt:lpstr>Step 4.1：对策实施</vt:lpstr>
      <vt:lpstr>Step 4.1：对策实施</vt:lpstr>
      <vt:lpstr>Step 4.1：对策实施</vt:lpstr>
      <vt:lpstr>Step 4.1：对策实施</vt:lpstr>
      <vt:lpstr>Step 4.1：对策实施</vt:lpstr>
      <vt:lpstr>Step 4.2：效果确认</vt:lpstr>
      <vt:lpstr>Step 4.2：效果确认</vt:lpstr>
      <vt:lpstr>Step 5.1：成果标准化</vt:lpstr>
      <vt:lpstr>Step 5.1：成果标准化</vt:lpstr>
      <vt:lpstr>Step 5.2：总结</vt:lpstr>
      <vt:lpstr>团队成员能力评估（取得水平）</vt:lpstr>
      <vt:lpstr>下一步打算</vt:lpstr>
      <vt:lpstr>幻灯片 34</vt:lpstr>
      <vt:lpstr>幻灯片 35</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Xugang (Wayne)</dc:creator>
  <cp:lastModifiedBy>huawei</cp:lastModifiedBy>
  <cp:revision>334</cp:revision>
  <dcterms:created xsi:type="dcterms:W3CDTF">2007-01-04T01:40:59Z</dcterms:created>
  <dcterms:modified xsi:type="dcterms:W3CDTF">2013-08-26T02:33:48Z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(2)JT7JZaNFbTBvIROCWULmLfmiF87/pwVf6Ku8qG/SOAGxKOcu6e5nsJauYH8YH2VryNZPi/BM
Ypl0/rrLK6C2/GV/A9OnD+Lk8NLATiByNq8evz10/kfnII2jSHXZ158VJi2OiB22hJQwj8J/
hhqHofXyfgzeTEHWz80N2Q3n8NIBmYY6U5hYlVQ6Cmd485bphzMceZzPRl4l0nzCD3WPid+Q
+GzDYgulhCinQ38Ert9SC</vt:lpwstr>
  </property>
  <property fmtid="{D5CDD505-2E9C-101B-9397-08002B2CF9AE}" pid="3" name="_ms_pID_7253431">
    <vt:lpwstr>3H1d2RB9TsRyXJeJ8i0IEZaXn1Yry0gS1xIeSAq1tnWEbBwtr5L
Me38dHQYZ5+ZAaK/4I5xakyLA8x4v5XfEj9J5GlYtTxyWhNrUFos/lNV5NBOMAYcr31V2Op8
7ntGdqFEUpvMo6JLoh91+93mjqbKzEnkcl4Pq6SoAoSgSA==</vt:lpwstr>
  </property>
  <property fmtid="{D5CDD505-2E9C-101B-9397-08002B2CF9AE}" pid="4" name="sflag">
    <vt:lpwstr>1376270612</vt:lpwstr>
  </property>
</Properties>
</file>