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1" r:id="rId3"/>
    <p:sldId id="257" r:id="rId4"/>
    <p:sldId id="258" r:id="rId5"/>
    <p:sldId id="538" r:id="rId6"/>
    <p:sldId id="266" r:id="rId7"/>
    <p:sldId id="265" r:id="rId8"/>
    <p:sldId id="268" r:id="rId9"/>
    <p:sldId id="267" r:id="rId10"/>
    <p:sldId id="532" r:id="rId11"/>
    <p:sldId id="533" r:id="rId12"/>
    <p:sldId id="259" r:id="rId13"/>
    <p:sldId id="540" r:id="rId14"/>
    <p:sldId id="256" r:id="rId15"/>
    <p:sldId id="535" r:id="rId16"/>
    <p:sldId id="541" r:id="rId17"/>
    <p:sldId id="5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p:restoredTop sz="93896"/>
  </p:normalViewPr>
  <p:slideViewPr>
    <p:cSldViewPr snapToGrid="0">
      <p:cViewPr varScale="1">
        <p:scale>
          <a:sx n="69" d="100"/>
          <a:sy n="69" d="100"/>
        </p:scale>
        <p:origin x="4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883CD9-6167-4B7C-B46F-665B75E32F1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BF64C01-192A-4654-A07F-34BB8E30EB32}">
      <dgm:prSet custT="1"/>
      <dgm:spPr/>
      <dgm:t>
        <a:bodyPr/>
        <a:lstStyle/>
        <a:p>
          <a:pPr algn="l">
            <a:lnSpc>
              <a:spcPct val="100000"/>
            </a:lnSpc>
          </a:pPr>
          <a:r>
            <a:rPr lang="en-US" sz="1100" b="1" dirty="0"/>
            <a:t>Manual Review:</a:t>
          </a:r>
        </a:p>
        <a:p>
          <a:pPr algn="l">
            <a:lnSpc>
              <a:spcPct val="100000"/>
            </a:lnSpc>
          </a:pPr>
          <a:r>
            <a:rPr lang="en-US" sz="1200" b="0" dirty="0">
              <a:latin typeface="Times New Roman" panose="02020603050405020304" pitchFamily="18" charset="0"/>
              <a:cs typeface="Times New Roman" panose="02020603050405020304" pitchFamily="18" charset="0"/>
            </a:rPr>
            <a:t>Job platforms mostly rely on manual moderation or user reports to detect fake job postings.</a:t>
          </a:r>
          <a:br>
            <a:rPr lang="en-US" sz="1100" dirty="0"/>
          </a:br>
          <a:r>
            <a:rPr lang="en-US" sz="1100" b="1" dirty="0" err="1"/>
            <a:t>Example:</a:t>
          </a:r>
          <a:r>
            <a:rPr lang="en-US" sz="1100" dirty="0" err="1"/>
            <a:t>A</a:t>
          </a:r>
          <a:r>
            <a:rPr lang="en-US" sz="1100" dirty="0"/>
            <a:t> scam post may stay live for days before being flagged, exposing many users to fraud before it’s taken down.</a:t>
          </a:r>
        </a:p>
      </dgm:t>
    </dgm:pt>
    <dgm:pt modelId="{B127C8B5-D184-4D32-896F-A70FF377E1A8}" type="parTrans" cxnId="{19FDC771-20AC-4D36-8C7C-714A033212C2}">
      <dgm:prSet/>
      <dgm:spPr/>
      <dgm:t>
        <a:bodyPr/>
        <a:lstStyle/>
        <a:p>
          <a:endParaRPr lang="en-US"/>
        </a:p>
      </dgm:t>
    </dgm:pt>
    <dgm:pt modelId="{846D92CB-39AA-4EC0-A1E3-8DDACAAECC01}" type="sibTrans" cxnId="{19FDC771-20AC-4D36-8C7C-714A033212C2}">
      <dgm:prSet/>
      <dgm:spPr/>
      <dgm:t>
        <a:bodyPr/>
        <a:lstStyle/>
        <a:p>
          <a:endParaRPr lang="en-US"/>
        </a:p>
      </dgm:t>
    </dgm:pt>
    <dgm:pt modelId="{80278D9B-5F7D-47E6-BDBC-B35A9049D599}">
      <dgm:prSet/>
      <dgm:spPr/>
      <dgm:t>
        <a:bodyPr/>
        <a:lstStyle/>
        <a:p>
          <a:pPr algn="l">
            <a:lnSpc>
              <a:spcPct val="100000"/>
            </a:lnSpc>
          </a:pPr>
          <a:r>
            <a:rPr lang="en-US" b="1" dirty="0"/>
            <a:t>No Early Detection:</a:t>
          </a:r>
        </a:p>
        <a:p>
          <a:pPr algn="l">
            <a:lnSpc>
              <a:spcPct val="100000"/>
            </a:lnSpc>
          </a:pPr>
          <a:r>
            <a:rPr lang="en-US" b="0" dirty="0">
              <a:latin typeface="Times New Roman" panose="02020603050405020304" pitchFamily="18" charset="0"/>
              <a:cs typeface="Times New Roman" panose="02020603050405020304" pitchFamily="18" charset="0"/>
            </a:rPr>
            <a:t>There is no proactive system to catch scams at the time of posting, increasing the chances of users falling for them.</a:t>
          </a:r>
        </a:p>
        <a:p>
          <a:pPr algn="l">
            <a:lnSpc>
              <a:spcPct val="100000"/>
            </a:lnSpc>
            <a:buSzPts val="1000"/>
            <a:buFont typeface="Courier New" panose="02070309020205020404" pitchFamily="49" charset="0"/>
            <a:buChar char="o"/>
          </a:pPr>
          <a:r>
            <a:rPr lang="en-US" b="1" dirty="0"/>
            <a:t>Example: </a:t>
          </a:r>
          <a:r>
            <a:rPr lang="en-US" b="0" dirty="0"/>
            <a:t>Fake posts requesting money for interviews often go undetected until complaints arise.</a:t>
          </a:r>
        </a:p>
      </dgm:t>
    </dgm:pt>
    <dgm:pt modelId="{57A4FA4B-CB56-4B09-B209-8636C4F33AF4}" type="parTrans" cxnId="{13D92A79-C12D-4CC5-AB2D-293A4CF9303F}">
      <dgm:prSet/>
      <dgm:spPr/>
      <dgm:t>
        <a:bodyPr/>
        <a:lstStyle/>
        <a:p>
          <a:endParaRPr lang="en-US"/>
        </a:p>
      </dgm:t>
    </dgm:pt>
    <dgm:pt modelId="{29B8B7A5-6FBB-45D5-A25A-EEB87AE1441C}" type="sibTrans" cxnId="{13D92A79-C12D-4CC5-AB2D-293A4CF9303F}">
      <dgm:prSet/>
      <dgm:spPr/>
      <dgm:t>
        <a:bodyPr/>
        <a:lstStyle/>
        <a:p>
          <a:endParaRPr lang="en-US"/>
        </a:p>
      </dgm:t>
    </dgm:pt>
    <dgm:pt modelId="{FB8E5E57-0FFD-4865-87EA-BA634C36FCC5}">
      <dgm:prSet/>
      <dgm:spPr/>
      <dgm:t>
        <a:bodyPr/>
        <a:lstStyle/>
        <a:p>
          <a:pPr algn="l"/>
          <a:r>
            <a:rPr lang="en-US" b="1" dirty="0"/>
            <a:t>Delayed Action:</a:t>
          </a:r>
        </a:p>
        <a:p>
          <a:pPr algn="l"/>
          <a:r>
            <a:rPr lang="en-US" b="0" dirty="0"/>
            <a:t>The time taken to review and respond to fake listings allows scammers to operate freely for extended periods.</a:t>
          </a:r>
        </a:p>
        <a:p>
          <a:pPr algn="l">
            <a:buSzPts val="1000"/>
            <a:buFont typeface="Courier New" panose="02070309020205020404" pitchFamily="49" charset="0"/>
            <a:buChar char="o"/>
          </a:pPr>
          <a:r>
            <a:rPr lang="en-US" b="1" dirty="0"/>
            <a:t>Example: </a:t>
          </a:r>
          <a:r>
            <a:rPr lang="en-US" b="0" dirty="0"/>
            <a:t>By the time moderation teams act, the scammer may have already collected sensitive data from multiple victims.</a:t>
          </a:r>
        </a:p>
      </dgm:t>
    </dgm:pt>
    <dgm:pt modelId="{7F513557-EF83-4CD9-AAB5-BA5709F56848}" type="parTrans" cxnId="{249A4DE9-C414-4D72-A782-71DE5C1C3B89}">
      <dgm:prSet/>
      <dgm:spPr/>
      <dgm:t>
        <a:bodyPr/>
        <a:lstStyle/>
        <a:p>
          <a:endParaRPr lang="en-US"/>
        </a:p>
      </dgm:t>
    </dgm:pt>
    <dgm:pt modelId="{1AE7C8FD-E4E4-462D-829C-39A408430761}" type="sibTrans" cxnId="{249A4DE9-C414-4D72-A782-71DE5C1C3B89}">
      <dgm:prSet/>
      <dgm:spPr/>
      <dgm:t>
        <a:bodyPr/>
        <a:lstStyle/>
        <a:p>
          <a:endParaRPr lang="en-US"/>
        </a:p>
      </dgm:t>
    </dgm:pt>
    <dgm:pt modelId="{DE623A06-6EBC-4AAB-8626-43D1B0F5FF8F}">
      <dgm:prSet/>
      <dgm:spPr/>
      <dgm:t>
        <a:bodyPr/>
        <a:lstStyle/>
        <a:p>
          <a:pPr algn="l"/>
          <a:r>
            <a:rPr lang="en-US" b="1" dirty="0"/>
            <a:t>Low Scalability:</a:t>
          </a:r>
          <a:endParaRPr lang="en-US" dirty="0"/>
        </a:p>
        <a:p>
          <a:pPr algn="l">
            <a:buSzPts val="1000"/>
            <a:buFont typeface="Courier New" panose="02070309020205020404" pitchFamily="49" charset="0"/>
            <a:buChar char="o"/>
          </a:pPr>
          <a:r>
            <a:rPr lang="en-US" dirty="0"/>
            <a:t>As job portals grow, manual screening becomes unmanageable and inconsistent.</a:t>
          </a:r>
        </a:p>
        <a:p>
          <a:pPr algn="l">
            <a:buSzPts val="1000"/>
            <a:buFont typeface="Courier New" panose="02070309020205020404" pitchFamily="49" charset="0"/>
            <a:buChar char="o"/>
          </a:pPr>
          <a:r>
            <a:rPr lang="en-US" b="1" dirty="0"/>
            <a:t>Example: </a:t>
          </a:r>
          <a:r>
            <a:rPr lang="en-US" b="0" dirty="0"/>
            <a:t>A  sudden spike in job listings overwhelms moderators, allowing fake posts to slip through.</a:t>
          </a:r>
        </a:p>
      </dgm:t>
    </dgm:pt>
    <dgm:pt modelId="{33BBDFBA-FCEB-4E68-B50E-0F4E0CB83507}" type="parTrans" cxnId="{8C88A88E-E3BE-4D4D-9DF7-A5645DBB317A}">
      <dgm:prSet/>
      <dgm:spPr/>
      <dgm:t>
        <a:bodyPr/>
        <a:lstStyle/>
        <a:p>
          <a:endParaRPr lang="en-US"/>
        </a:p>
      </dgm:t>
    </dgm:pt>
    <dgm:pt modelId="{B7D67329-BCFE-4C29-BB75-9D32027F5F21}" type="sibTrans" cxnId="{8C88A88E-E3BE-4D4D-9DF7-A5645DBB317A}">
      <dgm:prSet/>
      <dgm:spPr/>
      <dgm:t>
        <a:bodyPr/>
        <a:lstStyle/>
        <a:p>
          <a:endParaRPr lang="en-US"/>
        </a:p>
      </dgm:t>
    </dgm:pt>
    <dgm:pt modelId="{695C5A54-6C32-460A-ABFF-D642A89CE5BD}">
      <dgm:prSet/>
      <dgm:spPr/>
      <dgm:t>
        <a:bodyPr/>
        <a:lstStyle/>
        <a:p>
          <a:pPr algn="l"/>
          <a:r>
            <a:rPr lang="en-US" b="1" dirty="0"/>
            <a:t>Lack of Pattern Recognition:</a:t>
          </a:r>
        </a:p>
        <a:p>
          <a:pPr algn="l"/>
          <a:r>
            <a:rPr lang="en-US" b="0" dirty="0"/>
            <a:t>Existing systems don’t identify subtle indicators like exaggerated salaries, vague job descriptions, or mismatched recruiter details.</a:t>
          </a:r>
          <a:endParaRPr lang="en-US" dirty="0"/>
        </a:p>
        <a:p>
          <a:pPr algn="l">
            <a:buSzPts val="1000"/>
            <a:buFont typeface="Courier New" panose="02070309020205020404" pitchFamily="49" charset="0"/>
            <a:buChar char="o"/>
          </a:pPr>
          <a:r>
            <a:rPr lang="en-US" b="1" dirty="0" err="1"/>
            <a:t>Example:</a:t>
          </a:r>
          <a:r>
            <a:rPr lang="en-US" b="0" dirty="0" err="1"/>
            <a:t>A</a:t>
          </a:r>
          <a:r>
            <a:rPr lang="en-US" b="0" dirty="0"/>
            <a:t> job post offering “₹80,000 for entry-level data entry” from a Gmail ID isn’t flagged due to poor heuristic-based detection.</a:t>
          </a:r>
        </a:p>
      </dgm:t>
    </dgm:pt>
    <dgm:pt modelId="{63AC7C64-0B7D-47CC-A1FD-7A81534569BA}" type="parTrans" cxnId="{F592DA80-8FFC-4162-8781-940E68A7CEB8}">
      <dgm:prSet/>
      <dgm:spPr/>
      <dgm:t>
        <a:bodyPr/>
        <a:lstStyle/>
        <a:p>
          <a:endParaRPr lang="en-US"/>
        </a:p>
      </dgm:t>
    </dgm:pt>
    <dgm:pt modelId="{42D2D5A5-D8E2-4A8E-89C0-9B07A6179A30}" type="sibTrans" cxnId="{F592DA80-8FFC-4162-8781-940E68A7CEB8}">
      <dgm:prSet/>
      <dgm:spPr/>
      <dgm:t>
        <a:bodyPr/>
        <a:lstStyle/>
        <a:p>
          <a:endParaRPr lang="en-US"/>
        </a:p>
      </dgm:t>
    </dgm:pt>
    <dgm:pt modelId="{987CF536-74A5-4825-9C22-C469AEAAA32F}" type="pres">
      <dgm:prSet presAssocID="{17883CD9-6167-4B7C-B46F-665B75E32F1A}" presName="root" presStyleCnt="0">
        <dgm:presLayoutVars>
          <dgm:dir/>
          <dgm:resizeHandles val="exact"/>
        </dgm:presLayoutVars>
      </dgm:prSet>
      <dgm:spPr/>
    </dgm:pt>
    <dgm:pt modelId="{9316B3B4-A697-451D-BE99-324B41689512}" type="pres">
      <dgm:prSet presAssocID="{FBF64C01-192A-4654-A07F-34BB8E30EB32}" presName="compNode" presStyleCnt="0"/>
      <dgm:spPr/>
    </dgm:pt>
    <dgm:pt modelId="{E2CEF922-3B1C-4FDF-B0EF-E9FD1D4ED09B}" type="pres">
      <dgm:prSet presAssocID="{FBF64C01-192A-4654-A07F-34BB8E30EB3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07DC769-3C7B-486B-8A22-7BC0BF1311B4}" type="pres">
      <dgm:prSet presAssocID="{FBF64C01-192A-4654-A07F-34BB8E30EB32}" presName="spaceRect" presStyleCnt="0"/>
      <dgm:spPr/>
    </dgm:pt>
    <dgm:pt modelId="{3E1B9516-EBAB-4A0C-BBF0-7B90CEC33B75}" type="pres">
      <dgm:prSet presAssocID="{FBF64C01-192A-4654-A07F-34BB8E30EB32}" presName="textRect" presStyleLbl="revTx" presStyleIdx="0" presStyleCnt="5">
        <dgm:presLayoutVars>
          <dgm:chMax val="1"/>
          <dgm:chPref val="1"/>
        </dgm:presLayoutVars>
      </dgm:prSet>
      <dgm:spPr/>
    </dgm:pt>
    <dgm:pt modelId="{3064C18D-B96E-4F60-AFC9-67DD3462CCD3}" type="pres">
      <dgm:prSet presAssocID="{846D92CB-39AA-4EC0-A1E3-8DDACAAECC01}" presName="sibTrans" presStyleCnt="0"/>
      <dgm:spPr/>
    </dgm:pt>
    <dgm:pt modelId="{BC8BACAB-8CAE-4C30-B40D-41059987A2EF}" type="pres">
      <dgm:prSet presAssocID="{80278D9B-5F7D-47E6-BDBC-B35A9049D599}" presName="compNode" presStyleCnt="0"/>
      <dgm:spPr/>
    </dgm:pt>
    <dgm:pt modelId="{704990EC-090A-48C6-AB53-7ED4892AF82D}" type="pres">
      <dgm:prSet presAssocID="{80278D9B-5F7D-47E6-BDBC-B35A9049D5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F1DFA06-FA4A-4673-B3A8-673F7F9205F9}" type="pres">
      <dgm:prSet presAssocID="{80278D9B-5F7D-47E6-BDBC-B35A9049D599}" presName="spaceRect" presStyleCnt="0"/>
      <dgm:spPr/>
    </dgm:pt>
    <dgm:pt modelId="{4FA19BAA-5B86-47B2-BC53-CEA272C006B5}" type="pres">
      <dgm:prSet presAssocID="{80278D9B-5F7D-47E6-BDBC-B35A9049D599}" presName="textRect" presStyleLbl="revTx" presStyleIdx="1" presStyleCnt="5">
        <dgm:presLayoutVars>
          <dgm:chMax val="1"/>
          <dgm:chPref val="1"/>
        </dgm:presLayoutVars>
      </dgm:prSet>
      <dgm:spPr/>
    </dgm:pt>
    <dgm:pt modelId="{53661CCD-4518-44D3-8FA1-9B4CEDE00715}" type="pres">
      <dgm:prSet presAssocID="{29B8B7A5-6FBB-45D5-A25A-EEB87AE1441C}" presName="sibTrans" presStyleCnt="0"/>
      <dgm:spPr/>
    </dgm:pt>
    <dgm:pt modelId="{0B88533F-C92F-49FE-A982-63EABA9BEACE}" type="pres">
      <dgm:prSet presAssocID="{FB8E5E57-0FFD-4865-87EA-BA634C36FCC5}" presName="compNode" presStyleCnt="0"/>
      <dgm:spPr/>
    </dgm:pt>
    <dgm:pt modelId="{2761072C-C46B-48AB-95EE-2D185131A9C4}" type="pres">
      <dgm:prSet presAssocID="{FB8E5E57-0FFD-4865-87EA-BA634C36FC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14404FE-BF0B-4C8F-95D7-F09A1C38F370}" type="pres">
      <dgm:prSet presAssocID="{FB8E5E57-0FFD-4865-87EA-BA634C36FCC5}" presName="spaceRect" presStyleCnt="0"/>
      <dgm:spPr/>
    </dgm:pt>
    <dgm:pt modelId="{1B19AA45-C707-4172-97F6-DCBFF812576F}" type="pres">
      <dgm:prSet presAssocID="{FB8E5E57-0FFD-4865-87EA-BA634C36FCC5}" presName="textRect" presStyleLbl="revTx" presStyleIdx="2" presStyleCnt="5">
        <dgm:presLayoutVars>
          <dgm:chMax val="1"/>
          <dgm:chPref val="1"/>
        </dgm:presLayoutVars>
      </dgm:prSet>
      <dgm:spPr/>
    </dgm:pt>
    <dgm:pt modelId="{D41F9A30-66C0-4B5F-9A2A-FA53DF2BD7AE}" type="pres">
      <dgm:prSet presAssocID="{1AE7C8FD-E4E4-462D-829C-39A408430761}" presName="sibTrans" presStyleCnt="0"/>
      <dgm:spPr/>
    </dgm:pt>
    <dgm:pt modelId="{0AD34A80-0B94-453B-B6EC-AF09C59FD914}" type="pres">
      <dgm:prSet presAssocID="{DE623A06-6EBC-4AAB-8626-43D1B0F5FF8F}" presName="compNode" presStyleCnt="0"/>
      <dgm:spPr/>
    </dgm:pt>
    <dgm:pt modelId="{4A9BEADC-59D6-419F-8109-EC37EE44F939}" type="pres">
      <dgm:prSet presAssocID="{DE623A06-6EBC-4AAB-8626-43D1B0F5FF8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9F340E3B-926D-4CA6-858F-467E253A7915}" type="pres">
      <dgm:prSet presAssocID="{DE623A06-6EBC-4AAB-8626-43D1B0F5FF8F}" presName="spaceRect" presStyleCnt="0"/>
      <dgm:spPr/>
    </dgm:pt>
    <dgm:pt modelId="{E10A793E-DAE0-4BC7-A179-44EFED1C8501}" type="pres">
      <dgm:prSet presAssocID="{DE623A06-6EBC-4AAB-8626-43D1B0F5FF8F}" presName="textRect" presStyleLbl="revTx" presStyleIdx="3" presStyleCnt="5">
        <dgm:presLayoutVars>
          <dgm:chMax val="1"/>
          <dgm:chPref val="1"/>
        </dgm:presLayoutVars>
      </dgm:prSet>
      <dgm:spPr/>
    </dgm:pt>
    <dgm:pt modelId="{5C6F4392-13A7-4674-B7E6-56E244D6CE0A}" type="pres">
      <dgm:prSet presAssocID="{B7D67329-BCFE-4C29-BB75-9D32027F5F21}" presName="sibTrans" presStyleCnt="0"/>
      <dgm:spPr/>
    </dgm:pt>
    <dgm:pt modelId="{60388AFE-D7BA-4EC2-8D5C-C9B24C3A873B}" type="pres">
      <dgm:prSet presAssocID="{695C5A54-6C32-460A-ABFF-D642A89CE5BD}" presName="compNode" presStyleCnt="0"/>
      <dgm:spPr/>
    </dgm:pt>
    <dgm:pt modelId="{F3252629-AB93-4A54-B8D0-86781F30E4A1}" type="pres">
      <dgm:prSet presAssocID="{695C5A54-6C32-460A-ABFF-D642A89CE5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use"/>
        </a:ext>
      </dgm:extLst>
    </dgm:pt>
    <dgm:pt modelId="{ABB43CA2-8935-4610-AF23-2B618BA62C15}" type="pres">
      <dgm:prSet presAssocID="{695C5A54-6C32-460A-ABFF-D642A89CE5BD}" presName="spaceRect" presStyleCnt="0"/>
      <dgm:spPr/>
    </dgm:pt>
    <dgm:pt modelId="{A7D21D2E-F6BF-42B7-B4AD-19719C15C1A3}" type="pres">
      <dgm:prSet presAssocID="{695C5A54-6C32-460A-ABFF-D642A89CE5BD}" presName="textRect" presStyleLbl="revTx" presStyleIdx="4" presStyleCnt="5">
        <dgm:presLayoutVars>
          <dgm:chMax val="1"/>
          <dgm:chPref val="1"/>
        </dgm:presLayoutVars>
      </dgm:prSet>
      <dgm:spPr/>
    </dgm:pt>
  </dgm:ptLst>
  <dgm:cxnLst>
    <dgm:cxn modelId="{73BB2F63-B45D-4F92-94D4-0CA48691767E}" type="presOf" srcId="{FB8E5E57-0FFD-4865-87EA-BA634C36FCC5}" destId="{1B19AA45-C707-4172-97F6-DCBFF812576F}" srcOrd="0" destOrd="0" presId="urn:microsoft.com/office/officeart/2018/2/layout/IconLabelList"/>
    <dgm:cxn modelId="{3F088148-7B07-4A4F-866C-4B28EE0A18B4}" type="presOf" srcId="{80278D9B-5F7D-47E6-BDBC-B35A9049D599}" destId="{4FA19BAA-5B86-47B2-BC53-CEA272C006B5}" srcOrd="0" destOrd="0" presId="urn:microsoft.com/office/officeart/2018/2/layout/IconLabelList"/>
    <dgm:cxn modelId="{19FDC771-20AC-4D36-8C7C-714A033212C2}" srcId="{17883CD9-6167-4B7C-B46F-665B75E32F1A}" destId="{FBF64C01-192A-4654-A07F-34BB8E30EB32}" srcOrd="0" destOrd="0" parTransId="{B127C8B5-D184-4D32-896F-A70FF377E1A8}" sibTransId="{846D92CB-39AA-4EC0-A1E3-8DDACAAECC01}"/>
    <dgm:cxn modelId="{FD4DD277-8C84-44FA-A92A-2054BD2B495F}" type="presOf" srcId="{695C5A54-6C32-460A-ABFF-D642A89CE5BD}" destId="{A7D21D2E-F6BF-42B7-B4AD-19719C15C1A3}" srcOrd="0" destOrd="0" presId="urn:microsoft.com/office/officeart/2018/2/layout/IconLabelList"/>
    <dgm:cxn modelId="{13D92A79-C12D-4CC5-AB2D-293A4CF9303F}" srcId="{17883CD9-6167-4B7C-B46F-665B75E32F1A}" destId="{80278D9B-5F7D-47E6-BDBC-B35A9049D599}" srcOrd="1" destOrd="0" parTransId="{57A4FA4B-CB56-4B09-B209-8636C4F33AF4}" sibTransId="{29B8B7A5-6FBB-45D5-A25A-EEB87AE1441C}"/>
    <dgm:cxn modelId="{DFA9497F-C5E1-4F22-B68E-389A0641DF2D}" type="presOf" srcId="{17883CD9-6167-4B7C-B46F-665B75E32F1A}" destId="{987CF536-74A5-4825-9C22-C469AEAAA32F}" srcOrd="0" destOrd="0" presId="urn:microsoft.com/office/officeart/2018/2/layout/IconLabelList"/>
    <dgm:cxn modelId="{F592DA80-8FFC-4162-8781-940E68A7CEB8}" srcId="{17883CD9-6167-4B7C-B46F-665B75E32F1A}" destId="{695C5A54-6C32-460A-ABFF-D642A89CE5BD}" srcOrd="4" destOrd="0" parTransId="{63AC7C64-0B7D-47CC-A1FD-7A81534569BA}" sibTransId="{42D2D5A5-D8E2-4A8E-89C0-9B07A6179A30}"/>
    <dgm:cxn modelId="{8C88A88E-E3BE-4D4D-9DF7-A5645DBB317A}" srcId="{17883CD9-6167-4B7C-B46F-665B75E32F1A}" destId="{DE623A06-6EBC-4AAB-8626-43D1B0F5FF8F}" srcOrd="3" destOrd="0" parTransId="{33BBDFBA-FCEB-4E68-B50E-0F4E0CB83507}" sibTransId="{B7D67329-BCFE-4C29-BB75-9D32027F5F21}"/>
    <dgm:cxn modelId="{714058A8-7772-423A-905A-34E1FF4FA6DD}" type="presOf" srcId="{FBF64C01-192A-4654-A07F-34BB8E30EB32}" destId="{3E1B9516-EBAB-4A0C-BBF0-7B90CEC33B75}" srcOrd="0" destOrd="0" presId="urn:microsoft.com/office/officeart/2018/2/layout/IconLabelList"/>
    <dgm:cxn modelId="{71DC02C3-3E11-4556-8B76-2A252A8FBE98}" type="presOf" srcId="{DE623A06-6EBC-4AAB-8626-43D1B0F5FF8F}" destId="{E10A793E-DAE0-4BC7-A179-44EFED1C8501}" srcOrd="0" destOrd="0" presId="urn:microsoft.com/office/officeart/2018/2/layout/IconLabelList"/>
    <dgm:cxn modelId="{249A4DE9-C414-4D72-A782-71DE5C1C3B89}" srcId="{17883CD9-6167-4B7C-B46F-665B75E32F1A}" destId="{FB8E5E57-0FFD-4865-87EA-BA634C36FCC5}" srcOrd="2" destOrd="0" parTransId="{7F513557-EF83-4CD9-AAB5-BA5709F56848}" sibTransId="{1AE7C8FD-E4E4-462D-829C-39A408430761}"/>
    <dgm:cxn modelId="{F012980F-6C06-4B5E-8BCD-ACE9C21056BD}" type="presParOf" srcId="{987CF536-74A5-4825-9C22-C469AEAAA32F}" destId="{9316B3B4-A697-451D-BE99-324B41689512}" srcOrd="0" destOrd="0" presId="urn:microsoft.com/office/officeart/2018/2/layout/IconLabelList"/>
    <dgm:cxn modelId="{B7328090-3615-4DC3-8C3E-EE19560BE557}" type="presParOf" srcId="{9316B3B4-A697-451D-BE99-324B41689512}" destId="{E2CEF922-3B1C-4FDF-B0EF-E9FD1D4ED09B}" srcOrd="0" destOrd="0" presId="urn:microsoft.com/office/officeart/2018/2/layout/IconLabelList"/>
    <dgm:cxn modelId="{406349A0-C2FB-4CBC-AADD-3756571A96CE}" type="presParOf" srcId="{9316B3B4-A697-451D-BE99-324B41689512}" destId="{207DC769-3C7B-486B-8A22-7BC0BF1311B4}" srcOrd="1" destOrd="0" presId="urn:microsoft.com/office/officeart/2018/2/layout/IconLabelList"/>
    <dgm:cxn modelId="{2AAD64D5-A355-49F6-98D8-83AC23959175}" type="presParOf" srcId="{9316B3B4-A697-451D-BE99-324B41689512}" destId="{3E1B9516-EBAB-4A0C-BBF0-7B90CEC33B75}" srcOrd="2" destOrd="0" presId="urn:microsoft.com/office/officeart/2018/2/layout/IconLabelList"/>
    <dgm:cxn modelId="{5D121D32-9710-4AF1-B456-216A926A4279}" type="presParOf" srcId="{987CF536-74A5-4825-9C22-C469AEAAA32F}" destId="{3064C18D-B96E-4F60-AFC9-67DD3462CCD3}" srcOrd="1" destOrd="0" presId="urn:microsoft.com/office/officeart/2018/2/layout/IconLabelList"/>
    <dgm:cxn modelId="{E669F597-F33B-4E7C-83A4-5ADA797FA868}" type="presParOf" srcId="{987CF536-74A5-4825-9C22-C469AEAAA32F}" destId="{BC8BACAB-8CAE-4C30-B40D-41059987A2EF}" srcOrd="2" destOrd="0" presId="urn:microsoft.com/office/officeart/2018/2/layout/IconLabelList"/>
    <dgm:cxn modelId="{4823E304-3072-4629-A37D-8C73287264ED}" type="presParOf" srcId="{BC8BACAB-8CAE-4C30-B40D-41059987A2EF}" destId="{704990EC-090A-48C6-AB53-7ED4892AF82D}" srcOrd="0" destOrd="0" presId="urn:microsoft.com/office/officeart/2018/2/layout/IconLabelList"/>
    <dgm:cxn modelId="{4770175F-23F9-4B28-AD42-5DC1FC69C2EB}" type="presParOf" srcId="{BC8BACAB-8CAE-4C30-B40D-41059987A2EF}" destId="{7F1DFA06-FA4A-4673-B3A8-673F7F9205F9}" srcOrd="1" destOrd="0" presId="urn:microsoft.com/office/officeart/2018/2/layout/IconLabelList"/>
    <dgm:cxn modelId="{777C088F-550B-47BB-A44E-329076D2DC62}" type="presParOf" srcId="{BC8BACAB-8CAE-4C30-B40D-41059987A2EF}" destId="{4FA19BAA-5B86-47B2-BC53-CEA272C006B5}" srcOrd="2" destOrd="0" presId="urn:microsoft.com/office/officeart/2018/2/layout/IconLabelList"/>
    <dgm:cxn modelId="{5A19D043-C3AE-4543-91D1-14034E50E74C}" type="presParOf" srcId="{987CF536-74A5-4825-9C22-C469AEAAA32F}" destId="{53661CCD-4518-44D3-8FA1-9B4CEDE00715}" srcOrd="3" destOrd="0" presId="urn:microsoft.com/office/officeart/2018/2/layout/IconLabelList"/>
    <dgm:cxn modelId="{5BDFA3EA-E82B-452F-880A-07AAA6A5E484}" type="presParOf" srcId="{987CF536-74A5-4825-9C22-C469AEAAA32F}" destId="{0B88533F-C92F-49FE-A982-63EABA9BEACE}" srcOrd="4" destOrd="0" presId="urn:microsoft.com/office/officeart/2018/2/layout/IconLabelList"/>
    <dgm:cxn modelId="{E4415DD3-69D5-4387-9D5E-D693455C67C7}" type="presParOf" srcId="{0B88533F-C92F-49FE-A982-63EABA9BEACE}" destId="{2761072C-C46B-48AB-95EE-2D185131A9C4}" srcOrd="0" destOrd="0" presId="urn:microsoft.com/office/officeart/2018/2/layout/IconLabelList"/>
    <dgm:cxn modelId="{79C8E568-17F9-4E62-A47C-C4534F85DB26}" type="presParOf" srcId="{0B88533F-C92F-49FE-A982-63EABA9BEACE}" destId="{214404FE-BF0B-4C8F-95D7-F09A1C38F370}" srcOrd="1" destOrd="0" presId="urn:microsoft.com/office/officeart/2018/2/layout/IconLabelList"/>
    <dgm:cxn modelId="{8CFD0D55-9CE3-4A99-A733-094448311863}" type="presParOf" srcId="{0B88533F-C92F-49FE-A982-63EABA9BEACE}" destId="{1B19AA45-C707-4172-97F6-DCBFF812576F}" srcOrd="2" destOrd="0" presId="urn:microsoft.com/office/officeart/2018/2/layout/IconLabelList"/>
    <dgm:cxn modelId="{515A8A58-1ADE-4787-A23B-177369CED019}" type="presParOf" srcId="{987CF536-74A5-4825-9C22-C469AEAAA32F}" destId="{D41F9A30-66C0-4B5F-9A2A-FA53DF2BD7AE}" srcOrd="5" destOrd="0" presId="urn:microsoft.com/office/officeart/2018/2/layout/IconLabelList"/>
    <dgm:cxn modelId="{EDA05B3F-A3FE-4415-8B73-4A8AD65AC8C6}" type="presParOf" srcId="{987CF536-74A5-4825-9C22-C469AEAAA32F}" destId="{0AD34A80-0B94-453B-B6EC-AF09C59FD914}" srcOrd="6" destOrd="0" presId="urn:microsoft.com/office/officeart/2018/2/layout/IconLabelList"/>
    <dgm:cxn modelId="{FF0A2115-CBD5-47C5-A50F-D3CEAAFDCB30}" type="presParOf" srcId="{0AD34A80-0B94-453B-B6EC-AF09C59FD914}" destId="{4A9BEADC-59D6-419F-8109-EC37EE44F939}" srcOrd="0" destOrd="0" presId="urn:microsoft.com/office/officeart/2018/2/layout/IconLabelList"/>
    <dgm:cxn modelId="{14046276-AF54-4DCA-B5D7-330833D93CEF}" type="presParOf" srcId="{0AD34A80-0B94-453B-B6EC-AF09C59FD914}" destId="{9F340E3B-926D-4CA6-858F-467E253A7915}" srcOrd="1" destOrd="0" presId="urn:microsoft.com/office/officeart/2018/2/layout/IconLabelList"/>
    <dgm:cxn modelId="{76B993A1-B633-4FEC-A038-7EF91E6E96D4}" type="presParOf" srcId="{0AD34A80-0B94-453B-B6EC-AF09C59FD914}" destId="{E10A793E-DAE0-4BC7-A179-44EFED1C8501}" srcOrd="2" destOrd="0" presId="urn:microsoft.com/office/officeart/2018/2/layout/IconLabelList"/>
    <dgm:cxn modelId="{C4B71A67-10A2-4B41-8F93-18D1C4B7CD46}" type="presParOf" srcId="{987CF536-74A5-4825-9C22-C469AEAAA32F}" destId="{5C6F4392-13A7-4674-B7E6-56E244D6CE0A}" srcOrd="7" destOrd="0" presId="urn:microsoft.com/office/officeart/2018/2/layout/IconLabelList"/>
    <dgm:cxn modelId="{1A4E7B1A-C2DF-4DCA-9994-A1621698725F}" type="presParOf" srcId="{987CF536-74A5-4825-9C22-C469AEAAA32F}" destId="{60388AFE-D7BA-4EC2-8D5C-C9B24C3A873B}" srcOrd="8" destOrd="0" presId="urn:microsoft.com/office/officeart/2018/2/layout/IconLabelList"/>
    <dgm:cxn modelId="{9487E193-F66E-40E5-83B1-A1179D53E055}" type="presParOf" srcId="{60388AFE-D7BA-4EC2-8D5C-C9B24C3A873B}" destId="{F3252629-AB93-4A54-B8D0-86781F30E4A1}" srcOrd="0" destOrd="0" presId="urn:microsoft.com/office/officeart/2018/2/layout/IconLabelList"/>
    <dgm:cxn modelId="{8DF624E1-002A-451C-A682-44B9EE299414}" type="presParOf" srcId="{60388AFE-D7BA-4EC2-8D5C-C9B24C3A873B}" destId="{ABB43CA2-8935-4610-AF23-2B618BA62C15}" srcOrd="1" destOrd="0" presId="urn:microsoft.com/office/officeart/2018/2/layout/IconLabelList"/>
    <dgm:cxn modelId="{1783B967-5C33-468D-85DC-053FE2F50940}" type="presParOf" srcId="{60388AFE-D7BA-4EC2-8D5C-C9B24C3A873B}" destId="{A7D21D2E-F6BF-42B7-B4AD-19719C15C1A3}"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F922-3B1C-4FDF-B0EF-E9FD1D4ED09B}">
      <dsp:nvSpPr>
        <dsp:cNvPr id="0" name=""/>
        <dsp:cNvSpPr/>
      </dsp:nvSpPr>
      <dsp:spPr>
        <a:xfrm>
          <a:off x="1251449" y="104575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1B9516-EBAB-4A0C-BBF0-7B90CEC33B75}">
      <dsp:nvSpPr>
        <dsp:cNvPr id="0" name=""/>
        <dsp:cNvSpPr/>
      </dsp:nvSpPr>
      <dsp:spPr>
        <a:xfrm>
          <a:off x="756449" y="2318213"/>
          <a:ext cx="1800000" cy="18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dirty="0"/>
            <a:t>Manual Review:</a:t>
          </a:r>
        </a:p>
        <a:p>
          <a:pPr marL="0" lvl="0" indent="0" algn="l" defTabSz="488950">
            <a:lnSpc>
              <a:spcPct val="10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Job platforms mostly rely on manual moderation or user reports to detect fake job postings.</a:t>
          </a:r>
          <a:br>
            <a:rPr lang="en-US" sz="1100" kern="1200" dirty="0"/>
          </a:br>
          <a:r>
            <a:rPr lang="en-US" sz="1100" b="1" kern="1200" dirty="0" err="1"/>
            <a:t>Example:</a:t>
          </a:r>
          <a:r>
            <a:rPr lang="en-US" sz="1100" kern="1200" dirty="0" err="1"/>
            <a:t>A</a:t>
          </a:r>
          <a:r>
            <a:rPr lang="en-US" sz="1100" kern="1200" dirty="0"/>
            <a:t> scam post may stay live for days before being flagged, exposing many users to fraud before it’s taken down.</a:t>
          </a:r>
        </a:p>
      </dsp:txBody>
      <dsp:txXfrm>
        <a:off x="756449" y="2318213"/>
        <a:ext cx="1800000" cy="1808789"/>
      </dsp:txXfrm>
    </dsp:sp>
    <dsp:sp modelId="{704990EC-090A-48C6-AB53-7ED4892AF82D}">
      <dsp:nvSpPr>
        <dsp:cNvPr id="0" name=""/>
        <dsp:cNvSpPr/>
      </dsp:nvSpPr>
      <dsp:spPr>
        <a:xfrm>
          <a:off x="3366449" y="104575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A19BAA-5B86-47B2-BC53-CEA272C006B5}">
      <dsp:nvSpPr>
        <dsp:cNvPr id="0" name=""/>
        <dsp:cNvSpPr/>
      </dsp:nvSpPr>
      <dsp:spPr>
        <a:xfrm>
          <a:off x="2871449" y="2318213"/>
          <a:ext cx="1800000" cy="18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dirty="0"/>
            <a:t>No Early Detection:</a:t>
          </a:r>
        </a:p>
        <a:p>
          <a:pPr marL="0" lvl="0" indent="0" algn="l" defTabSz="488950">
            <a:lnSpc>
              <a:spcPct val="100000"/>
            </a:lnSpc>
            <a:spcBef>
              <a:spcPct val="0"/>
            </a:spcBef>
            <a:spcAft>
              <a:spcPct val="35000"/>
            </a:spcAft>
            <a:buNone/>
          </a:pPr>
          <a:r>
            <a:rPr lang="en-US" sz="1100" b="0" kern="1200" dirty="0">
              <a:latin typeface="Times New Roman" panose="02020603050405020304" pitchFamily="18" charset="0"/>
              <a:cs typeface="Times New Roman" panose="02020603050405020304" pitchFamily="18" charset="0"/>
            </a:rPr>
            <a:t>There is no proactive system to catch scams at the time of posting, increasing the chances of users falling for them.</a:t>
          </a:r>
        </a:p>
        <a:p>
          <a:pPr marL="0" lvl="0" indent="0" algn="l" defTabSz="488950">
            <a:lnSpc>
              <a:spcPct val="100000"/>
            </a:lnSpc>
            <a:spcBef>
              <a:spcPct val="0"/>
            </a:spcBef>
            <a:spcAft>
              <a:spcPct val="35000"/>
            </a:spcAft>
            <a:buSzPts val="1000"/>
            <a:buFont typeface="Courier New" panose="02070309020205020404" pitchFamily="49" charset="0"/>
            <a:buNone/>
          </a:pPr>
          <a:r>
            <a:rPr lang="en-US" sz="1100" b="1" kern="1200" dirty="0"/>
            <a:t>Example: </a:t>
          </a:r>
          <a:r>
            <a:rPr lang="en-US" sz="1100" b="0" kern="1200" dirty="0"/>
            <a:t>Fake posts requesting money for interviews often go undetected until complaints arise.</a:t>
          </a:r>
        </a:p>
      </dsp:txBody>
      <dsp:txXfrm>
        <a:off x="2871449" y="2318213"/>
        <a:ext cx="1800000" cy="1808789"/>
      </dsp:txXfrm>
    </dsp:sp>
    <dsp:sp modelId="{2761072C-C46B-48AB-95EE-2D185131A9C4}">
      <dsp:nvSpPr>
        <dsp:cNvPr id="0" name=""/>
        <dsp:cNvSpPr/>
      </dsp:nvSpPr>
      <dsp:spPr>
        <a:xfrm>
          <a:off x="5481449" y="104575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19AA45-C707-4172-97F6-DCBFF812576F}">
      <dsp:nvSpPr>
        <dsp:cNvPr id="0" name=""/>
        <dsp:cNvSpPr/>
      </dsp:nvSpPr>
      <dsp:spPr>
        <a:xfrm>
          <a:off x="4986449" y="2318213"/>
          <a:ext cx="1800000" cy="18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dirty="0"/>
            <a:t>Delayed Action:</a:t>
          </a:r>
        </a:p>
        <a:p>
          <a:pPr marL="0" lvl="0" indent="0" algn="l" defTabSz="488950">
            <a:lnSpc>
              <a:spcPct val="90000"/>
            </a:lnSpc>
            <a:spcBef>
              <a:spcPct val="0"/>
            </a:spcBef>
            <a:spcAft>
              <a:spcPct val="35000"/>
            </a:spcAft>
            <a:buNone/>
          </a:pPr>
          <a:r>
            <a:rPr lang="en-US" sz="1100" b="0" kern="1200" dirty="0"/>
            <a:t>The time taken to review and respond to fake listings allows scammers to operate freely for extended periods.</a:t>
          </a:r>
        </a:p>
        <a:p>
          <a:pPr marL="0" lvl="0" indent="0" algn="l" defTabSz="488950">
            <a:lnSpc>
              <a:spcPct val="90000"/>
            </a:lnSpc>
            <a:spcBef>
              <a:spcPct val="0"/>
            </a:spcBef>
            <a:spcAft>
              <a:spcPct val="35000"/>
            </a:spcAft>
            <a:buSzPts val="1000"/>
            <a:buFont typeface="Courier New" panose="02070309020205020404" pitchFamily="49" charset="0"/>
            <a:buNone/>
          </a:pPr>
          <a:r>
            <a:rPr lang="en-US" sz="1100" b="1" kern="1200" dirty="0"/>
            <a:t>Example: </a:t>
          </a:r>
          <a:r>
            <a:rPr lang="en-US" sz="1100" b="0" kern="1200" dirty="0"/>
            <a:t>By the time moderation teams act, the scammer may have already collected sensitive data from multiple victims.</a:t>
          </a:r>
        </a:p>
      </dsp:txBody>
      <dsp:txXfrm>
        <a:off x="4986449" y="2318213"/>
        <a:ext cx="1800000" cy="1808789"/>
      </dsp:txXfrm>
    </dsp:sp>
    <dsp:sp modelId="{4A9BEADC-59D6-419F-8109-EC37EE44F939}">
      <dsp:nvSpPr>
        <dsp:cNvPr id="0" name=""/>
        <dsp:cNvSpPr/>
      </dsp:nvSpPr>
      <dsp:spPr>
        <a:xfrm>
          <a:off x="7596450" y="104575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0A793E-DAE0-4BC7-A179-44EFED1C8501}">
      <dsp:nvSpPr>
        <dsp:cNvPr id="0" name=""/>
        <dsp:cNvSpPr/>
      </dsp:nvSpPr>
      <dsp:spPr>
        <a:xfrm>
          <a:off x="7101450" y="2318213"/>
          <a:ext cx="1800000" cy="18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dirty="0"/>
            <a:t>Low Scalability:</a:t>
          </a:r>
          <a:endParaRPr lang="en-US" sz="1100" kern="1200" dirty="0"/>
        </a:p>
        <a:p>
          <a:pPr marL="0" lvl="0" indent="0" algn="l" defTabSz="488950">
            <a:lnSpc>
              <a:spcPct val="90000"/>
            </a:lnSpc>
            <a:spcBef>
              <a:spcPct val="0"/>
            </a:spcBef>
            <a:spcAft>
              <a:spcPct val="35000"/>
            </a:spcAft>
            <a:buSzPts val="1000"/>
            <a:buFont typeface="Courier New" panose="02070309020205020404" pitchFamily="49" charset="0"/>
            <a:buNone/>
          </a:pPr>
          <a:r>
            <a:rPr lang="en-US" sz="1100" kern="1200" dirty="0"/>
            <a:t>As job portals grow, manual screening becomes unmanageable and inconsistent.</a:t>
          </a:r>
        </a:p>
        <a:p>
          <a:pPr marL="0" lvl="0" indent="0" algn="l" defTabSz="488950">
            <a:lnSpc>
              <a:spcPct val="90000"/>
            </a:lnSpc>
            <a:spcBef>
              <a:spcPct val="0"/>
            </a:spcBef>
            <a:spcAft>
              <a:spcPct val="35000"/>
            </a:spcAft>
            <a:buSzPts val="1000"/>
            <a:buFont typeface="Courier New" panose="02070309020205020404" pitchFamily="49" charset="0"/>
            <a:buNone/>
          </a:pPr>
          <a:r>
            <a:rPr lang="en-US" sz="1100" b="1" kern="1200" dirty="0"/>
            <a:t>Example: </a:t>
          </a:r>
          <a:r>
            <a:rPr lang="en-US" sz="1100" b="0" kern="1200" dirty="0"/>
            <a:t>A  sudden spike in job listings overwhelms moderators, allowing fake posts to slip through.</a:t>
          </a:r>
        </a:p>
      </dsp:txBody>
      <dsp:txXfrm>
        <a:off x="7101450" y="2318213"/>
        <a:ext cx="1800000" cy="1808789"/>
      </dsp:txXfrm>
    </dsp:sp>
    <dsp:sp modelId="{F3252629-AB93-4A54-B8D0-86781F30E4A1}">
      <dsp:nvSpPr>
        <dsp:cNvPr id="0" name=""/>
        <dsp:cNvSpPr/>
      </dsp:nvSpPr>
      <dsp:spPr>
        <a:xfrm>
          <a:off x="9711450" y="104575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21D2E-F6BF-42B7-B4AD-19719C15C1A3}">
      <dsp:nvSpPr>
        <dsp:cNvPr id="0" name=""/>
        <dsp:cNvSpPr/>
      </dsp:nvSpPr>
      <dsp:spPr>
        <a:xfrm>
          <a:off x="9216450" y="2318213"/>
          <a:ext cx="1800000" cy="1808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dirty="0"/>
            <a:t>Lack of Pattern Recognition:</a:t>
          </a:r>
        </a:p>
        <a:p>
          <a:pPr marL="0" lvl="0" indent="0" algn="l" defTabSz="488950">
            <a:lnSpc>
              <a:spcPct val="90000"/>
            </a:lnSpc>
            <a:spcBef>
              <a:spcPct val="0"/>
            </a:spcBef>
            <a:spcAft>
              <a:spcPct val="35000"/>
            </a:spcAft>
            <a:buNone/>
          </a:pPr>
          <a:r>
            <a:rPr lang="en-US" sz="1100" b="0" kern="1200" dirty="0"/>
            <a:t>Existing systems don’t identify subtle indicators like exaggerated salaries, vague job descriptions, or mismatched recruiter details.</a:t>
          </a:r>
          <a:endParaRPr lang="en-US" sz="1100" kern="1200" dirty="0"/>
        </a:p>
        <a:p>
          <a:pPr marL="0" lvl="0" indent="0" algn="l" defTabSz="488950">
            <a:lnSpc>
              <a:spcPct val="90000"/>
            </a:lnSpc>
            <a:spcBef>
              <a:spcPct val="0"/>
            </a:spcBef>
            <a:spcAft>
              <a:spcPct val="35000"/>
            </a:spcAft>
            <a:buSzPts val="1000"/>
            <a:buFont typeface="Courier New" panose="02070309020205020404" pitchFamily="49" charset="0"/>
            <a:buNone/>
          </a:pPr>
          <a:r>
            <a:rPr lang="en-US" sz="1100" b="1" kern="1200" dirty="0" err="1"/>
            <a:t>Example:</a:t>
          </a:r>
          <a:r>
            <a:rPr lang="en-US" sz="1100" b="0" kern="1200" dirty="0" err="1"/>
            <a:t>A</a:t>
          </a:r>
          <a:r>
            <a:rPr lang="en-US" sz="1100" b="0" kern="1200" dirty="0"/>
            <a:t> job post offering “₹80,000 for entry-level data entry” from a Gmail ID isn’t flagged due to poor heuristic-based detection.</a:t>
          </a:r>
        </a:p>
      </dsp:txBody>
      <dsp:txXfrm>
        <a:off x="9216450" y="2318213"/>
        <a:ext cx="1800000" cy="18087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B302B-3D8D-C444-A11E-990CDFD76EB9}"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682907-D34B-C648-ACF7-C3FFBAB98CF6}" type="slidenum">
              <a:rPr lang="en-US" smtClean="0"/>
              <a:t>‹#›</a:t>
            </a:fld>
            <a:endParaRPr lang="en-US"/>
          </a:p>
        </p:txBody>
      </p:sp>
    </p:spTree>
    <p:extLst>
      <p:ext uri="{BB962C8B-B14F-4D97-AF65-F5344CB8AC3E}">
        <p14:creationId xmlns:p14="http://schemas.microsoft.com/office/powerpoint/2010/main" val="86762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systems use manual monitoring or basic automation. They can’t predict failures and don’t use historical or real-time data effectively.</a:t>
            </a:r>
          </a:p>
        </p:txBody>
      </p:sp>
      <p:sp>
        <p:nvSpPr>
          <p:cNvPr id="4" name="Slide Number Placeholder 3"/>
          <p:cNvSpPr>
            <a:spLocks noGrp="1"/>
          </p:cNvSpPr>
          <p:nvPr>
            <p:ph type="sldNum" sz="quarter" idx="5"/>
          </p:nvPr>
        </p:nvSpPr>
        <p:spPr/>
        <p:txBody>
          <a:bodyPr/>
          <a:lstStyle/>
          <a:p>
            <a:fld id="{7D682907-D34B-C648-ACF7-C3FFBAB98CF6}" type="slidenum">
              <a:rPr lang="en-US" smtClean="0"/>
              <a:t>6</a:t>
            </a:fld>
            <a:endParaRPr lang="en-US"/>
          </a:p>
        </p:txBody>
      </p:sp>
    </p:spTree>
    <p:extLst>
      <p:ext uri="{BB962C8B-B14F-4D97-AF65-F5344CB8AC3E}">
        <p14:creationId xmlns:p14="http://schemas.microsoft.com/office/powerpoint/2010/main" val="159017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a:buFont typeface="Arial" panose="020B0604020202020204" pitchFamily="34" charset="0"/>
              <a:buChar char="•"/>
            </a:pPr>
            <a:r>
              <a:rPr lang="en-US" b="1" dirty="0"/>
              <a:t>PG&amp;E (USA)</a:t>
            </a:r>
            <a:r>
              <a:rPr lang="en-US" dirty="0"/>
              <a:t> uses predictive maintenance and demand forecasting using AI.</a:t>
            </a:r>
          </a:p>
          <a:p>
            <a:pPr>
              <a:buFont typeface="Arial" panose="020B0604020202020204" pitchFamily="34" charset="0"/>
              <a:buChar char="•"/>
            </a:pPr>
            <a:r>
              <a:rPr lang="en-US" b="1" dirty="0"/>
              <a:t>Tata Power and Adani Electricity (India)</a:t>
            </a:r>
            <a:r>
              <a:rPr lang="en-US" dirty="0"/>
              <a:t> are testing AI-based fault detection systems.</a:t>
            </a:r>
          </a:p>
          <a:p>
            <a:pPr>
              <a:buFont typeface="Arial" panose="020B0604020202020204" pitchFamily="34" charset="0"/>
              <a:buChar char="•"/>
            </a:pPr>
            <a:r>
              <a:rPr lang="en-US" dirty="0"/>
              <a:t>In Germany, AI is used for renewable energy load balancing in smart grids.</a:t>
            </a:r>
          </a:p>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7</a:t>
            </a:fld>
            <a:endParaRPr lang="en-US"/>
          </a:p>
        </p:txBody>
      </p:sp>
    </p:spTree>
    <p:extLst>
      <p:ext uri="{BB962C8B-B14F-4D97-AF65-F5344CB8AC3E}">
        <p14:creationId xmlns:p14="http://schemas.microsoft.com/office/powerpoint/2010/main" val="88691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model is chosen for its strength:</a:t>
            </a:r>
          </a:p>
          <a:p>
            <a:pPr>
              <a:buFont typeface="Arial" panose="020B0604020202020204" pitchFamily="34" charset="0"/>
              <a:buChar char="•"/>
            </a:pPr>
            <a:r>
              <a:rPr lang="en-US" dirty="0"/>
              <a:t>Random Forest: fast and handles noise,</a:t>
            </a:r>
          </a:p>
          <a:p>
            <a:pPr>
              <a:buFont typeface="Arial" panose="020B0604020202020204" pitchFamily="34" charset="0"/>
              <a:buChar char="•"/>
            </a:pPr>
            <a:r>
              <a:rPr lang="en-US" dirty="0"/>
              <a:t>Linear Regression: simple and interpretable,</a:t>
            </a:r>
          </a:p>
          <a:p>
            <a:pPr>
              <a:buFont typeface="Arial" panose="020B0604020202020204" pitchFamily="34" charset="0"/>
              <a:buChar char="•"/>
            </a:pPr>
            <a:r>
              <a:rPr lang="en-US" dirty="0"/>
              <a:t>LSTM: perfect for time series,</a:t>
            </a:r>
          </a:p>
          <a:p>
            <a:pPr>
              <a:buFont typeface="Arial" panose="020B0604020202020204" pitchFamily="34" charset="0"/>
              <a:buChar char="•"/>
            </a:pPr>
            <a:r>
              <a:rPr lang="en-US" dirty="0"/>
              <a:t>XGBoost: accurate and fast</a:t>
            </a:r>
          </a:p>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10</a:t>
            </a:fld>
            <a:endParaRPr lang="en-US"/>
          </a:p>
        </p:txBody>
      </p:sp>
    </p:spTree>
    <p:extLst>
      <p:ext uri="{BB962C8B-B14F-4D97-AF65-F5344CB8AC3E}">
        <p14:creationId xmlns:p14="http://schemas.microsoft.com/office/powerpoint/2010/main" val="121255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avoided:</a:t>
            </a:r>
            <a:br>
              <a:rPr lang="en-US" dirty="0"/>
            </a:br>
            <a:r>
              <a:rPr lang="en-US" dirty="0"/>
              <a:t>SVM: slow for large data,</a:t>
            </a:r>
          </a:p>
          <a:p>
            <a:r>
              <a:rPr lang="en-US" dirty="0"/>
              <a:t>KNN: not suitable for real-time,</a:t>
            </a:r>
          </a:p>
          <a:p>
            <a:r>
              <a:rPr lang="en-US" dirty="0"/>
              <a:t>ANN: high training time,</a:t>
            </a:r>
          </a:p>
          <a:p>
            <a:r>
              <a:rPr lang="en-US" dirty="0"/>
              <a:t>Naive Bayes: assumes all features are independent, which is unrealistic</a:t>
            </a:r>
          </a:p>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11</a:t>
            </a:fld>
            <a:endParaRPr lang="en-US"/>
          </a:p>
        </p:txBody>
      </p:sp>
    </p:spTree>
    <p:extLst>
      <p:ext uri="{BB962C8B-B14F-4D97-AF65-F5344CB8AC3E}">
        <p14:creationId xmlns:p14="http://schemas.microsoft.com/office/powerpoint/2010/main" val="1079912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13</a:t>
            </a:fld>
            <a:endParaRPr lang="en-US"/>
          </a:p>
        </p:txBody>
      </p:sp>
    </p:spTree>
    <p:extLst>
      <p:ext uri="{BB962C8B-B14F-4D97-AF65-F5344CB8AC3E}">
        <p14:creationId xmlns:p14="http://schemas.microsoft.com/office/powerpoint/2010/main" val="30502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a:t>
            </a:r>
          </a:p>
          <a:p>
            <a:pPr>
              <a:buFont typeface="Arial" panose="020B0604020202020204" pitchFamily="34" charset="0"/>
              <a:buChar char="•"/>
            </a:pPr>
            <a:r>
              <a:rPr lang="en-US" b="1" dirty="0"/>
              <a:t>PG&amp;E (USA)</a:t>
            </a:r>
            <a:r>
              <a:rPr lang="en-US" dirty="0"/>
              <a:t> uses predictive maintenance and demand forecasting using AI.</a:t>
            </a:r>
          </a:p>
          <a:p>
            <a:pPr>
              <a:buFont typeface="Arial" panose="020B0604020202020204" pitchFamily="34" charset="0"/>
              <a:buChar char="•"/>
            </a:pPr>
            <a:r>
              <a:rPr lang="en-US" b="1" dirty="0"/>
              <a:t>Tata Power and Adani Electricity (India)</a:t>
            </a:r>
            <a:r>
              <a:rPr lang="en-US" dirty="0"/>
              <a:t> are testing AI-based fault detection systems.</a:t>
            </a:r>
          </a:p>
          <a:p>
            <a:pPr>
              <a:buFont typeface="Arial" panose="020B0604020202020204" pitchFamily="34" charset="0"/>
              <a:buChar char="•"/>
            </a:pPr>
            <a:r>
              <a:rPr lang="en-US" dirty="0"/>
              <a:t>In Germany, AI is used for renewable energy load balancing in smart grids.</a:t>
            </a:r>
          </a:p>
          <a:p>
            <a:endParaRPr lang="en-US" dirty="0"/>
          </a:p>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15</a:t>
            </a:fld>
            <a:endParaRPr lang="en-US"/>
          </a:p>
        </p:txBody>
      </p:sp>
    </p:spTree>
    <p:extLst>
      <p:ext uri="{BB962C8B-B14F-4D97-AF65-F5344CB8AC3E}">
        <p14:creationId xmlns:p14="http://schemas.microsoft.com/office/powerpoint/2010/main" val="244213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A108A-C175-E405-7ADB-4A14CBE08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56A2B0-7D06-FCC7-1B8F-8A66F0343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C026A-7171-151B-4D78-1E7C4BF1BCDE}"/>
              </a:ext>
            </a:extLst>
          </p:cNvPr>
          <p:cNvSpPr>
            <a:spLocks noGrp="1"/>
          </p:cNvSpPr>
          <p:nvPr>
            <p:ph type="body" idx="1"/>
          </p:nvPr>
        </p:nvSpPr>
        <p:spPr/>
        <p:txBody>
          <a:bodyPr/>
          <a:lstStyle/>
          <a:p>
            <a:r>
              <a:rPr lang="en-US" dirty="0"/>
              <a:t>For example:</a:t>
            </a:r>
          </a:p>
          <a:p>
            <a:pPr>
              <a:buFont typeface="Arial" panose="020B0604020202020204" pitchFamily="34" charset="0"/>
              <a:buChar char="•"/>
            </a:pPr>
            <a:r>
              <a:rPr lang="en-US" b="1" dirty="0"/>
              <a:t>PG&amp;E (USA)</a:t>
            </a:r>
            <a:r>
              <a:rPr lang="en-US" dirty="0"/>
              <a:t> uses predictive maintenance and demand forecasting using AI.</a:t>
            </a:r>
          </a:p>
          <a:p>
            <a:pPr>
              <a:buFont typeface="Arial" panose="020B0604020202020204" pitchFamily="34" charset="0"/>
              <a:buChar char="•"/>
            </a:pPr>
            <a:r>
              <a:rPr lang="en-US" b="1" dirty="0"/>
              <a:t>Tata Power and Adani Electricity (India)</a:t>
            </a:r>
            <a:r>
              <a:rPr lang="en-US" dirty="0"/>
              <a:t> are testing AI-based fault detection systems.</a:t>
            </a:r>
          </a:p>
          <a:p>
            <a:pPr>
              <a:buFont typeface="Arial" panose="020B0604020202020204" pitchFamily="34" charset="0"/>
              <a:buChar char="•"/>
            </a:pPr>
            <a:r>
              <a:rPr lang="en-US" dirty="0"/>
              <a:t>In Germany, AI is used for renewable energy load balancing in smart grids.</a:t>
            </a:r>
          </a:p>
          <a:p>
            <a:endParaRPr lang="en-US" dirty="0"/>
          </a:p>
          <a:p>
            <a:endParaRPr lang="en-US" dirty="0"/>
          </a:p>
        </p:txBody>
      </p:sp>
      <p:sp>
        <p:nvSpPr>
          <p:cNvPr id="4" name="Slide Number Placeholder 3">
            <a:extLst>
              <a:ext uri="{FF2B5EF4-FFF2-40B4-BE49-F238E27FC236}">
                <a16:creationId xmlns:a16="http://schemas.microsoft.com/office/drawing/2014/main" id="{C26A32B7-2099-7C96-8AE5-FE8F050C58D7}"/>
              </a:ext>
            </a:extLst>
          </p:cNvPr>
          <p:cNvSpPr>
            <a:spLocks noGrp="1"/>
          </p:cNvSpPr>
          <p:nvPr>
            <p:ph type="sldNum" sz="quarter" idx="5"/>
          </p:nvPr>
        </p:nvSpPr>
        <p:spPr/>
        <p:txBody>
          <a:bodyPr/>
          <a:lstStyle/>
          <a:p>
            <a:fld id="{7D682907-D34B-C648-ACF7-C3FFBAB98CF6}" type="slidenum">
              <a:rPr lang="en-US" smtClean="0"/>
              <a:t>16</a:t>
            </a:fld>
            <a:endParaRPr lang="en-US"/>
          </a:p>
        </p:txBody>
      </p:sp>
    </p:spTree>
    <p:extLst>
      <p:ext uri="{BB962C8B-B14F-4D97-AF65-F5344CB8AC3E}">
        <p14:creationId xmlns:p14="http://schemas.microsoft.com/office/powerpoint/2010/main" val="59452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Literature Review:</a:t>
            </a:r>
            <a:r>
              <a:rPr lang="en-US" dirty="0"/>
              <a:t> “We reviewed recent research on smart grids and energy forecasting, identifying commonly used models like Random Forest, XGBoost, and LSTM.”</a:t>
            </a:r>
          </a:p>
          <a:p>
            <a:r>
              <a:rPr lang="en-US" b="1" dirty="0"/>
              <a:t>Model Testing:</a:t>
            </a:r>
            <a:r>
              <a:rPr lang="en-US" dirty="0"/>
              <a:t> “We tested various models on historical energy data and compared them using MSE, MAE, and accuracy. XGBoost and LSTM performed best for prediction, and Random Forest was ideal for fault detection.”</a:t>
            </a:r>
          </a:p>
          <a:p>
            <a:r>
              <a:rPr lang="en-US" b="1" dirty="0"/>
              <a:t>Suitability:</a:t>
            </a:r>
            <a:r>
              <a:rPr lang="en-US" dirty="0"/>
              <a:t> “LSTM suits time-series data, XGBoost minimizes overfitting, and Random Forest is effective with noisy fault </a:t>
            </a:r>
            <a:r>
              <a:rPr lang="en-US" dirty="0" err="1"/>
              <a:t>dat</a:t>
            </a:r>
            <a:endParaRPr lang="en-US"/>
          </a:p>
          <a:p>
            <a:endParaRPr lang="en-US" dirty="0"/>
          </a:p>
        </p:txBody>
      </p:sp>
      <p:sp>
        <p:nvSpPr>
          <p:cNvPr id="4" name="Slide Number Placeholder 3"/>
          <p:cNvSpPr>
            <a:spLocks noGrp="1"/>
          </p:cNvSpPr>
          <p:nvPr>
            <p:ph type="sldNum" sz="quarter" idx="5"/>
          </p:nvPr>
        </p:nvSpPr>
        <p:spPr/>
        <p:txBody>
          <a:bodyPr/>
          <a:lstStyle/>
          <a:p>
            <a:fld id="{7D682907-D34B-C648-ACF7-C3FFBAB98CF6}" type="slidenum">
              <a:rPr lang="en-US" smtClean="0"/>
              <a:t>17</a:t>
            </a:fld>
            <a:endParaRPr lang="en-US"/>
          </a:p>
        </p:txBody>
      </p:sp>
    </p:spTree>
    <p:extLst>
      <p:ext uri="{BB962C8B-B14F-4D97-AF65-F5344CB8AC3E}">
        <p14:creationId xmlns:p14="http://schemas.microsoft.com/office/powerpoint/2010/main" val="245026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12-05-2025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12-05-2025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753762" y="1600200"/>
            <a:ext cx="10453816" cy="2077948"/>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FINAL REVIEW</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FAKE JOB POST DETECTION USING MACHINE LEARNING</a:t>
            </a:r>
            <a:br>
              <a:rPr lang="en-US" sz="40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2000" dirty="0">
                <a:latin typeface="Times New Roman" panose="02020603050405020304" pitchFamily="18" charset="0"/>
                <a:cs typeface="Times New Roman" panose="02020603050405020304" pitchFamily="18" charset="0"/>
              </a:rPr>
              <a:t>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325419"/>
            <a:ext cx="11435136" cy="2355079"/>
          </a:xfrm>
        </p:spPr>
        <p:txBody>
          <a:bodyPr>
            <a:normAutofit fontScale="92500" lnSpcReduction="10000"/>
          </a:bodyPr>
          <a:lstStyle/>
          <a:p>
            <a:endParaRPr lang="en-US"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rPr>
              <a:t>Guide Name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Dr.A</a:t>
            </a:r>
            <a:r>
              <a:rPr lang="en-US" sz="2200" dirty="0">
                <a:latin typeface="Times New Roman" panose="02020603050405020304" pitchFamily="18" charset="0"/>
                <a:cs typeface="Times New Roman" panose="02020603050405020304" pitchFamily="18" charset="0"/>
              </a:rPr>
              <a:t> Maheswar				</a:t>
            </a:r>
          </a:p>
          <a:p>
            <a:pPr algn="l"/>
            <a:r>
              <a:rPr lang="en-US" sz="2200" b="1" dirty="0">
                <a:latin typeface="Times New Roman" panose="02020603050405020304" pitchFamily="18" charset="0"/>
                <a:cs typeface="Times New Roman" panose="02020603050405020304" pitchFamily="18" charset="0"/>
              </a:rPr>
              <a:t>Team Members</a:t>
            </a:r>
            <a:r>
              <a:rPr lang="en-US" sz="2200"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Sarthak kaushal (RA2111026010286)</a:t>
            </a:r>
          </a:p>
          <a:p>
            <a:pPr marL="342900" indent="-342900" algn="l">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Tanmay Gupta (RA2111026010288)</a:t>
            </a:r>
          </a:p>
          <a:p>
            <a:pPr algn="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pic>
        <p:nvPicPr>
          <p:cNvPr id="4" name="그래픽 13" descr="House">
            <a:extLst>
              <a:ext uri="{FF2B5EF4-FFF2-40B4-BE49-F238E27FC236}">
                <a16:creationId xmlns:a16="http://schemas.microsoft.com/office/drawing/2014/main" id="{6D40ACAE-67E6-5F25-FB6B-6B1AC2921D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4050000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buSzPts val="1000"/>
              <a:tabLst>
                <a:tab pos="609585" algn="l"/>
              </a:tabLst>
            </a:pPr>
            <a:r>
              <a:rPr lang="en-US" sz="5400" b="1" kern="1200" dirty="0">
                <a:solidFill>
                  <a:schemeClr val="tx1"/>
                </a:solidFill>
                <a:latin typeface="+mj-lt"/>
                <a:ea typeface="+mj-ea"/>
                <a:cs typeface="+mj-cs"/>
              </a:rPr>
              <a:t>Why This ML Model?</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126418" y="713455"/>
            <a:ext cx="6728884" cy="5431536"/>
          </a:xfrm>
          <a:prstGeom prst="rect">
            <a:avLst/>
          </a:prstGeom>
        </p:spPr>
        <p:txBody>
          <a:bodyPr vert="horz" lIns="91440" tIns="45720" rIns="91440" bIns="45720" rtlCol="0" anchor="ctr">
            <a:normAutofit/>
          </a:bodyPr>
          <a:lstStyle/>
          <a:p>
            <a:pPr>
              <a:buNone/>
            </a:pPr>
            <a:r>
              <a:rPr lang="en-US" sz="1600" dirty="0"/>
              <a:t>🌲 </a:t>
            </a:r>
            <a:r>
              <a:rPr lang="en-US" sz="1600" b="1" dirty="0"/>
              <a:t>Random Forest – Primary Model</a:t>
            </a:r>
            <a:endParaRPr lang="en-US" sz="1600" dirty="0"/>
          </a:p>
          <a:p>
            <a:pPr>
              <a:buFont typeface="Arial" panose="020B0604020202020204" pitchFamily="34" charset="0"/>
              <a:buChar char="•"/>
            </a:pPr>
            <a:r>
              <a:rPr lang="en-US" sz="1600" dirty="0"/>
              <a:t>Ensemble method that combines multiple decision trees for robust and high-accuracy classification.</a:t>
            </a:r>
          </a:p>
          <a:p>
            <a:pPr>
              <a:buFont typeface="Arial" panose="020B0604020202020204" pitchFamily="34" charset="0"/>
              <a:buChar char="•"/>
            </a:pPr>
            <a:r>
              <a:rPr lang="en-US" sz="1600" dirty="0"/>
              <a:t>Handles both categorical and textual features effectively.</a:t>
            </a:r>
          </a:p>
          <a:p>
            <a:pPr>
              <a:buFont typeface="Arial" panose="020B0604020202020204" pitchFamily="34" charset="0"/>
              <a:buChar char="•"/>
            </a:pPr>
            <a:r>
              <a:rPr lang="en-US" sz="1600" dirty="0"/>
              <a:t>Resistant to overfitting and works well even with imbalanced data.</a:t>
            </a:r>
          </a:p>
          <a:p>
            <a:pPr>
              <a:buFont typeface="Arial" panose="020B0604020202020204" pitchFamily="34" charset="0"/>
              <a:buChar char="•"/>
            </a:pPr>
            <a:r>
              <a:rPr lang="en-US" sz="1600" dirty="0"/>
              <a:t>Provides feature importance, making the model interpretable and transparent.</a:t>
            </a:r>
          </a:p>
          <a:p>
            <a:pPr indent="-228600">
              <a:lnSpc>
                <a:spcPct val="90000"/>
              </a:lnSpc>
              <a:spcAft>
                <a:spcPts val="600"/>
              </a:spcAft>
              <a:buFont typeface="Arial" panose="020B0604020202020204" pitchFamily="34" charset="0"/>
              <a:buChar char="•"/>
            </a:pPr>
            <a:endParaRPr lang="en-US" sz="1700" i="1" dirty="0"/>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57F1E4F-1CFF-5643-939E-217C01CDF565}" type="slidenum">
              <a:rPr lang="en-US" smtClean="0"/>
              <a:pPr>
                <a:spcAft>
                  <a:spcPts val="600"/>
                </a:spcAft>
              </a:pPr>
              <a:t>10</a:t>
            </a:fld>
            <a:endParaRPr lang="en-US"/>
          </a:p>
        </p:txBody>
      </p:sp>
    </p:spTree>
    <p:extLst>
      <p:ext uri="{BB962C8B-B14F-4D97-AF65-F5344CB8AC3E}">
        <p14:creationId xmlns:p14="http://schemas.microsoft.com/office/powerpoint/2010/main" val="3122387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buSzPts val="1000"/>
              <a:tabLst>
                <a:tab pos="609585" algn="l"/>
              </a:tabLst>
            </a:pPr>
            <a:r>
              <a:rPr lang="en-US" sz="5400" b="1" kern="1200" dirty="0">
                <a:solidFill>
                  <a:schemeClr val="tx1"/>
                </a:solidFill>
                <a:latin typeface="+mj-lt"/>
                <a:ea typeface="+mj-ea"/>
                <a:cs typeface="+mj-cs"/>
              </a:rPr>
              <a:t>Why Not Other</a:t>
            </a:r>
          </a:p>
          <a:p>
            <a:pPr>
              <a:lnSpc>
                <a:spcPct val="90000"/>
              </a:lnSpc>
              <a:spcBef>
                <a:spcPct val="0"/>
              </a:spcBef>
              <a:spcAft>
                <a:spcPts val="600"/>
              </a:spcAft>
              <a:buSzPts val="1000"/>
              <a:tabLst>
                <a:tab pos="609585" algn="l"/>
              </a:tabLst>
            </a:pPr>
            <a:r>
              <a:rPr lang="en-US" sz="5400" b="1" kern="1200" dirty="0">
                <a:solidFill>
                  <a:schemeClr val="tx1"/>
                </a:solidFill>
                <a:latin typeface="+mj-lt"/>
                <a:ea typeface="+mj-ea"/>
                <a:cs typeface="+mj-cs"/>
              </a:rPr>
              <a:t>ML Models?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126418" y="552091"/>
            <a:ext cx="6728884" cy="5431536"/>
          </a:xfrm>
          <a:prstGeom prst="rect">
            <a:avLst/>
          </a:prstGeom>
        </p:spPr>
        <p:txBody>
          <a:bodyPr vert="horz" lIns="91440" tIns="45720" rIns="91440" bIns="45720" rtlCol="0" anchor="ctr">
            <a:normAutofit fontScale="92500" lnSpcReduction="10000"/>
          </a:bodyPr>
          <a:lstStyle/>
          <a:p>
            <a:pPr>
              <a:buFont typeface="Arial" panose="020B0604020202020204" pitchFamily="34" charset="0"/>
              <a:buChar char="•"/>
            </a:pPr>
            <a:r>
              <a:rPr lang="en-US" dirty="0"/>
              <a:t>❌ </a:t>
            </a:r>
            <a:r>
              <a:rPr lang="en-US" b="1" dirty="0"/>
              <a:t>Naive Bayes</a:t>
            </a:r>
            <a:endParaRPr lang="en-US" dirty="0"/>
          </a:p>
          <a:p>
            <a:pPr marL="742950" lvl="1" indent="-285750">
              <a:buFont typeface="Arial" panose="020B0604020202020204" pitchFamily="34" charset="0"/>
              <a:buChar char="•"/>
            </a:pPr>
            <a:r>
              <a:rPr lang="en-US" dirty="0"/>
              <a:t>Assumes feature independence, which is unrealistic for complex job descriptions.</a:t>
            </a:r>
          </a:p>
          <a:p>
            <a:pPr marL="742950" lvl="1" indent="-285750">
              <a:buFont typeface="Arial" panose="020B0604020202020204" pitchFamily="34" charset="0"/>
              <a:buChar char="•"/>
            </a:pPr>
            <a:r>
              <a:rPr lang="en-US" dirty="0"/>
              <a:t>Performs poorly when relationships between features matter (e.g., salary + company type).</a:t>
            </a:r>
          </a:p>
          <a:p>
            <a:pPr>
              <a:buFont typeface="Arial" panose="020B0604020202020204" pitchFamily="34" charset="0"/>
              <a:buChar char="•"/>
            </a:pPr>
            <a:r>
              <a:rPr lang="en-US" dirty="0"/>
              <a:t>❌ </a:t>
            </a:r>
            <a:r>
              <a:rPr lang="en-US" b="1" dirty="0"/>
              <a:t>Logistic Regression</a:t>
            </a:r>
            <a:endParaRPr lang="en-US" dirty="0"/>
          </a:p>
          <a:p>
            <a:pPr marL="742950" lvl="1" indent="-285750">
              <a:buFont typeface="Arial" panose="020B0604020202020204" pitchFamily="34" charset="0"/>
              <a:buChar char="•"/>
            </a:pPr>
            <a:r>
              <a:rPr lang="en-US" dirty="0"/>
              <a:t>Limited in capturing non-linear patterns present in fake job post data.</a:t>
            </a:r>
          </a:p>
          <a:p>
            <a:pPr marL="742950" lvl="1" indent="-285750">
              <a:buFont typeface="Arial" panose="020B0604020202020204" pitchFamily="34" charset="0"/>
              <a:buChar char="•"/>
            </a:pPr>
            <a:r>
              <a:rPr lang="en-US" dirty="0"/>
              <a:t>While interpretable, it lacks the predictive power needed for more nuanced cases.</a:t>
            </a:r>
          </a:p>
          <a:p>
            <a:pPr>
              <a:buFont typeface="Arial" panose="020B0604020202020204" pitchFamily="34" charset="0"/>
              <a:buChar char="•"/>
            </a:pPr>
            <a:r>
              <a:rPr lang="en-US" dirty="0"/>
              <a:t>❌ </a:t>
            </a:r>
            <a:r>
              <a:rPr lang="en-US" b="1" dirty="0"/>
              <a:t>Support Vector Machine (SVM)</a:t>
            </a:r>
            <a:endParaRPr lang="en-US" dirty="0"/>
          </a:p>
          <a:p>
            <a:pPr marL="742950" lvl="1" indent="-285750">
              <a:buFont typeface="Arial" panose="020B0604020202020204" pitchFamily="34" charset="0"/>
              <a:buChar char="•"/>
            </a:pPr>
            <a:r>
              <a:rPr lang="en-US" dirty="0"/>
              <a:t>Computationally expensive, especially on large job datasets.</a:t>
            </a:r>
          </a:p>
          <a:p>
            <a:pPr marL="742950" lvl="1" indent="-285750">
              <a:buFont typeface="Arial" panose="020B0604020202020204" pitchFamily="34" charset="0"/>
              <a:buChar char="•"/>
            </a:pPr>
            <a:r>
              <a:rPr lang="en-US" dirty="0"/>
              <a:t>Slower training and prediction times, not ideal for real-time detection.</a:t>
            </a:r>
          </a:p>
          <a:p>
            <a:pPr>
              <a:buFont typeface="Arial" panose="020B0604020202020204" pitchFamily="34" charset="0"/>
              <a:buChar char="•"/>
            </a:pPr>
            <a:r>
              <a:rPr lang="en-US" dirty="0"/>
              <a:t>❌ </a:t>
            </a:r>
            <a:r>
              <a:rPr lang="en-US" b="1" dirty="0"/>
              <a:t>K-Nearest Neighbors (KNN)</a:t>
            </a:r>
            <a:endParaRPr lang="en-US" dirty="0"/>
          </a:p>
          <a:p>
            <a:pPr marL="742950" lvl="1" indent="-285750">
              <a:buFont typeface="Arial" panose="020B0604020202020204" pitchFamily="34" charset="0"/>
              <a:buChar char="•"/>
            </a:pPr>
            <a:r>
              <a:rPr lang="en-US" dirty="0"/>
              <a:t>Inefficient for large datasets and high-dimensional feature space.</a:t>
            </a:r>
          </a:p>
          <a:p>
            <a:pPr marL="742950" lvl="1" indent="-285750">
              <a:buFont typeface="Arial" panose="020B0604020202020204" pitchFamily="34" charset="0"/>
              <a:buChar char="•"/>
            </a:pPr>
            <a:r>
              <a:rPr lang="en-US" dirty="0"/>
              <a:t>Sluggish during prediction, making it unsuitable for scalable deployment.</a:t>
            </a:r>
          </a:p>
          <a:p>
            <a:pPr>
              <a:buFont typeface="Arial" panose="020B0604020202020204" pitchFamily="34" charset="0"/>
              <a:buChar char="•"/>
            </a:pPr>
            <a:r>
              <a:rPr lang="en-US" dirty="0"/>
              <a:t>❌ </a:t>
            </a:r>
            <a:r>
              <a:rPr lang="en-US" b="1" dirty="0"/>
              <a:t>Artificial Neural Networks (ANN)</a:t>
            </a:r>
            <a:endParaRPr lang="en-US" dirty="0"/>
          </a:p>
          <a:p>
            <a:pPr marL="742950" lvl="1" indent="-285750">
              <a:buFont typeface="Arial" panose="020B0604020202020204" pitchFamily="34" charset="0"/>
              <a:buChar char="•"/>
            </a:pPr>
            <a:r>
              <a:rPr lang="en-US" dirty="0"/>
              <a:t>Requires large training data and high computational resources.</a:t>
            </a:r>
          </a:p>
          <a:p>
            <a:pPr marL="742950" lvl="1" indent="-285750">
              <a:buFont typeface="Arial" panose="020B0604020202020204" pitchFamily="34" charset="0"/>
              <a:buChar char="•"/>
            </a:pPr>
            <a:r>
              <a:rPr lang="en-US" dirty="0"/>
              <a:t>Harder to interpret and tune compared to Random Forest, with diminishing returns in this specific classification task.</a:t>
            </a: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57F1E4F-1CFF-5643-939E-217C01CDF565}" type="slidenum">
              <a:rPr lang="en-US" smtClean="0"/>
              <a:pPr>
                <a:spcAft>
                  <a:spcPts val="600"/>
                </a:spcAft>
              </a:pPr>
              <a:t>11</a:t>
            </a:fld>
            <a:endParaRPr lang="en-US"/>
          </a:p>
        </p:txBody>
      </p:sp>
    </p:spTree>
    <p:extLst>
      <p:ext uri="{BB962C8B-B14F-4D97-AF65-F5344CB8AC3E}">
        <p14:creationId xmlns:p14="http://schemas.microsoft.com/office/powerpoint/2010/main" val="140769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b="1" dirty="0"/>
              <a:t>Research Gaps</a:t>
            </a:r>
            <a:endParaRPr lang="en-IN" b="1" dirty="0"/>
          </a:p>
        </p:txBody>
      </p:sp>
      <p:graphicFrame>
        <p:nvGraphicFramePr>
          <p:cNvPr id="6" name="Content Placeholder 5">
            <a:extLst>
              <a:ext uri="{FF2B5EF4-FFF2-40B4-BE49-F238E27FC236}">
                <a16:creationId xmlns:a16="http://schemas.microsoft.com/office/drawing/2014/main" id="{7A9886B1-954F-D834-BB52-CB5F0C8C9FF2}"/>
              </a:ext>
            </a:extLst>
          </p:cNvPr>
          <p:cNvGraphicFramePr>
            <a:graphicFrameLocks noGrp="1"/>
          </p:cNvGraphicFramePr>
          <p:nvPr>
            <p:ph idx="1"/>
            <p:extLst>
              <p:ext uri="{D42A27DB-BD31-4B8C-83A1-F6EECF244321}">
                <p14:modId xmlns:p14="http://schemas.microsoft.com/office/powerpoint/2010/main" val="4189427513"/>
              </p:ext>
            </p:extLst>
          </p:nvPr>
        </p:nvGraphicFramePr>
        <p:xfrm>
          <a:off x="838200" y="1825625"/>
          <a:ext cx="10515600" cy="357124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317689786"/>
                    </a:ext>
                  </a:extLst>
                </a:gridCol>
                <a:gridCol w="5257800">
                  <a:extLst>
                    <a:ext uri="{9D8B030D-6E8A-4147-A177-3AD203B41FA5}">
                      <a16:colId xmlns:a16="http://schemas.microsoft.com/office/drawing/2014/main" val="422455025"/>
                    </a:ext>
                  </a:extLst>
                </a:gridCol>
              </a:tblGrid>
              <a:tr h="370840">
                <a:tc>
                  <a:txBody>
                    <a:bodyPr/>
                    <a:lstStyle/>
                    <a:p>
                      <a:r>
                        <a:rPr lang="en-US" b="1" dirty="0"/>
                        <a:t>Research Gap</a:t>
                      </a:r>
                      <a:endParaRPr lang="en-US" dirty="0"/>
                    </a:p>
                  </a:txBody>
                  <a:tcPr anchor="ctr"/>
                </a:tc>
                <a:tc>
                  <a:txBody>
                    <a:bodyPr/>
                    <a:lstStyle/>
                    <a:p>
                      <a:r>
                        <a:rPr lang="en-US" b="1" dirty="0"/>
                        <a:t>Details</a:t>
                      </a:r>
                      <a:endParaRPr lang="en-US" dirty="0"/>
                    </a:p>
                  </a:txBody>
                  <a:tcPr anchor="ctr"/>
                </a:tc>
                <a:extLst>
                  <a:ext uri="{0D108BD9-81ED-4DB2-BD59-A6C34878D82A}">
                    <a16:rowId xmlns:a16="http://schemas.microsoft.com/office/drawing/2014/main" val="219754284"/>
                  </a:ext>
                </a:extLst>
              </a:tr>
              <a:tr h="370840">
                <a:tc>
                  <a:txBody>
                    <a:bodyPr/>
                    <a:lstStyle/>
                    <a:p>
                      <a:r>
                        <a:rPr lang="en-US" dirty="0"/>
                        <a:t>1. Lack of accurate prediction models</a:t>
                      </a:r>
                    </a:p>
                  </a:txBody>
                  <a:tcPr/>
                </a:tc>
                <a:tc>
                  <a:txBody>
                    <a:bodyPr/>
                    <a:lstStyle/>
                    <a:p>
                      <a:r>
                        <a:rPr lang="en-US" dirty="0"/>
                        <a:t>Existing studies often focus on basic models with limited accuracy, ignoring complex patterns.</a:t>
                      </a:r>
                    </a:p>
                  </a:txBody>
                  <a:tcPr/>
                </a:tc>
                <a:extLst>
                  <a:ext uri="{0D108BD9-81ED-4DB2-BD59-A6C34878D82A}">
                    <a16:rowId xmlns:a16="http://schemas.microsoft.com/office/drawing/2014/main" val="141651945"/>
                  </a:ext>
                </a:extLst>
              </a:tr>
              <a:tr h="370840">
                <a:tc>
                  <a:txBody>
                    <a:bodyPr/>
                    <a:lstStyle/>
                    <a:p>
                      <a:r>
                        <a:rPr lang="en-US" dirty="0"/>
                        <a:t>2. Limited real-time monitoring integration</a:t>
                      </a:r>
                    </a:p>
                  </a:txBody>
                  <a:tcPr/>
                </a:tc>
                <a:tc>
                  <a:txBody>
                    <a:bodyPr/>
                    <a:lstStyle/>
                    <a:p>
                      <a:r>
                        <a:rPr lang="en-US" dirty="0"/>
                        <a:t>Few systems integrate real-time sensor data for continuous, dynamic energy management.</a:t>
                      </a:r>
                    </a:p>
                  </a:txBody>
                  <a:tcPr/>
                </a:tc>
                <a:extLst>
                  <a:ext uri="{0D108BD9-81ED-4DB2-BD59-A6C34878D82A}">
                    <a16:rowId xmlns:a16="http://schemas.microsoft.com/office/drawing/2014/main" val="2587654352"/>
                  </a:ext>
                </a:extLst>
              </a:tr>
              <a:tr h="370840">
                <a:tc>
                  <a:txBody>
                    <a:bodyPr/>
                    <a:lstStyle/>
                    <a:p>
                      <a:r>
                        <a:rPr lang="en-US" dirty="0"/>
                        <a:t>3. Insufficient user-friendly interfaces</a:t>
                      </a:r>
                    </a:p>
                  </a:txBody>
                  <a:tcPr/>
                </a:tc>
                <a:tc>
                  <a:txBody>
                    <a:bodyPr/>
                    <a:lstStyle/>
                    <a:p>
                      <a:r>
                        <a:rPr lang="en-US" dirty="0"/>
                        <a:t>Solutions lack intuitive interfaces, hindering adoption among non-technical users.</a:t>
                      </a:r>
                    </a:p>
                  </a:txBody>
                  <a:tcPr/>
                </a:tc>
                <a:extLst>
                  <a:ext uri="{0D108BD9-81ED-4DB2-BD59-A6C34878D82A}">
                    <a16:rowId xmlns:a16="http://schemas.microsoft.com/office/drawing/2014/main" val="1618816808"/>
                  </a:ext>
                </a:extLst>
              </a:tr>
              <a:tr h="370840">
                <a:tc>
                  <a:txBody>
                    <a:bodyPr/>
                    <a:lstStyle/>
                    <a:p>
                      <a:r>
                        <a:rPr lang="en-US" dirty="0"/>
                        <a:t>4. Inadequate incorporation of multiple ML models</a:t>
                      </a:r>
                    </a:p>
                  </a:txBody>
                  <a:tcPr/>
                </a:tc>
                <a:tc>
                  <a:txBody>
                    <a:bodyPr/>
                    <a:lstStyle/>
                    <a:p>
                      <a:r>
                        <a:rPr lang="en-US" dirty="0"/>
                        <a:t>Many studies use single models, ignoring hybrid approaches to improve accuracy and robustness.</a:t>
                      </a:r>
                    </a:p>
                  </a:txBody>
                  <a:tcPr/>
                </a:tc>
                <a:extLst>
                  <a:ext uri="{0D108BD9-81ED-4DB2-BD59-A6C34878D82A}">
                    <a16:rowId xmlns:a16="http://schemas.microsoft.com/office/drawing/2014/main" val="2926202621"/>
                  </a:ext>
                </a:extLst>
              </a:tr>
              <a:tr h="370840">
                <a:tc>
                  <a:txBody>
                    <a:bodyPr/>
                    <a:lstStyle/>
                    <a:p>
                      <a:r>
                        <a:rPr lang="en-US" dirty="0"/>
                        <a:t>5. Energy efficiency models lacking customization</a:t>
                      </a:r>
                    </a:p>
                  </a:txBody>
                  <a:tcPr/>
                </a:tc>
                <a:tc>
                  <a:txBody>
                    <a:bodyPr/>
                    <a:lstStyle/>
                    <a:p>
                      <a:r>
                        <a:rPr lang="en-US" dirty="0"/>
                        <a:t>Systems offer generic solutions, lacking personalized energy-saving recommendations.</a:t>
                      </a:r>
                    </a:p>
                  </a:txBody>
                  <a:tcPr/>
                </a:tc>
                <a:extLst>
                  <a:ext uri="{0D108BD9-81ED-4DB2-BD59-A6C34878D82A}">
                    <a16:rowId xmlns:a16="http://schemas.microsoft.com/office/drawing/2014/main" val="3963927811"/>
                  </a:ext>
                </a:extLst>
              </a:tr>
            </a:tbl>
          </a:graphicData>
        </a:graphic>
      </p:graphicFrame>
      <p:pic>
        <p:nvPicPr>
          <p:cNvPr id="7" name="그래픽 13" descr="House">
            <a:extLst>
              <a:ext uri="{FF2B5EF4-FFF2-40B4-BE49-F238E27FC236}">
                <a16:creationId xmlns:a16="http://schemas.microsoft.com/office/drawing/2014/main" id="{CE1FE1C5-8CEF-43A4-B986-D4FF992535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484088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365125"/>
            <a:ext cx="10515600" cy="1325563"/>
          </a:xfrm>
        </p:spPr>
        <p:txBody>
          <a:bodyPr>
            <a:normAutofit/>
          </a:bodyPr>
          <a:lstStyle/>
          <a:p>
            <a:r>
              <a:rPr lang="en-US" sz="5400" b="1" dirty="0"/>
              <a:t>Literature Survey</a:t>
            </a:r>
            <a:endParaRPr lang="en-IN" sz="5400" b="1" dirty="0"/>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BCE92933-7F2A-4DA8-5721-4E7BEC2075BA}"/>
              </a:ext>
            </a:extLst>
          </p:cNvPr>
          <p:cNvGraphicFramePr>
            <a:graphicFrameLocks noGrp="1"/>
          </p:cNvGraphicFramePr>
          <p:nvPr>
            <p:ph idx="1"/>
            <p:extLst>
              <p:ext uri="{D42A27DB-BD31-4B8C-83A1-F6EECF244321}">
                <p14:modId xmlns:p14="http://schemas.microsoft.com/office/powerpoint/2010/main" val="649417818"/>
              </p:ext>
            </p:extLst>
          </p:nvPr>
        </p:nvGraphicFramePr>
        <p:xfrm>
          <a:off x="791900" y="2043477"/>
          <a:ext cx="10515598" cy="4281161"/>
        </p:xfrm>
        <a:graphic>
          <a:graphicData uri="http://schemas.openxmlformats.org/drawingml/2006/table">
            <a:tbl>
              <a:tblPr firstRow="1" firstCol="1" bandRow="1">
                <a:tableStyleId>{793D81CF-94F2-401A-BA57-92F5A7B2D0C5}</a:tableStyleId>
              </a:tblPr>
              <a:tblGrid>
                <a:gridCol w="3616010">
                  <a:extLst>
                    <a:ext uri="{9D8B030D-6E8A-4147-A177-3AD203B41FA5}">
                      <a16:colId xmlns:a16="http://schemas.microsoft.com/office/drawing/2014/main" val="3141356797"/>
                    </a:ext>
                  </a:extLst>
                </a:gridCol>
                <a:gridCol w="3516576">
                  <a:extLst>
                    <a:ext uri="{9D8B030D-6E8A-4147-A177-3AD203B41FA5}">
                      <a16:colId xmlns:a16="http://schemas.microsoft.com/office/drawing/2014/main" val="1781948532"/>
                    </a:ext>
                  </a:extLst>
                </a:gridCol>
                <a:gridCol w="3383012">
                  <a:extLst>
                    <a:ext uri="{9D8B030D-6E8A-4147-A177-3AD203B41FA5}">
                      <a16:colId xmlns:a16="http://schemas.microsoft.com/office/drawing/2014/main" val="1830969656"/>
                    </a:ext>
                  </a:extLst>
                </a:gridCol>
              </a:tblGrid>
              <a:tr h="561800">
                <a:tc>
                  <a:txBody>
                    <a:bodyPr/>
                    <a:lstStyle/>
                    <a:p>
                      <a:pPr marL="0" marR="0">
                        <a:lnSpc>
                          <a:spcPct val="115000"/>
                        </a:lnSpc>
                        <a:spcBef>
                          <a:spcPts val="0"/>
                        </a:spcBef>
                        <a:spcAft>
                          <a:spcPts val="0"/>
                        </a:spcAft>
                      </a:pPr>
                      <a:r>
                        <a:rPr lang="en-US" sz="1800" dirty="0">
                          <a:effectLst/>
                        </a:rPr>
                        <a:t>Paper Title</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Limitation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Our Solution</a:t>
                      </a: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63822"/>
                  </a:ext>
                </a:extLst>
              </a:tr>
              <a:tr h="758450">
                <a:tc>
                  <a:txBody>
                    <a:bodyPr/>
                    <a:lstStyle/>
                    <a:p>
                      <a:pPr marL="0" marR="0">
                        <a:lnSpc>
                          <a:spcPct val="115000"/>
                        </a:lnSpc>
                        <a:spcBef>
                          <a:spcPts val="0"/>
                        </a:spcBef>
                        <a:spcAft>
                          <a:spcPts val="0"/>
                        </a:spcAft>
                      </a:pPr>
                      <a:r>
                        <a:rPr lang="en-US" sz="1400" b="1" dirty="0"/>
                        <a:t>A Comparison of Re-Sampling Techniques for Detection of Multi-Step Attacks</a:t>
                      </a:r>
                      <a:r>
                        <a:rPr lang="en-US" sz="1400" dirty="0"/>
                        <a:t> </a:t>
                      </a:r>
                      <a:br>
                        <a:rPr lang="en-US" sz="1400" dirty="0"/>
                      </a:br>
                      <a:r>
                        <a:rPr lang="en-US" sz="1400" i="1" dirty="0"/>
                        <a:t>(SMOTEENN, CNN-DBN – 2021)</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Focused on cyberattacks; lacks domain adaptation to NLP-based job post data.</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Used </a:t>
                      </a:r>
                      <a:r>
                        <a:rPr lang="en-US" sz="1400" b="1" dirty="0"/>
                        <a:t>Random Forest</a:t>
                      </a:r>
                      <a:r>
                        <a:rPr lang="en-US" sz="1400" dirty="0"/>
                        <a:t> with domain-specific features and real-world job data for practical fake job detection.</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5646602"/>
                  </a:ext>
                </a:extLst>
              </a:tr>
              <a:tr h="726744">
                <a:tc>
                  <a:txBody>
                    <a:bodyPr/>
                    <a:lstStyle/>
                    <a:p>
                      <a:pPr marL="0" marR="0">
                        <a:lnSpc>
                          <a:spcPct val="115000"/>
                        </a:lnSpc>
                        <a:spcBef>
                          <a:spcPts val="0"/>
                        </a:spcBef>
                        <a:spcAft>
                          <a:spcPts val="0"/>
                        </a:spcAft>
                      </a:pPr>
                      <a:r>
                        <a:rPr lang="en-US" sz="1400" b="1" dirty="0"/>
                        <a:t>A Machine Learning-Sentiment Analysis on Monkeypox Outbreak</a:t>
                      </a:r>
                      <a:r>
                        <a:rPr lang="en-US" sz="1400" dirty="0"/>
                        <a:t> </a:t>
                      </a:r>
                      <a:br>
                        <a:rPr lang="en-US" sz="1400" dirty="0"/>
                      </a:br>
                      <a:r>
                        <a:rPr lang="en-US" sz="1400" i="1" dirty="0"/>
                        <a:t>(SVM, </a:t>
                      </a:r>
                      <a:r>
                        <a:rPr lang="en-US" sz="1400" i="1" dirty="0" err="1"/>
                        <a:t>TextBlob</a:t>
                      </a:r>
                      <a:r>
                        <a:rPr lang="en-US" sz="1400" i="1" dirty="0"/>
                        <a:t> – 2022)</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Sentiment-focused; not applicable for binary classification of structured job data.</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Applied </a:t>
                      </a:r>
                      <a:r>
                        <a:rPr lang="en-US" sz="1400" b="1" dirty="0"/>
                        <a:t>textual + metadata features</a:t>
                      </a:r>
                      <a:r>
                        <a:rPr lang="en-US" sz="1400" dirty="0"/>
                        <a:t> from job posts; focused on classification of authenticity, not sentiment.</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065507"/>
                  </a:ext>
                </a:extLst>
              </a:tr>
              <a:tr h="744154">
                <a:tc>
                  <a:txBody>
                    <a:bodyPr/>
                    <a:lstStyle/>
                    <a:p>
                      <a:pPr marL="0" marR="0">
                        <a:lnSpc>
                          <a:spcPct val="115000"/>
                        </a:lnSpc>
                        <a:spcBef>
                          <a:spcPts val="0"/>
                        </a:spcBef>
                        <a:spcAft>
                          <a:spcPts val="0"/>
                        </a:spcAft>
                      </a:pPr>
                      <a:r>
                        <a:rPr lang="en-US" sz="1400" b="1" dirty="0"/>
                        <a:t>Artificial Spider Monkey-Based Random Forest for Healthcare Monitoring</a:t>
                      </a:r>
                      <a:r>
                        <a:rPr lang="en-US" sz="1400" dirty="0"/>
                        <a:t> </a:t>
                      </a:r>
                      <a:br>
                        <a:rPr lang="en-US" sz="1400" dirty="0"/>
                      </a:br>
                      <a:r>
                        <a:rPr lang="en-US" sz="1400" i="1" dirty="0"/>
                        <a:t>(2020)</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High performance but limited to healthcare; lacks real-world deployment.</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Adapted </a:t>
                      </a:r>
                      <a:r>
                        <a:rPr lang="en-US" sz="1400" b="1" dirty="0"/>
                        <a:t>Random Forest</a:t>
                      </a:r>
                      <a:r>
                        <a:rPr lang="en-US" sz="1400" dirty="0"/>
                        <a:t> for binary classification on real-world job data with promising accuracy (98%).</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2312494"/>
                  </a:ext>
                </a:extLst>
              </a:tr>
              <a:tr h="751636">
                <a:tc>
                  <a:txBody>
                    <a:bodyPr/>
                    <a:lstStyle/>
                    <a:p>
                      <a:pPr marL="0" marR="0">
                        <a:lnSpc>
                          <a:spcPct val="115000"/>
                        </a:lnSpc>
                        <a:spcBef>
                          <a:spcPts val="0"/>
                        </a:spcBef>
                        <a:spcAft>
                          <a:spcPts val="0"/>
                        </a:spcAft>
                      </a:pPr>
                      <a:r>
                        <a:rPr lang="en-US" sz="1400" b="1" dirty="0"/>
                        <a:t>IDS Based on Jaya Optimizer and SMOTE-ENN</a:t>
                      </a:r>
                      <a:r>
                        <a:rPr lang="en-US" sz="1400" dirty="0"/>
                        <a:t> </a:t>
                      </a:r>
                      <a:br>
                        <a:rPr lang="en-US" sz="1400" dirty="0"/>
                      </a:br>
                      <a:r>
                        <a:rPr lang="en-US" sz="1400" i="1" dirty="0"/>
                        <a:t>(2021)</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Effective for network intrusion; doesn’t address unstructured text.</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Focused on </a:t>
                      </a:r>
                      <a:r>
                        <a:rPr lang="en-US" sz="1400" b="1" dirty="0"/>
                        <a:t>textual and tabular features</a:t>
                      </a:r>
                      <a:r>
                        <a:rPr lang="en-US" sz="1400" dirty="0"/>
                        <a:t>, without complex optimizers to maintain simplicity and interpretability.</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291364"/>
                  </a:ext>
                </a:extLst>
              </a:tr>
              <a:tr h="738377">
                <a:tc>
                  <a:txBody>
                    <a:bodyPr/>
                    <a:lstStyle/>
                    <a:p>
                      <a:pPr marL="0" marR="0">
                        <a:lnSpc>
                          <a:spcPct val="115000"/>
                        </a:lnSpc>
                        <a:spcBef>
                          <a:spcPts val="0"/>
                        </a:spcBef>
                        <a:spcAft>
                          <a:spcPts val="0"/>
                        </a:spcAft>
                      </a:pPr>
                      <a:r>
                        <a:rPr lang="en-US" sz="1400" b="1" dirty="0"/>
                        <a:t>Stock Prediction via Modal Decomposition and ML</a:t>
                      </a:r>
                      <a:r>
                        <a:rPr lang="en-US" sz="1400" dirty="0"/>
                        <a:t> </a:t>
                      </a:r>
                      <a:br>
                        <a:rPr lang="en-US" sz="1400" dirty="0"/>
                      </a:br>
                      <a:r>
                        <a:rPr lang="en-US" sz="1400" i="1" dirty="0"/>
                        <a:t>(LSTM + </a:t>
                      </a:r>
                      <a:r>
                        <a:rPr lang="en-US" sz="1400" i="1" dirty="0" err="1"/>
                        <a:t>LightGBM</a:t>
                      </a:r>
                      <a:r>
                        <a:rPr lang="en-US" sz="1400" i="1" dirty="0"/>
                        <a:t> – 2022)</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Strong but small dataset; lacks generalization to other domains.</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t>Used </a:t>
                      </a:r>
                      <a:r>
                        <a:rPr lang="en-US" sz="1400" b="1" dirty="0"/>
                        <a:t>larger and diverse job datasets</a:t>
                      </a:r>
                      <a:r>
                        <a:rPr lang="en-US" sz="1400" dirty="0"/>
                        <a:t> to improve generalizability in real-life job portals.</a:t>
                      </a: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txBody>
                  <a:tcPr marL="82297" marR="8229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3507132"/>
                  </a:ext>
                </a:extLst>
              </a:tr>
            </a:tbl>
          </a:graphicData>
        </a:graphic>
      </p:graphicFrame>
    </p:spTree>
    <p:extLst>
      <p:ext uri="{BB962C8B-B14F-4D97-AF65-F5344CB8AC3E}">
        <p14:creationId xmlns:p14="http://schemas.microsoft.com/office/powerpoint/2010/main" val="205813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34385" y="67056"/>
            <a:ext cx="5142755" cy="584775"/>
          </a:xfrm>
          <a:prstGeom prst="rect">
            <a:avLst/>
          </a:prstGeom>
          <a:noFill/>
        </p:spPr>
        <p:txBody>
          <a:bodyPr wrap="none">
            <a:spAutoFit/>
          </a:bodyPr>
          <a:lstStyle/>
          <a:p>
            <a:pPr>
              <a:defRPr sz="2800" b="1"/>
            </a:pPr>
            <a:r>
              <a:rPr sz="3200" dirty="0">
                <a:latin typeface="Times New Roman" panose="02020603050405020304" pitchFamily="18" charset="0"/>
                <a:cs typeface="Times New Roman" panose="02020603050405020304" pitchFamily="18" charset="0"/>
              </a:rPr>
              <a:t>Results &amp; Model Evaluation</a:t>
            </a:r>
          </a:p>
        </p:txBody>
      </p:sp>
      <p:pic>
        <p:nvPicPr>
          <p:cNvPr id="12" name="Picture 11">
            <a:extLst>
              <a:ext uri="{FF2B5EF4-FFF2-40B4-BE49-F238E27FC236}">
                <a16:creationId xmlns:a16="http://schemas.microsoft.com/office/drawing/2014/main" id="{3B744459-A137-D262-C19E-BFC64D950C26}"/>
              </a:ext>
            </a:extLst>
          </p:cNvPr>
          <p:cNvPicPr>
            <a:picLocks noChangeAspect="1"/>
          </p:cNvPicPr>
          <p:nvPr/>
        </p:nvPicPr>
        <p:blipFill>
          <a:blip r:embed="rId2"/>
          <a:stretch>
            <a:fillRect/>
          </a:stretch>
        </p:blipFill>
        <p:spPr>
          <a:xfrm>
            <a:off x="335066" y="731581"/>
            <a:ext cx="6006742" cy="3044006"/>
          </a:xfrm>
          <a:prstGeom prst="rect">
            <a:avLst/>
          </a:prstGeom>
        </p:spPr>
      </p:pic>
      <p:pic>
        <p:nvPicPr>
          <p:cNvPr id="14" name="Picture 13">
            <a:extLst>
              <a:ext uri="{FF2B5EF4-FFF2-40B4-BE49-F238E27FC236}">
                <a16:creationId xmlns:a16="http://schemas.microsoft.com/office/drawing/2014/main" id="{BBACD899-B44E-C380-B31E-DB964F1BB187}"/>
              </a:ext>
            </a:extLst>
          </p:cNvPr>
          <p:cNvPicPr>
            <a:picLocks noChangeAspect="1"/>
          </p:cNvPicPr>
          <p:nvPr/>
        </p:nvPicPr>
        <p:blipFill>
          <a:blip r:embed="rId3"/>
          <a:stretch>
            <a:fillRect/>
          </a:stretch>
        </p:blipFill>
        <p:spPr>
          <a:xfrm>
            <a:off x="7068971" y="731581"/>
            <a:ext cx="4520496" cy="3757920"/>
          </a:xfrm>
          <a:prstGeom prst="rect">
            <a:avLst/>
          </a:prstGeom>
        </p:spPr>
      </p:pic>
      <p:pic>
        <p:nvPicPr>
          <p:cNvPr id="16" name="image54.jpg">
            <a:extLst>
              <a:ext uri="{FF2B5EF4-FFF2-40B4-BE49-F238E27FC236}">
                <a16:creationId xmlns:a16="http://schemas.microsoft.com/office/drawing/2014/main" id="{6A364350-A1ED-87C7-6194-E92AA3223897}"/>
              </a:ext>
            </a:extLst>
          </p:cNvPr>
          <p:cNvPicPr/>
          <p:nvPr/>
        </p:nvPicPr>
        <p:blipFill>
          <a:blip r:embed="rId4"/>
          <a:srcRect/>
          <a:stretch>
            <a:fillRect/>
          </a:stretch>
        </p:blipFill>
        <p:spPr>
          <a:xfrm>
            <a:off x="532580" y="4489501"/>
            <a:ext cx="5994400" cy="756920"/>
          </a:xfrm>
          <a:prstGeom prst="rect">
            <a:avLst/>
          </a:prstGeom>
          <a:ln/>
        </p:spPr>
      </p:pic>
      <p:pic>
        <p:nvPicPr>
          <p:cNvPr id="17" name="image42.jpg">
            <a:extLst>
              <a:ext uri="{FF2B5EF4-FFF2-40B4-BE49-F238E27FC236}">
                <a16:creationId xmlns:a16="http://schemas.microsoft.com/office/drawing/2014/main" id="{506FB4D3-12CA-0290-404E-3A708F722898}"/>
              </a:ext>
            </a:extLst>
          </p:cNvPr>
          <p:cNvPicPr/>
          <p:nvPr/>
        </p:nvPicPr>
        <p:blipFill>
          <a:blip r:embed="rId5"/>
          <a:srcRect/>
          <a:stretch>
            <a:fillRect/>
          </a:stretch>
        </p:blipFill>
        <p:spPr>
          <a:xfrm>
            <a:off x="7186094" y="4716712"/>
            <a:ext cx="4286250" cy="1428750"/>
          </a:xfrm>
          <a:prstGeom prst="rect">
            <a:avLst/>
          </a:prstGeom>
          <a:ln/>
        </p:spPr>
      </p:pic>
      <p:sp>
        <p:nvSpPr>
          <p:cNvPr id="18" name="TextBox 17">
            <a:extLst>
              <a:ext uri="{FF2B5EF4-FFF2-40B4-BE49-F238E27FC236}">
                <a16:creationId xmlns:a16="http://schemas.microsoft.com/office/drawing/2014/main" id="{BEDB395C-F263-6F5D-0CE6-A049BC727370}"/>
              </a:ext>
            </a:extLst>
          </p:cNvPr>
          <p:cNvSpPr txBox="1"/>
          <p:nvPr/>
        </p:nvSpPr>
        <p:spPr>
          <a:xfrm>
            <a:off x="422786" y="5246421"/>
            <a:ext cx="1080745" cy="369332"/>
          </a:xfrm>
          <a:prstGeom prst="rect">
            <a:avLst/>
          </a:prstGeom>
          <a:noFill/>
        </p:spPr>
        <p:txBody>
          <a:bodyPr wrap="none" rtlCol="0">
            <a:spAutoFit/>
          </a:bodyPr>
          <a:lstStyle/>
          <a:p>
            <a:r>
              <a:rPr lang="en-US" dirty="0"/>
              <a:t>Input box</a:t>
            </a:r>
          </a:p>
        </p:txBody>
      </p:sp>
      <p:sp>
        <p:nvSpPr>
          <p:cNvPr id="19" name="TextBox 18">
            <a:extLst>
              <a:ext uri="{FF2B5EF4-FFF2-40B4-BE49-F238E27FC236}">
                <a16:creationId xmlns:a16="http://schemas.microsoft.com/office/drawing/2014/main" id="{B83F154A-4669-8163-5938-4B305C2761F4}"/>
              </a:ext>
            </a:extLst>
          </p:cNvPr>
          <p:cNvSpPr txBox="1"/>
          <p:nvPr/>
        </p:nvSpPr>
        <p:spPr>
          <a:xfrm>
            <a:off x="7186094" y="6188007"/>
            <a:ext cx="856325" cy="369332"/>
          </a:xfrm>
          <a:prstGeom prst="rect">
            <a:avLst/>
          </a:prstGeom>
          <a:noFill/>
        </p:spPr>
        <p:txBody>
          <a:bodyPr wrap="none" rtlCol="0">
            <a:spAutoFit/>
          </a:bodyPr>
          <a:lstStyle/>
          <a:p>
            <a:r>
              <a:rPr lang="en-US" dirty="0"/>
              <a:t>Output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9DB41-BEC6-C002-1873-34F810DDBFAF}"/>
              </a:ext>
            </a:extLst>
          </p:cNvPr>
          <p:cNvSpPr>
            <a:spLocks noGrp="1"/>
          </p:cNvSpPr>
          <p:nvPr>
            <p:ph type="title"/>
          </p:nvPr>
        </p:nvSpPr>
        <p:spPr>
          <a:xfrm>
            <a:off x="838200" y="365125"/>
            <a:ext cx="10515600" cy="1325563"/>
          </a:xfrm>
        </p:spPr>
        <p:txBody>
          <a:bodyPr>
            <a:normAutofit/>
          </a:bodyPr>
          <a:lstStyle/>
          <a:p>
            <a:r>
              <a:rPr lang="en-US" sz="5400" b="1" dirty="0"/>
              <a:t>Conclusion and 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4EC791-4883-3685-E20C-EF0B89248055}"/>
              </a:ext>
            </a:extLst>
          </p:cNvPr>
          <p:cNvSpPr>
            <a:spLocks noGrp="1"/>
          </p:cNvSpPr>
          <p:nvPr>
            <p:ph idx="1"/>
          </p:nvPr>
        </p:nvSpPr>
        <p:spPr>
          <a:xfrm>
            <a:off x="838200" y="1929384"/>
            <a:ext cx="10515600" cy="4251960"/>
          </a:xfrm>
        </p:spPr>
        <p:txBody>
          <a:bodyPr>
            <a:normAutofit/>
          </a:bodyPr>
          <a:lstStyle/>
          <a:p>
            <a:pPr>
              <a:buNone/>
            </a:pPr>
            <a:r>
              <a:rPr lang="en-US" sz="2000" dirty="0">
                <a:latin typeface="Times New Roman" panose="02020603050405020304" pitchFamily="18" charset="0"/>
                <a:cs typeface="Times New Roman" panose="02020603050405020304" pitchFamily="18" charset="0"/>
              </a:rPr>
              <a:t>The proposed system successfully detects fake job postings using a supervised machine learning approach, with </a:t>
            </a: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chosen as the primary model due to its high accuracy, interpretability, and robustness. The model achieved an impressive </a:t>
            </a:r>
            <a:r>
              <a:rPr lang="en-US" sz="2000" b="1" dirty="0">
                <a:latin typeface="Times New Roman" panose="02020603050405020304" pitchFamily="18" charset="0"/>
                <a:cs typeface="Times New Roman" panose="02020603050405020304" pitchFamily="18" charset="0"/>
              </a:rPr>
              <a:t>98% overall accuracy</a:t>
            </a:r>
            <a:r>
              <a:rPr lang="en-US" sz="2000" dirty="0">
                <a:latin typeface="Times New Roman" panose="02020603050405020304" pitchFamily="18" charset="0"/>
                <a:cs typeface="Times New Roman" panose="02020603050405020304" pitchFamily="18" charset="0"/>
              </a:rPr>
              <a:t>, with strong performance in correctly identifying genuine listings and a high precision in detecting fraudulent ones. This automated solution helps reduce user vulnerability to scams and enhances the trustworthiness of job portals.</a:t>
            </a:r>
          </a:p>
          <a:p>
            <a:r>
              <a:rPr lang="en-US" sz="2000" dirty="0">
                <a:latin typeface="Times New Roman" panose="02020603050405020304" pitchFamily="18" charset="0"/>
                <a:cs typeface="Times New Roman" panose="02020603050405020304" pitchFamily="18" charset="0"/>
              </a:rPr>
              <a:t>By leveraging textual and metadata features of job postings, the model learns to identify hidden patterns that distinguish fake listings from real ones. The system is scalable, efficient, and adaptable, making it suitable for real-time deployment in online job platforms.</a:t>
            </a:r>
          </a:p>
          <a:p>
            <a:pPr>
              <a:buFont typeface="Arial" panose="020B0604020202020204" pitchFamily="34" charset="0"/>
              <a:buChar char="•"/>
            </a:pPr>
            <a:endParaRPr lang="en-US" sz="2200" dirty="0"/>
          </a:p>
        </p:txBody>
      </p:sp>
    </p:spTree>
    <p:extLst>
      <p:ext uri="{BB962C8B-B14F-4D97-AF65-F5344CB8AC3E}">
        <p14:creationId xmlns:p14="http://schemas.microsoft.com/office/powerpoint/2010/main" val="967752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6E12F2-E3BF-A0F5-CF41-A45E1FD0FE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7A1C93-A918-73A3-D3BC-377BA3404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4E78F-6FDF-617F-577C-B622964AC9D0}"/>
              </a:ext>
            </a:extLst>
          </p:cNvPr>
          <p:cNvSpPr>
            <a:spLocks noGrp="1"/>
          </p:cNvSpPr>
          <p:nvPr>
            <p:ph type="title"/>
          </p:nvPr>
        </p:nvSpPr>
        <p:spPr>
          <a:xfrm>
            <a:off x="838200" y="365125"/>
            <a:ext cx="10515600" cy="1325563"/>
          </a:xfrm>
        </p:spPr>
        <p:txBody>
          <a:bodyPr>
            <a:normAutofit/>
          </a:bodyPr>
          <a:lstStyle/>
          <a:p>
            <a:r>
              <a:rPr lang="en-US" sz="5400" b="1" dirty="0"/>
              <a:t>Conclusion and Future Scope (cont.)</a:t>
            </a:r>
            <a:endParaRPr lang="en-US" sz="5400" dirty="0"/>
          </a:p>
        </p:txBody>
      </p:sp>
      <p:sp>
        <p:nvSpPr>
          <p:cNvPr id="10" name="sketch line">
            <a:extLst>
              <a:ext uri="{FF2B5EF4-FFF2-40B4-BE49-F238E27FC236}">
                <a16:creationId xmlns:a16="http://schemas.microsoft.com/office/drawing/2014/main" id="{DB4A50DE-A50E-E8E0-47F9-1A4C8A606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E041848-9FB0-6792-4F5C-2BA74CD47442}"/>
              </a:ext>
            </a:extLst>
          </p:cNvPr>
          <p:cNvSpPr>
            <a:spLocks noGrp="1" noChangeArrowheads="1"/>
          </p:cNvSpPr>
          <p:nvPr>
            <p:ph idx="1"/>
          </p:nvPr>
        </p:nvSpPr>
        <p:spPr bwMode="auto">
          <a:xfrm>
            <a:off x="303451" y="2055813"/>
            <a:ext cx="118000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Recall for Fake Jobs: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advanced resampling techniques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SMOTE-ENN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better handle class imbalance and reduce false negatives.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Incorporating Deep Learning: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transformer-based models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richer understanding of job post language, especially in nuanced or manipulated texts.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Deployment: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API-based system that integrates directly into job portals for live evaluation of submitted job posts.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model to support fake job detection in regional or multilingual job listings.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Explainable AI (XAI):</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explainability tools (e.g., SHAP, LIME) to provide insights into why a post was flagged, improving transparency and user trust.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Feedback Loop:</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flag posts and use that feedback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retrain the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its accuracy over time.</a:t>
            </a:r>
          </a:p>
        </p:txBody>
      </p:sp>
    </p:spTree>
    <p:extLst>
      <p:ext uri="{BB962C8B-B14F-4D97-AF65-F5344CB8AC3E}">
        <p14:creationId xmlns:p14="http://schemas.microsoft.com/office/powerpoint/2010/main" val="1257699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587E8-0F92-E2B8-6731-3844175B27B6}"/>
              </a:ext>
            </a:extLst>
          </p:cNvPr>
          <p:cNvSpPr>
            <a:spLocks noGrp="1"/>
          </p:cNvSpPr>
          <p:nvPr>
            <p:ph idx="1"/>
          </p:nvPr>
        </p:nvSpPr>
        <p:spPr>
          <a:xfrm>
            <a:off x="838200" y="2363506"/>
            <a:ext cx="10515600" cy="4351338"/>
          </a:xfrm>
        </p:spPr>
        <p:txBody>
          <a:bodyPr>
            <a:normAutofit/>
          </a:bodyPr>
          <a:lstStyle/>
          <a:p>
            <a:pPr marL="0" indent="0" algn="ctr">
              <a:buNone/>
            </a:pPr>
            <a:r>
              <a:rPr lang="en-US" sz="8800" dirty="0"/>
              <a:t>THANK YOU</a:t>
            </a:r>
          </a:p>
        </p:txBody>
      </p:sp>
    </p:spTree>
    <p:extLst>
      <p:ext uri="{BB962C8B-B14F-4D97-AF65-F5344CB8AC3E}">
        <p14:creationId xmlns:p14="http://schemas.microsoft.com/office/powerpoint/2010/main" val="3832069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2C2AC-8969-BBF7-09EC-356800FA6446}"/>
              </a:ext>
            </a:extLst>
          </p:cNvPr>
          <p:cNvSpPr txBox="1"/>
          <p:nvPr/>
        </p:nvSpPr>
        <p:spPr>
          <a:xfrm>
            <a:off x="1908648" y="3136612"/>
            <a:ext cx="3078481" cy="584775"/>
          </a:xfrm>
          <a:prstGeom prst="rect">
            <a:avLst/>
          </a:prstGeom>
          <a:noFill/>
          <a:ln>
            <a:noFill/>
          </a:ln>
        </p:spPr>
        <p:txBody>
          <a:bodyPr wrap="square" rtlCol="0">
            <a:spAutoFit/>
          </a:bodyPr>
          <a:lstStyle/>
          <a:p>
            <a:r>
              <a:rPr lang="en-US" sz="3200" b="1" dirty="0">
                <a:solidFill>
                  <a:srgbClr val="263242"/>
                </a:solidFill>
                <a:latin typeface="Century Gothic" panose="020B0502020202020204" pitchFamily="34" charset="0"/>
              </a:rPr>
              <a:t>Agenda:</a:t>
            </a:r>
          </a:p>
        </p:txBody>
      </p:sp>
      <p:sp>
        <p:nvSpPr>
          <p:cNvPr id="4" name="TextBox 3">
            <a:extLst>
              <a:ext uri="{FF2B5EF4-FFF2-40B4-BE49-F238E27FC236}">
                <a16:creationId xmlns:a16="http://schemas.microsoft.com/office/drawing/2014/main" id="{A5CD010B-65FE-0625-7883-8CE83E513A75}"/>
              </a:ext>
            </a:extLst>
          </p:cNvPr>
          <p:cNvSpPr txBox="1"/>
          <p:nvPr/>
        </p:nvSpPr>
        <p:spPr>
          <a:xfrm>
            <a:off x="5876544" y="262318"/>
            <a:ext cx="4951023" cy="6740307"/>
          </a:xfrm>
          <a:prstGeom prst="rect">
            <a:avLst/>
          </a:prstGeom>
          <a:noFill/>
          <a:ln>
            <a:noFill/>
          </a:ln>
        </p:spPr>
        <p:txBody>
          <a:bodyPr wrap="square" rtlCol="0">
            <a:spAutoFit/>
          </a:bodyPr>
          <a:lstStyle/>
          <a:p>
            <a:pPr marL="514350" indent="-514350">
              <a:buFontTx/>
              <a:buAutoNum type="arabicPeriod"/>
            </a:pPr>
            <a:r>
              <a:rPr lang="en-US" sz="2400" dirty="0">
                <a:solidFill>
                  <a:srgbClr val="263242"/>
                </a:solidFill>
                <a:latin typeface="Century Gothic" panose="020B0502020202020204" pitchFamily="34" charset="0"/>
              </a:rPr>
              <a:t>Abstract</a:t>
            </a:r>
          </a:p>
          <a:p>
            <a:pPr marL="514350" indent="-514350">
              <a:buFontTx/>
              <a:buAutoNum type="arabicPeriod"/>
            </a:pPr>
            <a:endParaRPr lang="en-US" sz="2400" dirty="0">
              <a:solidFill>
                <a:srgbClr val="263242"/>
              </a:solidFill>
              <a:latin typeface="Century Gothic" panose="020B0502020202020204" pitchFamily="34" charset="0"/>
            </a:endParaRPr>
          </a:p>
          <a:p>
            <a:pPr marL="514350" indent="-514350">
              <a:buFontTx/>
              <a:buAutoNum type="arabicPeriod"/>
            </a:pPr>
            <a:r>
              <a:rPr lang="en-US" sz="2400" dirty="0">
                <a:solidFill>
                  <a:srgbClr val="263242"/>
                </a:solidFill>
                <a:latin typeface="Century Gothic" panose="020B0502020202020204" pitchFamily="34" charset="0"/>
              </a:rPr>
              <a:t>Introduction</a:t>
            </a:r>
          </a:p>
          <a:p>
            <a:pPr marL="514350" indent="-514350">
              <a:buFontTx/>
              <a:buAutoNum type="arabicPeriod"/>
            </a:pPr>
            <a:endParaRPr lang="en-US" sz="2400" dirty="0">
              <a:solidFill>
                <a:srgbClr val="263242"/>
              </a:solidFill>
              <a:latin typeface="Century Gothic" panose="020B0502020202020204" pitchFamily="34" charset="0"/>
            </a:endParaRPr>
          </a:p>
          <a:p>
            <a:pPr marL="514350" indent="-514350">
              <a:buFontTx/>
              <a:buAutoNum type="arabicPeriod"/>
            </a:pPr>
            <a:r>
              <a:rPr lang="en-US" sz="2400" dirty="0">
                <a:solidFill>
                  <a:srgbClr val="263242"/>
                </a:solidFill>
                <a:latin typeface="Century Gothic" panose="020B0502020202020204" pitchFamily="34" charset="0"/>
              </a:rPr>
              <a:t>Problem Statement</a:t>
            </a:r>
          </a:p>
          <a:p>
            <a:pPr marL="514350"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Existing System</a:t>
            </a:r>
          </a:p>
          <a:p>
            <a:pPr marL="2343150" lvl="4"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Proposed System</a:t>
            </a:r>
          </a:p>
          <a:p>
            <a:pPr marL="514350"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Architecture Diagram</a:t>
            </a:r>
          </a:p>
          <a:p>
            <a:pPr marL="514350"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Why these ML Models??</a:t>
            </a:r>
          </a:p>
          <a:p>
            <a:pPr marL="514350"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Result and Model Evaluation</a:t>
            </a:r>
          </a:p>
          <a:p>
            <a:pPr marL="514350" indent="-514350">
              <a:buAutoNum type="arabicPeriod"/>
            </a:pPr>
            <a:endParaRPr lang="en-US" sz="2400" dirty="0">
              <a:solidFill>
                <a:srgbClr val="263242"/>
              </a:solidFill>
              <a:latin typeface="Century Gothic" panose="020B0502020202020204" pitchFamily="34" charset="0"/>
            </a:endParaRPr>
          </a:p>
          <a:p>
            <a:pPr marL="514350" indent="-514350">
              <a:buAutoNum type="arabicPeriod"/>
            </a:pPr>
            <a:r>
              <a:rPr lang="en-US" sz="2400" dirty="0">
                <a:solidFill>
                  <a:srgbClr val="263242"/>
                </a:solidFill>
                <a:latin typeface="Century Gothic" panose="020B0502020202020204" pitchFamily="34" charset="0"/>
              </a:rPr>
              <a:t>Comparison Evaluation</a:t>
            </a:r>
          </a:p>
          <a:p>
            <a:pPr marL="514350" indent="-514350">
              <a:buAutoNum type="arabicPeriod"/>
            </a:pPr>
            <a:endParaRPr lang="en-US" sz="2400" dirty="0">
              <a:solidFill>
                <a:srgbClr val="263242"/>
              </a:solidFill>
              <a:latin typeface="Century Gothic" panose="020B0502020202020204" pitchFamily="34" charset="0"/>
            </a:endParaRPr>
          </a:p>
        </p:txBody>
      </p:sp>
      <p:pic>
        <p:nvPicPr>
          <p:cNvPr id="5" name="Picture 2" descr="SRM Institute of Science and Technology - Wikipedia">
            <a:extLst>
              <a:ext uri="{FF2B5EF4-FFF2-40B4-BE49-F238E27FC236}">
                <a16:creationId xmlns:a16="http://schemas.microsoft.com/office/drawing/2014/main" id="{01ADEDBB-3F3B-2433-3CA3-397BFFDC2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2393" y="147334"/>
            <a:ext cx="570910" cy="569104"/>
          </a:xfrm>
          <a:prstGeom prst="rect">
            <a:avLst/>
          </a:prstGeom>
          <a:noFill/>
          <a:extLst>
            <a:ext uri="{909E8E84-426E-40DD-AFC4-6F175D3DCCD1}">
              <a14:hiddenFill xmlns:a14="http://schemas.microsoft.com/office/drawing/2010/main">
                <a:solidFill>
                  <a:srgbClr val="FFFFFF"/>
                </a:solidFill>
              </a14:hiddenFill>
            </a:ext>
          </a:extLst>
        </p:spPr>
      </p:pic>
      <p:pic>
        <p:nvPicPr>
          <p:cNvPr id="3" name="그래픽 13" descr="House">
            <a:extLst>
              <a:ext uri="{FF2B5EF4-FFF2-40B4-BE49-F238E27FC236}">
                <a16:creationId xmlns:a16="http://schemas.microsoft.com/office/drawing/2014/main" id="{7343D2A9-6561-FDE0-24F8-EE79B2BEE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285554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p:txBody>
          <a:bodyPr/>
          <a:lstStyle/>
          <a:p>
            <a:pPr algn="ctr"/>
            <a:r>
              <a:rPr lang="en-US" b="1" dirty="0"/>
              <a:t>Abstract</a:t>
            </a:r>
            <a:endParaRPr lang="en-IN" b="1" dirty="0"/>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1825625"/>
            <a:ext cx="10515599" cy="4542902"/>
          </a:xfrm>
        </p:spPr>
        <p:txBody>
          <a:bodyPr>
            <a:norm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With the exponential growth of online job platforms, job seekers are increasingly vulnerable to fraudulent job postings. These scams often lead to financial loss, identity theft, and exploitation. This project proposes a machine learning-based solution to detect fake job postings automatically, ensuring a safer digital job-hunting environment. Using the </a:t>
            </a:r>
            <a:r>
              <a:rPr lang="en-US" sz="2000" b="1" dirty="0">
                <a:latin typeface="Times New Roman" panose="02020603050405020304" pitchFamily="18" charset="0"/>
                <a:cs typeface="Times New Roman" panose="02020603050405020304" pitchFamily="18" charset="0"/>
              </a:rPr>
              <a:t>Random Forest algorithm</a:t>
            </a:r>
            <a:r>
              <a:rPr lang="en-US" sz="2000" dirty="0">
                <a:latin typeface="Times New Roman" panose="02020603050405020304" pitchFamily="18" charset="0"/>
                <a:cs typeface="Times New Roman" panose="02020603050405020304" pitchFamily="18" charset="0"/>
              </a:rPr>
              <a:t>, our model learns to classify job posts as genuine or fake by analyzing patterns in text descriptions, metadata, and employer details. Random Forest was selected due to its high accuracy, ability to handle both categorical and textual data, and resistance to overfitting. This system is designed to be scalable, interpretable, and deployable within real-world job platforms to reduce the risk of scams and improve trustworthiness.</a:t>
            </a:r>
            <a:endParaRPr lang="en-IN" sz="2000" dirty="0">
              <a:latin typeface="Times New Roman" panose="02020603050405020304" pitchFamily="18" charset="0"/>
              <a:cs typeface="Times New Roman" panose="02020603050405020304" pitchFamily="18" charset="0"/>
            </a:endParaRPr>
          </a:p>
        </p:txBody>
      </p:sp>
      <p:pic>
        <p:nvPicPr>
          <p:cNvPr id="5" name="그래픽 13" descr="House">
            <a:extLst>
              <a:ext uri="{FF2B5EF4-FFF2-40B4-BE49-F238E27FC236}">
                <a16:creationId xmlns:a16="http://schemas.microsoft.com/office/drawing/2014/main" id="{3BDE5D75-5BC0-CC6E-8EB8-315569EA1F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515803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p:txBody>
          <a:bodyPr/>
          <a:lstStyle/>
          <a:p>
            <a:pPr algn="ctr"/>
            <a:r>
              <a:rPr lang="en-US" b="1" dirty="0"/>
              <a:t>Introduction</a:t>
            </a:r>
            <a:endParaRPr lang="en-IN" b="1" dirty="0"/>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p:txBody>
          <a:bodyPr>
            <a:normAutofit/>
          </a:bodyPr>
          <a:lstStyle/>
          <a:p>
            <a:pPr>
              <a:buNone/>
            </a:pPr>
            <a:r>
              <a:rPr lang="en-US" sz="2400" dirty="0">
                <a:latin typeface="Times New Roman" panose="02020603050405020304" pitchFamily="18" charset="0"/>
                <a:cs typeface="Times New Roman" panose="02020603050405020304" pitchFamily="18" charset="0"/>
              </a:rPr>
              <a:t>Online job portals have revolutionized the job-hunting process, making employment opportunities accessible to a wider audience. However, this convenience comes at a cost—fake job postings are proliferating at an alarming rate. These listings often impersonate reputable companies or offer unrealistic compensation to lure victims into sharing personal data or paying upfront fees.</a:t>
            </a:r>
          </a:p>
          <a:p>
            <a:r>
              <a:rPr lang="en-US" sz="2400" dirty="0">
                <a:latin typeface="Times New Roman" panose="02020603050405020304" pitchFamily="18" charset="0"/>
                <a:cs typeface="Times New Roman" panose="02020603050405020304" pitchFamily="18" charset="0"/>
              </a:rPr>
              <a:t>Our project introduces a machine learning-powered solution for </a:t>
            </a:r>
            <a:r>
              <a:rPr lang="en-US" sz="2400" b="1" dirty="0">
                <a:latin typeface="Times New Roman" panose="02020603050405020304" pitchFamily="18" charset="0"/>
                <a:cs typeface="Times New Roman" panose="02020603050405020304" pitchFamily="18" charset="0"/>
              </a:rPr>
              <a:t>fake job post detection</a:t>
            </a:r>
            <a:r>
              <a:rPr lang="en-US" sz="2400" dirty="0">
                <a:latin typeface="Times New Roman" panose="02020603050405020304" pitchFamily="18" charset="0"/>
                <a:cs typeface="Times New Roman" panose="02020603050405020304" pitchFamily="18" charset="0"/>
              </a:rPr>
              <a:t> using the </a:t>
            </a:r>
            <a:r>
              <a:rPr lang="en-US" sz="2400" b="1" dirty="0">
                <a:latin typeface="Times New Roman" panose="02020603050405020304" pitchFamily="18" charset="0"/>
                <a:cs typeface="Times New Roman" panose="02020603050405020304" pitchFamily="18" charset="0"/>
              </a:rPr>
              <a:t>Random Forest classifier</a:t>
            </a:r>
            <a:r>
              <a:rPr lang="en-US" sz="2400" dirty="0">
                <a:latin typeface="Times New Roman" panose="02020603050405020304" pitchFamily="18" charset="0"/>
                <a:cs typeface="Times New Roman" panose="02020603050405020304" pitchFamily="18" charset="0"/>
              </a:rPr>
              <a:t>. By training on historical job post data, the model identifies suspicious language patterns, unusual metadata, and other red flags. The primary goal is to create a system that proactively flags fraudulent content, thereby protecting users and enhancing the credibility of online job platforms.</a:t>
            </a:r>
          </a:p>
          <a:p>
            <a:pPr marL="0" indent="0" algn="just">
              <a:buNone/>
            </a:pPr>
            <a:endParaRPr lang="en-US" sz="2400" dirty="0"/>
          </a:p>
        </p:txBody>
      </p:sp>
      <p:pic>
        <p:nvPicPr>
          <p:cNvPr id="4" name="그래픽 13" descr="House">
            <a:extLst>
              <a:ext uri="{FF2B5EF4-FFF2-40B4-BE49-F238E27FC236}">
                <a16:creationId xmlns:a16="http://schemas.microsoft.com/office/drawing/2014/main" id="{6D588CDC-E469-A95E-EB73-AD9BBA344B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907613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EDFA-27F2-FF0A-793D-FE078BE9351A}"/>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270B1FEE-803D-2185-6C4B-9D63351261F7}"/>
              </a:ext>
            </a:extLst>
          </p:cNvPr>
          <p:cNvSpPr>
            <a:spLocks noGrp="1"/>
          </p:cNvSpPr>
          <p:nvPr>
            <p:ph idx="1"/>
          </p:nvPr>
        </p:nvSpPr>
        <p:spPr/>
        <p:txBody>
          <a:bodyPr/>
          <a:lstStyle/>
          <a:p>
            <a:pPr>
              <a:buNone/>
            </a:pPr>
            <a:r>
              <a:rPr lang="en-US" dirty="0">
                <a:latin typeface="Times New Roman" panose="02020603050405020304" pitchFamily="18" charset="0"/>
                <a:cs typeface="Times New Roman" panose="02020603050405020304" pitchFamily="18" charset="0"/>
              </a:rPr>
              <a:t>Despite the popularity of online job portals, many lack robust mechanisms to detect fake job listings automatically. These deceptive postings: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Mislead and financially exploit job seekers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 sensitive personal information under false pretenses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Damage the reputation of legitimate platforms</a:t>
            </a:r>
          </a:p>
          <a:p>
            <a:r>
              <a:rPr lang="en-US" dirty="0">
                <a:latin typeface="Times New Roman" panose="02020603050405020304" pitchFamily="18" charset="0"/>
                <a:cs typeface="Times New Roman" panose="02020603050405020304" pitchFamily="18" charset="0"/>
              </a:rPr>
              <a:t>There is a need for an </a:t>
            </a:r>
            <a:r>
              <a:rPr lang="en-US" b="1" dirty="0">
                <a:latin typeface="Times New Roman" panose="02020603050405020304" pitchFamily="18" charset="0"/>
                <a:cs typeface="Times New Roman" panose="02020603050405020304" pitchFamily="18" charset="0"/>
              </a:rPr>
              <a:t>automated, intelligent detection system</a:t>
            </a:r>
            <a:r>
              <a:rPr lang="en-US" dirty="0">
                <a:latin typeface="Times New Roman" panose="02020603050405020304" pitchFamily="18" charset="0"/>
                <a:cs typeface="Times New Roman" panose="02020603050405020304" pitchFamily="18" charset="0"/>
              </a:rPr>
              <a:t> that can accurately classify job listings as real or fake using advanced machine learning techniques.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3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AF618-D9A1-4F81-72E8-9746E0C8DD8C}"/>
              </a:ext>
            </a:extLst>
          </p:cNvPr>
          <p:cNvSpPr>
            <a:spLocks noGrp="1"/>
          </p:cNvSpPr>
          <p:nvPr>
            <p:ph type="title"/>
          </p:nvPr>
        </p:nvSpPr>
        <p:spPr>
          <a:xfrm>
            <a:off x="841248" y="334644"/>
            <a:ext cx="10509504" cy="1076914"/>
          </a:xfrm>
        </p:spPr>
        <p:txBody>
          <a:bodyPr anchor="ctr">
            <a:normAutofit/>
          </a:bodyPr>
          <a:lstStyle/>
          <a:p>
            <a:r>
              <a:rPr lang="en-US" sz="4000"/>
              <a:t>Existing System</a:t>
            </a:r>
          </a:p>
        </p:txBody>
      </p:sp>
      <p:sp>
        <p:nvSpPr>
          <p:cNvPr id="19" name="Rectangle 1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그래픽 13" descr="House">
            <a:extLst>
              <a:ext uri="{FF2B5EF4-FFF2-40B4-BE49-F238E27FC236}">
                <a16:creationId xmlns:a16="http://schemas.microsoft.com/office/drawing/2014/main" id="{ABDFB1AC-D45D-6071-50DB-82A414BEB6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8019" y="5669915"/>
            <a:ext cx="914400" cy="914400"/>
          </a:xfrm>
          <a:prstGeom prst="rect">
            <a:avLst/>
          </a:prstGeom>
        </p:spPr>
      </p:pic>
      <p:graphicFrame>
        <p:nvGraphicFramePr>
          <p:cNvPr id="21" name="Content Placeholder 2">
            <a:extLst>
              <a:ext uri="{FF2B5EF4-FFF2-40B4-BE49-F238E27FC236}">
                <a16:creationId xmlns:a16="http://schemas.microsoft.com/office/drawing/2014/main" id="{988813CB-E9F7-03A3-6A18-AE15B2C79EE2}"/>
              </a:ext>
            </a:extLst>
          </p:cNvPr>
          <p:cNvGraphicFramePr>
            <a:graphicFrameLocks noGrp="1"/>
          </p:cNvGraphicFramePr>
          <p:nvPr>
            <p:ph idx="1"/>
            <p:extLst>
              <p:ext uri="{D42A27DB-BD31-4B8C-83A1-F6EECF244321}">
                <p14:modId xmlns:p14="http://schemas.microsoft.com/office/powerpoint/2010/main" val="233287045"/>
              </p:ext>
            </p:extLst>
          </p:nvPr>
        </p:nvGraphicFramePr>
        <p:xfrm>
          <a:off x="182881" y="1411559"/>
          <a:ext cx="11772900" cy="51727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56392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2D79-A170-FFCE-11E7-B0AB6478224E}"/>
              </a:ext>
            </a:extLst>
          </p:cNvPr>
          <p:cNvSpPr>
            <a:spLocks noGrp="1"/>
          </p:cNvSpPr>
          <p:nvPr>
            <p:ph type="title"/>
          </p:nvPr>
        </p:nvSpPr>
        <p:spPr/>
        <p:txBody>
          <a:bodyPr/>
          <a:lstStyle/>
          <a:p>
            <a:pPr algn="ctr"/>
            <a:r>
              <a:rPr lang="en-US" dirty="0"/>
              <a:t>Proposed System</a:t>
            </a:r>
          </a:p>
        </p:txBody>
      </p:sp>
      <p:sp>
        <p:nvSpPr>
          <p:cNvPr id="3" name="Content Placeholder 2">
            <a:extLst>
              <a:ext uri="{FF2B5EF4-FFF2-40B4-BE49-F238E27FC236}">
                <a16:creationId xmlns:a16="http://schemas.microsoft.com/office/drawing/2014/main" id="{422C0210-BF8B-F394-F67B-E3219AAC0C91}"/>
              </a:ext>
            </a:extLst>
          </p:cNvPr>
          <p:cNvSpPr>
            <a:spLocks noGrp="1"/>
          </p:cNvSpPr>
          <p:nvPr>
            <p:ph idx="1"/>
          </p:nvPr>
        </p:nvSpPr>
        <p:spPr/>
        <p:txBody>
          <a:bodyPr>
            <a:normAutofit lnSpcReduction="10000"/>
          </a:bodyPr>
          <a:lstStyle/>
          <a:p>
            <a:pPr>
              <a:buNone/>
            </a:pPr>
            <a:r>
              <a:rPr lang="en-US" dirty="0">
                <a:latin typeface="Times New Roman" panose="02020603050405020304" pitchFamily="18" charset="0"/>
                <a:cs typeface="Times New Roman" panose="02020603050405020304" pitchFamily="18" charset="0"/>
              </a:rPr>
              <a:t>We propose an </a:t>
            </a:r>
            <a:r>
              <a:rPr lang="en-US" b="1" dirty="0">
                <a:latin typeface="Times New Roman" panose="02020603050405020304" pitchFamily="18" charset="0"/>
                <a:cs typeface="Times New Roman" panose="02020603050405020304" pitchFamily="18" charset="0"/>
              </a:rPr>
              <a:t>automated fake job post detection system</a:t>
            </a:r>
            <a:r>
              <a:rPr lang="en-US" dirty="0">
                <a:latin typeface="Times New Roman" panose="02020603050405020304" pitchFamily="18" charset="0"/>
                <a:cs typeface="Times New Roman" panose="02020603050405020304" pitchFamily="18" charset="0"/>
              </a:rPr>
              <a:t> built using </a:t>
            </a:r>
            <a:r>
              <a:rPr lang="en-US" b="1" dirty="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a robust ensemble learning algorithm. The system operates in two phases:</a:t>
            </a:r>
          </a:p>
          <a:p>
            <a:pPr>
              <a:buFont typeface="+mj-lt"/>
              <a:buAutoNum type="arabicPeriod"/>
            </a:pPr>
            <a:r>
              <a:rPr lang="en-US" b="1" dirty="0">
                <a:latin typeface="Times New Roman" panose="02020603050405020304" pitchFamily="18" charset="0"/>
                <a:cs typeface="Times New Roman" panose="02020603050405020304" pitchFamily="18" charset="0"/>
              </a:rPr>
              <a:t>Training Phase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Data Cleaning &amp; Preprocessing (Text normalization, tokenization, etc.)</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Feature Engineering (e.g., word counts, company credibility, salary range, location anomalies)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Model Training using Random Forest</a:t>
            </a:r>
          </a:p>
          <a:p>
            <a:pPr>
              <a:buFont typeface="+mj-lt"/>
              <a:buAutoNum type="arabicPeriod"/>
            </a:pPr>
            <a:r>
              <a:rPr lang="en-US" b="1" dirty="0">
                <a:latin typeface="Times New Roman" panose="02020603050405020304" pitchFamily="18" charset="0"/>
                <a:cs typeface="Times New Roman" panose="02020603050405020304" pitchFamily="18" charset="0"/>
              </a:rPr>
              <a:t>Prediction Phase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Accepts new job post data</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Applies the trained model to predict whether the post is fake or genuine</a:t>
            </a:r>
          </a:p>
        </p:txBody>
      </p:sp>
      <p:pic>
        <p:nvPicPr>
          <p:cNvPr id="4" name="그래픽 13" descr="House">
            <a:extLst>
              <a:ext uri="{FF2B5EF4-FFF2-40B4-BE49-F238E27FC236}">
                <a16:creationId xmlns:a16="http://schemas.microsoft.com/office/drawing/2014/main" id="{648491C5-2420-5A08-24E7-8BAA118BF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28019" y="5624195"/>
            <a:ext cx="914400" cy="914400"/>
          </a:xfrm>
          <a:prstGeom prst="rect">
            <a:avLst/>
          </a:prstGeom>
        </p:spPr>
      </p:pic>
    </p:spTree>
    <p:extLst>
      <p:ext uri="{BB962C8B-B14F-4D97-AF65-F5344CB8AC3E}">
        <p14:creationId xmlns:p14="http://schemas.microsoft.com/office/powerpoint/2010/main" val="2938674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2D79-A170-FFCE-11E7-B0AB6478224E}"/>
              </a:ext>
            </a:extLst>
          </p:cNvPr>
          <p:cNvSpPr>
            <a:spLocks noGrp="1"/>
          </p:cNvSpPr>
          <p:nvPr>
            <p:ph type="title"/>
          </p:nvPr>
        </p:nvSpPr>
        <p:spPr>
          <a:xfrm>
            <a:off x="510268" y="-158779"/>
            <a:ext cx="10515600" cy="1325563"/>
          </a:xfrm>
        </p:spPr>
        <p:txBody>
          <a:bodyPr/>
          <a:lstStyle/>
          <a:p>
            <a:pPr algn="ctr"/>
            <a:r>
              <a:rPr lang="en-US" dirty="0"/>
              <a:t>Advantages</a:t>
            </a:r>
          </a:p>
        </p:txBody>
      </p:sp>
      <p:pic>
        <p:nvPicPr>
          <p:cNvPr id="4" name="그래픽 13" descr="House">
            <a:extLst>
              <a:ext uri="{FF2B5EF4-FFF2-40B4-BE49-F238E27FC236}">
                <a16:creationId xmlns:a16="http://schemas.microsoft.com/office/drawing/2014/main" id="{648491C5-2420-5A08-24E7-8BAA118BF9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28019" y="5624195"/>
            <a:ext cx="914400" cy="914400"/>
          </a:xfrm>
          <a:prstGeom prst="rect">
            <a:avLst/>
          </a:prstGeom>
        </p:spPr>
      </p:pic>
      <p:sp>
        <p:nvSpPr>
          <p:cNvPr id="5" name="Rectangle 1">
            <a:extLst>
              <a:ext uri="{FF2B5EF4-FFF2-40B4-BE49-F238E27FC236}">
                <a16:creationId xmlns:a16="http://schemas.microsoft.com/office/drawing/2014/main" id="{C87D3B86-A6FD-5C6A-CB34-6F1C193F8508}"/>
              </a:ext>
            </a:extLst>
          </p:cNvPr>
          <p:cNvSpPr>
            <a:spLocks noGrp="1" noChangeArrowheads="1"/>
          </p:cNvSpPr>
          <p:nvPr>
            <p:ph idx="1"/>
          </p:nvPr>
        </p:nvSpPr>
        <p:spPr bwMode="auto">
          <a:xfrm>
            <a:off x="652463" y="1166784"/>
            <a:ext cx="1127283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Detection: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flags suspicious job posts without manual intervention, reducing human workload and response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with Random Forest: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Effectively captures complex patterns in data, achieving high classification accuracy and low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Evaluation: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integrated into job portals to detect fake listings instantly at the time of posting.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Importance Insights: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which job features (e.g., salary range, job description, company name) contribute most to detecting fake posts.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Solution: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handle large volumes of job data efficiently, making it suitable for growing job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Trainable: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be updated with new data over time to improve detection accuracy and adapt to new scam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Platform Trust: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protect users from fraud, increasing the reliability and reputation of job search platforms.</a:t>
            </a:r>
          </a:p>
        </p:txBody>
      </p:sp>
    </p:spTree>
    <p:extLst>
      <p:ext uri="{BB962C8B-B14F-4D97-AF65-F5344CB8AC3E}">
        <p14:creationId xmlns:p14="http://schemas.microsoft.com/office/powerpoint/2010/main" val="1012929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A636E-DEB5-32B7-DABA-BB4E9ABBCE5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Architecture Diagram</a:t>
            </a:r>
          </a:p>
        </p:txBody>
      </p:sp>
      <p:pic>
        <p:nvPicPr>
          <p:cNvPr id="4" name="Picture 3">
            <a:extLst>
              <a:ext uri="{FF2B5EF4-FFF2-40B4-BE49-F238E27FC236}">
                <a16:creationId xmlns:a16="http://schemas.microsoft.com/office/drawing/2014/main" id="{80818F21-878E-EE7F-F663-D63455FB3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7248" y="1463752"/>
            <a:ext cx="6994606" cy="4661249"/>
          </a:xfrm>
          <a:prstGeom prst="rect">
            <a:avLst/>
          </a:prstGeom>
        </p:spPr>
      </p:pic>
    </p:spTree>
    <p:extLst>
      <p:ext uri="{BB962C8B-B14F-4D97-AF65-F5344CB8AC3E}">
        <p14:creationId xmlns:p14="http://schemas.microsoft.com/office/powerpoint/2010/main" val="110066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17880</TotalTime>
  <Words>2031</Words>
  <Application>Microsoft Office PowerPoint</Application>
  <PresentationFormat>Widescreen</PresentationFormat>
  <Paragraphs>173</Paragraphs>
  <Slides>17</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Calibri</vt:lpstr>
      <vt:lpstr>Calibri Light</vt:lpstr>
      <vt:lpstr>Cambria</vt:lpstr>
      <vt:lpstr>Century Gothic</vt:lpstr>
      <vt:lpstr>Courier New</vt:lpstr>
      <vt:lpstr>Times New Roman</vt:lpstr>
      <vt:lpstr>Office Theme</vt:lpstr>
      <vt:lpstr> FINAL REVIEW    FAKE JOB POST DETECTION USING MACHINE LEARNING Project Category: RESEARCH</vt:lpstr>
      <vt:lpstr>PowerPoint Presentation</vt:lpstr>
      <vt:lpstr>Abstract</vt:lpstr>
      <vt:lpstr>Introduction</vt:lpstr>
      <vt:lpstr>Problem Statement</vt:lpstr>
      <vt:lpstr>Existing System</vt:lpstr>
      <vt:lpstr>Proposed System</vt:lpstr>
      <vt:lpstr>Advantages</vt:lpstr>
      <vt:lpstr>Architecture Diagram</vt:lpstr>
      <vt:lpstr>PowerPoint Presentation</vt:lpstr>
      <vt:lpstr>PowerPoint Presentation</vt:lpstr>
      <vt:lpstr>Research Gaps</vt:lpstr>
      <vt:lpstr>Literature Survey</vt:lpstr>
      <vt:lpstr>PowerPoint Presentation</vt:lpstr>
      <vt:lpstr>Conclusion and Future Scope</vt:lpstr>
      <vt:lpstr>Conclusion and Future Scope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Tanmay PC</cp:lastModifiedBy>
  <cp:revision>53</cp:revision>
  <cp:lastPrinted>2025-04-03T08:28:58Z</cp:lastPrinted>
  <dcterms:created xsi:type="dcterms:W3CDTF">2024-07-15T07:58:00Z</dcterms:created>
  <dcterms:modified xsi:type="dcterms:W3CDTF">2025-05-12T16:13:55Z</dcterms:modified>
</cp:coreProperties>
</file>