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257" r:id="rId2"/>
    <p:sldId id="396" r:id="rId3"/>
    <p:sldId id="397" r:id="rId4"/>
    <p:sldId id="398" r:id="rId5"/>
    <p:sldId id="39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400" r:id="rId23"/>
    <p:sldId id="375" r:id="rId24"/>
    <p:sldId id="376" r:id="rId25"/>
    <p:sldId id="377" r:id="rId26"/>
    <p:sldId id="378" r:id="rId27"/>
    <p:sldId id="379" r:id="rId28"/>
    <p:sldId id="258" r:id="rId29"/>
    <p:sldId id="259" r:id="rId30"/>
    <p:sldId id="260" r:id="rId31"/>
    <p:sldId id="268" r:id="rId32"/>
    <p:sldId id="270" r:id="rId33"/>
    <p:sldId id="271" r:id="rId34"/>
    <p:sldId id="272" r:id="rId35"/>
    <p:sldId id="273" r:id="rId36"/>
    <p:sldId id="281" r:id="rId37"/>
    <p:sldId id="282" r:id="rId38"/>
    <p:sldId id="286" r:id="rId39"/>
    <p:sldId id="292" r:id="rId40"/>
    <p:sldId id="307" r:id="rId41"/>
    <p:sldId id="309" r:id="rId42"/>
    <p:sldId id="308" r:id="rId43"/>
    <p:sldId id="304" r:id="rId44"/>
    <p:sldId id="310" r:id="rId45"/>
    <p:sldId id="364" r:id="rId46"/>
    <p:sldId id="315" r:id="rId47"/>
    <p:sldId id="319" r:id="rId48"/>
    <p:sldId id="325" r:id="rId49"/>
    <p:sldId id="329" r:id="rId50"/>
    <p:sldId id="361" r:id="rId51"/>
    <p:sldId id="362" r:id="rId52"/>
    <p:sldId id="365" r:id="rId53"/>
    <p:sldId id="369" r:id="rId54"/>
    <p:sldId id="373" r:id="rId55"/>
    <p:sldId id="371" r:id="rId56"/>
    <p:sldId id="363" r:id="rId57"/>
    <p:sldId id="331" r:id="rId58"/>
    <p:sldId id="332" r:id="rId59"/>
    <p:sldId id="333" r:id="rId60"/>
    <p:sldId id="337" r:id="rId61"/>
    <p:sldId id="338" r:id="rId62"/>
    <p:sldId id="340" r:id="rId63"/>
    <p:sldId id="343" r:id="rId64"/>
    <p:sldId id="348" r:id="rId65"/>
    <p:sldId id="345" r:id="rId66"/>
    <p:sldId id="360" r:id="rId67"/>
    <p:sldId id="351" r:id="rId68"/>
    <p:sldId id="352" r:id="rId69"/>
    <p:sldId id="353" r:id="rId70"/>
    <p:sldId id="374" r:id="rId71"/>
    <p:sldId id="354" r:id="rId72"/>
    <p:sldId id="355" r:id="rId73"/>
    <p:sldId id="356" r:id="rId74"/>
    <p:sldId id="359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8A940E-4A4F-0244-8B50-59040CE77D38}">
          <p14:sldIdLst>
            <p14:sldId id="257"/>
            <p14:sldId id="396"/>
            <p14:sldId id="397"/>
            <p14:sldId id="398"/>
            <p14:sldId id="399"/>
          </p14:sldIdLst>
        </p14:section>
        <p14:section name="Lecture 11" id="{7249B651-53A0-FD43-BD56-3CE36202863B}">
          <p14:sldIdLst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400"/>
            <p14:sldId id="375"/>
            <p14:sldId id="376"/>
            <p14:sldId id="377"/>
            <p14:sldId id="378"/>
            <p14:sldId id="379"/>
            <p14:sldId id="258"/>
            <p14:sldId id="259"/>
            <p14:sldId id="260"/>
            <p14:sldId id="268"/>
            <p14:sldId id="270"/>
          </p14:sldIdLst>
        </p14:section>
        <p14:section name="Lecture 12" id="{E27C087F-AB04-9A46-ABDC-60C4D7D8FA05}">
          <p14:sldIdLst>
            <p14:sldId id="271"/>
            <p14:sldId id="272"/>
            <p14:sldId id="273"/>
            <p14:sldId id="281"/>
          </p14:sldIdLst>
        </p14:section>
        <p14:section name="Lectures 14-15" id="{5745F79E-A431-7D4E-A737-E4F0B7E96C15}">
          <p14:sldIdLst>
            <p14:sldId id="282"/>
            <p14:sldId id="286"/>
            <p14:sldId id="292"/>
            <p14:sldId id="307"/>
            <p14:sldId id="309"/>
            <p14:sldId id="308"/>
            <p14:sldId id="304"/>
            <p14:sldId id="310"/>
            <p14:sldId id="364"/>
            <p14:sldId id="315"/>
            <p14:sldId id="319"/>
            <p14:sldId id="325"/>
            <p14:sldId id="329"/>
            <p14:sldId id="361"/>
            <p14:sldId id="362"/>
            <p14:sldId id="365"/>
            <p14:sldId id="369"/>
            <p14:sldId id="373"/>
            <p14:sldId id="371"/>
            <p14:sldId id="363"/>
          </p14:sldIdLst>
        </p14:section>
        <p14:section name="Lecture 16" id="{2EF27E13-6F27-EA4A-B2B8-F6A91102E0D6}">
          <p14:sldIdLst>
            <p14:sldId id="331"/>
            <p14:sldId id="332"/>
            <p14:sldId id="333"/>
            <p14:sldId id="337"/>
            <p14:sldId id="338"/>
            <p14:sldId id="340"/>
            <p14:sldId id="343"/>
            <p14:sldId id="348"/>
            <p14:sldId id="345"/>
            <p14:sldId id="360"/>
          </p14:sldIdLst>
        </p14:section>
        <p14:section name="Lecture 17" id="{02676BD7-63EA-3B40-9783-F1B7E4342A34}">
          <p14:sldIdLst>
            <p14:sldId id="351"/>
            <p14:sldId id="352"/>
            <p14:sldId id="353"/>
            <p14:sldId id="374"/>
            <p14:sldId id="354"/>
            <p14:sldId id="355"/>
            <p14:sldId id="356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1"/>
    <p:restoredTop sz="94071"/>
  </p:normalViewPr>
  <p:slideViewPr>
    <p:cSldViewPr snapToGrid="0" snapToObjects="1">
      <p:cViewPr>
        <p:scale>
          <a:sx n="99" d="100"/>
          <a:sy n="99" d="100"/>
        </p:scale>
        <p:origin x="3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E2946-4ADA-634E-A304-C5A0D6D5427B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68DA6-CFD5-9C49-A5AB-2BDCF8C5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C1680-58FF-A942-8304-4D5033A80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90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B062BF-8938-6540-89F8-D1AD1892A69D}" type="slidenum">
              <a:rPr lang="en-US"/>
              <a:pPr/>
              <a:t>27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75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42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08050"/>
            <a:r>
              <a:rPr lang="en-US" sz="1000" i="1">
                <a:solidFill>
                  <a:prstClr val="black"/>
                </a:solidFill>
                <a:latin typeface="Calibri"/>
              </a:rPr>
              <a:t>7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61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55F1F-B6B4-804E-84D7-1B711087A27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35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55F1F-B6B4-804E-84D7-1B711087A27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53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68DA6-CFD5-9C49-A5AB-2BDCF8C59B1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8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44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66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being slightly sloppy here-</a:t>
            </a:r>
            <a:r>
              <a:rPr lang="en-US" baseline="0" dirty="0" smtClean="0"/>
              <a:t> the exponent in length of runs for k+1 passes should be (k-1)_+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68DA6-CFD5-9C49-A5AB-2BDCF8C59B1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23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SMJ calculation, we simplified B^{k+1}(B+1) ~= B^{k+2}, and similarly with the HJ 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68DA6-CFD5-9C49-A5AB-2BDCF8C59B1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68DA6-CFD5-9C49-A5AB-2BDCF8C59B1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37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4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59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0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99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6992" y="0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6992" y="8686404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93" tIns="0" rIns="18993" bIns="0" anchor="b">
            <a:prstTxWarp prst="textNoShape">
              <a:avLst/>
            </a:prstTxWarp>
          </a:bodyPr>
          <a:lstStyle/>
          <a:p>
            <a:pPr algn="r" defTabSz="914822"/>
            <a:r>
              <a:rPr lang="en-US" sz="1000" i="1" dirty="0">
                <a:solidFill>
                  <a:prstClr val="black"/>
                </a:solidFill>
                <a:latin typeface="Book Antiqua" charset="0"/>
              </a:rPr>
              <a:t>7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" y="8686404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" y="0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7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6992" y="0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6992" y="8686404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93" tIns="0" rIns="18993" bIns="0" anchor="b">
            <a:prstTxWarp prst="textNoShape">
              <a:avLst/>
            </a:prstTxWarp>
          </a:bodyPr>
          <a:lstStyle/>
          <a:p>
            <a:pPr algn="r" defTabSz="914822"/>
            <a:r>
              <a:rPr lang="en-US" sz="1000" i="1" dirty="0">
                <a:solidFill>
                  <a:prstClr val="black"/>
                </a:solidFill>
                <a:latin typeface="Book Antiqua" charset="0"/>
              </a:rPr>
              <a:t>7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" y="8686404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" y="0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31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14737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89864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10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87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7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0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8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6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8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0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04C69-683E-FC49-A211-B392EDE83602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10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91.png"/><Relationship Id="rId5" Type="http://schemas.openxmlformats.org/officeDocument/2006/relationships/image" Target="../media/image15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5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Relationship Id="rId3" Type="http://schemas.openxmlformats.org/officeDocument/2006/relationships/image" Target="../media/image11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Relationship Id="rId3" Type="http://schemas.openxmlformats.org/officeDocument/2006/relationships/image" Target="../media/image2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4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4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145 Final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Best Of Collection (Master Tracks), Vol. 2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0743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09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1272-E65E-2F47-A732-A2A079177C44}" type="slidenum">
              <a:rPr lang="en-US"/>
              <a:pPr/>
              <a:t>10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 </a:t>
            </a:r>
            <a:r>
              <a:rPr lang="en-US" dirty="0" smtClean="0"/>
              <a:t>Properties: ACID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tomic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State shows either all the effects of </a:t>
            </a:r>
            <a:r>
              <a:rPr lang="en-US" dirty="0" err="1"/>
              <a:t>txn</a:t>
            </a:r>
            <a:r>
              <a:rPr lang="en-US" dirty="0"/>
              <a:t>, or none of them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onsistent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Txn</a:t>
            </a:r>
            <a:r>
              <a:rPr lang="en-US" dirty="0"/>
              <a:t> moves from a state where integrity holds, to another where integrity holds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solated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Effect of </a:t>
            </a:r>
            <a:r>
              <a:rPr lang="en-US" dirty="0" err="1"/>
              <a:t>txns</a:t>
            </a:r>
            <a:r>
              <a:rPr lang="en-US" dirty="0"/>
              <a:t> is the same as </a:t>
            </a:r>
            <a:r>
              <a:rPr lang="en-US" dirty="0" err="1"/>
              <a:t>txns</a:t>
            </a:r>
            <a:r>
              <a:rPr lang="en-US" dirty="0"/>
              <a:t> running one after another (</a:t>
            </a:r>
            <a:r>
              <a:rPr lang="en-US" dirty="0" err="1"/>
              <a:t>ie</a:t>
            </a:r>
            <a:r>
              <a:rPr lang="en-US" dirty="0"/>
              <a:t> looks like batch mode)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urable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Once a </a:t>
            </a:r>
            <a:r>
              <a:rPr lang="en-US" dirty="0" err="1"/>
              <a:t>txn</a:t>
            </a:r>
            <a:r>
              <a:rPr lang="en-US" dirty="0"/>
              <a:t> has committed, its effects remain in the database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1182" y="6019512"/>
            <a:ext cx="844741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ACID </a:t>
            </a:r>
            <a:r>
              <a:rPr lang="en-US" sz="3200" smtClean="0">
                <a:latin typeface="+mj-lt"/>
              </a:rPr>
              <a:t>continues to be a </a:t>
            </a:r>
            <a:r>
              <a:rPr lang="en-US" sz="3200" dirty="0">
                <a:latin typeface="+mj-lt"/>
              </a:rPr>
              <a:t>source of great debate!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09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Basic Idea</a:t>
            </a:r>
            <a:r>
              <a:rPr lang="en-US" dirty="0" smtClean="0"/>
              <a:t>: (Physical) </a:t>
            </a:r>
            <a:r>
              <a:rPr lang="en-US" dirty="0"/>
              <a:t>Logging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24400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Record </a:t>
            </a:r>
            <a:r>
              <a:rPr lang="en-US" dirty="0" smtClean="0"/>
              <a:t>UNDO information for every update!</a:t>
            </a:r>
            <a:endParaRPr lang="en-US" dirty="0"/>
          </a:p>
          <a:p>
            <a:pPr lvl="1"/>
            <a:r>
              <a:rPr lang="en-US" sz="2800" dirty="0"/>
              <a:t>Sequential writes to </a:t>
            </a:r>
            <a:r>
              <a:rPr lang="en-US" sz="2800" dirty="0" smtClean="0"/>
              <a:t>log</a:t>
            </a:r>
            <a:endParaRPr lang="en-US" sz="2800" dirty="0"/>
          </a:p>
          <a:p>
            <a:pPr lvl="1"/>
            <a:r>
              <a:rPr lang="en-US" sz="2800" dirty="0"/>
              <a:t>Minimal info (diff) written to </a:t>
            </a:r>
            <a:r>
              <a:rPr lang="en-US" sz="2800" dirty="0" smtClean="0"/>
              <a:t>log</a:t>
            </a:r>
          </a:p>
          <a:p>
            <a:pPr lvl="1"/>
            <a:endParaRPr lang="en-US" sz="2800" i="1" dirty="0"/>
          </a:p>
          <a:p>
            <a:r>
              <a:rPr lang="en-US" dirty="0" smtClean="0"/>
              <a:t>The </a:t>
            </a:r>
            <a:r>
              <a:rPr lang="en-US" b="1" dirty="0" smtClean="0"/>
              <a:t>log</a:t>
            </a:r>
            <a:r>
              <a:rPr lang="en-US" dirty="0" smtClean="0"/>
              <a:t> consists of </a:t>
            </a:r>
            <a:r>
              <a:rPr lang="en-US" b="1" dirty="0" smtClean="0"/>
              <a:t>an </a:t>
            </a:r>
            <a:r>
              <a:rPr lang="en-US" b="1" dirty="0"/>
              <a:t>ordered list of </a:t>
            </a:r>
            <a:r>
              <a:rPr lang="en-US" b="1" dirty="0" smtClean="0"/>
              <a:t>actions</a:t>
            </a:r>
            <a:endParaRPr lang="en-US" b="1" dirty="0"/>
          </a:p>
          <a:p>
            <a:pPr lvl="1"/>
            <a:r>
              <a:rPr lang="en-US" sz="2800" dirty="0"/>
              <a:t>Log record contains: </a:t>
            </a:r>
          </a:p>
          <a:p>
            <a:pPr lvl="2">
              <a:buFontTx/>
              <a:buNone/>
            </a:pPr>
            <a:r>
              <a:rPr lang="en-US" sz="2800" dirty="0">
                <a:solidFill>
                  <a:srgbClr val="0000FF"/>
                </a:solidFill>
              </a:rPr>
              <a:t>&lt;XID, location, old data, new data&gt; </a:t>
            </a:r>
          </a:p>
        </p:txBody>
      </p:sp>
      <p:sp>
        <p:nvSpPr>
          <p:cNvPr id="2" name="Rectangle 1"/>
          <p:cNvSpPr/>
          <p:nvPr/>
        </p:nvSpPr>
        <p:spPr>
          <a:xfrm>
            <a:off x="2531562" y="5663625"/>
            <a:ext cx="712887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This is sufficient </a:t>
            </a:r>
            <a:r>
              <a:rPr lang="en-US" sz="3200" dirty="0">
                <a:latin typeface="+mj-lt"/>
              </a:rPr>
              <a:t>to UNDO any transaction!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32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6287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Why do we need logging for atomicity?</a:t>
            </a:r>
            <a:endParaRPr lang="en-US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244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Couldn’t we just write TXN to disk </a:t>
            </a:r>
            <a:r>
              <a:rPr lang="en-US" b="1" dirty="0" smtClean="0"/>
              <a:t>only</a:t>
            </a:r>
            <a:r>
              <a:rPr lang="en-US" dirty="0" smtClean="0"/>
              <a:t> once whole TXN complete?</a:t>
            </a:r>
          </a:p>
          <a:p>
            <a:pPr lvl="1"/>
            <a:r>
              <a:rPr lang="en-US" sz="2400" dirty="0" smtClean="0"/>
              <a:t>Then, if abort / crash and TXN not complete, it has no effect- atomicity!</a:t>
            </a:r>
            <a:endParaRPr lang="en-US" dirty="0" smtClean="0"/>
          </a:p>
          <a:p>
            <a:pPr lvl="1"/>
            <a:r>
              <a:rPr lang="en-US" sz="2400" i="1" dirty="0" smtClean="0"/>
              <a:t>With unlimited memory and time, this could work…</a:t>
            </a:r>
          </a:p>
          <a:p>
            <a:pPr lvl="1"/>
            <a:endParaRPr lang="en-US" i="1" dirty="0"/>
          </a:p>
          <a:p>
            <a:r>
              <a:rPr lang="en-US" sz="2800" dirty="0" smtClean="0"/>
              <a:t>However, we </a:t>
            </a:r>
            <a:r>
              <a:rPr lang="en-US" sz="2800" b="1" dirty="0" smtClean="0"/>
              <a:t>need to log partial results of TXNs</a:t>
            </a:r>
            <a:r>
              <a:rPr lang="en-US" sz="2800" dirty="0" smtClean="0"/>
              <a:t> because of:</a:t>
            </a:r>
          </a:p>
          <a:p>
            <a:pPr lvl="1"/>
            <a:r>
              <a:rPr lang="en-US" sz="2400" dirty="0" smtClean="0"/>
              <a:t>Memory constraints (enough space for full TXN??)</a:t>
            </a:r>
          </a:p>
          <a:p>
            <a:pPr lvl="1"/>
            <a:r>
              <a:rPr lang="en-US" dirty="0" smtClean="0"/>
              <a:t>Time constraints (what if one TXN takes very long?)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68066" y="5129184"/>
            <a:ext cx="925586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We need to write partial results to disk!</a:t>
            </a:r>
          </a:p>
          <a:p>
            <a:pPr algn="ctr"/>
            <a:r>
              <a:rPr lang="en-US" sz="2800" dirty="0" smtClean="0">
                <a:latin typeface="+mj-lt"/>
              </a:rPr>
              <a:t>…And so we need a </a:t>
            </a:r>
            <a:r>
              <a:rPr lang="en-US" sz="2800" b="1" dirty="0" smtClean="0">
                <a:latin typeface="+mj-lt"/>
              </a:rPr>
              <a:t>log</a:t>
            </a:r>
            <a:r>
              <a:rPr lang="en-US" sz="2800" dirty="0" smtClean="0">
                <a:latin typeface="+mj-lt"/>
              </a:rPr>
              <a:t> to be able to </a:t>
            </a:r>
            <a:r>
              <a:rPr lang="en-US" sz="2800" b="1" i="1" dirty="0" smtClean="0">
                <a:latin typeface="+mj-lt"/>
              </a:rPr>
              <a:t>undo</a:t>
            </a:r>
            <a:r>
              <a:rPr lang="en-US" sz="2800" dirty="0" smtClean="0">
                <a:latin typeface="+mj-lt"/>
              </a:rPr>
              <a:t> these partial results!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32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9785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Transaction </a:t>
            </a:r>
            <a:r>
              <a:rPr lang="en-US" dirty="0" smtClean="0"/>
              <a:t>Commit Process</a:t>
            </a:r>
            <a:endParaRPr lang="en-US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FORCE Write </a:t>
            </a:r>
            <a:r>
              <a:rPr lang="en-US" sz="3200" b="1" dirty="0"/>
              <a:t>commit</a:t>
            </a:r>
            <a:r>
              <a:rPr lang="en-US" sz="3200" dirty="0"/>
              <a:t> record to </a:t>
            </a:r>
            <a:r>
              <a:rPr lang="en-US" sz="3200" dirty="0" smtClean="0"/>
              <a:t>log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All </a:t>
            </a:r>
            <a:r>
              <a:rPr lang="en-US" sz="3200" dirty="0"/>
              <a:t>log records up to </a:t>
            </a:r>
            <a:r>
              <a:rPr lang="en-US" sz="3200" dirty="0" smtClean="0"/>
              <a:t>last update from this TX are FORCED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Commit</a:t>
            </a:r>
            <a:r>
              <a:rPr lang="en-US" sz="3200" dirty="0"/>
              <a:t>() </a:t>
            </a:r>
            <a:r>
              <a:rPr lang="en-US" sz="3200" dirty="0" smtClean="0"/>
              <a:t>returns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451600" y="5232737"/>
            <a:ext cx="728879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Transaction is committed </a:t>
            </a:r>
            <a:r>
              <a:rPr lang="en-US" sz="3000" i="1" dirty="0">
                <a:latin typeface="+mj-lt"/>
              </a:rPr>
              <a:t>once commit </a:t>
            </a:r>
            <a:r>
              <a:rPr lang="en-US" sz="3000" i="1" dirty="0" smtClean="0">
                <a:latin typeface="+mj-lt"/>
              </a:rPr>
              <a:t>log record </a:t>
            </a:r>
            <a:r>
              <a:rPr lang="en-US" sz="3000" i="1" dirty="0">
                <a:latin typeface="+mj-lt"/>
              </a:rPr>
              <a:t>is on stable storage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2638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Write-ahead Logging (WAL) Commit Protocol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5436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6372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3645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55389" y="1880356"/>
            <a:ext cx="1711158" cy="1372912"/>
            <a:chOff x="5355389" y="1880356"/>
            <a:chExt cx="1711158" cy="1372912"/>
          </a:xfrm>
        </p:grpSpPr>
        <p:sp>
          <p:nvSpPr>
            <p:cNvPr id="9" name="TextBox 8"/>
            <p:cNvSpPr txBox="1"/>
            <p:nvPr/>
          </p:nvSpPr>
          <p:spPr>
            <a:xfrm>
              <a:off x="5355389" y="1880356"/>
              <a:ext cx="1711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A: 0</a:t>
              </a:r>
              <a:r>
                <a:rPr lang="en-US" sz="2800" dirty="0">
                  <a:latin typeface="+mj-lt"/>
                  <a:sym typeface="Wingdings"/>
                </a:rPr>
                <a:t>1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2437" y="2538323"/>
              <a:ext cx="286088" cy="71494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17387" y="2538323"/>
              <a:ext cx="286088" cy="71494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507712" y="1461560"/>
            <a:ext cx="329184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time, let’s try committing </a:t>
            </a:r>
            <a:r>
              <a:rPr lang="en-US" sz="2400" b="1" i="1" u="sng" dirty="0" smtClean="0">
                <a:latin typeface="+mj-lt"/>
              </a:rPr>
              <a:t>after</a:t>
            </a:r>
            <a:r>
              <a:rPr lang="en-US" sz="2400" b="1" u="sng" dirty="0" smtClean="0">
                <a:latin typeface="+mj-lt"/>
              </a:rPr>
              <a:t> we’ve written log to disk but </a:t>
            </a:r>
            <a:r>
              <a:rPr lang="en-US" sz="2400" b="1" i="1" u="sng" dirty="0" smtClean="0">
                <a:latin typeface="+mj-lt"/>
              </a:rPr>
              <a:t>before</a:t>
            </a:r>
            <a:r>
              <a:rPr lang="en-US" sz="2400" b="1" u="sng" dirty="0" smtClean="0">
                <a:latin typeface="+mj-lt"/>
              </a:rPr>
              <a:t> we’ve written data to disk</a:t>
            </a:r>
            <a:r>
              <a:rPr lang="en-US" sz="2400" dirty="0" smtClean="0">
                <a:latin typeface="+mj-lt"/>
              </a:rPr>
              <a:t>… this is WAL!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07712" y="4325696"/>
            <a:ext cx="3182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07712" y="3552988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866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07787 0.371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1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24" grpId="0" animBg="1"/>
      <p:bldP spid="25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Write-ahead Logging (WAL) Commit Protocol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290960" y="4419292"/>
            <a:ext cx="1711158" cy="1372912"/>
            <a:chOff x="5355389" y="1880356"/>
            <a:chExt cx="1711158" cy="1372912"/>
          </a:xfrm>
        </p:grpSpPr>
        <p:sp>
          <p:nvSpPr>
            <p:cNvPr id="9" name="TextBox 8"/>
            <p:cNvSpPr txBox="1"/>
            <p:nvPr/>
          </p:nvSpPr>
          <p:spPr>
            <a:xfrm>
              <a:off x="5355389" y="1880356"/>
              <a:ext cx="1711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A: 0</a:t>
              </a:r>
              <a:r>
                <a:rPr lang="en-US" sz="2800" dirty="0">
                  <a:latin typeface="+mj-lt"/>
                  <a:sym typeface="Wingdings"/>
                </a:rPr>
                <a:t>1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2437" y="2538323"/>
              <a:ext cx="286088" cy="71494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17387" y="2538323"/>
              <a:ext cx="286088" cy="71494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507712" y="1461560"/>
            <a:ext cx="329184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time, let’s try committing </a:t>
            </a:r>
            <a:r>
              <a:rPr lang="en-US" sz="2400" b="1" i="1" u="sng" dirty="0" smtClean="0">
                <a:latin typeface="+mj-lt"/>
              </a:rPr>
              <a:t>after</a:t>
            </a:r>
            <a:r>
              <a:rPr lang="en-US" sz="2400" b="1" u="sng" dirty="0" smtClean="0">
                <a:latin typeface="+mj-lt"/>
              </a:rPr>
              <a:t> we’ve written log to disk but </a:t>
            </a:r>
            <a:r>
              <a:rPr lang="en-US" sz="2400" b="1" i="1" u="sng" dirty="0" smtClean="0">
                <a:latin typeface="+mj-lt"/>
              </a:rPr>
              <a:t>before</a:t>
            </a:r>
            <a:r>
              <a:rPr lang="en-US" sz="2400" b="1" u="sng" dirty="0" smtClean="0">
                <a:latin typeface="+mj-lt"/>
              </a:rPr>
              <a:t> we’ve written data to disk</a:t>
            </a:r>
            <a:r>
              <a:rPr lang="en-US" sz="2400" dirty="0" smtClean="0">
                <a:latin typeface="+mj-lt"/>
              </a:rPr>
              <a:t>… this is WAL!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07712" y="4325696"/>
            <a:ext cx="3182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07712" y="3552988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07712" y="5504783"/>
            <a:ext cx="261939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00B050"/>
                </a:solidFill>
                <a:latin typeface="+mj-lt"/>
              </a:rPr>
              <a:t>USE THE LOG!</a:t>
            </a:r>
            <a:endParaRPr lang="en-US" sz="3200" b="1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283164" y="5217362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</p:spTree>
    <p:extLst>
      <p:ext uri="{BB962C8B-B14F-4D97-AF65-F5344CB8AC3E}">
        <p14:creationId xmlns:p14="http://schemas.microsoft.com/office/powerpoint/2010/main" val="8406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C 0.00247 -0.00023 0.00286 0.00186 -0.00677 -0.00393 C -0.01055 -0.00625 -0.0099 -0.00694 -0.01354 -0.0081 C -0.0155 -0.00856 -0.01758 -0.00856 -0.01953 -0.00925 C -0.02162 -0.00995 -0.02357 -0.01088 -0.02552 -0.01203 C -0.0263 -0.0125 -0.02696 -0.01296 -0.02774 -0.01342 C -0.0293 -0.01388 -0.03073 -0.01412 -0.03229 -0.01458 C -0.03425 -0.0155 -0.03633 -0.0162 -0.03828 -0.01736 C -0.03906 -0.01782 -0.03972 -0.01851 -0.0405 -0.01875 C -0.04245 -0.01921 -0.04453 -0.01944 -0.04649 -0.0199 C -0.04857 -0.0206 -0.05065 -0.02222 -0.05248 -0.02268 C -0.05456 -0.02314 -0.0569 -0.02338 -0.05847 -0.02407 C -0.06107 -0.02476 -0.06641 -0.02662 -0.06641 -0.02638 C -0.06706 -0.02754 -0.06797 -0.0287 -0.06953 -0.02939 C -0.07018 -0.03009 -0.07149 -0.03009 -0.07279 -0.03055 C -0.08229 -0.03449 -0.06823 -0.02939 -0.07956 -0.03333 C -0.08203 -0.03634 -0.08216 -0.0368 -0.08555 -0.03865 C -0.08672 -0.03935 -0.08828 -0.03935 -0.08932 -0.04004 C -0.0918 -0.04143 -0.09453 -0.04328 -0.09675 -0.04537 C -0.09883 -0.04699 -0.10065 -0.04976 -0.10274 -0.05069 C -0.10378 -0.05115 -0.10482 -0.05138 -0.10573 -0.05208 C -0.10677 -0.05277 -0.10781 -0.0537 -0.10873 -0.05463 C -0.10951 -0.05555 -0.11016 -0.05671 -0.11107 -0.0574 C -0.11224 -0.0581 -0.11354 -0.0581 -0.11472 -0.05856 C -0.1155 -0.05949 -0.11628 -0.06064 -0.11706 -0.06134 C -0.12031 -0.06435 -0.12097 -0.06412 -0.12448 -0.06527 C -0.12852 -0.0699 -0.12487 -0.06643 -0.12982 -0.06921 C -0.13099 -0.07013 -0.13229 -0.07129 -0.13347 -0.07199 C -0.13451 -0.07245 -0.13763 -0.07361 -0.1388 -0.07476 C -0.14037 -0.07615 -0.1418 -0.07824 -0.14323 -0.08009 C -0.14401 -0.08078 -0.14466 -0.08217 -0.14557 -0.08263 C -0.14675 -0.08356 -0.14805 -0.08425 -0.14922 -0.08541 C -0.1513 -0.08703 -0.15326 -0.08912 -0.15534 -0.09074 C -0.15651 -0.09143 -0.15781 -0.09236 -0.15899 -0.09328 C -0.16107 -0.0949 -0.16289 -0.09722 -0.16498 -0.09861 C -0.16628 -0.09953 -0.16758 -0.10046 -0.16875 -0.10138 C -0.17123 -0.103 -0.17487 -0.10463 -0.17709 -0.10532 C -0.17826 -0.10578 -0.17956 -0.10648 -0.18073 -0.10671 C -0.1875 -0.10787 -0.19427 -0.1081 -0.20104 -0.10925 L -0.20781 -0.11064 L -0.24076 -0.10925 C -0.24232 -0.10925 -0.24375 -0.10856 -0.24531 -0.1081 C -0.24688 -0.1074 -0.24974 -0.10532 -0.24974 -0.10509 C -0.25078 -0.10393 -0.25182 -0.10254 -0.25274 -0.10138 C -0.25352 -0.10046 -0.25443 -0.1 -0.25508 -0.09861 C -0.25547 -0.09745 -0.25547 -0.09606 -0.25573 -0.09467 C -0.25547 -0.09328 -0.2556 -0.09166 -0.25508 -0.09074 C -0.25274 -0.08657 -0.25052 -0.08611 -0.24753 -0.08541 C -0.24584 -0.08472 -0.24401 -0.08449 -0.24232 -0.08402 C -0.23776 -0.08449 -0.23321 -0.08425 -0.22878 -0.08541 C -0.22669 -0.08588 -0.22357 -0.08935 -0.22201 -0.09189 C -0.21927 -0.09675 -0.22044 -0.09675 -0.21823 -0.10138 C -0.21341 -0.11157 -0.21823 -0.0993 -0.21459 -0.10925 C -0.21367 -0.11851 -0.21302 -0.12129 -0.21459 -0.13194 C -0.21498 -0.13541 -0.21823 -0.14213 -0.21979 -0.14398 C -0.22084 -0.14537 -0.22227 -0.1456 -0.22357 -0.14675 C -0.22487 -0.14791 -0.22604 -0.1493 -0.22722 -0.15069 C -0.22878 -0.15208 -0.23034 -0.15324 -0.23177 -0.15463 C -0.23307 -0.15578 -0.23425 -0.15763 -0.23555 -0.15856 C -0.23724 -0.15995 -0.23906 -0.16018 -0.24076 -0.16134 C -0.24336 -0.16296 -0.24557 -0.16574 -0.24831 -0.16666 C -0.25404 -0.16875 -0.25078 -0.16759 -0.25807 -0.16921 C -0.26354 -0.16898 -0.26901 -0.16875 -0.27448 -0.16805 C -0.27552 -0.16782 -0.27656 -0.16713 -0.27748 -0.16666 C -0.27904 -0.16574 -0.28073 -0.1655 -0.28203 -0.16388 C -0.28776 -0.15717 -0.28529 -0.16088 -0.28959 -0.15324 C -0.28985 -0.15208 -0.28985 -0.15046 -0.29024 -0.1493 C -0.29115 -0.14699 -0.29258 -0.14513 -0.29323 -0.14259 C -0.29388 -0.14074 -0.29375 -0.13819 -0.29401 -0.13588 C -0.29453 -0.1324 -0.29557 -0.12523 -0.29557 -0.125 C -0.29505 -0.12222 -0.29518 -0.11851 -0.29401 -0.11597 C -0.29323 -0.11435 -0.29154 -0.11458 -0.29024 -0.11458 C -0.2875 -0.11458 -0.28477 -0.1155 -0.28203 -0.11597 C -0.27865 -0.11805 -0.27995 -0.1162 -0.27826 -0.12407 C -0.27774 -0.12662 -0.27682 -0.13194 -0.27682 -0.13171 C -0.27709 -0.13865 -0.27669 -0.14537 -0.27748 -0.15208 C -0.27774 -0.15416 -0.27904 -0.15555 -0.27982 -0.1574 C -0.28112 -0.16064 -0.28151 -0.16273 -0.28347 -0.16527 C -0.28438 -0.16643 -0.28555 -0.16713 -0.28659 -0.16805 C -0.28919 -0.17013 -0.29427 -0.17129 -0.29623 -0.17199 C -0.30156 -0.17384 -0.29883 -0.17291 -0.30456 -0.17453 C -0.30899 -0.1743 -0.31354 -0.1743 -0.31797 -0.17338 C -0.32214 -0.17245 -0.32279 -0.16967 -0.3263 -0.16666 C -0.32969 -0.16365 -0.32761 -0.16736 -0.33073 -0.16273 C -0.33451 -0.15717 -0.33138 -0.15972 -0.33529 -0.1574 C -0.33906 -0.14838 -0.33659 -0.15347 -0.34284 -0.14259 L -0.34505 -0.13865 C -0.34557 -0.13634 -0.34597 -0.13425 -0.34649 -0.13194 C -0.34701 -0.13009 -0.34766 -0.12847 -0.34805 -0.12662 C -0.34844 -0.125 -0.34857 -0.12314 -0.34883 -0.12129 C -0.34857 -0.11504 -0.34883 -0.10879 -0.34805 -0.10254 C -0.34779 -0.10046 -0.34662 -0.09907 -0.34584 -0.09722 C -0.34427 -0.09421 -0.34102 -0.08912 -0.33906 -0.08796 L -0.33672 -0.08657 C -0.33438 -0.08703 -0.32865 -0.08564 -0.3263 -0.09074 C -0.32552 -0.09213 -0.32526 -0.09421 -0.32474 -0.09606 C -0.32552 -0.10046 -0.32578 -0.10578 -0.32774 -0.10925 C -0.32839 -0.11041 -0.32917 -0.11134 -0.33008 -0.11203 C -0.33151 -0.11319 -0.33307 -0.11365 -0.33451 -0.11458 L -0.33672 -0.11597 C -0.3405 -0.1155 -0.34427 -0.11574 -0.34805 -0.11458 C -0.3513 -0.11365 -0.35248 -0.11157 -0.35404 -0.10671 C -0.35521 -0.10324 -0.35638 -0.09976 -0.35703 -0.09606 C -0.35886 -0.08657 -0.35768 -0.09027 -0.36003 -0.08402 C -0.36185 -0.07129 -0.36289 -0.06875 -0.36081 -0.05324 C -0.36042 -0.05023 -0.35886 -0.04791 -0.35781 -0.04537 C -0.3556 -0.04027 -0.35534 -0.03912 -0.35248 -0.03472 C -0.35156 -0.0331 -0.35052 -0.03217 -0.34948 -0.03055 C -0.34557 -0.0243 -0.34636 -0.02361 -0.34284 -0.0199 C -0.3418 -0.01898 -0.34076 -0.01828 -0.33985 -0.01736 C -0.33698 -0.01458 -0.3375 -0.01342 -0.33373 -0.01203 C -0.33177 -0.01111 -0.32982 -0.01111 -0.32774 -0.01064 C -0.32604 -0.01111 -0.32409 -0.01064 -0.32253 -0.01203 C -0.32136 -0.01296 -0.32057 -0.01828 -0.32031 -0.0199 C -0.32057 -0.02175 -0.32044 -0.02384 -0.3211 -0.02523 C -0.32149 -0.02662 -0.32253 -0.02731 -0.32331 -0.028 C -0.32656 -0.03101 -0.32722 -0.03078 -0.33073 -0.03194 C -0.3336 -0.03148 -0.33646 -0.03263 -0.33906 -0.03055 C -0.34037 -0.02963 -0.34037 -0.02592 -0.34128 -0.02407 C -0.34193 -0.02268 -0.34284 -0.02222 -0.34349 -0.02129 C -0.34401 -0.0199 -0.34466 -0.01875 -0.34505 -0.01736 C -0.34544 -0.01597 -0.34544 -0.01458 -0.34584 -0.01342 C -0.34623 -0.01111 -0.34675 -0.00879 -0.34727 -0.00671 C -0.34701 -0.00138 -0.34688 0.00394 -0.34649 0.00926 C -0.3461 0.01436 -0.34544 0.01343 -0.34349 0.01737 C -0.34297 0.01852 -0.34258 0.02014 -0.34206 0.0213 C -0.34102 0.02362 -0.33998 0.0257 -0.33906 0.02801 C -0.33854 0.03056 -0.33776 0.03542 -0.33672 0.03727 C -0.33568 0.03959 -0.33425 0.04075 -0.33307 0.0426 C -0.33229 0.04399 -0.33151 0.04514 -0.33073 0.04676 C -0.32995 0.04838 -0.32943 0.05047 -0.32852 0.05209 C -0.32722 0.05417 -0.32539 0.05533 -0.32409 0.05741 C -0.32318 0.05857 -0.32266 0.06019 -0.32175 0.06135 C -0.32084 0.0625 -0.31979 0.06297 -0.31875 0.06412 C -0.3138 0.06899 -0.31641 0.06737 -0.31133 0.07061 C -0.3086 0.07246 -0.30651 0.07362 -0.30378 0.07477 C -0.3013 0.0757 -0.29623 0.07732 -0.29623 0.07755 C -0.2918 0.07639 -0.28724 0.0757 -0.28281 0.07477 C -0.28177 0.07454 -0.28073 0.07408 -0.27982 0.07338 C -0.27891 0.07269 -0.27826 0.07176 -0.27748 0.07061 C -0.27279 0.0632 -0.27305 0.0632 -0.27005 0.05602 C -0.27031 0.05371 -0.27018 0.05139 -0.27084 0.04931 C -0.27149 0.04723 -0.27409 0.04607 -0.27526 0.04537 C -0.27604 0.04676 -0.27696 0.04792 -0.27748 0.04931 C -0.27813 0.05093 -0.27852 0.05301 -0.27904 0.05463 C -0.27943 0.05602 -0.28008 0.05741 -0.28047 0.05857 C -0.28034 0.0632 -0.28073 0.06783 -0.27982 0.072 C -0.27813 0.07871 -0.27552 0.07894 -0.27305 0.08264 C -0.27227 0.0838 -0.27162 0.08565 -0.27084 0.08658 C -0.27018 0.0875 -0.26927 0.08727 -0.26849 0.08797 C -0.26771 0.08866 -0.26706 0.09005 -0.26628 0.09075 C -0.26211 0.09445 -0.25729 0.09561 -0.25274 0.09746 C -0.24883 0.097 -0.24479 0.09676 -0.24076 0.09607 C -0.23946 0.09584 -0.23828 0.09514 -0.23698 0.09468 C -0.23568 0.09422 -0.23307 0.09306 -0.23177 0.0919 C -0.23073 0.09121 -0.22982 0.09005 -0.22878 0.08936 C -0.2237 0.08588 -0.22774 0.08982 -0.22357 0.08658 C -0.22253 0.08588 -0.22162 0.08473 -0.22057 0.08403 C -0.21979 0.08357 -0.21901 0.08334 -0.21823 0.08264 C -0.21185 0.07778 -0.21875 0.08264 -0.21224 0.07593 C -0.20781 0.07153 -0.21172 0.08033 -0.20547 0.06945 L -0.19427 0.04931 L -0.19206 0.04537 C -0.19128 0.04399 -0.19063 0.04237 -0.18972 0.04144 C -0.18776 0.03866 -0.18594 0.03565 -0.18373 0.03334 C -0.18255 0.03195 -0.18125 0.03056 -0.18008 0.0294 C -0.17904 0.02848 -0.178 0.02755 -0.17709 0.02662 C -0.1763 0.02593 -0.17552 0.02477 -0.17474 0.02408 C -0.17409 0.02338 -0.17318 0.02338 -0.17253 0.02269 C -0.16693 0.0176 -0.17071 0.02014 -0.16654 0.01598 C -0.1655 0.01505 -0.16446 0.01436 -0.16354 0.01343 C -0.16276 0.0125 -0.16211 0.01135 -0.16133 0.01065 C -0.16003 0.0095 -0.15873 0.00903 -0.15755 0.00811 C -0.15677 0.00718 -0.15612 0.00602 -0.15534 0.00533 C -0.1461 -0.00185 -0.15482 0.00602 -0.14779 0.00139 C -0.14245 -0.00231 -0.14675 -0.00231 -0.1388 -0.00393 C -0.12826 -0.00625 -0.13477 -0.00509 -0.11927 -0.00671 L -0.09297 -0.00532 L -0.0711 -0.00393 L -0.02175 -0.00254 C -0.01432 -0.00208 -0.00248 0.00024 2.08333E-6 -4.44444E-6 Z " pathEditMode="relative" rAng="0" ptsTypes="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34" y="-38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Write-Ahead Logging (WAL)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8484046" cy="5014912"/>
          </a:xfrm>
          <a:noFill/>
          <a:ln/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3200" dirty="0" smtClean="0"/>
              <a:t>DB uses </a:t>
            </a:r>
            <a:r>
              <a:rPr lang="en-US" sz="3200" b="1" dirty="0" smtClean="0"/>
              <a:t>Write</a:t>
            </a:r>
            <a:r>
              <a:rPr lang="en-US" sz="3200" b="1" dirty="0"/>
              <a:t>-Ahead </a:t>
            </a:r>
            <a:r>
              <a:rPr lang="en-US" sz="3200" b="1" dirty="0" smtClean="0"/>
              <a:t>Logging (WAL)</a:t>
            </a:r>
            <a:r>
              <a:rPr lang="en-US" sz="3200" dirty="0" smtClean="0"/>
              <a:t> Protocol</a:t>
            </a:r>
            <a:r>
              <a:rPr lang="en-US" sz="3200" dirty="0"/>
              <a:t>:</a:t>
            </a:r>
            <a:endParaRPr lang="en-US" sz="3200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971550" lvl="1" indent="-514350">
              <a:buAutoNum type="arabicPeriod"/>
            </a:pPr>
            <a:endParaRPr lang="en-US" sz="2800" dirty="0" smtClean="0"/>
          </a:p>
          <a:p>
            <a:pPr marL="971550" lvl="1" indent="-514350">
              <a:buAutoNum type="arabicPeriod"/>
            </a:pPr>
            <a:r>
              <a:rPr lang="en-US" sz="2800" dirty="0" smtClean="0"/>
              <a:t>Must </a:t>
            </a:r>
            <a:r>
              <a:rPr lang="en-US" sz="2800" i="1" dirty="0"/>
              <a:t>force </a:t>
            </a:r>
            <a:r>
              <a:rPr lang="en-US" sz="2800" i="1" dirty="0" smtClean="0"/>
              <a:t>log </a:t>
            </a:r>
            <a:r>
              <a:rPr lang="en-US" sz="2800" i="1" dirty="0"/>
              <a:t>record</a:t>
            </a:r>
            <a:r>
              <a:rPr lang="en-US" sz="2800" dirty="0"/>
              <a:t> for an update </a:t>
            </a:r>
            <a:r>
              <a:rPr lang="en-US" sz="2800" i="1" dirty="0"/>
              <a:t>before</a:t>
            </a:r>
            <a:r>
              <a:rPr lang="en-US" sz="2800" dirty="0"/>
              <a:t> the corresponding data page </a:t>
            </a:r>
            <a:r>
              <a:rPr lang="en-US" sz="2800" dirty="0" smtClean="0"/>
              <a:t>goes </a:t>
            </a:r>
            <a:r>
              <a:rPr lang="en-US" sz="2800" dirty="0"/>
              <a:t>to </a:t>
            </a:r>
            <a:r>
              <a:rPr lang="en-US" sz="2800" dirty="0" smtClean="0"/>
              <a:t>storage</a:t>
            </a:r>
          </a:p>
          <a:p>
            <a:pPr marL="971550" lvl="1" indent="-514350">
              <a:buAutoNum type="arabicPeriod"/>
            </a:pPr>
            <a:endParaRPr lang="en-US" sz="2800" dirty="0" smtClean="0"/>
          </a:p>
          <a:p>
            <a:pPr marL="971550" lvl="1" indent="-514350">
              <a:buAutoNum type="arabicPeriod"/>
            </a:pPr>
            <a:r>
              <a:rPr lang="en-US" sz="2800" dirty="0" smtClean="0"/>
              <a:t>Must </a:t>
            </a:r>
            <a:r>
              <a:rPr lang="en-US" sz="2800" i="1" dirty="0"/>
              <a:t>write all log records </a:t>
            </a:r>
            <a:r>
              <a:rPr lang="en-US" sz="2800" dirty="0"/>
              <a:t>for a </a:t>
            </a:r>
            <a:r>
              <a:rPr lang="en-US" sz="2800" dirty="0" smtClean="0"/>
              <a:t>TX </a:t>
            </a:r>
            <a:r>
              <a:rPr lang="en-US" sz="2800" i="1" dirty="0" smtClean="0"/>
              <a:t>before</a:t>
            </a:r>
            <a:r>
              <a:rPr lang="en-US" sz="2800" dirty="0" smtClean="0"/>
              <a:t> </a:t>
            </a:r>
            <a:r>
              <a:rPr lang="en-US" sz="2800" i="1" dirty="0" smtClean="0"/>
              <a:t>commit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322246" y="1690688"/>
            <a:ext cx="225546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Each update is logged! Why not reads?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53638" y="3613368"/>
            <a:ext cx="26933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  <a:sym typeface="Wingdings"/>
              </a:rPr>
              <a:t>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u="sng" dirty="0" smtClean="0">
                <a:latin typeface="+mj-lt"/>
              </a:rPr>
              <a:t>Atomicity</a:t>
            </a:r>
            <a:endParaRPr lang="en-US" sz="3200" b="1" u="sng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53638" y="4920494"/>
            <a:ext cx="26933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  <a:sym typeface="Wingdings"/>
              </a:rPr>
              <a:t>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u="sng" dirty="0" smtClean="0">
                <a:latin typeface="+mj-lt"/>
              </a:rPr>
              <a:t>Durability</a:t>
            </a:r>
            <a:endParaRPr lang="en-US" sz="32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72412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Interleave TXNs?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4"/>
            <a:ext cx="10515601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Interleaving TXNs might lead to anomalous outcomes… why do it?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Several important reasons:</a:t>
            </a:r>
            <a:endParaRPr lang="en-US" sz="2800" dirty="0" smtClean="0"/>
          </a:p>
          <a:p>
            <a:pPr lvl="1"/>
            <a:r>
              <a:rPr lang="en-US" sz="2800" dirty="0" smtClean="0"/>
              <a:t>Individual TXNs might be </a:t>
            </a:r>
            <a:r>
              <a:rPr lang="en-US" sz="2800" i="1" dirty="0" smtClean="0"/>
              <a:t>slow</a:t>
            </a:r>
            <a:r>
              <a:rPr lang="en-US" sz="2800" dirty="0" smtClean="0"/>
              <a:t>- don’t want to block other users during!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Disk access may be </a:t>
            </a:r>
            <a:r>
              <a:rPr lang="en-US" sz="2800" i="1" dirty="0" smtClean="0"/>
              <a:t>slow-</a:t>
            </a:r>
            <a:r>
              <a:rPr lang="en-US" sz="2800" dirty="0" smtClean="0"/>
              <a:t> let some TXNs use CPUs while others accessing disk!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308584" y="5884575"/>
            <a:ext cx="757483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All concern large differences in </a:t>
            </a:r>
            <a:r>
              <a:rPr lang="en-US" sz="3200" b="1" i="1" dirty="0" smtClean="0">
                <a:latin typeface="+mj-lt"/>
              </a:rPr>
              <a:t>performance</a:t>
            </a:r>
            <a:endParaRPr lang="en-US" sz="32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073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Scheduling</a:t>
            </a:r>
            <a:r>
              <a:rPr lang="en-US" dirty="0" smtClean="0"/>
              <a:t> Definitions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515600" cy="48006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u="sng" dirty="0"/>
              <a:t>s</a:t>
            </a:r>
            <a:r>
              <a:rPr lang="en-US" b="1" u="sng" dirty="0" smtClean="0"/>
              <a:t>erial schedule</a:t>
            </a:r>
            <a:r>
              <a:rPr lang="en-US" dirty="0"/>
              <a:t> </a:t>
            </a:r>
            <a:r>
              <a:rPr lang="en-US" dirty="0" smtClean="0"/>
              <a:t>is one that </a:t>
            </a:r>
            <a:r>
              <a:rPr lang="en-US" dirty="0"/>
              <a:t>does not interleave the actions of different </a:t>
            </a:r>
            <a:r>
              <a:rPr lang="en-US" dirty="0" smtClean="0"/>
              <a:t>transactions</a:t>
            </a:r>
            <a:endParaRPr lang="en-US" dirty="0"/>
          </a:p>
          <a:p>
            <a:endParaRPr lang="en-US" i="1" u="sng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A and B are </a:t>
            </a:r>
            <a:r>
              <a:rPr lang="en-US" b="1" u="sng" dirty="0"/>
              <a:t>e</a:t>
            </a:r>
            <a:r>
              <a:rPr lang="en-US" b="1" u="sng" dirty="0" smtClean="0"/>
              <a:t>quivalent schedules</a:t>
            </a:r>
            <a:r>
              <a:rPr lang="en-US" dirty="0" smtClean="0"/>
              <a:t> if,</a:t>
            </a:r>
            <a:r>
              <a:rPr lang="en-US" i="1" dirty="0" smtClean="0"/>
              <a:t> </a:t>
            </a:r>
            <a:r>
              <a:rPr lang="en-US" b="1" i="1" dirty="0"/>
              <a:t>f</a:t>
            </a:r>
            <a:r>
              <a:rPr lang="en-US" b="1" i="1" dirty="0" smtClean="0"/>
              <a:t>or </a:t>
            </a:r>
            <a:r>
              <a:rPr lang="en-US" b="1" i="1" dirty="0"/>
              <a:t>any database state</a:t>
            </a:r>
            <a:r>
              <a:rPr lang="en-US" dirty="0"/>
              <a:t>, the effect </a:t>
            </a:r>
            <a:r>
              <a:rPr lang="en-US" dirty="0" smtClean="0"/>
              <a:t>on DB of </a:t>
            </a:r>
            <a:r>
              <a:rPr lang="en-US" dirty="0"/>
              <a:t>executing </a:t>
            </a:r>
            <a:r>
              <a:rPr lang="en-US" dirty="0" smtClean="0"/>
              <a:t>A </a:t>
            </a:r>
            <a:r>
              <a:rPr lang="en-US" b="1" dirty="0"/>
              <a:t>is identical to </a:t>
            </a:r>
            <a:r>
              <a:rPr lang="en-US" dirty="0"/>
              <a:t>the effect of executing </a:t>
            </a:r>
            <a:r>
              <a:rPr lang="en-US" dirty="0" smtClean="0"/>
              <a:t>B</a:t>
            </a:r>
            <a:endParaRPr lang="en-US" dirty="0"/>
          </a:p>
          <a:p>
            <a:endParaRPr lang="en-US" i="1" u="sng" dirty="0" smtClean="0">
              <a:solidFill>
                <a:schemeClr val="accent2"/>
              </a:solidFill>
            </a:endParaRPr>
          </a:p>
          <a:p>
            <a:r>
              <a:rPr lang="en-US" i="1" dirty="0" smtClean="0"/>
              <a:t>A </a:t>
            </a:r>
            <a:r>
              <a:rPr lang="en-US" b="1" u="sng" dirty="0"/>
              <a:t>s</a:t>
            </a:r>
            <a:r>
              <a:rPr lang="en-US" b="1" u="sng" dirty="0" smtClean="0"/>
              <a:t>erializable schedule</a:t>
            </a:r>
            <a:r>
              <a:rPr lang="en-US" dirty="0" smtClean="0"/>
              <a:t> is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schedule that is equivalent to </a:t>
            </a:r>
            <a:r>
              <a:rPr lang="en-US" b="1" i="1" dirty="0"/>
              <a:t>some</a:t>
            </a:r>
            <a:r>
              <a:rPr lang="en-US" dirty="0"/>
              <a:t> serial execution of the transactions.</a:t>
            </a:r>
          </a:p>
          <a:p>
            <a:pPr>
              <a:buFont typeface="Wingdings" charset="2"/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73349" y="5204479"/>
            <a:ext cx="428045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The word “</a:t>
            </a:r>
            <a:r>
              <a:rPr lang="en-US" sz="2800" b="1" dirty="0">
                <a:latin typeface="+mj-lt"/>
              </a:rPr>
              <a:t>some” </a:t>
            </a:r>
            <a:r>
              <a:rPr lang="en-US" sz="2800" dirty="0">
                <a:latin typeface="+mj-lt"/>
              </a:rPr>
              <a:t>makes this </a:t>
            </a:r>
            <a:r>
              <a:rPr lang="en-US" sz="2800" dirty="0" smtClean="0">
                <a:latin typeface="+mj-lt"/>
              </a:rPr>
              <a:t>definition </a:t>
            </a:r>
            <a:r>
              <a:rPr lang="en-US" sz="2800" dirty="0">
                <a:latin typeface="+mj-lt"/>
              </a:rPr>
              <a:t>powerful &amp;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tricky!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253916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199"/>
            <a:ext cx="7105183" cy="2464265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Thus, there are three types of conflicts:</a:t>
            </a:r>
          </a:p>
          <a:p>
            <a:pPr lvl="1"/>
            <a:r>
              <a:rPr lang="en-US" dirty="0" smtClean="0"/>
              <a:t>Read-Write </a:t>
            </a:r>
            <a:r>
              <a:rPr lang="en-US" dirty="0"/>
              <a:t>conflicts (RW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Write-Read conflicts (WR) </a:t>
            </a:r>
            <a:endParaRPr lang="en-US" dirty="0" smtClean="0"/>
          </a:p>
          <a:p>
            <a:pPr lvl="1"/>
            <a:r>
              <a:rPr lang="en-US" dirty="0"/>
              <a:t>Write-Write conflicts (WW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34668" y="3282834"/>
            <a:ext cx="29191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+mj-lt"/>
              </a:rPr>
              <a:t>Why no “RR Conflict”?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Two actions </a:t>
            </a:r>
            <a:r>
              <a:rPr lang="en-US" sz="2800" b="1" u="sng" dirty="0">
                <a:latin typeface="+mj-lt"/>
              </a:rPr>
              <a:t>conflict</a:t>
            </a:r>
            <a:r>
              <a:rPr lang="en-US" sz="28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2083" y="5011521"/>
            <a:ext cx="10391717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Interleaving anomalies occur with / because of these conflicts between TXNs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i="1" dirty="0" smtClean="0">
                <a:latin typeface="+mj-lt"/>
              </a:rPr>
              <a:t>(but these conflicts can occur without causing anomalies!)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78452" y="6202964"/>
            <a:ext cx="337534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See </a:t>
            </a:r>
            <a:r>
              <a:rPr lang="en-US" sz="2400" b="1" i="1" smtClean="0">
                <a:latin typeface="+mj-lt"/>
              </a:rPr>
              <a:t>next section for more!</a:t>
            </a:r>
            <a:endParaRPr lang="en-US" sz="24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316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42434" cy="4638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learned…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How to design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How to query a database, even with concurrent users and crashes / aborts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How to optimize the performance of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We got a sense (as the old joke goes) of the three most important topics in DB research: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Performance, performance, and performance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9396247" y="609600"/>
            <a:ext cx="2532993" cy="6096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1. Intro</a:t>
            </a:r>
            <a:endParaRPr lang="en-US" dirty="0">
              <a:solidFill>
                <a:schemeClr val="bg2">
                  <a:lumMod val="90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/>
                </a:solidFill>
                <a:latin typeface="+mj-lt"/>
              </a:rPr>
              <a:t>2-3. 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4. ER Diagrams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5-6. DB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/>
                </a:solidFill>
                <a:latin typeface="+mj-lt"/>
              </a:rPr>
              <a:t>7-8. TXNs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11-12. IO Cost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14-15. Joins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16. Rel. Algebra</a:t>
            </a:r>
          </a:p>
        </p:txBody>
      </p:sp>
    </p:spTree>
    <p:extLst>
      <p:ext uri="{BB962C8B-B14F-4D97-AF65-F5344CB8AC3E}">
        <p14:creationId xmlns:p14="http://schemas.microsoft.com/office/powerpoint/2010/main" val="106555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Two actions </a:t>
            </a:r>
            <a:r>
              <a:rPr lang="en-US" sz="2800" b="1" u="sng" dirty="0">
                <a:latin typeface="+mj-lt"/>
              </a:rPr>
              <a:t>conflict</a:t>
            </a:r>
            <a:r>
              <a:rPr lang="en-US" sz="28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94770" y="3606618"/>
            <a:ext cx="7989502" cy="1646518"/>
            <a:chOff x="2201260" y="3886535"/>
            <a:chExt cx="6507961" cy="102620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700011" y="4902726"/>
              <a:ext cx="6009210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01260" y="3886535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4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4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1260" y="4436683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4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90999" y="3974970"/>
              <a:ext cx="620622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04616" y="3974970"/>
              <a:ext cx="614194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0416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7605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99824" y="4460424"/>
              <a:ext cx="620622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13441" y="4460424"/>
              <a:ext cx="614194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09241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16430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076494" y="4484208"/>
            <a:ext cx="1710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+mj-lt"/>
              </a:rPr>
              <a:t>W-R Conflict</a:t>
            </a:r>
            <a:endParaRPr lang="en-US" sz="24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81136" y="3855344"/>
            <a:ext cx="181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W-W Conflict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9" name="Straight Arrow Connector 28"/>
          <p:cNvCxnSpPr>
            <a:stCxn id="17" idx="2"/>
            <a:endCxn id="19" idx="1"/>
          </p:cNvCxnSpPr>
          <p:nvPr/>
        </p:nvCxnSpPr>
        <p:spPr>
          <a:xfrm>
            <a:off x="3503107" y="4210175"/>
            <a:ext cx="545201" cy="5480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2"/>
            <a:endCxn id="22" idx="1"/>
          </p:cNvCxnSpPr>
          <p:nvPr/>
        </p:nvCxnSpPr>
        <p:spPr>
          <a:xfrm>
            <a:off x="7194884" y="4210175"/>
            <a:ext cx="1416118" cy="5480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9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Two actions </a:t>
            </a:r>
            <a:r>
              <a:rPr lang="en-US" sz="2800" b="1" u="sng" dirty="0">
                <a:latin typeface="+mj-lt"/>
              </a:rPr>
              <a:t>conflict</a:t>
            </a:r>
            <a:r>
              <a:rPr lang="en-US" sz="28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94770" y="3606618"/>
            <a:ext cx="7989502" cy="1646518"/>
            <a:chOff x="2201260" y="3886535"/>
            <a:chExt cx="6507961" cy="102620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700011" y="4902726"/>
              <a:ext cx="6009210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01260" y="3886535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4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4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1260" y="4436683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4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90999" y="3974970"/>
              <a:ext cx="620622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04616" y="3974970"/>
              <a:ext cx="614194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0416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7605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99824" y="4460424"/>
              <a:ext cx="620622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13441" y="4460424"/>
              <a:ext cx="614194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09241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16430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13740" y="5638317"/>
            <a:ext cx="1931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All “conflicts”!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9" name="Straight Arrow Connector 28"/>
          <p:cNvCxnSpPr>
            <a:stCxn id="17" idx="2"/>
            <a:endCxn id="19" idx="1"/>
          </p:cNvCxnSpPr>
          <p:nvPr/>
        </p:nvCxnSpPr>
        <p:spPr>
          <a:xfrm>
            <a:off x="3503107" y="4210175"/>
            <a:ext cx="545201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21" idx="1"/>
          </p:cNvCxnSpPr>
          <p:nvPr/>
        </p:nvCxnSpPr>
        <p:spPr>
          <a:xfrm>
            <a:off x="2576952" y="4210175"/>
            <a:ext cx="2342272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21" idx="1"/>
          </p:cNvCxnSpPr>
          <p:nvPr/>
        </p:nvCxnSpPr>
        <p:spPr>
          <a:xfrm>
            <a:off x="3503107" y="4210175"/>
            <a:ext cx="1416117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22" idx="1"/>
          </p:cNvCxnSpPr>
          <p:nvPr/>
        </p:nvCxnSpPr>
        <p:spPr>
          <a:xfrm>
            <a:off x="6272675" y="4210175"/>
            <a:ext cx="2338327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2"/>
            <a:endCxn id="20" idx="1"/>
          </p:cNvCxnSpPr>
          <p:nvPr/>
        </p:nvCxnSpPr>
        <p:spPr>
          <a:xfrm>
            <a:off x="7194884" y="4210175"/>
            <a:ext cx="553093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2"/>
            <a:endCxn id="22" idx="1"/>
          </p:cNvCxnSpPr>
          <p:nvPr/>
        </p:nvCxnSpPr>
        <p:spPr>
          <a:xfrm>
            <a:off x="7194884" y="4210175"/>
            <a:ext cx="1416118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4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Two actions </a:t>
            </a:r>
            <a:r>
              <a:rPr lang="en-US" sz="2800" b="1" u="sng" dirty="0">
                <a:latin typeface="+mj-lt"/>
              </a:rPr>
              <a:t>conflict</a:t>
            </a:r>
            <a:r>
              <a:rPr lang="en-US" sz="28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94770" y="3606618"/>
            <a:ext cx="7989502" cy="1646518"/>
            <a:chOff x="2201260" y="3886535"/>
            <a:chExt cx="6507961" cy="102620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700011" y="4902726"/>
              <a:ext cx="6009210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01260" y="3886535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4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4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1260" y="4436683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4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49310" y="3996546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7605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66156" y="4507009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16430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13740" y="5638317"/>
            <a:ext cx="1931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All “conflicts”!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1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23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5725" y="2097854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812971" y="3036940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942879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40716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+mj-lt"/>
              </a:rPr>
              <a:t>X</a:t>
            </a:r>
            <a:endParaRPr lang="en-US" sz="3200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5270" y="2097854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Schedules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What can we say about “good” vs. “bad” conflict graphs?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62764" y="2833780"/>
            <a:ext cx="3869962" cy="1152505"/>
            <a:chOff x="1566079" y="3036940"/>
            <a:chExt cx="2160544" cy="643427"/>
          </a:xfrm>
        </p:grpSpPr>
        <p:grpSp>
          <p:nvGrpSpPr>
            <p:cNvPr id="71" name="Group 70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C00000"/>
                    </a:solidFill>
                    <a:latin typeface="+mj-lt"/>
                  </a:rPr>
                  <a:t>1</a:t>
                </a:r>
                <a:endParaRPr lang="en-US" sz="3600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0070C0"/>
                    </a:solidFill>
                    <a:latin typeface="+mj-lt"/>
                  </a:rPr>
                  <a:t>2</a:t>
                </a:r>
                <a:endParaRPr lang="en-US" sz="3600" b="1" baseline="-25000" dirty="0">
                  <a:solidFill>
                    <a:srgbClr val="0070C0"/>
                  </a:solidFill>
                  <a:latin typeface="+mj-lt"/>
                </a:endParaRPr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>
            <a:xfrm>
              <a:off x="2198776" y="3353289"/>
              <a:ext cx="895150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141189" y="2678631"/>
            <a:ext cx="3869962" cy="1152505"/>
            <a:chOff x="1566079" y="3036940"/>
            <a:chExt cx="2160544" cy="643427"/>
          </a:xfrm>
        </p:grpSpPr>
        <p:grpSp>
          <p:nvGrpSpPr>
            <p:cNvPr id="112" name="Group 111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C00000"/>
                    </a:solidFill>
                    <a:latin typeface="+mj-lt"/>
                  </a:rPr>
                  <a:t>1</a:t>
                </a:r>
                <a:endParaRPr lang="en-US" sz="3600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0070C0"/>
                    </a:solidFill>
                    <a:latin typeface="+mj-lt"/>
                  </a:rPr>
                  <a:t>2</a:t>
                </a:r>
                <a:endParaRPr lang="en-US" sz="3600" b="1" baseline="-25000" dirty="0">
                  <a:solidFill>
                    <a:srgbClr val="0070C0"/>
                  </a:solidFill>
                  <a:latin typeface="+mj-lt"/>
                </a:endParaRPr>
              </a:p>
            </p:txBody>
          </p:sp>
        </p:grpSp>
        <p:cxnSp>
          <p:nvCxnSpPr>
            <p:cNvPr id="114" name="Straight Arrow Connector 113"/>
            <p:cNvCxnSpPr/>
            <p:nvPr/>
          </p:nvCxnSpPr>
          <p:spPr>
            <a:xfrm>
              <a:off x="2198776" y="3353289"/>
              <a:ext cx="895150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7141190" y="4178064"/>
            <a:ext cx="3869962" cy="1152505"/>
            <a:chOff x="1566079" y="3036940"/>
            <a:chExt cx="2160544" cy="643427"/>
          </a:xfrm>
        </p:grpSpPr>
        <p:grpSp>
          <p:nvGrpSpPr>
            <p:cNvPr id="121" name="Group 120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C00000"/>
                    </a:solidFill>
                    <a:latin typeface="+mj-lt"/>
                  </a:rPr>
                  <a:t>1</a:t>
                </a:r>
                <a:endParaRPr lang="en-US" sz="3600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0070C0"/>
                    </a:solidFill>
                    <a:latin typeface="+mj-lt"/>
                  </a:rPr>
                  <a:t>2</a:t>
                </a:r>
                <a:endParaRPr lang="en-US" sz="3600" b="1" baseline="-25000" dirty="0">
                  <a:solidFill>
                    <a:srgbClr val="0070C0"/>
                  </a:solidFill>
                  <a:latin typeface="+mj-lt"/>
                </a:endParaRPr>
              </a:p>
            </p:txBody>
          </p:sp>
        </p:grpSp>
        <p:cxnSp>
          <p:nvCxnSpPr>
            <p:cNvPr id="123" name="Straight Arrow Connector 122"/>
            <p:cNvCxnSpPr>
              <a:stCxn id="126" idx="7"/>
              <a:endCxn id="124" idx="1"/>
            </p:cNvCxnSpPr>
            <p:nvPr/>
          </p:nvCxnSpPr>
          <p:spPr>
            <a:xfrm>
              <a:off x="2106120" y="3129596"/>
              <a:ext cx="1080462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4" idx="3"/>
              <a:endCxn id="126" idx="5"/>
            </p:cNvCxnSpPr>
            <p:nvPr/>
          </p:nvCxnSpPr>
          <p:spPr>
            <a:xfrm flipH="1" flipV="1">
              <a:off x="2106119" y="3576981"/>
              <a:ext cx="1080464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ectangle 128"/>
          <p:cNvSpPr/>
          <p:nvPr/>
        </p:nvSpPr>
        <p:spPr>
          <a:xfrm>
            <a:off x="2431394" y="5677497"/>
            <a:ext cx="732920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u="sng" dirty="0" smtClean="0">
                <a:latin typeface="+mj-lt"/>
              </a:rPr>
              <a:t>Theorem</a:t>
            </a:r>
            <a:r>
              <a:rPr lang="en-US" sz="2800" dirty="0">
                <a:latin typeface="+mj-lt"/>
              </a:rPr>
              <a:t>: Schedule is </a:t>
            </a:r>
            <a:r>
              <a:rPr lang="en-US" sz="2800" b="1" dirty="0">
                <a:latin typeface="+mj-lt"/>
              </a:rPr>
              <a:t>conflict serializable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if and only if its </a:t>
            </a:r>
            <a:r>
              <a:rPr lang="en-US" sz="2800" dirty="0" smtClean="0">
                <a:latin typeface="+mj-lt"/>
              </a:rPr>
              <a:t>conflict graph </a:t>
            </a:r>
            <a:r>
              <a:rPr lang="en-US" sz="2800" dirty="0">
                <a:latin typeface="+mj-lt"/>
              </a:rPr>
              <a:t>is </a:t>
            </a:r>
            <a:r>
              <a:rPr lang="en-US" sz="2800" b="1" u="sng" dirty="0">
                <a:latin typeface="+mj-lt"/>
              </a:rPr>
              <a:t>acyclic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793532" y="4525347"/>
            <a:ext cx="132067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smtClean="0">
                <a:latin typeface="+mj-lt"/>
              </a:rPr>
              <a:t>Simple!</a:t>
            </a:r>
            <a:endParaRPr lang="en-US" sz="2800" b="1" dirty="0">
              <a:latin typeface="+mj-l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025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 &amp; Topological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 What is one possible topological ordering here?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0933" y="350831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2697" y="5038531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42435" y="502920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010083" y="2929812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2" name="Straight Arrow Connector 11"/>
          <p:cNvCxnSpPr>
            <a:stCxn id="10" idx="2"/>
            <a:endCxn id="7" idx="6"/>
          </p:cNvCxnSpPr>
          <p:nvPr/>
        </p:nvCxnSpPr>
        <p:spPr>
          <a:xfrm flipH="1">
            <a:off x="2099431" y="3219061"/>
            <a:ext cx="1910652" cy="57849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9" idx="7"/>
          </p:cNvCxnSpPr>
          <p:nvPr/>
        </p:nvCxnSpPr>
        <p:spPr>
          <a:xfrm flipH="1">
            <a:off x="1436214" y="4086808"/>
            <a:ext cx="373968" cy="102711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2"/>
          </p:cNvCxnSpPr>
          <p:nvPr/>
        </p:nvCxnSpPr>
        <p:spPr>
          <a:xfrm flipV="1">
            <a:off x="1520933" y="5327780"/>
            <a:ext cx="811764" cy="509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82831" y="4086808"/>
            <a:ext cx="2626338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There </a:t>
            </a:r>
            <a:r>
              <a:rPr lang="en-US" sz="3200" smtClean="0">
                <a:latin typeface="+mj-lt"/>
              </a:rPr>
              <a:t>is none!</a:t>
            </a:r>
            <a:endParaRPr lang="en-US" sz="3200" dirty="0" smtClean="0">
              <a:latin typeface="+mj-lt"/>
            </a:endParaRPr>
          </a:p>
        </p:txBody>
      </p:sp>
      <p:cxnSp>
        <p:nvCxnSpPr>
          <p:cNvPr id="17" name="Straight Arrow Connector 16"/>
          <p:cNvCxnSpPr>
            <a:stCxn id="8" idx="0"/>
            <a:endCxn id="7" idx="5"/>
          </p:cNvCxnSpPr>
          <p:nvPr/>
        </p:nvCxnSpPr>
        <p:spPr>
          <a:xfrm flipH="1" flipV="1">
            <a:off x="2014712" y="4002089"/>
            <a:ext cx="607234" cy="10364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537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Topological orderings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8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64385" y="396766"/>
            <a:ext cx="9857561" cy="11049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Strict Two-phase Locking (Strict 2PL) Protocol: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385" y="1635672"/>
            <a:ext cx="8336259" cy="4841327"/>
          </a:xfrm>
          <a:noFill/>
          <a:ln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TXNs obtain:</a:t>
            </a:r>
            <a:endParaRPr lang="en-US" sz="3500" b="1" dirty="0">
              <a:latin typeface="+mj-lt"/>
            </a:endParaRP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/>
              <a:t>X (</a:t>
            </a:r>
            <a:r>
              <a:rPr lang="en-US" b="1" i="1" dirty="0"/>
              <a:t>exclusive</a:t>
            </a:r>
            <a:r>
              <a:rPr lang="en-US" b="1" dirty="0"/>
              <a:t>) lock </a:t>
            </a:r>
            <a:r>
              <a:rPr lang="en-US" dirty="0"/>
              <a:t>on object before </a:t>
            </a:r>
            <a:r>
              <a:rPr lang="en-US" b="1" dirty="0"/>
              <a:t>writing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TXN </a:t>
            </a:r>
            <a:r>
              <a:rPr lang="en-US" dirty="0" smtClean="0"/>
              <a:t>holds, </a:t>
            </a:r>
            <a:r>
              <a:rPr lang="en-US" dirty="0"/>
              <a:t>no other TXN can get </a:t>
            </a:r>
            <a:r>
              <a:rPr lang="en-US" dirty="0" smtClean="0"/>
              <a:t>a</a:t>
            </a:r>
            <a:r>
              <a:rPr lang="en-US" i="1" dirty="0" smtClean="0"/>
              <a:t> </a:t>
            </a:r>
            <a:r>
              <a:rPr lang="en-US" dirty="0" smtClean="0"/>
              <a:t>lock </a:t>
            </a:r>
            <a:r>
              <a:rPr lang="en-US" dirty="0"/>
              <a:t>(S or X) on that object.</a:t>
            </a: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/>
              <a:t>S (</a:t>
            </a:r>
            <a:r>
              <a:rPr lang="en-US" b="1" i="1" dirty="0"/>
              <a:t>shared</a:t>
            </a:r>
            <a:r>
              <a:rPr lang="en-US" b="1" dirty="0"/>
              <a:t>) lock </a:t>
            </a:r>
            <a:r>
              <a:rPr lang="en-US" dirty="0"/>
              <a:t>on object before </a:t>
            </a:r>
            <a:r>
              <a:rPr lang="en-US" b="1" dirty="0" smtClean="0"/>
              <a:t>reading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TXN </a:t>
            </a:r>
            <a:r>
              <a:rPr lang="en-US" dirty="0" smtClean="0"/>
              <a:t>holds, </a:t>
            </a:r>
            <a:r>
              <a:rPr lang="en-US" dirty="0"/>
              <a:t>no other TXN can get </a:t>
            </a:r>
            <a:r>
              <a:rPr lang="en-US" i="1" u="sng" dirty="0"/>
              <a:t>an X lock</a:t>
            </a:r>
            <a:r>
              <a:rPr lang="en-US" i="1" dirty="0"/>
              <a:t> </a:t>
            </a:r>
            <a:r>
              <a:rPr lang="en-US" dirty="0"/>
              <a:t>on that object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locks held by a </a:t>
            </a:r>
            <a:r>
              <a:rPr lang="en-US" dirty="0" smtClean="0"/>
              <a:t>TXN are </a:t>
            </a:r>
            <a:r>
              <a:rPr lang="en-US" dirty="0"/>
              <a:t>released when </a:t>
            </a:r>
            <a:r>
              <a:rPr lang="en-US" dirty="0" smtClean="0"/>
              <a:t>TXN completes.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94065" y="21279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00643" y="2969920"/>
            <a:ext cx="2879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Note: Terminology here- “exclusive”, “shared”- meant to be intuitive- no tricks!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7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69536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2723109" y="4717576"/>
            <a:ext cx="709204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of 2-Phase Locking (2PL)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978401" y="2638872"/>
            <a:ext cx="1926304" cy="20787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78402" y="5335700"/>
            <a:ext cx="4695085" cy="0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48920" y="5307161"/>
            <a:ext cx="2383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904705" y="2638872"/>
            <a:ext cx="0" cy="20787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28652" y="4717576"/>
            <a:ext cx="26069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928652" y="2638874"/>
            <a:ext cx="2606972" cy="1926303"/>
          </a:xfrm>
          <a:prstGeom prst="line">
            <a:avLst/>
          </a:prstGeom>
          <a:ln w="38100">
            <a:solidFill>
              <a:srgbClr val="0000FF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04079" y="6021687"/>
            <a:ext cx="2340407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Strict 2PL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H="1" flipV="1">
            <a:off x="7232138" y="4717577"/>
            <a:ext cx="442144" cy="130411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65908" y="4051495"/>
            <a:ext cx="15412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0 locks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992420" y="2284063"/>
            <a:ext cx="0" cy="2444541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7363" y="1552165"/>
            <a:ext cx="2383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# Locks the TXN has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951660" y="1587688"/>
            <a:ext cx="2317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Lock Acquisition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32137" y="2337541"/>
            <a:ext cx="3110598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Lock Release</a:t>
            </a:r>
          </a:p>
          <a:p>
            <a:pPr algn="ctr"/>
            <a:r>
              <a:rPr lang="en-US" sz="3000" dirty="0"/>
              <a:t>On TXN commit!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780" y="-22510"/>
              <a:ext cx="267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49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Deadlock</a:t>
            </a:r>
            <a:r>
              <a:rPr lang="en-US" dirty="0"/>
              <a:t>: Cycle of transactions waiting for locks to be released by each other.</a:t>
            </a:r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ways of dealing with deadlocks:</a:t>
            </a:r>
          </a:p>
          <a:p>
            <a:pPr lvl="1">
              <a:buSzPct val="75000"/>
            </a:pPr>
            <a:endParaRPr lang="en-US" sz="2800" dirty="0" smtClean="0"/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sz="2800" dirty="0" smtClean="0"/>
              <a:t>Deadlock </a:t>
            </a:r>
            <a:r>
              <a:rPr lang="en-US" sz="2800" dirty="0"/>
              <a:t>prevention</a:t>
            </a:r>
          </a:p>
          <a:p>
            <a:pPr marL="971550" lvl="1" indent="-514350">
              <a:buSzPct val="75000"/>
              <a:buFont typeface="+mj-lt"/>
              <a:buAutoNum type="arabicPeriod"/>
            </a:pPr>
            <a:endParaRPr lang="en-US" sz="2800" dirty="0" smtClean="0"/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sz="2800" dirty="0" smtClean="0"/>
              <a:t>Deadlock </a:t>
            </a:r>
            <a:r>
              <a:rPr lang="en-US" sz="2800" dirty="0"/>
              <a:t>detection</a:t>
            </a:r>
          </a:p>
          <a:p>
            <a:pPr>
              <a:buFont typeface="Wingdings" charset="2"/>
              <a:buChar char="§"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01162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i="1" dirty="0" smtClean="0"/>
              <a:t>buffer</a:t>
            </a:r>
            <a:r>
              <a:rPr lang="en-US" dirty="0" smtClean="0"/>
              <a:t> &amp; simplified filesystem model</a:t>
            </a:r>
          </a:p>
          <a:p>
            <a:endParaRPr lang="en-US" dirty="0"/>
          </a:p>
          <a:p>
            <a:r>
              <a:rPr lang="en-US" dirty="0" smtClean="0"/>
              <a:t>Shift to </a:t>
            </a:r>
            <a:r>
              <a:rPr lang="en-US" b="1" i="1" dirty="0" smtClean="0"/>
              <a:t>IO Aware </a:t>
            </a:r>
            <a:r>
              <a:rPr lang="en-US" dirty="0" smtClean="0"/>
              <a:t>algorithms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i="1" dirty="0" smtClean="0"/>
              <a:t>external merge algorithm</a:t>
            </a:r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31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Disk vs. 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486" y="4189140"/>
            <a:ext cx="5469412" cy="26064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Disk</a:t>
            </a:r>
            <a:r>
              <a:rPr lang="en-US" u="sng" dirty="0" smtClean="0"/>
              <a:t>: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b="1" i="1" dirty="0" smtClean="0"/>
              <a:t>Slow:</a:t>
            </a:r>
            <a:r>
              <a:rPr lang="en-US" b="1" dirty="0" smtClean="0"/>
              <a:t> </a:t>
            </a:r>
            <a:r>
              <a:rPr lang="en-US" dirty="0" smtClean="0"/>
              <a:t>Sequential </a:t>
            </a:r>
            <a:r>
              <a:rPr lang="en-US" i="1" dirty="0" smtClean="0"/>
              <a:t>block</a:t>
            </a:r>
            <a:r>
              <a:rPr lang="en-US" dirty="0" smtClean="0"/>
              <a:t> access</a:t>
            </a:r>
          </a:p>
          <a:p>
            <a:pPr lvl="1"/>
            <a:r>
              <a:rPr lang="en-US" dirty="0" smtClean="0"/>
              <a:t>Read a blocks (not byte) at a time, so sequential access is cheaper than random</a:t>
            </a:r>
          </a:p>
          <a:p>
            <a:pPr lvl="1"/>
            <a:r>
              <a:rPr lang="en-US" b="1" dirty="0" smtClean="0"/>
              <a:t>Disk read / writes are expensive!</a:t>
            </a:r>
            <a:endParaRPr lang="en-US" b="1" dirty="0"/>
          </a:p>
          <a:p>
            <a:endParaRPr lang="en-US" b="1" i="1" dirty="0" smtClean="0"/>
          </a:p>
          <a:p>
            <a:r>
              <a:rPr lang="en-US" b="1" i="1" dirty="0" smtClean="0"/>
              <a:t>Durable: </a:t>
            </a:r>
            <a:r>
              <a:rPr lang="en-US" dirty="0" smtClean="0"/>
              <a:t>We will assume that once on disk, data is safe!</a:t>
            </a:r>
          </a:p>
          <a:p>
            <a:endParaRPr lang="en-US" dirty="0"/>
          </a:p>
          <a:p>
            <a:r>
              <a:rPr lang="en-US" b="1" i="1" dirty="0" smtClean="0"/>
              <a:t>Cheap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969281" y="1446274"/>
            <a:ext cx="2965073" cy="2511116"/>
            <a:chOff x="5257801" y="1676400"/>
            <a:chExt cx="5936499" cy="5027612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6732588" y="2787651"/>
              <a:ext cx="3149600" cy="1801813"/>
              <a:chOff x="2998" y="1129"/>
              <a:chExt cx="1984" cy="1135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998" y="149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0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0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0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0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0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0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0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0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2998" y="112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1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1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1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1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1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1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1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1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6705600" y="2057401"/>
              <a:ext cx="3176588" cy="4594225"/>
              <a:chOff x="2981" y="669"/>
              <a:chExt cx="2001" cy="2894"/>
            </a:xfrm>
          </p:grpSpPr>
          <p:grpSp>
            <p:nvGrpSpPr>
              <p:cNvPr id="13" name="Group 9"/>
              <p:cNvGrpSpPr>
                <a:grpSpLocks/>
              </p:cNvGrpSpPr>
              <p:nvPr/>
            </p:nvGrpSpPr>
            <p:grpSpPr bwMode="auto">
              <a:xfrm>
                <a:off x="2981" y="1096"/>
                <a:ext cx="2001" cy="2467"/>
                <a:chOff x="2981" y="1096"/>
                <a:chExt cx="2001" cy="2467"/>
              </a:xfrm>
            </p:grpSpPr>
            <p:grpSp>
              <p:nvGrpSpPr>
                <p:cNvPr id="23" name="Group 10"/>
                <p:cNvGrpSpPr>
                  <a:grpSpLocks/>
                </p:cNvGrpSpPr>
                <p:nvPr/>
              </p:nvGrpSpPr>
              <p:grpSpPr bwMode="auto">
                <a:xfrm>
                  <a:off x="2998" y="1466"/>
                  <a:ext cx="1984" cy="765"/>
                  <a:chOff x="2998" y="1466"/>
                  <a:chExt cx="1984" cy="765"/>
                </a:xfrm>
              </p:grpSpPr>
              <p:sp>
                <p:nvSpPr>
                  <p:cNvPr id="29" name="Freeform 11"/>
                  <p:cNvSpPr>
                    <a:spLocks/>
                  </p:cNvSpPr>
                  <p:nvPr/>
                </p:nvSpPr>
                <p:spPr bwMode="auto">
                  <a:xfrm>
                    <a:off x="2998" y="1466"/>
                    <a:ext cx="1984" cy="765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2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49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49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2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4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5">
                        <a:moveTo>
                          <a:pt x="0" y="378"/>
                        </a:moveTo>
                        <a:lnTo>
                          <a:pt x="16" y="312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49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49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2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4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12"/>
                  <p:cNvSpPr>
                    <a:spLocks/>
                  </p:cNvSpPr>
                  <p:nvPr/>
                </p:nvSpPr>
                <p:spPr bwMode="auto">
                  <a:xfrm>
                    <a:off x="3055" y="152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8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6"/>
                      </a:cxn>
                      <a:cxn ang="0">
                        <a:pos x="371" y="65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5"/>
                      </a:cxn>
                      <a:cxn ang="0">
                        <a:pos x="1613" y="106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8"/>
                      </a:cxn>
                      <a:cxn ang="0">
                        <a:pos x="1836" y="386"/>
                      </a:cxn>
                      <a:cxn ang="0">
                        <a:pos x="1795" y="443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3"/>
                      </a:cxn>
                      <a:cxn ang="0">
                        <a:pos x="17" y="386"/>
                      </a:cxn>
                      <a:cxn ang="0">
                        <a:pos x="0" y="328"/>
                      </a:cxn>
                    </a:cxnLst>
                    <a:rect l="0" t="0" r="r" b="b"/>
                    <a:pathLst>
                      <a:path w="1853" h="650">
                        <a:moveTo>
                          <a:pt x="0" y="328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6"/>
                        </a:lnTo>
                        <a:lnTo>
                          <a:pt x="371" y="65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5"/>
                        </a:lnTo>
                        <a:lnTo>
                          <a:pt x="1613" y="106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8"/>
                        </a:lnTo>
                        <a:lnTo>
                          <a:pt x="1836" y="386"/>
                        </a:lnTo>
                        <a:lnTo>
                          <a:pt x="1795" y="443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3"/>
                        </a:lnTo>
                        <a:lnTo>
                          <a:pt x="17" y="386"/>
                        </a:lnTo>
                        <a:lnTo>
                          <a:pt x="0" y="32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Freeform 13"/>
                  <p:cNvSpPr>
                    <a:spLocks/>
                  </p:cNvSpPr>
                  <p:nvPr/>
                </p:nvSpPr>
                <p:spPr bwMode="auto">
                  <a:xfrm>
                    <a:off x="3146" y="1589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7"/>
                      </a:cxn>
                      <a:cxn ang="0">
                        <a:pos x="16" y="198"/>
                      </a:cxn>
                      <a:cxn ang="0">
                        <a:pos x="66" y="148"/>
                      </a:cxn>
                      <a:cxn ang="0">
                        <a:pos x="148" y="107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7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7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7"/>
                      </a:cxn>
                      <a:cxn ang="0">
                        <a:pos x="1605" y="148"/>
                      </a:cxn>
                      <a:cxn ang="0">
                        <a:pos x="1654" y="198"/>
                      </a:cxn>
                      <a:cxn ang="0">
                        <a:pos x="1671" y="247"/>
                      </a:cxn>
                      <a:cxn ang="0">
                        <a:pos x="1654" y="296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7"/>
                      </a:cxn>
                      <a:cxn ang="0">
                        <a:pos x="996" y="485"/>
                      </a:cxn>
                      <a:cxn ang="0">
                        <a:pos x="839" y="493"/>
                      </a:cxn>
                      <a:cxn ang="0">
                        <a:pos x="675" y="485"/>
                      </a:cxn>
                      <a:cxn ang="0">
                        <a:pos x="518" y="477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6"/>
                      </a:cxn>
                      <a:cxn ang="0">
                        <a:pos x="0" y="247"/>
                      </a:cxn>
                    </a:cxnLst>
                    <a:rect l="0" t="0" r="r" b="b"/>
                    <a:pathLst>
                      <a:path w="1672" h="494">
                        <a:moveTo>
                          <a:pt x="0" y="247"/>
                        </a:moveTo>
                        <a:lnTo>
                          <a:pt x="16" y="198"/>
                        </a:lnTo>
                        <a:lnTo>
                          <a:pt x="66" y="148"/>
                        </a:lnTo>
                        <a:lnTo>
                          <a:pt x="148" y="107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7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7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7"/>
                        </a:lnTo>
                        <a:lnTo>
                          <a:pt x="1605" y="148"/>
                        </a:lnTo>
                        <a:lnTo>
                          <a:pt x="1654" y="198"/>
                        </a:lnTo>
                        <a:lnTo>
                          <a:pt x="1671" y="247"/>
                        </a:lnTo>
                        <a:lnTo>
                          <a:pt x="1654" y="296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7"/>
                        </a:lnTo>
                        <a:lnTo>
                          <a:pt x="996" y="485"/>
                        </a:lnTo>
                        <a:lnTo>
                          <a:pt x="839" y="493"/>
                        </a:lnTo>
                        <a:lnTo>
                          <a:pt x="675" y="485"/>
                        </a:lnTo>
                        <a:lnTo>
                          <a:pt x="518" y="477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6"/>
                        </a:lnTo>
                        <a:lnTo>
                          <a:pt x="0" y="24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4" name="Group 14"/>
                <p:cNvGrpSpPr>
                  <a:grpSpLocks/>
                </p:cNvGrpSpPr>
                <p:nvPr/>
              </p:nvGrpSpPr>
              <p:grpSpPr bwMode="auto">
                <a:xfrm>
                  <a:off x="2998" y="1096"/>
                  <a:ext cx="1984" cy="766"/>
                  <a:chOff x="2998" y="1096"/>
                  <a:chExt cx="1984" cy="766"/>
                </a:xfrm>
              </p:grpSpPr>
              <p:sp>
                <p:nvSpPr>
                  <p:cNvPr id="26" name="Freeform 15"/>
                  <p:cNvSpPr>
                    <a:spLocks/>
                  </p:cNvSpPr>
                  <p:nvPr/>
                </p:nvSpPr>
                <p:spPr bwMode="auto">
                  <a:xfrm>
                    <a:off x="2998" y="1096"/>
                    <a:ext cx="1984" cy="766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3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50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50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3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5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6">
                        <a:moveTo>
                          <a:pt x="0" y="378"/>
                        </a:moveTo>
                        <a:lnTo>
                          <a:pt x="16" y="313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50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50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3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5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Freeform 16"/>
                  <p:cNvSpPr>
                    <a:spLocks/>
                  </p:cNvSpPr>
                  <p:nvPr/>
                </p:nvSpPr>
                <p:spPr bwMode="auto">
                  <a:xfrm>
                    <a:off x="3055" y="115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9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7"/>
                      </a:cxn>
                      <a:cxn ang="0">
                        <a:pos x="371" y="66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6"/>
                      </a:cxn>
                      <a:cxn ang="0">
                        <a:pos x="1613" y="107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9"/>
                      </a:cxn>
                      <a:cxn ang="0">
                        <a:pos x="1836" y="386"/>
                      </a:cxn>
                      <a:cxn ang="0">
                        <a:pos x="1795" y="444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4"/>
                      </a:cxn>
                      <a:cxn ang="0">
                        <a:pos x="17" y="386"/>
                      </a:cxn>
                      <a:cxn ang="0">
                        <a:pos x="0" y="329"/>
                      </a:cxn>
                    </a:cxnLst>
                    <a:rect l="0" t="0" r="r" b="b"/>
                    <a:pathLst>
                      <a:path w="1853" h="650">
                        <a:moveTo>
                          <a:pt x="0" y="329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7"/>
                        </a:lnTo>
                        <a:lnTo>
                          <a:pt x="371" y="66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6"/>
                        </a:lnTo>
                        <a:lnTo>
                          <a:pt x="1613" y="107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9"/>
                        </a:lnTo>
                        <a:lnTo>
                          <a:pt x="1836" y="386"/>
                        </a:lnTo>
                        <a:lnTo>
                          <a:pt x="1795" y="444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4"/>
                        </a:lnTo>
                        <a:lnTo>
                          <a:pt x="17" y="386"/>
                        </a:lnTo>
                        <a:lnTo>
                          <a:pt x="0" y="3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Freeform 17"/>
                  <p:cNvSpPr>
                    <a:spLocks/>
                  </p:cNvSpPr>
                  <p:nvPr/>
                </p:nvSpPr>
                <p:spPr bwMode="auto">
                  <a:xfrm>
                    <a:off x="3146" y="1220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6"/>
                      </a:cxn>
                      <a:cxn ang="0">
                        <a:pos x="16" y="197"/>
                      </a:cxn>
                      <a:cxn ang="0">
                        <a:pos x="66" y="147"/>
                      </a:cxn>
                      <a:cxn ang="0">
                        <a:pos x="148" y="106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6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6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6"/>
                      </a:cxn>
                      <a:cxn ang="0">
                        <a:pos x="1605" y="147"/>
                      </a:cxn>
                      <a:cxn ang="0">
                        <a:pos x="1654" y="197"/>
                      </a:cxn>
                      <a:cxn ang="0">
                        <a:pos x="1671" y="246"/>
                      </a:cxn>
                      <a:cxn ang="0">
                        <a:pos x="1654" y="295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6"/>
                      </a:cxn>
                      <a:cxn ang="0">
                        <a:pos x="996" y="484"/>
                      </a:cxn>
                      <a:cxn ang="0">
                        <a:pos x="839" y="493"/>
                      </a:cxn>
                      <a:cxn ang="0">
                        <a:pos x="675" y="484"/>
                      </a:cxn>
                      <a:cxn ang="0">
                        <a:pos x="518" y="476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5"/>
                      </a:cxn>
                      <a:cxn ang="0">
                        <a:pos x="0" y="246"/>
                      </a:cxn>
                    </a:cxnLst>
                    <a:rect l="0" t="0" r="r" b="b"/>
                    <a:pathLst>
                      <a:path w="1672" h="494">
                        <a:moveTo>
                          <a:pt x="0" y="246"/>
                        </a:moveTo>
                        <a:lnTo>
                          <a:pt x="16" y="197"/>
                        </a:lnTo>
                        <a:lnTo>
                          <a:pt x="66" y="147"/>
                        </a:lnTo>
                        <a:lnTo>
                          <a:pt x="148" y="106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6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6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6"/>
                        </a:lnTo>
                        <a:lnTo>
                          <a:pt x="1605" y="147"/>
                        </a:lnTo>
                        <a:lnTo>
                          <a:pt x="1654" y="197"/>
                        </a:lnTo>
                        <a:lnTo>
                          <a:pt x="1671" y="246"/>
                        </a:lnTo>
                        <a:lnTo>
                          <a:pt x="1654" y="295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6"/>
                        </a:lnTo>
                        <a:lnTo>
                          <a:pt x="996" y="484"/>
                        </a:lnTo>
                        <a:lnTo>
                          <a:pt x="839" y="493"/>
                        </a:lnTo>
                        <a:lnTo>
                          <a:pt x="675" y="484"/>
                        </a:lnTo>
                        <a:lnTo>
                          <a:pt x="518" y="476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5"/>
                        </a:lnTo>
                        <a:lnTo>
                          <a:pt x="0" y="24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" name="Freeform 18"/>
                <p:cNvSpPr>
                  <a:spLocks/>
                </p:cNvSpPr>
                <p:nvPr/>
              </p:nvSpPr>
              <p:spPr bwMode="auto">
                <a:xfrm>
                  <a:off x="2981" y="2797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7" y="313"/>
                    </a:cxn>
                    <a:cxn ang="0">
                      <a:pos x="66" y="247"/>
                    </a:cxn>
                    <a:cxn ang="0">
                      <a:pos x="132" y="189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0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0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89"/>
                    </a:cxn>
                    <a:cxn ang="0">
                      <a:pos x="1926" y="247"/>
                    </a:cxn>
                    <a:cxn ang="0">
                      <a:pos x="1976" y="313"/>
                    </a:cxn>
                    <a:cxn ang="0">
                      <a:pos x="1992" y="378"/>
                    </a:cxn>
                    <a:cxn ang="0">
                      <a:pos x="1976" y="444"/>
                    </a:cxn>
                    <a:cxn ang="0">
                      <a:pos x="1926" y="510"/>
                    </a:cxn>
                    <a:cxn ang="0">
                      <a:pos x="1860" y="576"/>
                    </a:cxn>
                    <a:cxn ang="0">
                      <a:pos x="1753" y="625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25"/>
                    </a:cxn>
                    <a:cxn ang="0">
                      <a:pos x="132" y="576"/>
                    </a:cxn>
                    <a:cxn ang="0">
                      <a:pos x="66" y="510"/>
                    </a:cxn>
                    <a:cxn ang="0">
                      <a:pos x="17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93" h="766">
                      <a:moveTo>
                        <a:pt x="0" y="378"/>
                      </a:moveTo>
                      <a:lnTo>
                        <a:pt x="17" y="313"/>
                      </a:lnTo>
                      <a:lnTo>
                        <a:pt x="66" y="247"/>
                      </a:lnTo>
                      <a:lnTo>
                        <a:pt x="132" y="189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0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0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89"/>
                      </a:lnTo>
                      <a:lnTo>
                        <a:pt x="1926" y="247"/>
                      </a:lnTo>
                      <a:lnTo>
                        <a:pt x="1976" y="313"/>
                      </a:lnTo>
                      <a:lnTo>
                        <a:pt x="1992" y="378"/>
                      </a:lnTo>
                      <a:lnTo>
                        <a:pt x="1976" y="444"/>
                      </a:lnTo>
                      <a:lnTo>
                        <a:pt x="1926" y="510"/>
                      </a:lnTo>
                      <a:lnTo>
                        <a:pt x="1860" y="576"/>
                      </a:lnTo>
                      <a:lnTo>
                        <a:pt x="1753" y="625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25"/>
                      </a:lnTo>
                      <a:lnTo>
                        <a:pt x="132" y="576"/>
                      </a:lnTo>
                      <a:lnTo>
                        <a:pt x="66" y="510"/>
                      </a:lnTo>
                      <a:lnTo>
                        <a:pt x="17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981" y="2756"/>
                <a:ext cx="1993" cy="766"/>
                <a:chOff x="2981" y="2756"/>
                <a:chExt cx="1993" cy="766"/>
              </a:xfrm>
            </p:grpSpPr>
            <p:sp>
              <p:nvSpPr>
                <p:cNvPr id="20" name="Freeform 20"/>
                <p:cNvSpPr>
                  <a:spLocks/>
                </p:cNvSpPr>
                <p:nvPr/>
              </p:nvSpPr>
              <p:spPr bwMode="auto">
                <a:xfrm>
                  <a:off x="2981" y="2756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87"/>
                    </a:cxn>
                    <a:cxn ang="0">
                      <a:pos x="17" y="321"/>
                    </a:cxn>
                    <a:cxn ang="0">
                      <a:pos x="66" y="255"/>
                    </a:cxn>
                    <a:cxn ang="0">
                      <a:pos x="132" y="198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8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8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98"/>
                    </a:cxn>
                    <a:cxn ang="0">
                      <a:pos x="1926" y="255"/>
                    </a:cxn>
                    <a:cxn ang="0">
                      <a:pos x="1976" y="321"/>
                    </a:cxn>
                    <a:cxn ang="0">
                      <a:pos x="1992" y="387"/>
                    </a:cxn>
                    <a:cxn ang="0">
                      <a:pos x="1976" y="452"/>
                    </a:cxn>
                    <a:cxn ang="0">
                      <a:pos x="1926" y="518"/>
                    </a:cxn>
                    <a:cxn ang="0">
                      <a:pos x="1860" y="576"/>
                    </a:cxn>
                    <a:cxn ang="0">
                      <a:pos x="1753" y="633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33"/>
                    </a:cxn>
                    <a:cxn ang="0">
                      <a:pos x="132" y="576"/>
                    </a:cxn>
                    <a:cxn ang="0">
                      <a:pos x="66" y="518"/>
                    </a:cxn>
                    <a:cxn ang="0">
                      <a:pos x="17" y="452"/>
                    </a:cxn>
                    <a:cxn ang="0">
                      <a:pos x="0" y="387"/>
                    </a:cxn>
                  </a:cxnLst>
                  <a:rect l="0" t="0" r="r" b="b"/>
                  <a:pathLst>
                    <a:path w="1993" h="766">
                      <a:moveTo>
                        <a:pt x="0" y="387"/>
                      </a:moveTo>
                      <a:lnTo>
                        <a:pt x="17" y="321"/>
                      </a:lnTo>
                      <a:lnTo>
                        <a:pt x="66" y="255"/>
                      </a:lnTo>
                      <a:lnTo>
                        <a:pt x="132" y="198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8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8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98"/>
                      </a:lnTo>
                      <a:lnTo>
                        <a:pt x="1926" y="255"/>
                      </a:lnTo>
                      <a:lnTo>
                        <a:pt x="1976" y="321"/>
                      </a:lnTo>
                      <a:lnTo>
                        <a:pt x="1992" y="387"/>
                      </a:lnTo>
                      <a:lnTo>
                        <a:pt x="1976" y="452"/>
                      </a:lnTo>
                      <a:lnTo>
                        <a:pt x="1926" y="518"/>
                      </a:lnTo>
                      <a:lnTo>
                        <a:pt x="1860" y="576"/>
                      </a:lnTo>
                      <a:lnTo>
                        <a:pt x="1753" y="633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33"/>
                      </a:lnTo>
                      <a:lnTo>
                        <a:pt x="132" y="576"/>
                      </a:lnTo>
                      <a:lnTo>
                        <a:pt x="66" y="518"/>
                      </a:lnTo>
                      <a:lnTo>
                        <a:pt x="17" y="452"/>
                      </a:lnTo>
                      <a:lnTo>
                        <a:pt x="0" y="38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auto">
                <a:xfrm>
                  <a:off x="3047" y="2822"/>
                  <a:ext cx="1853" cy="642"/>
                </a:xfrm>
                <a:custGeom>
                  <a:avLst/>
                  <a:gdLst/>
                  <a:ahLst/>
                  <a:cxnLst>
                    <a:cxn ang="0">
                      <a:pos x="0" y="321"/>
                    </a:cxn>
                    <a:cxn ang="0">
                      <a:pos x="16" y="263"/>
                    </a:cxn>
                    <a:cxn ang="0">
                      <a:pos x="58" y="206"/>
                    </a:cxn>
                    <a:cxn ang="0">
                      <a:pos x="140" y="148"/>
                    </a:cxn>
                    <a:cxn ang="0">
                      <a:pos x="239" y="107"/>
                    </a:cxn>
                    <a:cxn ang="0">
                      <a:pos x="362" y="66"/>
                    </a:cxn>
                    <a:cxn ang="0">
                      <a:pos x="510" y="33"/>
                    </a:cxn>
                    <a:cxn ang="0">
                      <a:pos x="667" y="8"/>
                    </a:cxn>
                    <a:cxn ang="0">
                      <a:pos x="840" y="0"/>
                    </a:cxn>
                    <a:cxn ang="0">
                      <a:pos x="1012" y="0"/>
                    </a:cxn>
                    <a:cxn ang="0">
                      <a:pos x="1177" y="8"/>
                    </a:cxn>
                    <a:cxn ang="0">
                      <a:pos x="1333" y="33"/>
                    </a:cxn>
                    <a:cxn ang="0">
                      <a:pos x="1482" y="66"/>
                    </a:cxn>
                    <a:cxn ang="0">
                      <a:pos x="1605" y="107"/>
                    </a:cxn>
                    <a:cxn ang="0">
                      <a:pos x="1712" y="148"/>
                    </a:cxn>
                    <a:cxn ang="0">
                      <a:pos x="1786" y="206"/>
                    </a:cxn>
                    <a:cxn ang="0">
                      <a:pos x="1835" y="263"/>
                    </a:cxn>
                    <a:cxn ang="0">
                      <a:pos x="1852" y="321"/>
                    </a:cxn>
                    <a:cxn ang="0">
                      <a:pos x="1835" y="378"/>
                    </a:cxn>
                    <a:cxn ang="0">
                      <a:pos x="1786" y="436"/>
                    </a:cxn>
                    <a:cxn ang="0">
                      <a:pos x="1712" y="493"/>
                    </a:cxn>
                    <a:cxn ang="0">
                      <a:pos x="1605" y="542"/>
                    </a:cxn>
                    <a:cxn ang="0">
                      <a:pos x="1482" y="584"/>
                    </a:cxn>
                    <a:cxn ang="0">
                      <a:pos x="1333" y="608"/>
                    </a:cxn>
                    <a:cxn ang="0">
                      <a:pos x="1177" y="633"/>
                    </a:cxn>
                    <a:cxn ang="0">
                      <a:pos x="1012" y="641"/>
                    </a:cxn>
                    <a:cxn ang="0">
                      <a:pos x="840" y="641"/>
                    </a:cxn>
                    <a:cxn ang="0">
                      <a:pos x="667" y="633"/>
                    </a:cxn>
                    <a:cxn ang="0">
                      <a:pos x="510" y="608"/>
                    </a:cxn>
                    <a:cxn ang="0">
                      <a:pos x="362" y="584"/>
                    </a:cxn>
                    <a:cxn ang="0">
                      <a:pos x="239" y="542"/>
                    </a:cxn>
                    <a:cxn ang="0">
                      <a:pos x="140" y="493"/>
                    </a:cxn>
                    <a:cxn ang="0">
                      <a:pos x="58" y="436"/>
                    </a:cxn>
                    <a:cxn ang="0">
                      <a:pos x="16" y="378"/>
                    </a:cxn>
                    <a:cxn ang="0">
                      <a:pos x="0" y="321"/>
                    </a:cxn>
                  </a:cxnLst>
                  <a:rect l="0" t="0" r="r" b="b"/>
                  <a:pathLst>
                    <a:path w="1853" h="642">
                      <a:moveTo>
                        <a:pt x="0" y="321"/>
                      </a:moveTo>
                      <a:lnTo>
                        <a:pt x="16" y="263"/>
                      </a:lnTo>
                      <a:lnTo>
                        <a:pt x="58" y="206"/>
                      </a:lnTo>
                      <a:lnTo>
                        <a:pt x="140" y="148"/>
                      </a:lnTo>
                      <a:lnTo>
                        <a:pt x="239" y="107"/>
                      </a:lnTo>
                      <a:lnTo>
                        <a:pt x="362" y="66"/>
                      </a:lnTo>
                      <a:lnTo>
                        <a:pt x="510" y="33"/>
                      </a:lnTo>
                      <a:lnTo>
                        <a:pt x="667" y="8"/>
                      </a:lnTo>
                      <a:lnTo>
                        <a:pt x="840" y="0"/>
                      </a:lnTo>
                      <a:lnTo>
                        <a:pt x="1012" y="0"/>
                      </a:lnTo>
                      <a:lnTo>
                        <a:pt x="1177" y="8"/>
                      </a:lnTo>
                      <a:lnTo>
                        <a:pt x="1333" y="33"/>
                      </a:lnTo>
                      <a:lnTo>
                        <a:pt x="1482" y="66"/>
                      </a:lnTo>
                      <a:lnTo>
                        <a:pt x="1605" y="107"/>
                      </a:lnTo>
                      <a:lnTo>
                        <a:pt x="1712" y="148"/>
                      </a:lnTo>
                      <a:lnTo>
                        <a:pt x="1786" y="206"/>
                      </a:lnTo>
                      <a:lnTo>
                        <a:pt x="1835" y="263"/>
                      </a:lnTo>
                      <a:lnTo>
                        <a:pt x="1852" y="321"/>
                      </a:lnTo>
                      <a:lnTo>
                        <a:pt x="1835" y="378"/>
                      </a:lnTo>
                      <a:lnTo>
                        <a:pt x="1786" y="436"/>
                      </a:lnTo>
                      <a:lnTo>
                        <a:pt x="1712" y="493"/>
                      </a:lnTo>
                      <a:lnTo>
                        <a:pt x="1605" y="542"/>
                      </a:lnTo>
                      <a:lnTo>
                        <a:pt x="1482" y="584"/>
                      </a:lnTo>
                      <a:lnTo>
                        <a:pt x="1333" y="608"/>
                      </a:lnTo>
                      <a:lnTo>
                        <a:pt x="1177" y="633"/>
                      </a:lnTo>
                      <a:lnTo>
                        <a:pt x="1012" y="641"/>
                      </a:lnTo>
                      <a:lnTo>
                        <a:pt x="840" y="641"/>
                      </a:lnTo>
                      <a:lnTo>
                        <a:pt x="667" y="633"/>
                      </a:lnTo>
                      <a:lnTo>
                        <a:pt x="510" y="608"/>
                      </a:lnTo>
                      <a:lnTo>
                        <a:pt x="362" y="584"/>
                      </a:lnTo>
                      <a:lnTo>
                        <a:pt x="239" y="542"/>
                      </a:lnTo>
                      <a:lnTo>
                        <a:pt x="140" y="493"/>
                      </a:lnTo>
                      <a:lnTo>
                        <a:pt x="58" y="436"/>
                      </a:lnTo>
                      <a:lnTo>
                        <a:pt x="16" y="378"/>
                      </a:lnTo>
                      <a:lnTo>
                        <a:pt x="0" y="32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auto">
                <a:xfrm>
                  <a:off x="3137" y="2880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6"/>
                    </a:cxn>
                    <a:cxn ang="0">
                      <a:pos x="17" y="197"/>
                    </a:cxn>
                    <a:cxn ang="0">
                      <a:pos x="66" y="156"/>
                    </a:cxn>
                    <a:cxn ang="0">
                      <a:pos x="140" y="115"/>
                    </a:cxn>
                    <a:cxn ang="0">
                      <a:pos x="247" y="74"/>
                    </a:cxn>
                    <a:cxn ang="0">
                      <a:pos x="371" y="41"/>
                    </a:cxn>
                    <a:cxn ang="0">
                      <a:pos x="519" y="24"/>
                    </a:cxn>
                    <a:cxn ang="0">
                      <a:pos x="675" y="8"/>
                    </a:cxn>
                    <a:cxn ang="0">
                      <a:pos x="832" y="0"/>
                    </a:cxn>
                    <a:cxn ang="0">
                      <a:pos x="996" y="8"/>
                    </a:cxn>
                    <a:cxn ang="0">
                      <a:pos x="1153" y="24"/>
                    </a:cxn>
                    <a:cxn ang="0">
                      <a:pos x="1301" y="41"/>
                    </a:cxn>
                    <a:cxn ang="0">
                      <a:pos x="1424" y="74"/>
                    </a:cxn>
                    <a:cxn ang="0">
                      <a:pos x="1523" y="115"/>
                    </a:cxn>
                    <a:cxn ang="0">
                      <a:pos x="1606" y="156"/>
                    </a:cxn>
                    <a:cxn ang="0">
                      <a:pos x="1655" y="197"/>
                    </a:cxn>
                    <a:cxn ang="0">
                      <a:pos x="1671" y="246"/>
                    </a:cxn>
                    <a:cxn ang="0">
                      <a:pos x="1655" y="295"/>
                    </a:cxn>
                    <a:cxn ang="0">
                      <a:pos x="1606" y="345"/>
                    </a:cxn>
                    <a:cxn ang="0">
                      <a:pos x="1523" y="386"/>
                    </a:cxn>
                    <a:cxn ang="0">
                      <a:pos x="1424" y="427"/>
                    </a:cxn>
                    <a:cxn ang="0">
                      <a:pos x="1301" y="452"/>
                    </a:cxn>
                    <a:cxn ang="0">
                      <a:pos x="1153" y="476"/>
                    </a:cxn>
                    <a:cxn ang="0">
                      <a:pos x="996" y="493"/>
                    </a:cxn>
                    <a:cxn ang="0">
                      <a:pos x="832" y="493"/>
                    </a:cxn>
                    <a:cxn ang="0">
                      <a:pos x="675" y="493"/>
                    </a:cxn>
                    <a:cxn ang="0">
                      <a:pos x="519" y="476"/>
                    </a:cxn>
                    <a:cxn ang="0">
                      <a:pos x="371" y="452"/>
                    </a:cxn>
                    <a:cxn ang="0">
                      <a:pos x="247" y="427"/>
                    </a:cxn>
                    <a:cxn ang="0">
                      <a:pos x="140" y="386"/>
                    </a:cxn>
                    <a:cxn ang="0">
                      <a:pos x="66" y="345"/>
                    </a:cxn>
                    <a:cxn ang="0">
                      <a:pos x="17" y="295"/>
                    </a:cxn>
                    <a:cxn ang="0">
                      <a:pos x="0" y="246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7" y="197"/>
                      </a:lnTo>
                      <a:lnTo>
                        <a:pt x="66" y="156"/>
                      </a:lnTo>
                      <a:lnTo>
                        <a:pt x="140" y="115"/>
                      </a:lnTo>
                      <a:lnTo>
                        <a:pt x="247" y="74"/>
                      </a:lnTo>
                      <a:lnTo>
                        <a:pt x="371" y="41"/>
                      </a:lnTo>
                      <a:lnTo>
                        <a:pt x="519" y="24"/>
                      </a:lnTo>
                      <a:lnTo>
                        <a:pt x="675" y="8"/>
                      </a:lnTo>
                      <a:lnTo>
                        <a:pt x="832" y="0"/>
                      </a:lnTo>
                      <a:lnTo>
                        <a:pt x="996" y="8"/>
                      </a:lnTo>
                      <a:lnTo>
                        <a:pt x="1153" y="24"/>
                      </a:lnTo>
                      <a:lnTo>
                        <a:pt x="1301" y="41"/>
                      </a:lnTo>
                      <a:lnTo>
                        <a:pt x="1424" y="74"/>
                      </a:lnTo>
                      <a:lnTo>
                        <a:pt x="1523" y="115"/>
                      </a:lnTo>
                      <a:lnTo>
                        <a:pt x="1606" y="156"/>
                      </a:lnTo>
                      <a:lnTo>
                        <a:pt x="1655" y="197"/>
                      </a:lnTo>
                      <a:lnTo>
                        <a:pt x="1671" y="246"/>
                      </a:lnTo>
                      <a:lnTo>
                        <a:pt x="1655" y="295"/>
                      </a:lnTo>
                      <a:lnTo>
                        <a:pt x="1606" y="345"/>
                      </a:lnTo>
                      <a:lnTo>
                        <a:pt x="1523" y="386"/>
                      </a:lnTo>
                      <a:lnTo>
                        <a:pt x="1424" y="427"/>
                      </a:lnTo>
                      <a:lnTo>
                        <a:pt x="1301" y="452"/>
                      </a:lnTo>
                      <a:lnTo>
                        <a:pt x="1153" y="476"/>
                      </a:lnTo>
                      <a:lnTo>
                        <a:pt x="996" y="493"/>
                      </a:lnTo>
                      <a:lnTo>
                        <a:pt x="832" y="493"/>
                      </a:lnTo>
                      <a:lnTo>
                        <a:pt x="675" y="493"/>
                      </a:lnTo>
                      <a:lnTo>
                        <a:pt x="519" y="476"/>
                      </a:lnTo>
                      <a:lnTo>
                        <a:pt x="371" y="452"/>
                      </a:lnTo>
                      <a:lnTo>
                        <a:pt x="247" y="427"/>
                      </a:lnTo>
                      <a:lnTo>
                        <a:pt x="140" y="386"/>
                      </a:lnTo>
                      <a:lnTo>
                        <a:pt x="66" y="345"/>
                      </a:lnTo>
                      <a:lnTo>
                        <a:pt x="17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" name="Group 23"/>
              <p:cNvGrpSpPr>
                <a:grpSpLocks/>
              </p:cNvGrpSpPr>
              <p:nvPr/>
            </p:nvGrpSpPr>
            <p:grpSpPr bwMode="auto">
              <a:xfrm>
                <a:off x="3788" y="669"/>
                <a:ext cx="429" cy="2516"/>
                <a:chOff x="3788" y="669"/>
                <a:chExt cx="429" cy="2516"/>
              </a:xfrm>
            </p:grpSpPr>
            <p:sp>
              <p:nvSpPr>
                <p:cNvPr id="16" name="Freeform 24"/>
                <p:cNvSpPr>
                  <a:spLocks/>
                </p:cNvSpPr>
                <p:nvPr/>
              </p:nvSpPr>
              <p:spPr bwMode="auto">
                <a:xfrm>
                  <a:off x="3845" y="784"/>
                  <a:ext cx="248" cy="741"/>
                </a:xfrm>
                <a:custGeom>
                  <a:avLst/>
                  <a:gdLst/>
                  <a:ahLst/>
                  <a:cxnLst>
                    <a:cxn ang="0">
                      <a:pos x="247" y="649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649"/>
                    </a:cxn>
                    <a:cxn ang="0">
                      <a:pos x="0" y="657"/>
                    </a:cxn>
                    <a:cxn ang="0">
                      <a:pos x="17" y="699"/>
                    </a:cxn>
                    <a:cxn ang="0">
                      <a:pos x="50" y="723"/>
                    </a:cxn>
                    <a:cxn ang="0">
                      <a:pos x="99" y="740"/>
                    </a:cxn>
                    <a:cxn ang="0">
                      <a:pos x="157" y="740"/>
                    </a:cxn>
                    <a:cxn ang="0">
                      <a:pos x="206" y="723"/>
                    </a:cxn>
                    <a:cxn ang="0">
                      <a:pos x="239" y="699"/>
                    </a:cxn>
                    <a:cxn ang="0">
                      <a:pos x="247" y="657"/>
                    </a:cxn>
                    <a:cxn ang="0">
                      <a:pos x="247" y="649"/>
                    </a:cxn>
                  </a:cxnLst>
                  <a:rect l="0" t="0" r="r" b="b"/>
                  <a:pathLst>
                    <a:path w="248" h="741">
                      <a:moveTo>
                        <a:pt x="247" y="649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649"/>
                      </a:lnTo>
                      <a:lnTo>
                        <a:pt x="0" y="657"/>
                      </a:lnTo>
                      <a:lnTo>
                        <a:pt x="17" y="699"/>
                      </a:lnTo>
                      <a:lnTo>
                        <a:pt x="50" y="723"/>
                      </a:lnTo>
                      <a:lnTo>
                        <a:pt x="99" y="740"/>
                      </a:lnTo>
                      <a:lnTo>
                        <a:pt x="157" y="740"/>
                      </a:lnTo>
                      <a:lnTo>
                        <a:pt x="206" y="723"/>
                      </a:lnTo>
                      <a:lnTo>
                        <a:pt x="239" y="699"/>
                      </a:lnTo>
                      <a:lnTo>
                        <a:pt x="247" y="657"/>
                      </a:lnTo>
                      <a:lnTo>
                        <a:pt x="247" y="64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25"/>
                <p:cNvSpPr>
                  <a:spLocks/>
                </p:cNvSpPr>
                <p:nvPr/>
              </p:nvSpPr>
              <p:spPr bwMode="auto">
                <a:xfrm>
                  <a:off x="3845" y="669"/>
                  <a:ext cx="248" cy="157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17" y="41"/>
                    </a:cxn>
                    <a:cxn ang="0">
                      <a:pos x="50" y="8"/>
                    </a:cxn>
                    <a:cxn ang="0">
                      <a:pos x="99" y="0"/>
                    </a:cxn>
                    <a:cxn ang="0">
                      <a:pos x="157" y="0"/>
                    </a:cxn>
                    <a:cxn ang="0">
                      <a:pos x="206" y="8"/>
                    </a:cxn>
                    <a:cxn ang="0">
                      <a:pos x="239" y="41"/>
                    </a:cxn>
                    <a:cxn ang="0">
                      <a:pos x="247" y="74"/>
                    </a:cxn>
                    <a:cxn ang="0">
                      <a:pos x="239" y="115"/>
                    </a:cxn>
                    <a:cxn ang="0">
                      <a:pos x="206" y="140"/>
                    </a:cxn>
                    <a:cxn ang="0">
                      <a:pos x="157" y="156"/>
                    </a:cxn>
                    <a:cxn ang="0">
                      <a:pos x="99" y="156"/>
                    </a:cxn>
                    <a:cxn ang="0">
                      <a:pos x="50" y="140"/>
                    </a:cxn>
                    <a:cxn ang="0">
                      <a:pos x="17" y="115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248" h="157">
                      <a:moveTo>
                        <a:pt x="0" y="74"/>
                      </a:moveTo>
                      <a:lnTo>
                        <a:pt x="17" y="41"/>
                      </a:lnTo>
                      <a:lnTo>
                        <a:pt x="50" y="8"/>
                      </a:lnTo>
                      <a:lnTo>
                        <a:pt x="99" y="0"/>
                      </a:lnTo>
                      <a:lnTo>
                        <a:pt x="157" y="0"/>
                      </a:lnTo>
                      <a:lnTo>
                        <a:pt x="206" y="8"/>
                      </a:lnTo>
                      <a:lnTo>
                        <a:pt x="239" y="41"/>
                      </a:lnTo>
                      <a:lnTo>
                        <a:pt x="247" y="74"/>
                      </a:lnTo>
                      <a:lnTo>
                        <a:pt x="239" y="115"/>
                      </a:lnTo>
                      <a:lnTo>
                        <a:pt x="206" y="140"/>
                      </a:lnTo>
                      <a:lnTo>
                        <a:pt x="157" y="156"/>
                      </a:lnTo>
                      <a:lnTo>
                        <a:pt x="99" y="156"/>
                      </a:lnTo>
                      <a:lnTo>
                        <a:pt x="50" y="140"/>
                      </a:lnTo>
                      <a:lnTo>
                        <a:pt x="17" y="115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26"/>
                <p:cNvSpPr>
                  <a:spLocks/>
                </p:cNvSpPr>
                <p:nvPr/>
              </p:nvSpPr>
              <p:spPr bwMode="auto">
                <a:xfrm>
                  <a:off x="3845" y="2263"/>
                  <a:ext cx="248" cy="922"/>
                </a:xfrm>
                <a:custGeom>
                  <a:avLst/>
                  <a:gdLst/>
                  <a:ahLst/>
                  <a:cxnLst>
                    <a:cxn ang="0">
                      <a:pos x="247" y="814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814"/>
                    </a:cxn>
                    <a:cxn ang="0">
                      <a:pos x="0" y="822"/>
                    </a:cxn>
                    <a:cxn ang="0">
                      <a:pos x="17" y="871"/>
                    </a:cxn>
                    <a:cxn ang="0">
                      <a:pos x="50" y="904"/>
                    </a:cxn>
                    <a:cxn ang="0">
                      <a:pos x="99" y="921"/>
                    </a:cxn>
                    <a:cxn ang="0">
                      <a:pos x="157" y="921"/>
                    </a:cxn>
                    <a:cxn ang="0">
                      <a:pos x="206" y="904"/>
                    </a:cxn>
                    <a:cxn ang="0">
                      <a:pos x="239" y="871"/>
                    </a:cxn>
                    <a:cxn ang="0">
                      <a:pos x="247" y="822"/>
                    </a:cxn>
                    <a:cxn ang="0">
                      <a:pos x="247" y="814"/>
                    </a:cxn>
                  </a:cxnLst>
                  <a:rect l="0" t="0" r="r" b="b"/>
                  <a:pathLst>
                    <a:path w="248" h="922">
                      <a:moveTo>
                        <a:pt x="247" y="814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814"/>
                      </a:lnTo>
                      <a:lnTo>
                        <a:pt x="0" y="822"/>
                      </a:lnTo>
                      <a:lnTo>
                        <a:pt x="17" y="871"/>
                      </a:lnTo>
                      <a:lnTo>
                        <a:pt x="50" y="904"/>
                      </a:lnTo>
                      <a:lnTo>
                        <a:pt x="99" y="921"/>
                      </a:lnTo>
                      <a:lnTo>
                        <a:pt x="157" y="921"/>
                      </a:lnTo>
                      <a:lnTo>
                        <a:pt x="206" y="904"/>
                      </a:lnTo>
                      <a:lnTo>
                        <a:pt x="239" y="871"/>
                      </a:lnTo>
                      <a:lnTo>
                        <a:pt x="247" y="822"/>
                      </a:lnTo>
                      <a:lnTo>
                        <a:pt x="247" y="81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27"/>
                <p:cNvSpPr>
                  <a:spLocks/>
                </p:cNvSpPr>
                <p:nvPr/>
              </p:nvSpPr>
              <p:spPr bwMode="auto">
                <a:xfrm>
                  <a:off x="3788" y="850"/>
                  <a:ext cx="429" cy="247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16" y="49"/>
                    </a:cxn>
                    <a:cxn ang="0">
                      <a:pos x="0" y="98"/>
                    </a:cxn>
                    <a:cxn ang="0">
                      <a:pos x="16" y="156"/>
                    </a:cxn>
                    <a:cxn ang="0">
                      <a:pos x="66" y="205"/>
                    </a:cxn>
                    <a:cxn ang="0">
                      <a:pos x="131" y="230"/>
                    </a:cxn>
                    <a:cxn ang="0">
                      <a:pos x="214" y="246"/>
                    </a:cxn>
                    <a:cxn ang="0">
                      <a:pos x="296" y="230"/>
                    </a:cxn>
                    <a:cxn ang="0">
                      <a:pos x="362" y="205"/>
                    </a:cxn>
                    <a:cxn ang="0">
                      <a:pos x="411" y="156"/>
                    </a:cxn>
                    <a:cxn ang="0">
                      <a:pos x="428" y="98"/>
                    </a:cxn>
                    <a:cxn ang="0">
                      <a:pos x="411" y="49"/>
                    </a:cxn>
                  </a:cxnLst>
                  <a:rect l="0" t="0" r="r" b="b"/>
                  <a:pathLst>
                    <a:path w="429" h="247">
                      <a:moveTo>
                        <a:pt x="57" y="0"/>
                      </a:moveTo>
                      <a:lnTo>
                        <a:pt x="16" y="49"/>
                      </a:lnTo>
                      <a:lnTo>
                        <a:pt x="0" y="98"/>
                      </a:lnTo>
                      <a:lnTo>
                        <a:pt x="16" y="156"/>
                      </a:lnTo>
                      <a:lnTo>
                        <a:pt x="66" y="205"/>
                      </a:lnTo>
                      <a:lnTo>
                        <a:pt x="131" y="230"/>
                      </a:lnTo>
                      <a:lnTo>
                        <a:pt x="214" y="246"/>
                      </a:lnTo>
                      <a:lnTo>
                        <a:pt x="296" y="230"/>
                      </a:lnTo>
                      <a:lnTo>
                        <a:pt x="362" y="205"/>
                      </a:lnTo>
                      <a:lnTo>
                        <a:pt x="411" y="156"/>
                      </a:lnTo>
                      <a:lnTo>
                        <a:pt x="428" y="98"/>
                      </a:lnTo>
                      <a:lnTo>
                        <a:pt x="411" y="49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8574088" y="2344738"/>
              <a:ext cx="171450" cy="171450"/>
            </a:xfrm>
            <a:custGeom>
              <a:avLst/>
              <a:gdLst/>
              <a:ahLst/>
              <a:cxnLst>
                <a:cxn ang="0">
                  <a:pos x="25" y="107"/>
                </a:cxn>
                <a:cxn ang="0">
                  <a:pos x="0" y="0"/>
                </a:cxn>
                <a:cxn ang="0">
                  <a:pos x="107" y="41"/>
                </a:cxn>
                <a:cxn ang="0">
                  <a:pos x="25" y="107"/>
                </a:cxn>
              </a:cxnLst>
              <a:rect l="0" t="0" r="r" b="b"/>
              <a:pathLst>
                <a:path w="108" h="108">
                  <a:moveTo>
                    <a:pt x="25" y="107"/>
                  </a:moveTo>
                  <a:lnTo>
                    <a:pt x="0" y="0"/>
                  </a:lnTo>
                  <a:lnTo>
                    <a:pt x="107" y="41"/>
                  </a:lnTo>
                  <a:lnTo>
                    <a:pt x="25" y="10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6118226" y="3322638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6118226" y="3935413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6118226" y="6022975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6118225" y="4497389"/>
              <a:ext cx="0" cy="156527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V="1">
              <a:off x="6118225" y="3322638"/>
              <a:ext cx="0" cy="11747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8" name="Freeform 34" descr="Light vertical"/>
            <p:cNvSpPr>
              <a:spLocks/>
            </p:cNvSpPr>
            <p:nvPr/>
          </p:nvSpPr>
          <p:spPr bwMode="auto">
            <a:xfrm>
              <a:off x="6902451" y="5984876"/>
              <a:ext cx="157163" cy="793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98" y="49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9"/>
                </a:cxn>
              </a:cxnLst>
              <a:rect l="0" t="0" r="r" b="b"/>
              <a:pathLst>
                <a:path w="99" h="50">
                  <a:moveTo>
                    <a:pt x="0" y="49"/>
                  </a:moveTo>
                  <a:lnTo>
                    <a:pt x="98" y="49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9" name="Freeform 35" descr="Light vertical"/>
            <p:cNvSpPr>
              <a:spLocks/>
            </p:cNvSpPr>
            <p:nvPr/>
          </p:nvSpPr>
          <p:spPr bwMode="auto">
            <a:xfrm>
              <a:off x="6902451" y="3282951"/>
              <a:ext cx="157163" cy="68263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8" y="42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99" h="43">
                  <a:moveTo>
                    <a:pt x="0" y="42"/>
                  </a:moveTo>
                  <a:lnTo>
                    <a:pt x="98" y="42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2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0" name="Freeform 36" descr="Light vertical"/>
            <p:cNvSpPr>
              <a:spLocks/>
            </p:cNvSpPr>
            <p:nvPr/>
          </p:nvSpPr>
          <p:spPr bwMode="auto">
            <a:xfrm>
              <a:off x="6902451" y="3910014"/>
              <a:ext cx="157163" cy="666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98" y="41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1"/>
                </a:cxn>
              </a:cxnLst>
              <a:rect l="0" t="0" r="r" b="b"/>
              <a:pathLst>
                <a:path w="99" h="42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9764714" y="4776788"/>
              <a:ext cx="1415365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Platters</a:t>
              </a: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9645651" y="4300539"/>
              <a:ext cx="392113" cy="484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V="1">
              <a:off x="9645651" y="5084764"/>
              <a:ext cx="392113" cy="5857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9104314" y="2049463"/>
              <a:ext cx="1392897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Spindle</a:t>
              </a:r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8470901" y="2184401"/>
              <a:ext cx="695325" cy="117475"/>
            </a:xfrm>
            <a:custGeom>
              <a:avLst/>
              <a:gdLst/>
              <a:ahLst/>
              <a:cxnLst>
                <a:cxn ang="0">
                  <a:pos x="437" y="8"/>
                </a:cxn>
                <a:cxn ang="0">
                  <a:pos x="288" y="0"/>
                </a:cxn>
                <a:cxn ang="0">
                  <a:pos x="140" y="24"/>
                </a:cxn>
                <a:cxn ang="0">
                  <a:pos x="0" y="73"/>
                </a:cxn>
              </a:cxnLst>
              <a:rect l="0" t="0" r="r" b="b"/>
              <a:pathLst>
                <a:path w="438" h="74">
                  <a:moveTo>
                    <a:pt x="437" y="8"/>
                  </a:moveTo>
                  <a:lnTo>
                    <a:pt x="288" y="0"/>
                  </a:lnTo>
                  <a:lnTo>
                    <a:pt x="140" y="24"/>
                  </a:lnTo>
                  <a:lnTo>
                    <a:pt x="0" y="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6092827" y="2365375"/>
              <a:ext cx="1736308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Disk head</a:t>
              </a:r>
            </a:p>
          </p:txBody>
        </p:sp>
        <p:grpSp>
          <p:nvGrpSpPr>
            <p:cNvPr id="47" name="Group 43"/>
            <p:cNvGrpSpPr>
              <a:grpSpLocks/>
            </p:cNvGrpSpPr>
            <p:nvPr/>
          </p:nvGrpSpPr>
          <p:grpSpPr bwMode="auto">
            <a:xfrm>
              <a:off x="6415089" y="4708524"/>
              <a:ext cx="2459038" cy="754063"/>
              <a:chOff x="2798" y="2339"/>
              <a:chExt cx="1549" cy="475"/>
            </a:xfrm>
          </p:grpSpPr>
          <p:sp>
            <p:nvSpPr>
              <p:cNvPr id="48" name="Freeform 44"/>
              <p:cNvSpPr>
                <a:spLocks/>
              </p:cNvSpPr>
              <p:nvPr/>
            </p:nvSpPr>
            <p:spPr bwMode="auto">
              <a:xfrm>
                <a:off x="2831" y="2339"/>
                <a:ext cx="865" cy="124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41" y="0"/>
                  </a:cxn>
                  <a:cxn ang="0">
                    <a:pos x="41" y="41"/>
                  </a:cxn>
                  <a:cxn ang="0">
                    <a:pos x="831" y="41"/>
                  </a:cxn>
                  <a:cxn ang="0">
                    <a:pos x="831" y="0"/>
                  </a:cxn>
                  <a:cxn ang="0">
                    <a:pos x="864" y="65"/>
                  </a:cxn>
                  <a:cxn ang="0">
                    <a:pos x="831" y="123"/>
                  </a:cxn>
                  <a:cxn ang="0">
                    <a:pos x="831" y="82"/>
                  </a:cxn>
                  <a:cxn ang="0">
                    <a:pos x="41" y="82"/>
                  </a:cxn>
                  <a:cxn ang="0">
                    <a:pos x="41" y="123"/>
                  </a:cxn>
                  <a:cxn ang="0">
                    <a:pos x="0" y="65"/>
                  </a:cxn>
                </a:cxnLst>
                <a:rect l="0" t="0" r="r" b="b"/>
                <a:pathLst>
                  <a:path w="865" h="124">
                    <a:moveTo>
                      <a:pt x="0" y="65"/>
                    </a:moveTo>
                    <a:lnTo>
                      <a:pt x="41" y="0"/>
                    </a:lnTo>
                    <a:lnTo>
                      <a:pt x="41" y="41"/>
                    </a:lnTo>
                    <a:lnTo>
                      <a:pt x="831" y="41"/>
                    </a:lnTo>
                    <a:lnTo>
                      <a:pt x="831" y="0"/>
                    </a:lnTo>
                    <a:lnTo>
                      <a:pt x="864" y="65"/>
                    </a:lnTo>
                    <a:lnTo>
                      <a:pt x="831" y="123"/>
                    </a:lnTo>
                    <a:lnTo>
                      <a:pt x="831" y="82"/>
                    </a:lnTo>
                    <a:lnTo>
                      <a:pt x="41" y="82"/>
                    </a:lnTo>
                    <a:lnTo>
                      <a:pt x="41" y="123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2798" y="2464"/>
                <a:ext cx="1549" cy="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200">
                    <a:solidFill>
                      <a:srgbClr val="000000"/>
                    </a:solidFill>
                    <a:latin typeface="Arial" charset="0"/>
                  </a:rPr>
                  <a:t>Arm movement</a:t>
                </a:r>
              </a:p>
            </p:txBody>
          </p:sp>
        </p:grpSp>
        <p:grpSp>
          <p:nvGrpSpPr>
            <p:cNvPr id="50" name="Group 46"/>
            <p:cNvGrpSpPr>
              <a:grpSpLocks/>
            </p:cNvGrpSpPr>
            <p:nvPr/>
          </p:nvGrpSpPr>
          <p:grpSpPr bwMode="auto">
            <a:xfrm>
              <a:off x="5257801" y="5670549"/>
              <a:ext cx="2320925" cy="1033463"/>
              <a:chOff x="2069" y="2945"/>
              <a:chExt cx="1462" cy="651"/>
            </a:xfrm>
          </p:grpSpPr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2069" y="3246"/>
                <a:ext cx="1462" cy="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200">
                    <a:solidFill>
                      <a:srgbClr val="000000"/>
                    </a:solidFill>
                    <a:latin typeface="Arial" charset="0"/>
                  </a:rPr>
                  <a:t>Arm assembly</a:t>
                </a:r>
              </a:p>
            </p:txBody>
          </p:sp>
          <p:sp>
            <p:nvSpPr>
              <p:cNvPr id="52" name="Freeform 48"/>
              <p:cNvSpPr>
                <a:spLocks/>
              </p:cNvSpPr>
              <p:nvPr/>
            </p:nvSpPr>
            <p:spPr bwMode="auto">
              <a:xfrm>
                <a:off x="2357" y="2945"/>
                <a:ext cx="256" cy="305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0" y="230"/>
                  </a:cxn>
                  <a:cxn ang="0">
                    <a:pos x="16" y="156"/>
                  </a:cxn>
                  <a:cxn ang="0">
                    <a:pos x="57" y="91"/>
                  </a:cxn>
                  <a:cxn ang="0">
                    <a:pos x="115" y="41"/>
                  </a:cxn>
                  <a:cxn ang="0">
                    <a:pos x="181" y="9"/>
                  </a:cxn>
                  <a:cxn ang="0">
                    <a:pos x="255" y="0"/>
                  </a:cxn>
                </a:cxnLst>
                <a:rect l="0" t="0" r="r" b="b"/>
                <a:pathLst>
                  <a:path w="256" h="305">
                    <a:moveTo>
                      <a:pt x="8" y="304"/>
                    </a:moveTo>
                    <a:lnTo>
                      <a:pt x="0" y="230"/>
                    </a:lnTo>
                    <a:lnTo>
                      <a:pt x="16" y="156"/>
                    </a:lnTo>
                    <a:lnTo>
                      <a:pt x="57" y="91"/>
                    </a:lnTo>
                    <a:lnTo>
                      <a:pt x="115" y="41"/>
                    </a:lnTo>
                    <a:lnTo>
                      <a:pt x="181" y="9"/>
                    </a:lnTo>
                    <a:lnTo>
                      <a:pt x="25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6707189" y="2592389"/>
              <a:ext cx="288925" cy="731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66"/>
                </a:cxn>
                <a:cxn ang="0">
                  <a:pos x="140" y="156"/>
                </a:cxn>
                <a:cxn ang="0">
                  <a:pos x="173" y="255"/>
                </a:cxn>
                <a:cxn ang="0">
                  <a:pos x="181" y="353"/>
                </a:cxn>
                <a:cxn ang="0">
                  <a:pos x="165" y="460"/>
                </a:cxn>
              </a:cxnLst>
              <a:rect l="0" t="0" r="r" b="b"/>
              <a:pathLst>
                <a:path w="182" h="461">
                  <a:moveTo>
                    <a:pt x="0" y="0"/>
                  </a:moveTo>
                  <a:lnTo>
                    <a:pt x="82" y="66"/>
                  </a:lnTo>
                  <a:lnTo>
                    <a:pt x="140" y="156"/>
                  </a:lnTo>
                  <a:lnTo>
                    <a:pt x="173" y="255"/>
                  </a:lnTo>
                  <a:lnTo>
                    <a:pt x="181" y="353"/>
                  </a:lnTo>
                  <a:lnTo>
                    <a:pt x="165" y="46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9199563" y="2255838"/>
              <a:ext cx="1819275" cy="792162"/>
              <a:chOff x="4552" y="794"/>
              <a:chExt cx="1146" cy="499"/>
            </a:xfrm>
          </p:grpSpPr>
          <p:sp>
            <p:nvSpPr>
              <p:cNvPr id="55" name="Freeform 51"/>
              <p:cNvSpPr>
                <a:spLocks/>
              </p:cNvSpPr>
              <p:nvPr/>
            </p:nvSpPr>
            <p:spPr bwMode="auto">
              <a:xfrm>
                <a:off x="4609" y="988"/>
                <a:ext cx="372" cy="305"/>
              </a:xfrm>
              <a:custGeom>
                <a:avLst/>
                <a:gdLst/>
                <a:ahLst/>
                <a:cxnLst>
                  <a:cxn ang="0">
                    <a:pos x="371" y="0"/>
                  </a:cxn>
                  <a:cxn ang="0">
                    <a:pos x="255" y="33"/>
                  </a:cxn>
                  <a:cxn ang="0">
                    <a:pos x="148" y="107"/>
                  </a:cxn>
                  <a:cxn ang="0">
                    <a:pos x="58" y="197"/>
                  </a:cxn>
                  <a:cxn ang="0">
                    <a:pos x="0" y="304"/>
                  </a:cxn>
                </a:cxnLst>
                <a:rect l="0" t="0" r="r" b="b"/>
                <a:pathLst>
                  <a:path w="372" h="305">
                    <a:moveTo>
                      <a:pt x="371" y="0"/>
                    </a:moveTo>
                    <a:lnTo>
                      <a:pt x="255" y="33"/>
                    </a:lnTo>
                    <a:lnTo>
                      <a:pt x="148" y="107"/>
                    </a:lnTo>
                    <a:lnTo>
                      <a:pt x="58" y="197"/>
                    </a:lnTo>
                    <a:lnTo>
                      <a:pt x="0" y="3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6" name="Group 52"/>
              <p:cNvGrpSpPr>
                <a:grpSpLocks/>
              </p:cNvGrpSpPr>
              <p:nvPr/>
            </p:nvGrpSpPr>
            <p:grpSpPr bwMode="auto">
              <a:xfrm>
                <a:off x="4552" y="794"/>
                <a:ext cx="1146" cy="442"/>
                <a:chOff x="4552" y="794"/>
                <a:chExt cx="1146" cy="442"/>
              </a:xfrm>
            </p:grpSpPr>
            <p:sp>
              <p:nvSpPr>
                <p:cNvPr id="57" name="Rectangle 53"/>
                <p:cNvSpPr>
                  <a:spLocks noChangeArrowheads="1"/>
                </p:cNvSpPr>
                <p:nvPr/>
              </p:nvSpPr>
              <p:spPr bwMode="auto">
                <a:xfrm>
                  <a:off x="4888" y="794"/>
                  <a:ext cx="810" cy="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defTabSz="457200" eaLnBrk="0" hangingPunct="0"/>
                  <a:r>
                    <a:rPr lang="en-US" sz="1200">
                      <a:solidFill>
                        <a:srgbClr val="000000"/>
                      </a:solidFill>
                      <a:latin typeface="Arial" charset="0"/>
                    </a:rPr>
                    <a:t>Tracks</a:t>
                  </a:r>
                </a:p>
              </p:txBody>
            </p:sp>
            <p:sp>
              <p:nvSpPr>
                <p:cNvPr id="58" name="Freeform 54"/>
                <p:cNvSpPr>
                  <a:spLocks/>
                </p:cNvSpPr>
                <p:nvPr/>
              </p:nvSpPr>
              <p:spPr bwMode="auto">
                <a:xfrm>
                  <a:off x="4552" y="988"/>
                  <a:ext cx="305" cy="248"/>
                </a:xfrm>
                <a:custGeom>
                  <a:avLst/>
                  <a:gdLst/>
                  <a:ahLst/>
                  <a:cxnLst>
                    <a:cxn ang="0">
                      <a:pos x="304" y="0"/>
                    </a:cxn>
                    <a:cxn ang="0">
                      <a:pos x="222" y="0"/>
                    </a:cxn>
                    <a:cxn ang="0">
                      <a:pos x="139" y="33"/>
                    </a:cxn>
                    <a:cxn ang="0">
                      <a:pos x="74" y="90"/>
                    </a:cxn>
                    <a:cxn ang="0">
                      <a:pos x="24" y="164"/>
                    </a:cxn>
                    <a:cxn ang="0">
                      <a:pos x="0" y="247"/>
                    </a:cxn>
                  </a:cxnLst>
                  <a:rect l="0" t="0" r="r" b="b"/>
                  <a:pathLst>
                    <a:path w="305" h="248">
                      <a:moveTo>
                        <a:pt x="304" y="0"/>
                      </a:moveTo>
                      <a:lnTo>
                        <a:pt x="222" y="0"/>
                      </a:lnTo>
                      <a:lnTo>
                        <a:pt x="139" y="33"/>
                      </a:lnTo>
                      <a:lnTo>
                        <a:pt x="74" y="90"/>
                      </a:lnTo>
                      <a:lnTo>
                        <a:pt x="24" y="164"/>
                      </a:lnTo>
                      <a:lnTo>
                        <a:pt x="0" y="24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9723439" y="3127375"/>
              <a:ext cx="174625" cy="44450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64" y="238"/>
                </a:cxn>
                <a:cxn ang="0">
                  <a:pos x="100" y="181"/>
                </a:cxn>
                <a:cxn ang="0">
                  <a:pos x="109" y="115"/>
                </a:cxn>
                <a:cxn ang="0">
                  <a:pos x="81" y="49"/>
                </a:cxn>
                <a:cxn ang="0">
                  <a:pos x="28" y="0"/>
                </a:cxn>
                <a:cxn ang="0">
                  <a:pos x="55" y="33"/>
                </a:cxn>
              </a:cxnLst>
              <a:rect l="0" t="0" r="r" b="b"/>
              <a:pathLst>
                <a:path w="110" h="280">
                  <a:moveTo>
                    <a:pt x="0" y="279"/>
                  </a:moveTo>
                  <a:lnTo>
                    <a:pt x="64" y="238"/>
                  </a:lnTo>
                  <a:lnTo>
                    <a:pt x="100" y="181"/>
                  </a:lnTo>
                  <a:lnTo>
                    <a:pt x="109" y="115"/>
                  </a:lnTo>
                  <a:lnTo>
                    <a:pt x="81" y="49"/>
                  </a:lnTo>
                  <a:lnTo>
                    <a:pt x="28" y="0"/>
                  </a:lnTo>
                  <a:lnTo>
                    <a:pt x="55" y="33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9932988" y="3200401"/>
              <a:ext cx="1261312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Sector</a:t>
              </a: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9896475" y="3074989"/>
              <a:ext cx="520700" cy="276225"/>
            </a:xfrm>
            <a:custGeom>
              <a:avLst/>
              <a:gdLst/>
              <a:ahLst/>
              <a:cxnLst>
                <a:cxn ang="0">
                  <a:pos x="327" y="33"/>
                </a:cxn>
                <a:cxn ang="0">
                  <a:pos x="264" y="0"/>
                </a:cxn>
                <a:cxn ang="0">
                  <a:pos x="191" y="0"/>
                </a:cxn>
                <a:cxn ang="0">
                  <a:pos x="118" y="16"/>
                </a:cxn>
                <a:cxn ang="0">
                  <a:pos x="64" y="49"/>
                </a:cxn>
                <a:cxn ang="0">
                  <a:pos x="19" y="107"/>
                </a:cxn>
                <a:cxn ang="0">
                  <a:pos x="0" y="173"/>
                </a:cxn>
              </a:cxnLst>
              <a:rect l="0" t="0" r="r" b="b"/>
              <a:pathLst>
                <a:path w="328" h="174">
                  <a:moveTo>
                    <a:pt x="327" y="33"/>
                  </a:moveTo>
                  <a:lnTo>
                    <a:pt x="264" y="0"/>
                  </a:lnTo>
                  <a:lnTo>
                    <a:pt x="191" y="0"/>
                  </a:lnTo>
                  <a:lnTo>
                    <a:pt x="118" y="16"/>
                  </a:lnTo>
                  <a:lnTo>
                    <a:pt x="64" y="49"/>
                  </a:lnTo>
                  <a:lnTo>
                    <a:pt x="19" y="107"/>
                  </a:lnTo>
                  <a:lnTo>
                    <a:pt x="0" y="1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6934199" y="1676400"/>
              <a:ext cx="1495599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Cylinder</a:t>
              </a:r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7467600" y="2057400"/>
              <a:ext cx="7620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</p:grpSp>
      <p:sp>
        <p:nvSpPr>
          <p:cNvPr id="65" name="Content Placeholder 2"/>
          <p:cNvSpPr txBox="1">
            <a:spLocks/>
          </p:cNvSpPr>
          <p:nvPr/>
        </p:nvSpPr>
        <p:spPr>
          <a:xfrm>
            <a:off x="6587175" y="4189140"/>
            <a:ext cx="5247607" cy="2532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Random Access Memory (RAM) or Main Memory:</a:t>
            </a:r>
          </a:p>
          <a:p>
            <a:pPr marL="457200" lvl="1" indent="0">
              <a:buFont typeface="Arial"/>
              <a:buNone/>
            </a:pPr>
            <a:endParaRPr lang="en-US" i="1" dirty="0" smtClean="0"/>
          </a:p>
          <a:p>
            <a:r>
              <a:rPr lang="en-US" b="1" i="1" dirty="0" smtClean="0"/>
              <a:t>Fast:</a:t>
            </a:r>
            <a:r>
              <a:rPr lang="en-US" i="1" dirty="0" smtClean="0"/>
              <a:t> </a:t>
            </a:r>
            <a:r>
              <a:rPr lang="en-US" dirty="0" smtClean="0"/>
              <a:t>Random access, byte addressable</a:t>
            </a:r>
          </a:p>
          <a:p>
            <a:pPr lvl="2"/>
            <a:r>
              <a:rPr lang="en-US" dirty="0" smtClean="0"/>
              <a:t>~10x faster for </a:t>
            </a:r>
            <a:r>
              <a:rPr lang="en-US" u="sng" dirty="0" smtClean="0"/>
              <a:t>sequential access</a:t>
            </a:r>
          </a:p>
          <a:p>
            <a:pPr lvl="2"/>
            <a:r>
              <a:rPr lang="en-US" dirty="0" smtClean="0"/>
              <a:t>~100,000x faster for </a:t>
            </a:r>
            <a:r>
              <a:rPr lang="en-US" u="sng" dirty="0" smtClean="0"/>
              <a:t>random access!</a:t>
            </a:r>
          </a:p>
          <a:p>
            <a:pPr lvl="1"/>
            <a:endParaRPr lang="en-US" u="sng" dirty="0" smtClean="0"/>
          </a:p>
          <a:p>
            <a:r>
              <a:rPr lang="en-US" b="1" i="1" dirty="0" smtClean="0"/>
              <a:t>Volatile:</a:t>
            </a:r>
            <a:r>
              <a:rPr lang="en-US" i="1" dirty="0" smtClean="0"/>
              <a:t> </a:t>
            </a:r>
            <a:r>
              <a:rPr lang="en-US" dirty="0" smtClean="0"/>
              <a:t>Data can be lost if e.g. crash occurs, power goes out, </a:t>
            </a:r>
            <a:r>
              <a:rPr lang="en-US" dirty="0" err="1" smtClean="0"/>
              <a:t>etc</a:t>
            </a:r>
            <a:r>
              <a:rPr lang="en-US" dirty="0" smtClean="0"/>
              <a:t>!</a:t>
            </a:r>
          </a:p>
          <a:p>
            <a:pPr lvl="1"/>
            <a:endParaRPr lang="en-US" u="sng" dirty="0" smtClean="0"/>
          </a:p>
          <a:p>
            <a:r>
              <a:rPr lang="en-US" b="1" i="1" dirty="0" smtClean="0"/>
              <a:t>Expensive:</a:t>
            </a:r>
            <a:r>
              <a:rPr lang="en-US" dirty="0" smtClean="0"/>
              <a:t> For $100, get 16GB of RAM vs. 2TB of disk!</a:t>
            </a:r>
            <a:endParaRPr lang="en-US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422" y="1622620"/>
            <a:ext cx="3297504" cy="2198336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4892331" y="2595188"/>
            <a:ext cx="1817152" cy="6772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8" name="Rectangle 6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48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42434" cy="4638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learned…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design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How to query a database, even with concurrent users and crashes / aborts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How to optimize the performance of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We got a sense (as the old joke goes) of the three most important topics in DB research: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Performance, performance, and performance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9396247" y="609600"/>
            <a:ext cx="2532993" cy="6096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1. Intro</a:t>
            </a:r>
            <a:endParaRPr lang="en-US" dirty="0">
              <a:solidFill>
                <a:schemeClr val="bg2">
                  <a:lumMod val="90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2-3. 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4. ER Diagrams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5-6. DB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7-8. TXNs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11-12. IO Cost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14-15. Joins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16. Rel. Algebra</a:t>
            </a:r>
          </a:p>
        </p:txBody>
      </p:sp>
    </p:spTree>
    <p:extLst>
      <p:ext uri="{BB962C8B-B14F-4D97-AF65-F5344CB8AC3E}">
        <p14:creationId xmlns:p14="http://schemas.microsoft.com/office/powerpoint/2010/main" val="8666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Buffer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8418787" y="3227871"/>
            <a:ext cx="3259873" cy="234147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Disk</a:t>
            </a:r>
            <a:endParaRPr lang="en-US" sz="2800"/>
          </a:p>
        </p:txBody>
      </p:sp>
      <p:grpSp>
        <p:nvGrpSpPr>
          <p:cNvPr id="21" name="Group 20"/>
          <p:cNvGrpSpPr/>
          <p:nvPr/>
        </p:nvGrpSpPr>
        <p:grpSpPr>
          <a:xfrm>
            <a:off x="8418787" y="595605"/>
            <a:ext cx="3265417" cy="1882841"/>
            <a:chOff x="7466322" y="1027906"/>
            <a:chExt cx="4259923" cy="2456273"/>
          </a:xfrm>
        </p:grpSpPr>
        <p:sp>
          <p:nvSpPr>
            <p:cNvPr id="11" name="Rectangle 10"/>
            <p:cNvSpPr/>
            <p:nvPr/>
          </p:nvSpPr>
          <p:spPr>
            <a:xfrm>
              <a:off x="7466322" y="1027906"/>
              <a:ext cx="4252691" cy="24405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459310" y="1986455"/>
              <a:ext cx="2266935" cy="14977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4243" y="1210562"/>
              <a:ext cx="1968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Main Memory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115979" y="2048829"/>
              <a:ext cx="953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Buffer</a:t>
              </a:r>
              <a:endParaRPr lang="en-US" sz="2400"/>
            </a:p>
          </p:txBody>
        </p:sp>
        <p:sp>
          <p:nvSpPr>
            <p:cNvPr id="13" name="Left-Right Arrow 12"/>
            <p:cNvSpPr/>
            <p:nvPr/>
          </p:nvSpPr>
          <p:spPr>
            <a:xfrm>
              <a:off x="8960172" y="2197429"/>
              <a:ext cx="930166" cy="362607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9599" y="1600201"/>
            <a:ext cx="7552529" cy="49656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b="1" u="sng" dirty="0" smtClean="0"/>
              <a:t>buffer</a:t>
            </a:r>
            <a:r>
              <a:rPr lang="en-US" dirty="0" smtClean="0"/>
              <a:t> is a region of physical memory used to store </a:t>
            </a:r>
            <a:r>
              <a:rPr lang="en-US" i="1" dirty="0" smtClean="0"/>
              <a:t>temporary data</a:t>
            </a:r>
          </a:p>
          <a:p>
            <a:pPr lvl="1"/>
            <a:r>
              <a:rPr lang="en-US" i="1" dirty="0" smtClean="0"/>
              <a:t>Key Idea: </a:t>
            </a:r>
            <a:r>
              <a:rPr lang="en-US" dirty="0" smtClean="0"/>
              <a:t>Reading / writing to disk is SLOW, need to cache data in main memory</a:t>
            </a:r>
          </a:p>
          <a:p>
            <a:pPr lvl="1"/>
            <a:r>
              <a:rPr lang="en-US" dirty="0" smtClean="0"/>
              <a:t>Can </a:t>
            </a:r>
            <a:r>
              <a:rPr lang="en-US" b="1" dirty="0" smtClean="0"/>
              <a:t>read</a:t>
            </a:r>
            <a:r>
              <a:rPr lang="en-US" dirty="0" smtClean="0"/>
              <a:t> into buffer, </a:t>
            </a:r>
            <a:r>
              <a:rPr lang="en-US" b="1" dirty="0" smtClean="0"/>
              <a:t>flush</a:t>
            </a:r>
            <a:r>
              <a:rPr lang="en-US" dirty="0" smtClean="0"/>
              <a:t> back to disk, </a:t>
            </a:r>
            <a:r>
              <a:rPr lang="en-US" b="1" dirty="0" smtClean="0"/>
              <a:t>release</a:t>
            </a:r>
            <a:r>
              <a:rPr lang="en-US" dirty="0" smtClean="0"/>
              <a:t> from buffer</a:t>
            </a:r>
          </a:p>
          <a:p>
            <a:pPr lvl="1"/>
            <a:endParaRPr lang="en-US" sz="2800" dirty="0" smtClean="0"/>
          </a:p>
          <a:p>
            <a:r>
              <a:rPr lang="en-US" dirty="0" smtClean="0"/>
              <a:t>DBMS manages its own buffer for various reasons (better control of eviction policy, force-write log, etc.)</a:t>
            </a:r>
          </a:p>
          <a:p>
            <a:endParaRPr lang="en-US" dirty="0"/>
          </a:p>
          <a:p>
            <a:r>
              <a:rPr lang="en-US" dirty="0" smtClean="0"/>
              <a:t>We use a simplified model: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/>
              <a:t>page</a:t>
            </a:r>
            <a:r>
              <a:rPr lang="en-US" dirty="0" smtClean="0"/>
              <a:t> is a fixed-length array of memory; </a:t>
            </a:r>
            <a:r>
              <a:rPr lang="en-US" b="1" dirty="0" smtClean="0"/>
              <a:t>pages are the unit that is read from / written to disk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/>
              <a:t>file </a:t>
            </a:r>
            <a:r>
              <a:rPr lang="en-US" dirty="0" smtClean="0"/>
              <a:t>is a variable-length list of pages on disk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096019" y="4790895"/>
            <a:ext cx="2361763" cy="583324"/>
            <a:chOff x="9133292" y="4430111"/>
            <a:chExt cx="2361763" cy="583324"/>
          </a:xfrm>
        </p:grpSpPr>
        <p:sp>
          <p:nvSpPr>
            <p:cNvPr id="15" name="Rounded Rectangle 14"/>
            <p:cNvSpPr/>
            <p:nvPr/>
          </p:nvSpPr>
          <p:spPr>
            <a:xfrm>
              <a:off x="9133292" y="4430111"/>
              <a:ext cx="2361763" cy="58332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43651" y="4521718"/>
              <a:ext cx="954107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1,0,3</a:t>
              </a:r>
              <a:endPara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354043" y="4521718"/>
              <a:ext cx="954107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1,0,3</a:t>
              </a:r>
              <a:endPara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425293" y="4790895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+mj-lt"/>
              </a:rPr>
              <a:t>File</a:t>
            </a:r>
            <a:endParaRPr lang="en-US" sz="2800" b="1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452051" y="5270528"/>
            <a:ext cx="871905" cy="1295372"/>
            <a:chOff x="9284751" y="4921828"/>
            <a:chExt cx="871905" cy="1295372"/>
          </a:xfrm>
        </p:grpSpPr>
        <p:sp>
          <p:nvSpPr>
            <p:cNvPr id="23" name="TextBox 22"/>
            <p:cNvSpPr txBox="1"/>
            <p:nvPr/>
          </p:nvSpPr>
          <p:spPr>
            <a:xfrm>
              <a:off x="9284751" y="5693980"/>
              <a:ext cx="8719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Page</a:t>
              </a:r>
              <a:endParaRPr lang="en-US" sz="2800" b="1" dirty="0">
                <a:latin typeface="+mj-lt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9720704" y="4921828"/>
              <a:ext cx="1" cy="77215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Up-Down Arrow 11"/>
          <p:cNvSpPr/>
          <p:nvPr/>
        </p:nvSpPr>
        <p:spPr>
          <a:xfrm>
            <a:off x="10592777" y="2327929"/>
            <a:ext cx="551793" cy="237135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391619" y="1852213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1,0,3</a:t>
            </a:r>
            <a:endParaRPr lang="en-US" sz="200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0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Aware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5244"/>
          </a:xfrm>
        </p:spPr>
        <p:txBody>
          <a:bodyPr/>
          <a:lstStyle/>
          <a:p>
            <a:r>
              <a:rPr lang="en-US" dirty="0" smtClean="0"/>
              <a:t>Key idea: Reading from / writing to disk- e.g. </a:t>
            </a:r>
            <a:r>
              <a:rPr lang="en-US" b="1" i="1" dirty="0" smtClean="0"/>
              <a:t>IO operations-</a:t>
            </a:r>
            <a:r>
              <a:rPr lang="en-US" dirty="0" smtClean="0"/>
              <a:t> is </a:t>
            </a:r>
            <a:r>
              <a:rPr lang="en-US" b="1" i="1" dirty="0" smtClean="0"/>
              <a:t>thousands </a:t>
            </a:r>
            <a:r>
              <a:rPr lang="en-US" dirty="0" smtClean="0"/>
              <a:t>of times slower than any operation in memory</a:t>
            </a:r>
          </a:p>
          <a:p>
            <a:pPr lvl="1"/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 We consider a class of algorithms which try to minimize IO, and </a:t>
            </a:r>
            <a:r>
              <a:rPr lang="en-US" i="1" dirty="0" smtClean="0">
                <a:sym typeface="Wingdings"/>
              </a:rPr>
              <a:t>effectively ignore cost of operations in main memory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3854040" y="4936501"/>
            <a:ext cx="448392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3600" b="1" i="1" smtClean="0">
                <a:latin typeface="+mj-lt"/>
                <a:sym typeface="Wingdings"/>
              </a:rPr>
              <a:t>“IO aware” algorithms!</a:t>
            </a:r>
            <a:endParaRPr lang="en-US" sz="3600" b="1" dirty="0" smtClean="0">
              <a:latin typeface="+mj-lt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81423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Merge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Goal: </a:t>
            </a:r>
            <a:r>
              <a:rPr lang="en-US" dirty="0" smtClean="0"/>
              <a:t>Merge sorted files that are much bigger than buffer</a:t>
            </a:r>
          </a:p>
          <a:p>
            <a:endParaRPr lang="en-US" b="1" i="1" dirty="0"/>
          </a:p>
          <a:p>
            <a:r>
              <a:rPr lang="en-US" b="1" i="1" dirty="0" smtClean="0"/>
              <a:t>Key idea: </a:t>
            </a:r>
            <a:r>
              <a:rPr lang="en-US" dirty="0" smtClean="0"/>
              <a:t>Since the input files are sorted, we always know which file to read from next!</a:t>
            </a:r>
          </a:p>
          <a:p>
            <a:endParaRPr lang="en-US" b="1" i="1" dirty="0"/>
          </a:p>
          <a:p>
            <a:r>
              <a:rPr lang="en-US" b="1" i="1" dirty="0" smtClean="0"/>
              <a:t>Details:</a:t>
            </a:r>
            <a:endParaRPr lang="en-US" b="1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52613"/>
                  </p:ext>
                </p:extLst>
              </p:nvPr>
            </p:nvGraphicFramePr>
            <p:xfrm>
              <a:off x="2623207" y="4323525"/>
              <a:ext cx="8730593" cy="1853438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509986"/>
                    <a:gridCol w="722060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</a:t>
                          </a:r>
                          <a:r>
                            <a:rPr lang="en-US" sz="2400" baseline="0" dirty="0" smtClean="0"/>
                            <a:t> sorted files, </a:t>
                          </a:r>
                          <a:r>
                            <a:rPr lang="en-US" sz="2400" b="1" i="1" baseline="0" dirty="0" smtClean="0"/>
                            <a:t>F</a:t>
                          </a:r>
                          <a:r>
                            <a:rPr lang="en-US" sz="2400" b="1" i="1" baseline="-25000" dirty="0" smtClean="0"/>
                            <a:t>1</a:t>
                          </a:r>
                          <a:r>
                            <a:rPr lang="en-US" sz="2400" b="1" i="1" baseline="0" dirty="0" smtClean="0"/>
                            <a:t>,…,F</a:t>
                          </a:r>
                          <a:r>
                            <a:rPr lang="en-US" sz="2400" b="1" i="1" baseline="-25000" dirty="0" smtClean="0"/>
                            <a:t>B</a:t>
                          </a:r>
                          <a:r>
                            <a:rPr lang="en-US" sz="2400" baseline="0" dirty="0" smtClean="0"/>
                            <a:t>, where 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 has P(F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)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One merged sorted file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lang="en-US" sz="2400" smtClean="0">
                                  <a:latin typeface="Cambria Math" charset="0"/>
                                </a:rPr>
                                <m:t>∗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smtClean="0">
                                      <a:latin typeface="Cambria Math" charset="0"/>
                                    </a:rPr>
                                    <m:t>𝒊</m:t>
                                  </m:r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=</m:t>
                                  </m:r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𝑩</m:t>
                                  </m:r>
                                </m:sup>
                                <m:e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𝑷</m:t>
                                  </m:r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smtClean="0">
                                          <a:latin typeface="Cambria Math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en-US" sz="2400" smtClean="0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en-US" sz="2400" i="1" baseline="0" dirty="0" smtClean="0"/>
                            <a:t>(Each page is read &amp; written once)</a:t>
                          </a:r>
                          <a:endParaRPr lang="en-US" sz="2400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52613"/>
                  </p:ext>
                </p:extLst>
              </p:nvPr>
            </p:nvGraphicFramePr>
            <p:xfrm>
              <a:off x="2623207" y="4323525"/>
              <a:ext cx="8730593" cy="1853438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509986"/>
                    <a:gridCol w="7220607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</a:t>
                          </a:r>
                          <a:r>
                            <a:rPr lang="en-US" sz="2400" baseline="0" dirty="0" smtClean="0"/>
                            <a:t> sorted files, </a:t>
                          </a:r>
                          <a:r>
                            <a:rPr lang="en-US" sz="2400" b="1" i="1" baseline="0" dirty="0" smtClean="0"/>
                            <a:t>F</a:t>
                          </a:r>
                          <a:r>
                            <a:rPr lang="en-US" sz="2400" b="1" i="1" baseline="-25000" dirty="0" smtClean="0"/>
                            <a:t>1</a:t>
                          </a:r>
                          <a:r>
                            <a:rPr lang="en-US" sz="2400" b="1" i="1" baseline="0" dirty="0" smtClean="0"/>
                            <a:t>,…,F</a:t>
                          </a:r>
                          <a:r>
                            <a:rPr lang="en-US" sz="2400" b="1" i="1" baseline="-25000" dirty="0" smtClean="0"/>
                            <a:t>B</a:t>
                          </a:r>
                          <a:r>
                            <a:rPr lang="en-US" sz="2400" baseline="0" dirty="0" smtClean="0"/>
                            <a:t>, where 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 has P(F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)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One merged sorted file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81838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013" t="-296203" r="-169" b="-2784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540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 Merge Sort Algorithm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Basic algorithm (including (B+1)-length initial runs &amp; B-way merging)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Repacking optimization for longer initial runs</a:t>
            </a:r>
          </a:p>
          <a:p>
            <a:pPr lvl="1"/>
            <a:endParaRPr lang="en-US" dirty="0"/>
          </a:p>
          <a:p>
            <a:r>
              <a:rPr lang="en-US" dirty="0" smtClean="0"/>
              <a:t>Indexes Part I: Basics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6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Merge 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77607" cy="4351338"/>
          </a:xfrm>
        </p:spPr>
        <p:txBody>
          <a:bodyPr>
            <a:normAutofit lnSpcReduction="10000"/>
          </a:bodyPr>
          <a:lstStyle/>
          <a:p>
            <a:r>
              <a:rPr lang="en-US" b="1" i="1" dirty="0" smtClean="0"/>
              <a:t>Goal: </a:t>
            </a:r>
            <a:r>
              <a:rPr lang="en-US" dirty="0" smtClean="0"/>
              <a:t>Sort a file that is much bigger than the buffer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b="1" i="1" dirty="0" smtClean="0"/>
              <a:t>Key idea: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Phase 1: </a:t>
            </a:r>
            <a:r>
              <a:rPr lang="en-US" dirty="0" smtClean="0"/>
              <a:t>Split file into smaller chunks (“initial runs”) which can be sorted in memory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Phase 2: </a:t>
            </a:r>
            <a:r>
              <a:rPr lang="en-US" dirty="0" smtClean="0"/>
              <a:t>Keep merging (do “passes”) using external merge algorithm until one sorted file!</a:t>
            </a:r>
            <a:endParaRPr lang="en-US" i="1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15807" y="2575895"/>
            <a:ext cx="4954097" cy="1911843"/>
            <a:chOff x="6915807" y="2575895"/>
            <a:chExt cx="4954097" cy="1911843"/>
          </a:xfrm>
        </p:grpSpPr>
        <p:sp>
          <p:nvSpPr>
            <p:cNvPr id="8" name="Rounded Rectangle 7"/>
            <p:cNvSpPr/>
            <p:nvPr/>
          </p:nvSpPr>
          <p:spPr>
            <a:xfrm>
              <a:off x="8133810" y="3086866"/>
              <a:ext cx="2046530" cy="26322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35108" y="2575895"/>
              <a:ext cx="25347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Unsorted input file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133810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678262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222714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767166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8937871" y="3485029"/>
              <a:ext cx="397869" cy="5194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29300" y="3736474"/>
              <a:ext cx="23587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Sorted </a:t>
              </a:r>
              <a:r>
                <a:rPr lang="en-US" sz="2400" b="1" i="1" dirty="0" smtClean="0">
                  <a:latin typeface="+mj-lt"/>
                </a:rPr>
                <a:t>initial runs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31" name="Left Brace 30"/>
            <p:cNvSpPr/>
            <p:nvPr/>
          </p:nvSpPr>
          <p:spPr>
            <a:xfrm>
              <a:off x="7826634" y="2975166"/>
              <a:ext cx="170310" cy="1407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5807" y="3485029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smtClean="0">
                  <a:latin typeface="+mj-lt"/>
                </a:rPr>
                <a:t>Phase 1</a:t>
              </a:r>
              <a:endParaRPr lang="en-US" i="1"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5807" y="4461365"/>
            <a:ext cx="4916949" cy="1994503"/>
            <a:chOff x="6915807" y="4461365"/>
            <a:chExt cx="4916949" cy="1994503"/>
          </a:xfrm>
        </p:grpSpPr>
        <p:sp>
          <p:nvSpPr>
            <p:cNvPr id="18" name="Rounded Rectangle 17"/>
            <p:cNvSpPr/>
            <p:nvPr/>
          </p:nvSpPr>
          <p:spPr>
            <a:xfrm>
              <a:off x="8133808" y="4901587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222712" y="4909577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endCxn id="23" idx="0"/>
            </p:cNvCxnSpPr>
            <p:nvPr/>
          </p:nvCxnSpPr>
          <p:spPr>
            <a:xfrm>
              <a:off x="8340397" y="4487738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2"/>
              <a:endCxn id="23" idx="0"/>
            </p:cNvCxnSpPr>
            <p:nvPr/>
          </p:nvCxnSpPr>
          <p:spPr>
            <a:xfrm flipH="1">
              <a:off x="8612622" y="4487738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9" idx="2"/>
              <a:endCxn id="24" idx="0"/>
            </p:cNvCxnSpPr>
            <p:nvPr/>
          </p:nvCxnSpPr>
          <p:spPr>
            <a:xfrm>
              <a:off x="9429301" y="4487738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2"/>
              <a:endCxn id="24" idx="0"/>
            </p:cNvCxnSpPr>
            <p:nvPr/>
          </p:nvCxnSpPr>
          <p:spPr>
            <a:xfrm flipH="1">
              <a:off x="9701526" y="4487738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0226292" y="4461365"/>
              <a:ext cx="16032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 </a:t>
              </a:r>
              <a:r>
                <a:rPr lang="en-US" sz="2400" b="1" i="1" dirty="0" smtClean="0">
                  <a:latin typeface="+mj-lt"/>
                </a:rPr>
                <a:t>pass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33809" y="5583503"/>
              <a:ext cx="2046530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3" idx="2"/>
              <a:endCxn id="26" idx="0"/>
            </p:cNvCxnSpPr>
            <p:nvPr/>
          </p:nvCxnSpPr>
          <p:spPr>
            <a:xfrm>
              <a:off x="8612622" y="5164813"/>
              <a:ext cx="544452" cy="418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4" idx="2"/>
              <a:endCxn id="26" idx="0"/>
            </p:cNvCxnSpPr>
            <p:nvPr/>
          </p:nvCxnSpPr>
          <p:spPr>
            <a:xfrm flipH="1">
              <a:off x="9157074" y="5172803"/>
              <a:ext cx="544452" cy="4107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223085" y="5143325"/>
              <a:ext cx="16096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 </a:t>
              </a:r>
              <a:r>
                <a:rPr lang="en-US" sz="2400" b="1" i="1" dirty="0" smtClean="0">
                  <a:latin typeface="+mj-lt"/>
                </a:rPr>
                <a:t>pass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429300" y="5994203"/>
              <a:ext cx="1102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Sorted!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2" name="Left Brace 31"/>
            <p:cNvSpPr/>
            <p:nvPr/>
          </p:nvSpPr>
          <p:spPr>
            <a:xfrm>
              <a:off x="7826634" y="4487738"/>
              <a:ext cx="170310" cy="1407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15807" y="4997686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+mj-lt"/>
                </a:rPr>
                <a:t>Phase 2</a:t>
              </a:r>
              <a:endParaRPr lang="en-US" i="1" dirty="0">
                <a:latin typeface="+mj-lt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L13:11-27!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210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Merge Sort Algorithm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036986"/>
                  </p:ext>
                </p:extLst>
              </p:nvPr>
            </p:nvGraphicFramePr>
            <p:xfrm>
              <a:off x="838200" y="1690688"/>
              <a:ext cx="10515600" cy="496143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3363310"/>
                    <a:gridCol w="5888421"/>
                  </a:tblGrid>
                  <a:tr h="428781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428781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Unsorted </a:t>
                          </a:r>
                          <a:r>
                            <a:rPr lang="en-US" sz="2400" baseline="0" dirty="0" smtClean="0"/>
                            <a:t>file of length </a:t>
                          </a:r>
                          <a:r>
                            <a:rPr lang="en-US" sz="2400" b="1" i="1" baseline="0" dirty="0" smtClean="0"/>
                            <a:t>N</a:t>
                          </a:r>
                          <a:r>
                            <a:rPr lang="en-US" sz="2400" baseline="0" dirty="0" smtClean="0"/>
                            <a:t> pages</a:t>
                          </a:r>
                          <a:endParaRPr lang="en-US" sz="24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28781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The sorted file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322407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𝟐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𝑵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(</m:t>
                                </m:r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  <m:t>𝑩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d>
                                          <m:dPr>
                                            <m:begChr m:val="⌈"/>
                                            <m:endChr m:val="⌉"/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400" i="1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𝑵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𝑩</m:t>
                                                </m:r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𝟏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400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sz="2400" b="1" i="1" dirty="0" smtClean="0">
                              <a:solidFill>
                                <a:srgbClr val="C00000"/>
                              </a:solidFill>
                            </a:rPr>
                            <a:t>Phase</a:t>
                          </a:r>
                          <a:r>
                            <a:rPr lang="en-US" sz="2400" b="1" i="1" baseline="0" dirty="0" smtClean="0">
                              <a:solidFill>
                                <a:srgbClr val="C00000"/>
                              </a:solidFill>
                            </a:rPr>
                            <a:t> 1:</a:t>
                          </a:r>
                          <a:r>
                            <a:rPr lang="en-US" sz="2400" baseline="0" dirty="0" smtClean="0"/>
                            <a:t> Initial runs of length B+1 are created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There are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𝑵</m:t>
                                      </m:r>
                                    </m:num>
                                    <m:den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𝑩</m:t>
                                      </m:r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𝟏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2000" baseline="0" dirty="0" smtClean="0"/>
                            <a:t> of these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The IO cost is 2N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40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400" b="1" i="1" dirty="0" smtClean="0">
                              <a:solidFill>
                                <a:srgbClr val="0070C0"/>
                              </a:solidFill>
                            </a:rPr>
                            <a:t>Phase 2:</a:t>
                          </a:r>
                          <a:r>
                            <a:rPr lang="en-US" sz="2400" dirty="0" smtClean="0"/>
                            <a:t> We</a:t>
                          </a:r>
                          <a:r>
                            <a:rPr lang="en-US" sz="2400" baseline="0" dirty="0" smtClean="0"/>
                            <a:t> do passes of B-way merge until fully merged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Need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smtClean="0">
                                              <a:latin typeface="Cambria Math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2000" smtClean="0">
                                              <a:latin typeface="Cambria Math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begChr m:val="⌈"/>
                                          <m:endChr m:val="⌉"/>
                                          <m:ctrlPr>
                                            <a:rPr lang="en-US" sz="200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00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𝑵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𝑩</m:t>
                                              </m:r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𝟏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baseline="0" dirty="0" smtClean="0"/>
                            <a:t> passes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The IO cost is 2N per pass</a:t>
                          </a:r>
                          <a:endParaRPr lang="en-US" sz="2000" i="1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036986"/>
                  </p:ext>
                </p:extLst>
              </p:nvPr>
            </p:nvGraphicFramePr>
            <p:xfrm>
              <a:off x="838200" y="1690688"/>
              <a:ext cx="10515600" cy="496143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3363310"/>
                    <a:gridCol w="5888421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Unsorted </a:t>
                          </a:r>
                          <a:r>
                            <a:rPr lang="en-US" sz="2400" baseline="0" dirty="0" smtClean="0"/>
                            <a:t>file of length </a:t>
                          </a:r>
                          <a:r>
                            <a:rPr lang="en-US" sz="2400" b="1" i="1" baseline="0" dirty="0" smtClean="0"/>
                            <a:t>N</a:t>
                          </a:r>
                          <a:r>
                            <a:rPr lang="en-US" sz="2400" baseline="0" dirty="0" smtClean="0"/>
                            <a:t> pages</a:t>
                          </a:r>
                          <a:endParaRPr lang="en-US" sz="24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The sorted file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322407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7681" t="-55283" r="-175543" b="-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8594" t="-55283" r="-207" b="-37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44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10515600" cy="118659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An </a:t>
            </a:r>
            <a:r>
              <a:rPr lang="en-US" i="1" u="sng" dirty="0"/>
              <a:t>index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on a file speeds up selections on the </a:t>
            </a:r>
            <a:r>
              <a:rPr lang="en-US" i="1" u="sng" dirty="0"/>
              <a:t>search key</a:t>
            </a:r>
            <a:r>
              <a:rPr lang="en-US" i="1" dirty="0"/>
              <a:t> fields </a:t>
            </a:r>
            <a:r>
              <a:rPr lang="en-US" dirty="0"/>
              <a:t>for the index.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/>
              <a:t>Where the </a:t>
            </a:r>
            <a:r>
              <a:rPr lang="en-US" i="1" dirty="0" smtClean="0"/>
              <a:t>search key </a:t>
            </a:r>
            <a:r>
              <a:rPr lang="en-US" dirty="0" smtClean="0"/>
              <a:t>could be any subset of fields, and does</a:t>
            </a:r>
            <a:r>
              <a:rPr lang="en-US" b="1" dirty="0" smtClean="0"/>
              <a:t> </a:t>
            </a:r>
            <a:r>
              <a:rPr lang="en-US" b="1" i="1" dirty="0"/>
              <a:t>not</a:t>
            </a:r>
            <a:r>
              <a:rPr lang="en-US" b="1" dirty="0"/>
              <a:t> </a:t>
            </a:r>
            <a:r>
              <a:rPr lang="en-US" dirty="0" smtClean="0"/>
              <a:t>need to be the </a:t>
            </a:r>
            <a:r>
              <a:rPr lang="en-US" dirty="0"/>
              <a:t>same as </a:t>
            </a:r>
            <a:r>
              <a:rPr lang="en-US" i="1" dirty="0" smtClean="0"/>
              <a:t>key of a relation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97004"/>
              </p:ext>
            </p:extLst>
          </p:nvPr>
        </p:nvGraphicFramePr>
        <p:xfrm>
          <a:off x="5686047" y="3353256"/>
          <a:ext cx="6232683" cy="1341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3553"/>
                <a:gridCol w="2250261"/>
                <a:gridCol w="1342262"/>
                <a:gridCol w="1048641"/>
                <a:gridCol w="957966"/>
              </a:tblGrid>
              <a:tr h="2093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Author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Published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Full_text</a:t>
                      </a:r>
                      <a:endParaRPr lang="en-US" sz="1600" dirty="0"/>
                    </a:p>
                  </a:txBody>
                  <a:tcPr/>
                </a:tc>
              </a:tr>
              <a:tr h="3225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War and Peace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Tolstoy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1869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3225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Crime and Punishment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Dostoyevsky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3225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Anna Karenina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Tolstoy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1877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38774"/>
              </p:ext>
            </p:extLst>
          </p:nvPr>
        </p:nvGraphicFramePr>
        <p:xfrm>
          <a:off x="760193" y="3340028"/>
          <a:ext cx="1589690" cy="13411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35828"/>
                <a:gridCol w="553862"/>
              </a:tblGrid>
              <a:tr h="2053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Published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BID</a:t>
                      </a:r>
                      <a:endParaRPr lang="en-US" sz="1600" dirty="0"/>
                    </a:p>
                  </a:txBody>
                  <a:tcPr/>
                </a:tc>
              </a:tr>
              <a:tr h="2053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002</a:t>
                      </a:r>
                      <a:endParaRPr lang="en-US" sz="1600" i="1" dirty="0"/>
                    </a:p>
                  </a:txBody>
                  <a:tcPr/>
                </a:tc>
              </a:tr>
              <a:tr h="205325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1869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001</a:t>
                      </a:r>
                      <a:endParaRPr lang="en-US" sz="1600" b="0" i="0" dirty="0"/>
                    </a:p>
                  </a:txBody>
                  <a:tcPr/>
                </a:tc>
              </a:tr>
              <a:tr h="205325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1877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003</a:t>
                      </a:r>
                      <a:endParaRPr lang="en-US" sz="1600" b="0" i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2340609" y="4522354"/>
            <a:ext cx="3326888" cy="19823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40609" y="3841744"/>
            <a:ext cx="3336164" cy="353103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49883" y="3846382"/>
            <a:ext cx="3308340" cy="359101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58224" y="2970696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Russian_Novels</a:t>
            </a:r>
            <a:endParaRPr lang="en-US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237" y="294818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By_Yr_Index</a:t>
            </a:r>
            <a:endParaRPr lang="en-US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421914"/>
              </p:ext>
            </p:extLst>
          </p:nvPr>
        </p:nvGraphicFramePr>
        <p:xfrm>
          <a:off x="717433" y="5303659"/>
          <a:ext cx="4127835" cy="135169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69022"/>
                <a:gridCol w="2164208"/>
                <a:gridCol w="694605"/>
              </a:tblGrid>
              <a:tr h="2002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Author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BID</a:t>
                      </a:r>
                      <a:endParaRPr lang="en-US" sz="1600" dirty="0"/>
                    </a:p>
                  </a:txBody>
                  <a:tcPr/>
                </a:tc>
              </a:tr>
              <a:tr h="345852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Dostoyevsky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Crime</a:t>
                      </a:r>
                      <a:r>
                        <a:rPr lang="en-US" sz="1600" b="0" i="0" baseline="0" dirty="0" smtClean="0"/>
                        <a:t> and Punishment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002</a:t>
                      </a:r>
                      <a:endParaRPr lang="en-US" sz="1600" b="0" i="0" dirty="0"/>
                    </a:p>
                  </a:txBody>
                  <a:tcPr/>
                </a:tc>
              </a:tr>
              <a:tr h="268377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Tolstoy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Anna Karenina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003</a:t>
                      </a:r>
                      <a:endParaRPr lang="en-US" sz="1600" b="0" i="0" dirty="0"/>
                    </a:p>
                  </a:txBody>
                  <a:tcPr/>
                </a:tc>
              </a:tr>
              <a:tr h="268377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Tolstoy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War</a:t>
                      </a:r>
                      <a:r>
                        <a:rPr lang="en-US" sz="1600" b="0" i="0" baseline="0" dirty="0" smtClean="0"/>
                        <a:t> and Peace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001</a:t>
                      </a:r>
                      <a:endParaRPr lang="en-US" sz="1600" b="0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3123" y="4922262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By_Author_Title_Index</a:t>
            </a:r>
            <a:endParaRPr lang="en-US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839602" y="4205483"/>
            <a:ext cx="837171" cy="1604569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839602" y="4553236"/>
            <a:ext cx="837171" cy="1618447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839602" y="3851963"/>
            <a:ext cx="818621" cy="2625037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686047" y="5858286"/>
            <a:ext cx="566775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+mj-lt"/>
              </a:rPr>
              <a:t>An index is </a:t>
            </a:r>
            <a:r>
              <a:rPr lang="en-US" sz="2400" b="1" u="sng" dirty="0" smtClean="0">
                <a:solidFill>
                  <a:prstClr val="black"/>
                </a:solidFill>
                <a:latin typeface="+mj-lt"/>
              </a:rPr>
              <a:t>covering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for a specific query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if the index contains all the needed attributes</a:t>
            </a:r>
            <a:endParaRPr lang="en-US" sz="2400" b="1" i="1" dirty="0" smtClean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86047" y="4922262"/>
            <a:ext cx="6363281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prstClr val="black"/>
                </a:solidFill>
                <a:latin typeface="+mj-lt"/>
              </a:rPr>
              <a:t>Note this is the logical setup, not how data is actually stored!</a:t>
            </a:r>
            <a:endParaRPr lang="en-US" sz="2000" b="1" i="1" dirty="0" smtClean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569214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/>
      <p:bldP spid="19" grpId="0"/>
      <p:bldP spid="20" grpId="0"/>
      <p:bldP spid="22" grpId="0"/>
      <p:bldP spid="33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Lectures 14-15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Indexes Pt. 2:</a:t>
            </a:r>
          </a:p>
          <a:p>
            <a:pPr lvl="1"/>
            <a:r>
              <a:rPr lang="en-US" dirty="0" smtClean="0"/>
              <a:t>B+ Trees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Clustered vs. </a:t>
            </a:r>
            <a:r>
              <a:rPr lang="en-US" dirty="0" err="1" smtClean="0"/>
              <a:t>unclustered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Join Algorithms:</a:t>
            </a:r>
            <a:endParaRPr lang="en-US" dirty="0"/>
          </a:p>
          <a:p>
            <a:pPr lvl="1"/>
            <a:r>
              <a:rPr lang="en-US" dirty="0" smtClean="0"/>
              <a:t>Nested Loop Join Variants: NLJ, BNLJ, INLJ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SMJ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Hash Join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94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Basics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98228" y="1906671"/>
                <a:ext cx="4455572" cy="9541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Each </a:t>
                </a:r>
                <a:r>
                  <a:rPr lang="en-US" sz="2800" i="1" dirty="0" smtClean="0">
                    <a:latin typeface="+mj-lt"/>
                  </a:rPr>
                  <a:t>non-leaf (“interior”) </a:t>
                </a:r>
                <a:r>
                  <a:rPr lang="en-US" sz="2800" b="1" i="1" dirty="0">
                    <a:latin typeface="+mj-lt"/>
                  </a:rPr>
                  <a:t>node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has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d 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2d </a:t>
                </a:r>
                <a:r>
                  <a:rPr lang="en-US" sz="2800" b="1" i="1" dirty="0" smtClean="0">
                    <a:latin typeface="+mj-lt"/>
                  </a:rPr>
                  <a:t>keys*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228" y="1906671"/>
                <a:ext cx="4455572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462401" y="4282017"/>
            <a:ext cx="42291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*except </a:t>
            </a:r>
            <a:r>
              <a:rPr lang="en-US" sz="2400" i="1" dirty="0">
                <a:latin typeface="+mj-lt"/>
              </a:rPr>
              <a:t>for root node, which can have between </a:t>
            </a:r>
            <a:r>
              <a:rPr lang="en-US" sz="2400" b="1" i="1" dirty="0">
                <a:latin typeface="+mj-lt"/>
              </a:rPr>
              <a:t>1</a:t>
            </a:r>
            <a:r>
              <a:rPr lang="en-US" sz="2400" b="1" i="1" dirty="0" smtClean="0">
                <a:latin typeface="+mj-lt"/>
              </a:rPr>
              <a:t> </a:t>
            </a:r>
            <a:r>
              <a:rPr lang="en-US" sz="2400" i="1" dirty="0">
                <a:latin typeface="+mj-lt"/>
              </a:rPr>
              <a:t>and 2d </a:t>
            </a:r>
            <a:r>
              <a:rPr lang="en-US" sz="2400" i="1" dirty="0" smtClean="0">
                <a:latin typeface="+mj-lt"/>
              </a:rPr>
              <a:t>keys</a:t>
            </a:r>
            <a:endParaRPr lang="en-US" sz="2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7600" y="1135478"/>
            <a:ext cx="38862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Parameter </a:t>
            </a:r>
            <a:r>
              <a:rPr lang="en-US" sz="2800" b="1" i="1" dirty="0" smtClean="0">
                <a:latin typeface="+mj-lt"/>
              </a:rPr>
              <a:t>d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smtClean="0">
                <a:latin typeface="+mj-lt"/>
              </a:rPr>
              <a:t>= the degree</a:t>
            </a:r>
            <a:endParaRPr lang="en-US" sz="2800" b="1" i="1" dirty="0" smtClean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H="1">
            <a:off x="2220686" y="2667001"/>
            <a:ext cx="391886" cy="653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28536" y="2666999"/>
            <a:ext cx="5232" cy="138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5" idx="0"/>
          </p:cNvCxnSpPr>
          <p:nvPr/>
        </p:nvCxnSpPr>
        <p:spPr>
          <a:xfrm>
            <a:off x="4079097" y="2674680"/>
            <a:ext cx="1244873" cy="371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47854" y="3350376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&lt;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03284" y="4051185"/>
                <a:ext cx="16609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&lt; 20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284" y="4051185"/>
                <a:ext cx="166096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5882" t="-105333" r="-4412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67415" y="3749804"/>
                <a:ext cx="16609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&lt; 30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415" y="3749804"/>
                <a:ext cx="166096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5882" t="-102632" r="-4412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94049" y="3045729"/>
                <a:ext cx="1059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049" y="3045729"/>
                <a:ext cx="105984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8621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216820" y="3026529"/>
            <a:ext cx="313698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</a:t>
            </a:r>
            <a:r>
              <a:rPr lang="en-US" sz="2800" i="1" dirty="0" smtClean="0">
                <a:latin typeface="+mj-lt"/>
              </a:rPr>
              <a:t>n </a:t>
            </a:r>
            <a:r>
              <a:rPr lang="en-US" sz="2800" dirty="0" smtClean="0">
                <a:latin typeface="+mj-lt"/>
              </a:rPr>
              <a:t>keys in a node define </a:t>
            </a:r>
            <a:r>
              <a:rPr lang="en-US" sz="2800" i="1" dirty="0" smtClean="0">
                <a:latin typeface="+mj-lt"/>
              </a:rPr>
              <a:t>n+1 </a:t>
            </a:r>
            <a:r>
              <a:rPr lang="en-US" sz="2800" dirty="0" smtClean="0">
                <a:latin typeface="+mj-lt"/>
              </a:rPr>
              <a:t>ranges </a:t>
            </a:r>
            <a:endParaRPr lang="en-US" sz="2800" dirty="0">
              <a:latin typeface="+mj-lt"/>
            </a:endParaRPr>
          </a:p>
        </p:txBody>
      </p:sp>
      <p:cxnSp>
        <p:nvCxnSpPr>
          <p:cNvPr id="27" name="Straight Arrow Connector 26"/>
          <p:cNvCxnSpPr>
            <a:endCxn id="29" idx="0"/>
          </p:cNvCxnSpPr>
          <p:nvPr/>
        </p:nvCxnSpPr>
        <p:spPr>
          <a:xfrm>
            <a:off x="3657857" y="2674680"/>
            <a:ext cx="1425983" cy="1542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16871" y="1592968"/>
            <a:ext cx="25612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Non-leaf </a:t>
            </a:r>
            <a:r>
              <a:rPr lang="en-US"/>
              <a:t>or </a:t>
            </a:r>
            <a:r>
              <a:rPr lang="en-US" i="1"/>
              <a:t>internal </a:t>
            </a:r>
            <a:r>
              <a:rPr lang="en-US"/>
              <a:t>node</a:t>
            </a:r>
          </a:p>
        </p:txBody>
      </p:sp>
      <p:graphicFrame>
        <p:nvGraphicFramePr>
          <p:cNvPr id="2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023882"/>
              </p:ext>
            </p:extLst>
          </p:nvPr>
        </p:nvGraphicFramePr>
        <p:xfrm>
          <a:off x="4169440" y="421725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66102" y="5439261"/>
            <a:ext cx="699629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range, in a </a:t>
            </a:r>
            <a:r>
              <a:rPr lang="en-US" sz="2800" i="1" dirty="0" smtClean="0">
                <a:latin typeface="+mj-lt"/>
              </a:rPr>
              <a:t>non-leaf </a:t>
            </a:r>
            <a:r>
              <a:rPr lang="en-US" sz="2800" dirty="0" smtClean="0">
                <a:latin typeface="+mj-lt"/>
              </a:rPr>
              <a:t>node, there is a </a:t>
            </a:r>
            <a:r>
              <a:rPr lang="en-US" sz="2800" b="1" dirty="0" smtClean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 to another node with keys in that range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98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  <p:bldP spid="14" grpId="0" animBg="1"/>
      <p:bldP spid="26" grpId="0" animBg="1"/>
      <p:bldP spid="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Basics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9" idx="0"/>
          </p:cNvCxnSpPr>
          <p:nvPr/>
        </p:nvCxnSpPr>
        <p:spPr>
          <a:xfrm flipH="1">
            <a:off x="3091543" y="2680758"/>
            <a:ext cx="557248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113"/>
          <p:cNvGraphicFramePr>
            <a:graphicFrameLocks noGrp="1"/>
          </p:cNvGraphicFramePr>
          <p:nvPr>
            <p:extLst/>
          </p:nvPr>
        </p:nvGraphicFramePr>
        <p:xfrm>
          <a:off x="1915886" y="3739619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36569" y="3174736"/>
            <a:ext cx="120141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Leaf</a:t>
            </a:r>
            <a:r>
              <a:rPr lang="en-US" i="1" dirty="0"/>
              <a:t> </a:t>
            </a:r>
            <a:r>
              <a:rPr lang="en-US" dirty="0"/>
              <a:t>nodes</a:t>
            </a:r>
          </a:p>
        </p:txBody>
      </p:sp>
      <p:graphicFrame>
        <p:nvGraphicFramePr>
          <p:cNvPr id="11" name="Group 113"/>
          <p:cNvGraphicFramePr>
            <a:graphicFrameLocks noGrp="1"/>
          </p:cNvGraphicFramePr>
          <p:nvPr>
            <p:extLst/>
          </p:nvPr>
        </p:nvGraphicFramePr>
        <p:xfrm>
          <a:off x="4738243" y="3728733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4071258" y="2680758"/>
            <a:ext cx="1842642" cy="1047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16871" y="1592968"/>
            <a:ext cx="25612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Non-leaf </a:t>
            </a:r>
            <a:r>
              <a:rPr lang="en-US"/>
              <a:t>or </a:t>
            </a:r>
            <a:r>
              <a:rPr lang="en-US" i="1"/>
              <a:t>internal </a:t>
            </a:r>
            <a:r>
              <a:rPr lang="en-US"/>
              <a:t>node</a:t>
            </a:r>
          </a:p>
        </p:txBody>
      </p:sp>
      <p:graphicFrame>
        <p:nvGraphicFramePr>
          <p:cNvPr id="49" name="Group 113"/>
          <p:cNvGraphicFramePr>
            <a:graphicFrameLocks noGrp="1"/>
          </p:cNvGraphicFramePr>
          <p:nvPr>
            <p:extLst/>
          </p:nvPr>
        </p:nvGraphicFramePr>
        <p:xfrm>
          <a:off x="298102" y="3739619"/>
          <a:ext cx="1147666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871935" y="2680758"/>
            <a:ext cx="2315132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-119270" y="2653921"/>
            <a:ext cx="2803778" cy="10211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8463" y="4245430"/>
            <a:ext cx="8258916" cy="1844502"/>
            <a:chOff x="58463" y="4245430"/>
            <a:chExt cx="8258916" cy="1844502"/>
          </a:xfrm>
        </p:grpSpPr>
        <p:cxnSp>
          <p:nvCxnSpPr>
            <p:cNvPr id="50" name="Straight Arrow Connector 49"/>
            <p:cNvCxnSpPr>
              <a:endCxn id="53" idx="0"/>
            </p:cNvCxnSpPr>
            <p:nvPr/>
          </p:nvCxnSpPr>
          <p:spPr>
            <a:xfrm flipH="1">
              <a:off x="1803365" y="4288192"/>
              <a:ext cx="306469" cy="12785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279022" y="5566712"/>
              <a:ext cx="1048685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John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21</a:t>
              </a:r>
            </a:p>
          </p:txBody>
        </p:sp>
        <p:cxnSp>
          <p:nvCxnSpPr>
            <p:cNvPr id="55" name="Straight Arrow Connector 54"/>
            <p:cNvCxnSpPr>
              <a:endCxn id="61" idx="0"/>
            </p:cNvCxnSpPr>
            <p:nvPr/>
          </p:nvCxnSpPr>
          <p:spPr>
            <a:xfrm>
              <a:off x="919365" y="4252392"/>
              <a:ext cx="127279" cy="6485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62" idx="0"/>
            </p:cNvCxnSpPr>
            <p:nvPr/>
          </p:nvCxnSpPr>
          <p:spPr>
            <a:xfrm>
              <a:off x="3072349" y="4270449"/>
              <a:ext cx="202507" cy="12962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63" idx="0"/>
            </p:cNvCxnSpPr>
            <p:nvPr/>
          </p:nvCxnSpPr>
          <p:spPr>
            <a:xfrm>
              <a:off x="3664714" y="4330954"/>
              <a:ext cx="411888" cy="567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64" idx="0"/>
            </p:cNvCxnSpPr>
            <p:nvPr/>
          </p:nvCxnSpPr>
          <p:spPr>
            <a:xfrm>
              <a:off x="5375642" y="4245430"/>
              <a:ext cx="137182" cy="6528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5942282" y="4245430"/>
              <a:ext cx="840247" cy="10596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6437288" y="4252392"/>
              <a:ext cx="1508001" cy="10527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38011" y="4900910"/>
              <a:ext cx="1017266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Jake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15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77764" y="5566712"/>
              <a:ext cx="994183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Bob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27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56267" y="4898275"/>
              <a:ext cx="1040670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Sally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28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26152" y="4898275"/>
              <a:ext cx="973343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Sue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33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246998" y="5305102"/>
              <a:ext cx="995785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Jess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409758" y="5305102"/>
              <a:ext cx="907621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Alf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37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463" y="5566712"/>
              <a:ext cx="949299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Joe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11</a:t>
              </a:r>
            </a:p>
          </p:txBody>
        </p:sp>
        <p:cxnSp>
          <p:nvCxnSpPr>
            <p:cNvPr id="68" name="Straight Arrow Connector 67"/>
            <p:cNvCxnSpPr>
              <a:endCxn id="67" idx="0"/>
            </p:cNvCxnSpPr>
            <p:nvPr/>
          </p:nvCxnSpPr>
          <p:spPr>
            <a:xfrm>
              <a:off x="479842" y="4252392"/>
              <a:ext cx="53271" cy="1314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901644" y="4900910"/>
              <a:ext cx="1035861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Bess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22</a:t>
              </a:r>
            </a:p>
          </p:txBody>
        </p:sp>
        <p:cxnSp>
          <p:nvCxnSpPr>
            <p:cNvPr id="88" name="Straight Arrow Connector 87"/>
            <p:cNvCxnSpPr>
              <a:endCxn id="69" idx="0"/>
            </p:cNvCxnSpPr>
            <p:nvPr/>
          </p:nvCxnSpPr>
          <p:spPr>
            <a:xfrm flipH="1">
              <a:off x="2419575" y="4270449"/>
              <a:ext cx="105735" cy="6304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324802" y="5566712"/>
              <a:ext cx="917239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Sal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30</a:t>
              </a:r>
            </a:p>
          </p:txBody>
        </p:sp>
        <p:cxnSp>
          <p:nvCxnSpPr>
            <p:cNvPr id="92" name="Straight Arrow Connector 91"/>
            <p:cNvCxnSpPr>
              <a:endCxn id="91" idx="0"/>
            </p:cNvCxnSpPr>
            <p:nvPr/>
          </p:nvCxnSpPr>
          <p:spPr>
            <a:xfrm flipH="1">
              <a:off x="4783422" y="4270449"/>
              <a:ext cx="142251" cy="12962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6679660" y="971975"/>
            <a:ext cx="4991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Leaf nodes also have between </a:t>
            </a:r>
            <a:r>
              <a:rPr lang="en-US" sz="2400" i="1" dirty="0"/>
              <a:t>d </a:t>
            </a:r>
            <a:r>
              <a:rPr lang="en-US" sz="2400" dirty="0"/>
              <a:t>and </a:t>
            </a:r>
            <a:r>
              <a:rPr lang="en-US" sz="2400" i="1" dirty="0"/>
              <a:t>2d </a:t>
            </a:r>
            <a:r>
              <a:rPr lang="en-US" sz="2400" dirty="0"/>
              <a:t>keys, </a:t>
            </a:r>
            <a:r>
              <a:rPr lang="en-US" sz="2400" dirty="0" smtClean="0"/>
              <a:t>and are different in that: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8103137" y="1828242"/>
            <a:ext cx="370454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Their key slots contain pointers to data records</a:t>
            </a:r>
            <a:endParaRPr lang="en-US" sz="2400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103137" y="2838537"/>
            <a:ext cx="370454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They contain a pointer to the next leaf node as well, </a:t>
            </a:r>
            <a:r>
              <a:rPr lang="en-US" sz="2400" b="1" i="1" dirty="0" smtClean="0">
                <a:latin typeface="+mj-lt"/>
              </a:rPr>
              <a:t>for faster sequential traversal</a:t>
            </a:r>
            <a:endParaRPr lang="en-US" sz="2400" dirty="0">
              <a:latin typeface="+mj-lt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173633" y="4038046"/>
            <a:ext cx="609600" cy="463826"/>
          </a:xfrm>
          <a:prstGeom prst="roundRect">
            <a:avLst/>
          </a:prstGeom>
          <a:solidFill>
            <a:schemeClr val="accent2">
              <a:alpha val="2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4038046"/>
            <a:ext cx="4981525" cy="463826"/>
            <a:chOff x="0" y="4038046"/>
            <a:chExt cx="4981525" cy="463826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4071258" y="4245430"/>
              <a:ext cx="838200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279022" y="4245429"/>
              <a:ext cx="754906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0" y="4245428"/>
              <a:ext cx="4623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3986021" y="4038046"/>
              <a:ext cx="995504" cy="463826"/>
            </a:xfrm>
            <a:prstGeom prst="roundRect">
              <a:avLst/>
            </a:prstGeom>
            <a:solidFill>
              <a:schemeClr val="accent2">
                <a:alpha val="22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159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animBg="1"/>
      <p:bldP spid="78" grpId="0" animBg="1"/>
      <p:bldP spid="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42434" cy="4638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learned…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design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query a database, even with concurrent users and crashes / aborts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How to optimize the performance of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We got a sense (as the old joke goes) of the three most important topics in DB research: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Performance, performance, and performance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9396247" y="609600"/>
            <a:ext cx="2532993" cy="6096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1. Intro</a:t>
            </a:r>
            <a:endParaRPr lang="en-US" dirty="0">
              <a:solidFill>
                <a:schemeClr val="bg2">
                  <a:lumMod val="90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2-3. 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4. ER Diagrams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5-6. DB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7-8. TXNs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11-12. IO Cost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14-15. Joins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16. Rel. Algebra</a:t>
            </a:r>
          </a:p>
        </p:txBody>
      </p:sp>
    </p:spTree>
    <p:extLst>
      <p:ext uri="{BB962C8B-B14F-4D97-AF65-F5344CB8AC3E}">
        <p14:creationId xmlns:p14="http://schemas.microsoft.com/office/powerpoint/2010/main" val="21342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 B+ Tree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9" idx="0"/>
          </p:cNvCxnSpPr>
          <p:nvPr/>
        </p:nvCxnSpPr>
        <p:spPr>
          <a:xfrm flipH="1">
            <a:off x="3091543" y="2680758"/>
            <a:ext cx="557248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113"/>
          <p:cNvGraphicFramePr>
            <a:graphicFrameLocks noGrp="1"/>
          </p:cNvGraphicFramePr>
          <p:nvPr>
            <p:extLst/>
          </p:nvPr>
        </p:nvGraphicFramePr>
        <p:xfrm>
          <a:off x="1915886" y="3739619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oup 113"/>
          <p:cNvGraphicFramePr>
            <a:graphicFrameLocks noGrp="1"/>
          </p:cNvGraphicFramePr>
          <p:nvPr>
            <p:extLst/>
          </p:nvPr>
        </p:nvGraphicFramePr>
        <p:xfrm>
          <a:off x="4738243" y="3728733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4071258" y="2680758"/>
            <a:ext cx="1842642" cy="1047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Group 113"/>
          <p:cNvGraphicFramePr>
            <a:graphicFrameLocks noGrp="1"/>
          </p:cNvGraphicFramePr>
          <p:nvPr>
            <p:extLst/>
          </p:nvPr>
        </p:nvGraphicFramePr>
        <p:xfrm>
          <a:off x="298102" y="3739619"/>
          <a:ext cx="1147666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871935" y="2680758"/>
            <a:ext cx="2315132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-119270" y="2653921"/>
            <a:ext cx="2803778" cy="10211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071258" y="4245430"/>
            <a:ext cx="838200" cy="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279022" y="4245429"/>
            <a:ext cx="754906" cy="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0" y="4245428"/>
            <a:ext cx="462301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3" idx="0"/>
          </p:cNvCxnSpPr>
          <p:nvPr/>
        </p:nvCxnSpPr>
        <p:spPr>
          <a:xfrm flipH="1">
            <a:off x="1803365" y="4288192"/>
            <a:ext cx="306469" cy="1278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79022" y="5566712"/>
            <a:ext cx="104868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John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21</a:t>
            </a:r>
          </a:p>
        </p:txBody>
      </p:sp>
      <p:cxnSp>
        <p:nvCxnSpPr>
          <p:cNvPr id="55" name="Straight Arrow Connector 54"/>
          <p:cNvCxnSpPr>
            <a:endCxn id="61" idx="0"/>
          </p:cNvCxnSpPr>
          <p:nvPr/>
        </p:nvCxnSpPr>
        <p:spPr>
          <a:xfrm>
            <a:off x="919365" y="4252392"/>
            <a:ext cx="127279" cy="6485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62" idx="0"/>
          </p:cNvCxnSpPr>
          <p:nvPr/>
        </p:nvCxnSpPr>
        <p:spPr>
          <a:xfrm>
            <a:off x="3072349" y="4270449"/>
            <a:ext cx="202507" cy="1296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3" idx="0"/>
          </p:cNvCxnSpPr>
          <p:nvPr/>
        </p:nvCxnSpPr>
        <p:spPr>
          <a:xfrm>
            <a:off x="3664714" y="4330954"/>
            <a:ext cx="411888" cy="5673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4" idx="0"/>
          </p:cNvCxnSpPr>
          <p:nvPr/>
        </p:nvCxnSpPr>
        <p:spPr>
          <a:xfrm>
            <a:off x="5375642" y="4245430"/>
            <a:ext cx="137182" cy="6528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942282" y="4245430"/>
            <a:ext cx="840247" cy="10596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437288" y="4252392"/>
            <a:ext cx="1508001" cy="10527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8011" y="4900910"/>
            <a:ext cx="101726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Jake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15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77764" y="5566712"/>
            <a:ext cx="99418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Bob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27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56267" y="4898275"/>
            <a:ext cx="104067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Sally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26152" y="4898275"/>
            <a:ext cx="97334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Sue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46998" y="5305102"/>
            <a:ext cx="99578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Jess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09758" y="5305102"/>
            <a:ext cx="907621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Alf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8463" y="5566712"/>
            <a:ext cx="94929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Joe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11</a:t>
            </a:r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>
            <a:off x="479842" y="4252392"/>
            <a:ext cx="53271" cy="1314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901644" y="4900910"/>
            <a:ext cx="1035861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Bess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22</a:t>
            </a:r>
          </a:p>
        </p:txBody>
      </p:sp>
      <p:cxnSp>
        <p:nvCxnSpPr>
          <p:cNvPr id="88" name="Straight Arrow Connector 87"/>
          <p:cNvCxnSpPr>
            <a:endCxn id="69" idx="0"/>
          </p:cNvCxnSpPr>
          <p:nvPr/>
        </p:nvCxnSpPr>
        <p:spPr>
          <a:xfrm flipH="1">
            <a:off x="2419575" y="4270449"/>
            <a:ext cx="105735" cy="630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324802" y="5566712"/>
            <a:ext cx="9172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Sal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30</a:t>
            </a:r>
          </a:p>
        </p:txBody>
      </p:sp>
      <p:cxnSp>
        <p:nvCxnSpPr>
          <p:cNvPr id="92" name="Straight Arrow Connector 91"/>
          <p:cNvCxnSpPr>
            <a:endCxn id="91" idx="0"/>
          </p:cNvCxnSpPr>
          <p:nvPr/>
        </p:nvCxnSpPr>
        <p:spPr>
          <a:xfrm flipH="1">
            <a:off x="4783422" y="4270449"/>
            <a:ext cx="142251" cy="1296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8232066" y="1565265"/>
            <a:ext cx="3647152" cy="1477328"/>
          </a:xfrm>
          <a:prstGeom prst="rect">
            <a:avLst/>
          </a:prstGeom>
          <a:solidFill>
            <a:schemeClr val="bg1"/>
          </a:solidFill>
          <a:ln w="34925">
            <a:solidFill>
              <a:srgbClr val="C00000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 people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age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27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8001233" y="3275932"/>
            <a:ext cx="3877985" cy="1938992"/>
          </a:xfrm>
          <a:prstGeom prst="rect">
            <a:avLst/>
          </a:prstGeom>
          <a:solidFill>
            <a:schemeClr val="bg1"/>
          </a:solidFill>
          <a:ln w="34925">
            <a:solidFill>
              <a:srgbClr val="0070C0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 people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27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&lt;= age</a:t>
            </a:r>
          </a:p>
          <a:p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age &lt;= 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35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Left Arrow 2"/>
          <p:cNvSpPr/>
          <p:nvPr/>
        </p:nvSpPr>
        <p:spPr>
          <a:xfrm rot="16200000">
            <a:off x="3129136" y="1955714"/>
            <a:ext cx="1039309" cy="220717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Arrow 69"/>
          <p:cNvSpPr/>
          <p:nvPr/>
        </p:nvSpPr>
        <p:spPr>
          <a:xfrm rot="17929820">
            <a:off x="2865843" y="2945084"/>
            <a:ext cx="910811" cy="19501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Arrow 70"/>
          <p:cNvSpPr/>
          <p:nvPr/>
        </p:nvSpPr>
        <p:spPr>
          <a:xfrm rot="16200000">
            <a:off x="2639381" y="3846854"/>
            <a:ext cx="910811" cy="19501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Arrow 71"/>
          <p:cNvSpPr/>
          <p:nvPr/>
        </p:nvSpPr>
        <p:spPr>
          <a:xfrm rot="15645991">
            <a:off x="2713487" y="4858835"/>
            <a:ext cx="910811" cy="19501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 rot="10800000">
            <a:off x="3269951" y="4238159"/>
            <a:ext cx="2729543" cy="161610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eft Arrow 73"/>
          <p:cNvSpPr/>
          <p:nvPr/>
        </p:nvSpPr>
        <p:spPr>
          <a:xfrm rot="14135415">
            <a:off x="3598852" y="4531698"/>
            <a:ext cx="754215" cy="179440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Arrow 79"/>
          <p:cNvSpPr/>
          <p:nvPr/>
        </p:nvSpPr>
        <p:spPr>
          <a:xfrm rot="16554414">
            <a:off x="4301828" y="4873032"/>
            <a:ext cx="1292031" cy="178645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Arrow 80"/>
          <p:cNvSpPr/>
          <p:nvPr/>
        </p:nvSpPr>
        <p:spPr>
          <a:xfrm rot="15407284">
            <a:off x="5026374" y="4562982"/>
            <a:ext cx="686276" cy="153648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Arrow 81"/>
          <p:cNvSpPr/>
          <p:nvPr/>
        </p:nvSpPr>
        <p:spPr>
          <a:xfrm rot="13908079">
            <a:off x="5656859" y="4731150"/>
            <a:ext cx="1272433" cy="177111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L14-15:17-18!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071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3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80" grpId="0" animBg="1"/>
      <p:bldP spid="81" grpId="0" animBg="1"/>
      <p:bldP spid="8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Range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853136" cy="4554154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 smtClean="0"/>
              <a:t>Goal: </a:t>
            </a:r>
            <a:r>
              <a:rPr lang="en-US" dirty="0" smtClean="0"/>
              <a:t>Get the results set of a range (or exact) query with minimal IO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b="1" i="1" dirty="0" smtClean="0"/>
              <a:t>Key idea:</a:t>
            </a:r>
            <a:endParaRPr lang="en-US" i="1" dirty="0" smtClean="0"/>
          </a:p>
          <a:p>
            <a:pPr lvl="1"/>
            <a:r>
              <a:rPr lang="en-US" dirty="0" smtClean="0"/>
              <a:t>A B+ Tree has high </a:t>
            </a:r>
            <a:r>
              <a:rPr lang="en-US" b="1" i="1" dirty="0" err="1" smtClean="0"/>
              <a:t>fanout</a:t>
            </a:r>
            <a:r>
              <a:rPr lang="en-US" b="1" i="1" dirty="0" smtClean="0"/>
              <a:t> (d ~= 10</a:t>
            </a:r>
            <a:r>
              <a:rPr lang="en-US" b="1" i="1" baseline="30000" dirty="0" smtClean="0"/>
              <a:t>2</a:t>
            </a:r>
            <a:r>
              <a:rPr lang="en-US" b="1" i="1" dirty="0" smtClean="0"/>
              <a:t>-10</a:t>
            </a:r>
            <a:r>
              <a:rPr lang="en-US" b="1" i="1" baseline="30000" dirty="0" smtClean="0"/>
              <a:t>3</a:t>
            </a:r>
            <a:r>
              <a:rPr lang="en-US" b="1" i="1" dirty="0" smtClean="0"/>
              <a:t>)</a:t>
            </a:r>
            <a:r>
              <a:rPr lang="en-US" dirty="0" smtClean="0"/>
              <a:t>, which means it is very shallow </a:t>
            </a:r>
            <a:r>
              <a:rPr lang="en-US" dirty="0" smtClean="0">
                <a:sym typeface="Wingdings"/>
              </a:rPr>
              <a:t> we can get to the right root node within a few steps!</a:t>
            </a:r>
            <a:endParaRPr lang="en-US" i="1" dirty="0" smtClean="0"/>
          </a:p>
          <a:p>
            <a:pPr lvl="1"/>
            <a:r>
              <a:rPr lang="en-US" dirty="0" smtClean="0"/>
              <a:t>Then just traverse the leaf nodes using the horizontal pointers</a:t>
            </a:r>
          </a:p>
          <a:p>
            <a:pPr lvl="1"/>
            <a:endParaRPr lang="en-US" i="1" dirty="0"/>
          </a:p>
          <a:p>
            <a:r>
              <a:rPr lang="en-US" b="1" i="1" dirty="0" smtClean="0"/>
              <a:t>Details:</a:t>
            </a:r>
          </a:p>
          <a:p>
            <a:pPr lvl="1"/>
            <a:r>
              <a:rPr lang="en-US" dirty="0" smtClean="0"/>
              <a:t>One node per page (thus page size determines </a:t>
            </a:r>
            <a:r>
              <a:rPr lang="en-US" i="1" dirty="0" smtClean="0"/>
              <a:t>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Fill only some of each node’s slots (the </a:t>
            </a:r>
            <a:r>
              <a:rPr lang="en-US" b="1" i="1" dirty="0" smtClean="0"/>
              <a:t>fill-factor</a:t>
            </a:r>
            <a:r>
              <a:rPr lang="en-US" dirty="0" smtClean="0"/>
              <a:t>) to leave room for insertions</a:t>
            </a:r>
          </a:p>
          <a:p>
            <a:pPr lvl="1"/>
            <a:r>
              <a:rPr lang="en-US" dirty="0" smtClean="0"/>
              <a:t>We can keep some levels of the B+ Tree in memory!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304690" y="612407"/>
            <a:ext cx="455098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Note that exact search </a:t>
            </a:r>
            <a:r>
              <a:rPr lang="en-US" sz="2400" i="1" smtClean="0">
                <a:latin typeface="+mj-lt"/>
              </a:rPr>
              <a:t>is just  a </a:t>
            </a:r>
            <a:r>
              <a:rPr lang="en-US" sz="2400" i="1" dirty="0" smtClean="0">
                <a:latin typeface="+mj-lt"/>
              </a:rPr>
              <a:t>special case of range search (R = 1)</a:t>
            </a:r>
            <a:endParaRPr lang="en-US" sz="24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53463" y="1770546"/>
                <a:ext cx="4002207" cy="22467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j-lt"/>
                  </a:rPr>
                  <a:t>The </a:t>
                </a:r>
                <a:r>
                  <a:rPr lang="en-US" sz="2000" b="1" u="sng" dirty="0" err="1" smtClean="0">
                    <a:latin typeface="+mj-lt"/>
                  </a:rPr>
                  <a:t>fanout</a:t>
                </a:r>
                <a:r>
                  <a:rPr lang="en-US" sz="2000" dirty="0" smtClean="0">
                    <a:latin typeface="+mj-lt"/>
                  </a:rPr>
                  <a:t> </a:t>
                </a:r>
                <a:r>
                  <a:rPr lang="en-US" sz="2000" b="1" dirty="0" smtClean="0">
                    <a:latin typeface="+mj-lt"/>
                  </a:rPr>
                  <a:t>f</a:t>
                </a:r>
                <a:r>
                  <a:rPr lang="en-US" sz="2000" dirty="0" smtClean="0">
                    <a:latin typeface="+mj-lt"/>
                  </a:rPr>
                  <a:t> is the number of pointers coming out of a node.  Thus: </a:t>
                </a:r>
              </a:p>
              <a:p>
                <a:endParaRPr lang="en-US" sz="20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charset="0"/>
                        </a:rPr>
                        <m:t>+1≤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≤2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</m:t>
                      </m:r>
                    </m:oMath>
                  </m:oMathPara>
                </a14:m>
                <a:endParaRPr lang="en-US" sz="2000" i="1" dirty="0" smtClean="0">
                  <a:latin typeface="+mj-lt"/>
                </a:endParaRPr>
              </a:p>
              <a:p>
                <a:endParaRPr lang="en-US" sz="2000" i="1" dirty="0">
                  <a:latin typeface="+mj-lt"/>
                </a:endParaRPr>
              </a:p>
              <a:p>
                <a:r>
                  <a:rPr lang="en-US" sz="2000" i="1" dirty="0" smtClean="0">
                    <a:latin typeface="+mj-lt"/>
                  </a:rPr>
                  <a:t>Note that we will often approximate f as constant across nodes!</a:t>
                </a:r>
                <a:endParaRPr lang="en-US" sz="20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463" y="1770546"/>
                <a:ext cx="4002207" cy="22467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853463" y="4253460"/>
            <a:ext cx="4002207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We define the </a:t>
            </a:r>
            <a:r>
              <a:rPr lang="en-US" sz="2400" b="1" i="1" u="sng" dirty="0" smtClean="0">
                <a:latin typeface="+mj-lt"/>
              </a:rPr>
              <a:t>height</a:t>
            </a:r>
            <a:r>
              <a:rPr lang="en-US" sz="2400" dirty="0" smtClean="0">
                <a:latin typeface="+mj-lt"/>
              </a:rPr>
              <a:t> of the tree as counting the root node.  Thus, </a:t>
            </a:r>
            <a:r>
              <a:rPr lang="en-US" sz="2400" i="1" dirty="0" smtClean="0">
                <a:latin typeface="+mj-lt"/>
              </a:rPr>
              <a:t>given constant </a:t>
            </a:r>
            <a:r>
              <a:rPr lang="en-US" sz="2400" i="1" dirty="0" err="1" smtClean="0">
                <a:latin typeface="+mj-lt"/>
              </a:rPr>
              <a:t>fanout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b="1" i="1" dirty="0" smtClean="0">
                <a:latin typeface="+mj-lt"/>
              </a:rPr>
              <a:t>f</a:t>
            </a:r>
            <a:r>
              <a:rPr lang="en-US" sz="2400" dirty="0" smtClean="0">
                <a:latin typeface="+mj-lt"/>
              </a:rPr>
              <a:t>, a tree of height </a:t>
            </a:r>
            <a:r>
              <a:rPr lang="en-US" sz="2400" b="1" i="1" dirty="0" smtClean="0">
                <a:latin typeface="+mj-lt"/>
              </a:rPr>
              <a:t>h</a:t>
            </a:r>
            <a:r>
              <a:rPr lang="en-US" sz="2400" dirty="0" smtClean="0">
                <a:latin typeface="+mj-lt"/>
              </a:rPr>
              <a:t> can index </a:t>
            </a:r>
            <a:r>
              <a:rPr lang="en-US" sz="2400" b="1" dirty="0" err="1" smtClean="0">
                <a:latin typeface="+mj-lt"/>
              </a:rPr>
              <a:t>f</a:t>
            </a:r>
            <a:r>
              <a:rPr lang="en-US" sz="2400" b="1" baseline="30000" dirty="0" err="1" smtClean="0">
                <a:latin typeface="+mj-lt"/>
              </a:rPr>
              <a:t>h</a:t>
            </a:r>
            <a:r>
              <a:rPr lang="en-US" sz="2400" dirty="0" smtClean="0">
                <a:latin typeface="+mj-lt"/>
              </a:rPr>
              <a:t> pages and has </a:t>
            </a:r>
            <a:r>
              <a:rPr lang="en-US" sz="2400" b="1" dirty="0" smtClean="0">
                <a:latin typeface="+mj-lt"/>
              </a:rPr>
              <a:t>f</a:t>
            </a:r>
            <a:r>
              <a:rPr lang="en-US" sz="2400" b="1" baseline="30000" dirty="0" smtClean="0">
                <a:latin typeface="+mj-lt"/>
              </a:rPr>
              <a:t>h-1</a:t>
            </a:r>
            <a:r>
              <a:rPr lang="en-US" sz="2400" dirty="0" smtClean="0">
                <a:latin typeface="+mj-lt"/>
              </a:rPr>
              <a:t> leaf nodes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379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Range Search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9595405"/>
                  </p:ext>
                </p:extLst>
              </p:nvPr>
            </p:nvGraphicFramePr>
            <p:xfrm>
              <a:off x="838200" y="1399563"/>
              <a:ext cx="10515600" cy="524175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4435365"/>
                    <a:gridCol w="4816366"/>
                  </a:tblGrid>
                  <a:tr h="1532254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0" i="0" dirty="0" smtClean="0"/>
                            <a:t>Parameter</a:t>
                          </a:r>
                          <a:r>
                            <a:rPr lang="en-US" sz="2000" b="0" i="0" baseline="0" dirty="0" smtClean="0"/>
                            <a:t> </a:t>
                          </a:r>
                          <a:r>
                            <a:rPr lang="en-US" sz="2000" b="1" i="1" baseline="0" dirty="0" smtClean="0"/>
                            <a:t>d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0" i="0" baseline="0" dirty="0" smtClean="0"/>
                            <a:t>Fill-factor </a:t>
                          </a:r>
                          <a:r>
                            <a:rPr lang="en-US" sz="2000" b="1" i="1" baseline="0" dirty="0" smtClean="0"/>
                            <a:t>F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1" i="1" baseline="0" dirty="0" smtClean="0"/>
                            <a:t>B </a:t>
                          </a:r>
                          <a:r>
                            <a:rPr lang="en-US" sz="2000" b="0" i="0" baseline="0" dirty="0" smtClean="0"/>
                            <a:t>available</a:t>
                          </a:r>
                          <a:r>
                            <a:rPr lang="en-US" sz="2000" b="1" i="1" baseline="0" dirty="0" smtClean="0"/>
                            <a:t> </a:t>
                          </a:r>
                          <a:r>
                            <a:rPr lang="en-US" sz="2000" b="0" i="0" baseline="0" dirty="0" smtClean="0"/>
                            <a:t>pages in buffer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 smtClean="0"/>
                            <a:t>A B+ Tree over </a:t>
                          </a:r>
                          <a:r>
                            <a:rPr lang="en-US" sz="2000" b="1" i="1" baseline="0" dirty="0" smtClean="0"/>
                            <a:t>N</a:t>
                          </a:r>
                          <a:r>
                            <a:rPr lang="en-US" sz="2000" baseline="0" dirty="0" smtClean="0"/>
                            <a:t> pages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000" b="1" i="0" baseline="0" dirty="0" smtClean="0"/>
                            <a:t>f</a:t>
                          </a:r>
                          <a:r>
                            <a:rPr lang="en-US" sz="2000" b="0" i="0" baseline="0" dirty="0" smtClean="0"/>
                            <a:t> is the </a:t>
                          </a:r>
                          <a:r>
                            <a:rPr lang="en-US" sz="2000" b="0" i="0" baseline="0" dirty="0" err="1" smtClean="0"/>
                            <a:t>fanout</a:t>
                          </a:r>
                          <a:r>
                            <a:rPr lang="en-US" sz="2000" b="0" i="0" baseline="0" dirty="0" smtClean="0"/>
                            <a:t> [d+1,2d+1]</a:t>
                          </a:r>
                          <a:endParaRPr lang="en-US" sz="2000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433657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dirty="0" smtClean="0"/>
                            <a:t>A a range query.</a:t>
                          </a:r>
                          <a:endParaRPr lang="en-US" sz="20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33657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The </a:t>
                          </a:r>
                          <a:r>
                            <a:rPr lang="en-US" sz="2000" b="1" i="1" dirty="0" smtClean="0"/>
                            <a:t>R </a:t>
                          </a:r>
                          <a:r>
                            <a:rPr lang="en-US" sz="2000" b="0" i="0" dirty="0" smtClean="0"/>
                            <a:t>values that match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271191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i="0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𝑓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𝐹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d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  <m:r>
                                  <a:rPr lang="en-US" sz="2400" b="0" i="1" baseline="-25000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𝐵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400" b="1" i="0" smtClean="0">
                                    <a:latin typeface="Cambria Math" charset="0"/>
                                  </a:rPr>
                                  <m:t>𝐂𝐨𝐬𝐭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𝑂𝑢𝑡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 smtClean="0"/>
                        </a:p>
                        <a:p>
                          <a:pPr algn="ctr"/>
                          <a:r>
                            <a:rPr lang="en-US" sz="2400" i="1" dirty="0" smtClean="0"/>
                            <a:t>where</a:t>
                          </a:r>
                          <a:r>
                            <a:rPr lang="en-US" sz="2400" i="1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lang="en-US" sz="2400" b="0" i="1" baseline="0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≥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𝑙</m:t>
                                  </m:r>
                                  <m: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2400" b="0" i="1" baseline="0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𝐿</m:t>
                                  </m:r>
                                  <m:r>
                                    <a:rPr lang="en-US" sz="2400" b="0" i="1" baseline="-25000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𝐵</m:t>
                                  </m:r>
                                  <m: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sz="2400" b="0" i="1" baseline="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𝑓</m:t>
                                  </m:r>
                                  <m:r>
                                    <a:rPr lang="en-US" sz="2400" b="0" i="1" baseline="30000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𝑙</m:t>
                                  </m:r>
                                </m:e>
                              </m:nary>
                            </m:oMath>
                          </a14:m>
                          <a:endParaRPr lang="en-US" sz="2400" i="1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sz="2000" b="1" i="1" baseline="0" dirty="0" smtClean="0">
                              <a:solidFill>
                                <a:srgbClr val="C00000"/>
                              </a:solidFill>
                            </a:rPr>
                            <a:t>Depth of the B+ Tree:</a:t>
                          </a:r>
                          <a:r>
                            <a:rPr lang="en-US" sz="2000" baseline="0" dirty="0" smtClean="0"/>
                            <a:t> For each level of the B+ Tree we read in one node = one page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00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000" b="1" i="1" dirty="0" smtClean="0">
                              <a:solidFill>
                                <a:srgbClr val="0070C0"/>
                              </a:solidFill>
                            </a:rPr>
                            <a:t># of levels we can fit in memory:</a:t>
                          </a:r>
                          <a:r>
                            <a:rPr lang="en-US" sz="2000" dirty="0" smtClean="0"/>
                            <a:t> These</a:t>
                          </a:r>
                          <a:r>
                            <a:rPr lang="en-US" sz="2000" baseline="0" dirty="0" smtClean="0"/>
                            <a:t> don’t cost any IO!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400" baseline="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000" b="1" i="1" baseline="0" dirty="0" smtClean="0">
                              <a:solidFill>
                                <a:srgbClr val="00B050"/>
                              </a:solidFill>
                            </a:rPr>
                            <a:t>This equation </a:t>
                          </a:r>
                          <a:r>
                            <a:rPr lang="en-US" sz="2000" b="0" i="0" baseline="0" dirty="0" smtClean="0"/>
                            <a:t>is just saying that the sum of all the nodes for </a:t>
                          </a:r>
                          <a:r>
                            <a:rPr lang="en-US" sz="2000" b="0" i="0" baseline="0" dirty="0" smtClean="0">
                              <a:solidFill>
                                <a:srgbClr val="0070C0"/>
                              </a:solidFill>
                            </a:rPr>
                            <a:t>L</a:t>
                          </a:r>
                          <a:r>
                            <a:rPr lang="en-US" sz="2000" b="0" i="0" baseline="-25000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r>
                            <a:rPr lang="en-US" sz="2000" b="0" i="0" baseline="0" dirty="0" smtClean="0"/>
                            <a:t> levels must fit in buffer</a:t>
                          </a:r>
                          <a:endParaRPr lang="en-US" sz="2000" b="1" i="1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9595405"/>
                  </p:ext>
                </p:extLst>
              </p:nvPr>
            </p:nvGraphicFramePr>
            <p:xfrm>
              <a:off x="838200" y="1399563"/>
              <a:ext cx="10515600" cy="524175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4435365"/>
                    <a:gridCol w="4816366"/>
                  </a:tblGrid>
                  <a:tr h="16154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0" i="0" dirty="0" smtClean="0"/>
                            <a:t>Parameter</a:t>
                          </a:r>
                          <a:r>
                            <a:rPr lang="en-US" sz="2000" b="0" i="0" baseline="0" dirty="0" smtClean="0"/>
                            <a:t> </a:t>
                          </a:r>
                          <a:r>
                            <a:rPr lang="en-US" sz="2000" b="1" i="1" baseline="0" dirty="0" smtClean="0"/>
                            <a:t>d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0" i="0" baseline="0" dirty="0" smtClean="0"/>
                            <a:t>Fill-factor </a:t>
                          </a:r>
                          <a:r>
                            <a:rPr lang="en-US" sz="2000" b="1" i="1" baseline="0" dirty="0" smtClean="0"/>
                            <a:t>F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000" b="1" i="1" baseline="0" dirty="0" smtClean="0"/>
                            <a:t>B </a:t>
                          </a:r>
                          <a:r>
                            <a:rPr lang="en-US" sz="2000" b="0" i="0" baseline="0" dirty="0" smtClean="0"/>
                            <a:t>available</a:t>
                          </a:r>
                          <a:r>
                            <a:rPr lang="en-US" sz="2000" b="1" i="1" baseline="0" dirty="0" smtClean="0"/>
                            <a:t> </a:t>
                          </a:r>
                          <a:r>
                            <a:rPr lang="en-US" sz="2000" b="0" i="0" baseline="0" dirty="0" smtClean="0"/>
                            <a:t>pages in buffer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 smtClean="0"/>
                            <a:t>A B+ Tree over </a:t>
                          </a:r>
                          <a:r>
                            <a:rPr lang="en-US" sz="2000" b="1" i="1" baseline="0" dirty="0" smtClean="0"/>
                            <a:t>N</a:t>
                          </a:r>
                          <a:r>
                            <a:rPr lang="en-US" sz="2000" baseline="0" dirty="0" smtClean="0"/>
                            <a:t> pages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000" b="1" i="0" baseline="0" dirty="0" smtClean="0"/>
                            <a:t>f</a:t>
                          </a:r>
                          <a:r>
                            <a:rPr lang="en-US" sz="2000" b="0" i="0" baseline="0" dirty="0" smtClean="0"/>
                            <a:t> is the </a:t>
                          </a:r>
                          <a:r>
                            <a:rPr lang="en-US" sz="2000" b="0" i="0" baseline="0" dirty="0" err="1" smtClean="0"/>
                            <a:t>fanout</a:t>
                          </a:r>
                          <a:r>
                            <a:rPr lang="en-US" sz="2000" b="0" i="0" baseline="0" dirty="0" smtClean="0"/>
                            <a:t> [d+1,2d+1]</a:t>
                          </a:r>
                          <a:endParaRPr lang="en-US" sz="2000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i="0" dirty="0" smtClean="0"/>
                            <a:t>A a range query.</a:t>
                          </a:r>
                          <a:endParaRPr lang="en-US" sz="20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The </a:t>
                          </a:r>
                          <a:r>
                            <a:rPr lang="en-US" sz="2000" b="1" i="1" dirty="0" smtClean="0"/>
                            <a:t>R </a:t>
                          </a:r>
                          <a:r>
                            <a:rPr lang="en-US" sz="2000" b="0" i="0" dirty="0" smtClean="0"/>
                            <a:t>values that match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271191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8571" t="-95056" r="-108929" b="-40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sz="2000" b="1" i="1" baseline="0" dirty="0" smtClean="0">
                              <a:solidFill>
                                <a:srgbClr val="C00000"/>
                              </a:solidFill>
                            </a:rPr>
                            <a:t>Depth of the B+ Tree:</a:t>
                          </a:r>
                          <a:r>
                            <a:rPr lang="en-US" sz="2000" baseline="0" dirty="0" smtClean="0"/>
                            <a:t> For each level of the B+ Tree we read in one node = one page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00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000" b="1" i="1" dirty="0" smtClean="0">
                              <a:solidFill>
                                <a:srgbClr val="0070C0"/>
                              </a:solidFill>
                            </a:rPr>
                            <a:t># of levels we can fit in memory:</a:t>
                          </a:r>
                          <a:r>
                            <a:rPr lang="en-US" sz="2000" dirty="0" smtClean="0"/>
                            <a:t> These</a:t>
                          </a:r>
                          <a:r>
                            <a:rPr lang="en-US" sz="2000" baseline="0" dirty="0" smtClean="0"/>
                            <a:t> don’t cost any IO</a:t>
                          </a:r>
                          <a:r>
                            <a:rPr lang="en-US" sz="2000" baseline="0" dirty="0" smtClean="0"/>
                            <a:t>!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400" baseline="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000" b="1" i="1" baseline="0" dirty="0" smtClean="0">
                              <a:solidFill>
                                <a:srgbClr val="00B050"/>
                              </a:solidFill>
                            </a:rPr>
                            <a:t>This equation </a:t>
                          </a:r>
                          <a:r>
                            <a:rPr lang="en-US" sz="2000" b="0" i="0" baseline="0" dirty="0" smtClean="0"/>
                            <a:t>is just saying that the sum of all the nodes for </a:t>
                          </a:r>
                          <a:r>
                            <a:rPr lang="en-US" sz="2000" b="0" i="0" baseline="0" dirty="0" smtClean="0">
                              <a:solidFill>
                                <a:srgbClr val="0070C0"/>
                              </a:solidFill>
                            </a:rPr>
                            <a:t>L</a:t>
                          </a:r>
                          <a:r>
                            <a:rPr lang="en-US" sz="2000" b="0" i="0" baseline="-25000" dirty="0" smtClean="0">
                              <a:solidFill>
                                <a:srgbClr val="0070C0"/>
                              </a:solidFill>
                            </a:rPr>
                            <a:t>B</a:t>
                          </a:r>
                          <a:r>
                            <a:rPr lang="en-US" sz="2000" b="0" i="0" baseline="0" dirty="0" smtClean="0"/>
                            <a:t> levels must fit in buffer</a:t>
                          </a:r>
                          <a:endParaRPr lang="en-US" sz="2000" b="1" i="1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L14-15:22-24!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5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vs. </a:t>
            </a:r>
            <a:r>
              <a:rPr lang="en-US" dirty="0" err="1" smtClean="0"/>
              <a:t>Unclustered</a:t>
            </a:r>
            <a:r>
              <a:rPr lang="en-US" dirty="0" smtClean="0"/>
              <a:t> Index</a:t>
            </a:r>
            <a:endParaRPr lang="en-US" dirty="0"/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28735"/>
              </p:ext>
            </p:extLst>
          </p:nvPr>
        </p:nvGraphicFramePr>
        <p:xfrm>
          <a:off x="2239669" y="1509210"/>
          <a:ext cx="1160215" cy="685800"/>
        </p:xfrm>
        <a:graphic>
          <a:graphicData uri="http://schemas.openxmlformats.org/drawingml/2006/table">
            <a:tbl>
              <a:tblPr/>
              <a:tblGrid>
                <a:gridCol w="587573"/>
                <a:gridCol w="57264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5" idx="0"/>
          </p:cNvCxnSpPr>
          <p:nvPr/>
        </p:nvCxnSpPr>
        <p:spPr>
          <a:xfrm flipH="1">
            <a:off x="1758474" y="2005314"/>
            <a:ext cx="854778" cy="893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0475"/>
              </p:ext>
            </p:extLst>
          </p:nvPr>
        </p:nvGraphicFramePr>
        <p:xfrm>
          <a:off x="903697" y="2898354"/>
          <a:ext cx="1709555" cy="718458"/>
        </p:xfrm>
        <a:graphic>
          <a:graphicData uri="http://schemas.openxmlformats.org/drawingml/2006/table">
            <a:tbl>
              <a:tblPr/>
              <a:tblGrid>
                <a:gridCol w="239135"/>
                <a:gridCol w="198430"/>
                <a:gridCol w="198431"/>
                <a:gridCol w="198430"/>
                <a:gridCol w="239135"/>
                <a:gridCol w="198430"/>
                <a:gridCol w="198431"/>
                <a:gridCol w="23913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12454"/>
              </p:ext>
            </p:extLst>
          </p:nvPr>
        </p:nvGraphicFramePr>
        <p:xfrm>
          <a:off x="3029482" y="2887468"/>
          <a:ext cx="1718593" cy="718458"/>
        </p:xfrm>
        <a:graphic>
          <a:graphicData uri="http://schemas.openxmlformats.org/drawingml/2006/table">
            <a:tbl>
              <a:tblPr/>
              <a:tblGrid>
                <a:gridCol w="240399"/>
                <a:gridCol w="199479"/>
                <a:gridCol w="199480"/>
                <a:gridCol w="199479"/>
                <a:gridCol w="240399"/>
                <a:gridCol w="199479"/>
                <a:gridCol w="199480"/>
                <a:gridCol w="240398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3094447" y="2005314"/>
            <a:ext cx="794331" cy="882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4" idx="0"/>
          </p:cNvCxnSpPr>
          <p:nvPr/>
        </p:nvCxnSpPr>
        <p:spPr>
          <a:xfrm flipH="1">
            <a:off x="827883" y="3415573"/>
            <a:ext cx="176009" cy="64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8531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6" idx="0"/>
          </p:cNvCxnSpPr>
          <p:nvPr/>
        </p:nvCxnSpPr>
        <p:spPr>
          <a:xfrm>
            <a:off x="1337373" y="3423860"/>
            <a:ext cx="58319" cy="632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86340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8" idx="0"/>
          </p:cNvCxnSpPr>
          <p:nvPr/>
        </p:nvCxnSpPr>
        <p:spPr>
          <a:xfrm>
            <a:off x="1765896" y="3423860"/>
            <a:ext cx="197605" cy="640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4149" y="4064599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20" idx="0"/>
          </p:cNvCxnSpPr>
          <p:nvPr/>
        </p:nvCxnSpPr>
        <p:spPr>
          <a:xfrm>
            <a:off x="2178714" y="3423860"/>
            <a:ext cx="352596" cy="639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1958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2" idx="0"/>
          </p:cNvCxnSpPr>
          <p:nvPr/>
        </p:nvCxnSpPr>
        <p:spPr>
          <a:xfrm flipH="1">
            <a:off x="3099119" y="3511412"/>
            <a:ext cx="69637" cy="5519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89767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4" idx="0"/>
          </p:cNvCxnSpPr>
          <p:nvPr/>
        </p:nvCxnSpPr>
        <p:spPr>
          <a:xfrm>
            <a:off x="3478167" y="3422891"/>
            <a:ext cx="188761" cy="6404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57576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6" idx="0"/>
          </p:cNvCxnSpPr>
          <p:nvPr/>
        </p:nvCxnSpPr>
        <p:spPr>
          <a:xfrm>
            <a:off x="3884260" y="3422891"/>
            <a:ext cx="350477" cy="6404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25385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8" idx="0"/>
          </p:cNvCxnSpPr>
          <p:nvPr/>
        </p:nvCxnSpPr>
        <p:spPr>
          <a:xfrm>
            <a:off x="4242717" y="3414936"/>
            <a:ext cx="559828" cy="641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93193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447323" y="3415573"/>
            <a:ext cx="764586" cy="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8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71126"/>
              </p:ext>
            </p:extLst>
          </p:nvPr>
        </p:nvGraphicFramePr>
        <p:xfrm>
          <a:off x="8610782" y="1509210"/>
          <a:ext cx="1160215" cy="685800"/>
        </p:xfrm>
        <a:graphic>
          <a:graphicData uri="http://schemas.openxmlformats.org/drawingml/2006/table">
            <a:tbl>
              <a:tblPr/>
              <a:tblGrid>
                <a:gridCol w="587573"/>
                <a:gridCol w="57264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7" name="Straight Arrow Connector 86"/>
          <p:cNvCxnSpPr>
            <a:endCxn id="89" idx="0"/>
          </p:cNvCxnSpPr>
          <p:nvPr/>
        </p:nvCxnSpPr>
        <p:spPr>
          <a:xfrm flipH="1">
            <a:off x="8129587" y="2005314"/>
            <a:ext cx="854778" cy="893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14293"/>
              </p:ext>
            </p:extLst>
          </p:nvPr>
        </p:nvGraphicFramePr>
        <p:xfrm>
          <a:off x="7274810" y="2898354"/>
          <a:ext cx="1709555" cy="718458"/>
        </p:xfrm>
        <a:graphic>
          <a:graphicData uri="http://schemas.openxmlformats.org/drawingml/2006/table">
            <a:tbl>
              <a:tblPr/>
              <a:tblGrid>
                <a:gridCol w="239135"/>
                <a:gridCol w="198430"/>
                <a:gridCol w="198431"/>
                <a:gridCol w="198430"/>
                <a:gridCol w="239135"/>
                <a:gridCol w="198430"/>
                <a:gridCol w="198431"/>
                <a:gridCol w="23913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387543"/>
              </p:ext>
            </p:extLst>
          </p:nvPr>
        </p:nvGraphicFramePr>
        <p:xfrm>
          <a:off x="9400595" y="2887468"/>
          <a:ext cx="1718593" cy="718458"/>
        </p:xfrm>
        <a:graphic>
          <a:graphicData uri="http://schemas.openxmlformats.org/drawingml/2006/table">
            <a:tbl>
              <a:tblPr/>
              <a:tblGrid>
                <a:gridCol w="240399"/>
                <a:gridCol w="199479"/>
                <a:gridCol w="199480"/>
                <a:gridCol w="199479"/>
                <a:gridCol w="240399"/>
                <a:gridCol w="199479"/>
                <a:gridCol w="199480"/>
                <a:gridCol w="240398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0" name="Straight Arrow Connector 89"/>
          <p:cNvCxnSpPr>
            <a:endCxn id="96" idx="0"/>
          </p:cNvCxnSpPr>
          <p:nvPr/>
        </p:nvCxnSpPr>
        <p:spPr>
          <a:xfrm>
            <a:off x="8112178" y="3447202"/>
            <a:ext cx="222436" cy="6173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989644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cxnSp>
        <p:nvCxnSpPr>
          <p:cNvPr id="93" name="Straight Arrow Connector 92"/>
          <p:cNvCxnSpPr>
            <a:endCxn id="106" idx="0"/>
          </p:cNvCxnSpPr>
          <p:nvPr/>
        </p:nvCxnSpPr>
        <p:spPr>
          <a:xfrm flipH="1">
            <a:off x="9455520" y="3447202"/>
            <a:ext cx="1225846" cy="6079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701051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95" name="Straight Arrow Connector 94"/>
          <p:cNvCxnSpPr>
            <a:endCxn id="92" idx="0"/>
          </p:cNvCxnSpPr>
          <p:nvPr/>
        </p:nvCxnSpPr>
        <p:spPr>
          <a:xfrm flipH="1">
            <a:off x="7198996" y="3430467"/>
            <a:ext cx="187763" cy="6259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125262" y="4064599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97" name="Straight Arrow Connector 96"/>
          <p:cNvCxnSpPr>
            <a:endCxn id="98" idx="0"/>
          </p:cNvCxnSpPr>
          <p:nvPr/>
        </p:nvCxnSpPr>
        <p:spPr>
          <a:xfrm>
            <a:off x="8549827" y="3423860"/>
            <a:ext cx="1459326" cy="6451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799801" y="4069015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cxnSp>
        <p:nvCxnSpPr>
          <p:cNvPr id="99" name="Straight Arrow Connector 98"/>
          <p:cNvCxnSpPr>
            <a:endCxn id="94" idx="0"/>
          </p:cNvCxnSpPr>
          <p:nvPr/>
        </p:nvCxnSpPr>
        <p:spPr>
          <a:xfrm>
            <a:off x="7697342" y="3447202"/>
            <a:ext cx="1213061" cy="609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935096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101" name="Straight Arrow Connector 100"/>
          <p:cNvCxnSpPr>
            <a:endCxn id="102" idx="0"/>
          </p:cNvCxnSpPr>
          <p:nvPr/>
        </p:nvCxnSpPr>
        <p:spPr>
          <a:xfrm flipH="1">
            <a:off x="7737917" y="3422891"/>
            <a:ext cx="2111363" cy="6334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528565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0255373" y="3422891"/>
            <a:ext cx="350477" cy="6404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0396498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9564187" y="3447202"/>
            <a:ext cx="1609471" cy="609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246168" y="4055142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8818436" y="3415573"/>
            <a:ext cx="764586" cy="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9424174" y="2005314"/>
            <a:ext cx="794331" cy="882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883214" y="4636138"/>
            <a:ext cx="187312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+mj-lt"/>
              </a:rPr>
              <a:t>Clustered</a:t>
            </a:r>
            <a:endParaRPr lang="en-US" sz="2800" dirty="0">
              <a:latin typeface="+mj-lt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8190366" y="4630070"/>
            <a:ext cx="200104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+mj-lt"/>
              </a:rPr>
              <a:t>Unclustered</a:t>
            </a:r>
            <a:endParaRPr lang="en-US" sz="2800" dirty="0">
              <a:latin typeface="+mj-lt"/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>
            <a:off x="29210" y="3787371"/>
            <a:ext cx="12192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5108615" y="2256454"/>
            <a:ext cx="1801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+mj-lt"/>
              </a:rPr>
              <a:t>Index Entries</a:t>
            </a:r>
            <a:endParaRPr lang="en-US" sz="2400">
              <a:latin typeface="+mj-lt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106201" y="4424474"/>
            <a:ext cx="1802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Data Records</a:t>
            </a:r>
            <a:endParaRPr lang="en-US" sz="2400" dirty="0"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6" name="Rectangle 5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9588" y="5368282"/>
            <a:ext cx="4737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1</a:t>
            </a:r>
            <a:r>
              <a:rPr lang="en-US" sz="2400" dirty="0" smtClean="0"/>
              <a:t> Random Access IO + Sequential IO </a:t>
            </a:r>
          </a:p>
          <a:p>
            <a:pPr algn="ctr"/>
            <a:r>
              <a:rPr lang="en-US" sz="2400" dirty="0" smtClean="0"/>
              <a:t>(# of pages of answers)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7429002" y="5368282"/>
            <a:ext cx="4403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Random Access IO for each </a:t>
            </a:r>
            <a:r>
              <a:rPr lang="en-US" sz="2400" b="1" dirty="0" smtClean="0"/>
              <a:t>value (i.e. # of tuples in answer)</a:t>
            </a:r>
            <a:endParaRPr lang="en-US" sz="2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521739" y="6317642"/>
            <a:ext cx="897191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Clustered can make a </a:t>
            </a:r>
            <a:r>
              <a:rPr lang="en-US" sz="2800" b="1" i="1" dirty="0" smtClean="0">
                <a:latin typeface="+mj-lt"/>
              </a:rPr>
              <a:t>huge</a:t>
            </a:r>
            <a:r>
              <a:rPr lang="en-US" sz="2800" dirty="0" smtClean="0">
                <a:latin typeface="+mj-lt"/>
              </a:rPr>
              <a:t> difference for range queries!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94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2" grpId="0" animBg="1"/>
      <p:bldP spid="9" grpId="0"/>
      <p:bldP spid="62" grpId="0"/>
      <p:bldP spid="6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44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 smtClean="0">
                    <a:latin typeface="+mj-lt"/>
                  </a:rPr>
                  <a:t>Example:</a:t>
                </a:r>
                <a:r>
                  <a:rPr lang="en-US" sz="2800" dirty="0" smtClean="0">
                    <a:latin typeface="+mj-lt"/>
                  </a:rPr>
                  <a:t> Returns all pairs of tuples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𝑟</m:t>
                    </m:r>
                    <m:r>
                      <a:rPr lang="en-US" sz="2800" i="1" dirty="0" err="1" smtClean="0">
                        <a:latin typeface="Cambria Math" charset="0"/>
                      </a:rPr>
                      <m:t>.</m:t>
                    </m:r>
                    <m:r>
                      <a:rPr lang="en-US" sz="2800" i="1" dirty="0" err="1" smtClean="0">
                        <a:latin typeface="Cambria Math" charset="0"/>
                      </a:rPr>
                      <m:t>𝐴</m:t>
                    </m:r>
                    <m:r>
                      <a:rPr lang="en-US" sz="2800" i="1" dirty="0" smtClean="0">
                        <a:latin typeface="Cambria Math" charset="0"/>
                      </a:rPr>
                      <m:t> = </m:t>
                    </m:r>
                    <m:r>
                      <a:rPr lang="en-US" sz="2800" b="0" i="1" dirty="0" smtClean="0">
                        <a:latin typeface="Cambria Math" charset="0"/>
                      </a:rPr>
                      <m:t>𝑠</m:t>
                    </m:r>
                    <m:r>
                      <a:rPr lang="en-US" sz="2800" b="0" i="1" dirty="0" smtClean="0">
                        <a:latin typeface="Cambria Math" charset="0"/>
                      </a:rPr>
                      <m:t>.</m:t>
                    </m:r>
                    <m:r>
                      <a:rPr lang="en-US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49878" y="4005091"/>
          <a:ext cx="867581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7275"/>
                <a:gridCol w="430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723738" y="4005091"/>
          <a:ext cx="1306533" cy="1854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23411"/>
                <a:gridCol w="441561"/>
                <a:gridCol w="441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1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2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2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3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2373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endParaRPr lang="en-US" sz="2400" b="1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764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852160" y="4542600"/>
            <a:ext cx="957431" cy="66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195682" y="4005091"/>
          <a:ext cx="1617227" cy="2564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0098"/>
                <a:gridCol w="419548"/>
                <a:gridCol w="376518"/>
                <a:gridCol w="441063"/>
              </a:tblGrid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</a:rPr>
                  <a:t> 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416883" y="1690688"/>
            <a:ext cx="364715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R.A,B,C,D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R, S</a:t>
            </a:r>
          </a:p>
          <a:p>
            <a:pPr eaLnBrk="0" hangingPunct="0"/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R.A = S.A</a:t>
            </a:r>
            <a:endParaRPr lang="en-US" sz="28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4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Algorithms: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5926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NLJ: An example of a </a:t>
            </a:r>
            <a:r>
              <a:rPr lang="en-US" i="1" dirty="0" smtClean="0"/>
              <a:t>non-</a:t>
            </a:r>
            <a:r>
              <a:rPr lang="en-US" dirty="0" smtClean="0"/>
              <a:t>IO aware join algorithm</a:t>
            </a:r>
          </a:p>
          <a:p>
            <a:endParaRPr lang="en-US" dirty="0" smtClean="0"/>
          </a:p>
          <a:p>
            <a:r>
              <a:rPr lang="en-US" dirty="0" smtClean="0"/>
              <a:t>BNLJ: Big gains just by being IO aware &amp; reading in chunks of pages!</a:t>
            </a:r>
          </a:p>
          <a:p>
            <a:endParaRPr lang="en-US" dirty="0"/>
          </a:p>
          <a:p>
            <a:r>
              <a:rPr lang="en-US" dirty="0" smtClean="0"/>
              <a:t>SMJ: Sort R and S, then scan over to join!</a:t>
            </a:r>
          </a:p>
          <a:p>
            <a:endParaRPr lang="en-US" dirty="0" smtClean="0"/>
          </a:p>
          <a:p>
            <a:r>
              <a:rPr lang="en-US" dirty="0" smtClean="0"/>
              <a:t>HJ: Partition R and S into buckets using a hash function, then join the (much smaller) matching buckets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685851" y="704740"/>
                <a:ext cx="30934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smtClean="0">
                    <a:ea typeface="Cambria Math" charset="0"/>
                    <a:cs typeface="Cambria Math" charset="0"/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851" y="704740"/>
                <a:ext cx="3093476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6114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>
            <a:off x="8486154" y="1690686"/>
            <a:ext cx="399393" cy="167432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38896" y="2112347"/>
            <a:ext cx="296391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Quadratic</a:t>
            </a:r>
            <a:r>
              <a:rPr lang="en-US" sz="2400" dirty="0" smtClean="0">
                <a:latin typeface="+mj-lt"/>
              </a:rPr>
              <a:t> in P(R), P(S)</a:t>
            </a:r>
          </a:p>
          <a:p>
            <a:r>
              <a:rPr lang="en-US" sz="2400" i="1" dirty="0" smtClean="0">
                <a:latin typeface="+mj-lt"/>
              </a:rPr>
              <a:t>I.e. O(P(R)*P(S))</a:t>
            </a:r>
            <a:endParaRPr lang="en-US" sz="2400" i="1" dirty="0">
              <a:latin typeface="+mj-lt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042567" y="3945794"/>
            <a:ext cx="399393" cy="209765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97462" y="4394454"/>
            <a:ext cx="350614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Given sufficient buffer space, </a:t>
            </a:r>
            <a:r>
              <a:rPr lang="en-US" sz="2400" b="1" i="1" dirty="0" smtClean="0">
                <a:latin typeface="+mj-lt"/>
              </a:rPr>
              <a:t>linear </a:t>
            </a:r>
            <a:r>
              <a:rPr lang="en-US" sz="2400" dirty="0" smtClean="0">
                <a:latin typeface="+mj-lt"/>
              </a:rPr>
              <a:t>in P(R), P(S)</a:t>
            </a:r>
          </a:p>
          <a:p>
            <a:r>
              <a:rPr lang="en-US" sz="2400" i="1" dirty="0" smtClean="0">
                <a:latin typeface="+mj-lt"/>
              </a:rPr>
              <a:t>I.e. </a:t>
            </a:r>
            <a:r>
              <a:rPr lang="en-US" sz="2400" i="1" dirty="0">
                <a:latin typeface="+mj-lt"/>
              </a:rPr>
              <a:t>~</a:t>
            </a:r>
            <a:r>
              <a:rPr lang="en-US" sz="2400" i="1" dirty="0" smtClean="0">
                <a:latin typeface="+mj-lt"/>
              </a:rPr>
              <a:t>O(P(R)+P(S))</a:t>
            </a:r>
            <a:endParaRPr lang="en-US" sz="24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24193" y="5822383"/>
            <a:ext cx="377941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By only supporting equijoins &amp; taking advantage of </a:t>
            </a:r>
            <a:r>
              <a:rPr lang="en-US" sz="2000" smtClean="0">
                <a:latin typeface="+mj-lt"/>
              </a:rPr>
              <a:t>this structure!</a:t>
            </a:r>
            <a:endParaRPr lang="en-US" sz="2000" dirty="0">
              <a:latin typeface="+mj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7311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3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Join (NLJ)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for r in R: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    yield (</a:t>
                </a:r>
                <a:r>
                  <a:rPr lang="en-US" sz="3200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sz="32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150332" y="1825625"/>
            <a:ext cx="397486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+mj-lt"/>
              </a:rPr>
              <a:t>P(R</a:t>
            </a:r>
            <a:r>
              <a:rPr lang="en-US" sz="3200" dirty="0" smtClean="0">
                <a:latin typeface="+mj-lt"/>
              </a:rPr>
              <a:t>) + T(R)*P(S) + OUT</a:t>
            </a:r>
            <a:endParaRPr lang="en-US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50332" y="2572970"/>
            <a:ext cx="4705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Loop over the tuples in R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For every tuple in R, loop over all the tuples in 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Check against join conditions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Write out (to page, then when page full, to disk)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6959832" y="1308881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4609" y="5017099"/>
            <a:ext cx="541904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that IO cost based on number of </a:t>
            </a:r>
            <a:r>
              <a:rPr lang="en-US" sz="2400" b="1" i="1" dirty="0" smtClean="0">
                <a:latin typeface="+mj-lt"/>
              </a:rPr>
              <a:t>pages</a:t>
            </a:r>
            <a:r>
              <a:rPr lang="en-US" sz="2400" dirty="0" smtClean="0">
                <a:latin typeface="+mj-lt"/>
              </a:rPr>
              <a:t> loaded, not number of tuples!</a:t>
            </a:r>
            <a:endParaRPr lang="en-US" sz="2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73306" y="6130484"/>
            <a:ext cx="9045388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Have to read </a:t>
            </a:r>
            <a:r>
              <a:rPr lang="en-US" sz="3200" b="1" i="1" dirty="0" smtClean="0">
                <a:latin typeface="+mj-lt"/>
              </a:rPr>
              <a:t>all of S </a:t>
            </a:r>
            <a:r>
              <a:rPr lang="en-US" sz="3200" dirty="0" smtClean="0">
                <a:latin typeface="+mj-lt"/>
              </a:rPr>
              <a:t>from disk for </a:t>
            </a:r>
            <a:r>
              <a:rPr lang="en-US" sz="3200" b="1" i="1" smtClean="0">
                <a:latin typeface="+mj-lt"/>
              </a:rPr>
              <a:t>every tuple in R!</a:t>
            </a:r>
            <a:endParaRPr lang="en-US" sz="32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55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Nested Loop Join (BNLJ)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for each B-1 pages 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R: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for page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S: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for each tuple r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for each tuple s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if r[A] == s[A]: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  yield (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55636" y="1793052"/>
                <a:ext cx="4069373" cy="7319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+ </m:t>
                    </m:r>
                    <m:f>
                      <m:f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−1</m:t>
                        </m:r>
                      </m:den>
                    </m:f>
                    <m:r>
                      <a:rPr lang="en-US" sz="2800" i="1">
                        <a:latin typeface="Cambria Math" charset="0"/>
                      </a:rPr>
                      <m:t>𝑃</m:t>
                    </m:r>
                    <m:r>
                      <a:rPr lang="en-US" sz="2800" i="1">
                        <a:latin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</a:rPr>
                      <m:t>𝑆</m:t>
                    </m:r>
                    <m:r>
                      <a:rPr lang="en-US" sz="2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+ OUT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36" y="1793052"/>
                <a:ext cx="4069373" cy="7319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226845" y="797073"/>
            <a:ext cx="384555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Given </a:t>
            </a:r>
            <a:r>
              <a:rPr lang="en-US" sz="2400" b="1" i="1" dirty="0" smtClean="0">
                <a:latin typeface="+mj-lt"/>
              </a:rPr>
              <a:t>B+1 </a:t>
            </a:r>
            <a:r>
              <a:rPr lang="en-US" sz="2400" dirty="0" smtClean="0">
                <a:latin typeface="+mj-lt"/>
              </a:rPr>
              <a:t>pages of memory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5636" y="2681193"/>
            <a:ext cx="41662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Load in B-1 pages of R at a time (leaving 1 page each free for S &amp; output)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For each (B-1)-page segment of R, load each page of 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Check against the join conditions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Write out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82132" y="1295062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25130" y="5833248"/>
            <a:ext cx="492759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Again, </a:t>
            </a:r>
            <a:r>
              <a:rPr lang="en-US" sz="2400" b="1" i="1" dirty="0" smtClean="0">
                <a:latin typeface="+mj-lt"/>
              </a:rPr>
              <a:t>OUT</a:t>
            </a:r>
            <a:r>
              <a:rPr lang="en-US" sz="2400" dirty="0" smtClean="0">
                <a:latin typeface="+mj-lt"/>
              </a:rPr>
              <a:t> could be bigger than P(R)*P(S)… but usually not that bad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48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Merge Join (SMJ)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09607" cy="4351338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 smtClean="0"/>
                  <a:t>Goal: </a:t>
                </a:r>
                <a:r>
                  <a:rPr lang="en-US" dirty="0" smtClean="0"/>
                  <a:t>Execute 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 S on A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Key Idea: </a:t>
                </a:r>
                <a:r>
                  <a:rPr lang="en-US" dirty="0" smtClean="0"/>
                  <a:t>We can sort R and S, then just scan over them!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IO Cost:</a:t>
                </a:r>
                <a:endParaRPr lang="en-US" dirty="0"/>
              </a:p>
              <a:p>
                <a:pPr lvl="1"/>
                <a:r>
                  <a:rPr lang="en-US" i="1" dirty="0" smtClean="0"/>
                  <a:t>Sort phase: </a:t>
                </a:r>
                <a:r>
                  <a:rPr lang="en-US" dirty="0" smtClean="0"/>
                  <a:t>Sort(R) + Sort(S)</a:t>
                </a:r>
                <a:endParaRPr lang="en-US" i="1" dirty="0" smtClean="0"/>
              </a:p>
              <a:p>
                <a:pPr lvl="1"/>
                <a:r>
                  <a:rPr lang="en-US" i="1" dirty="0" smtClean="0"/>
                  <a:t>Merge / join phase: </a:t>
                </a:r>
                <a:r>
                  <a:rPr lang="en-US" dirty="0" smtClean="0"/>
                  <a:t>~ P(R) + P(S) + OUT</a:t>
                </a:r>
              </a:p>
              <a:p>
                <a:pPr lvl="2"/>
                <a:r>
                  <a:rPr lang="en-US" b="1" i="1" dirty="0" smtClean="0"/>
                  <a:t>Can be worse though- see next slide!</a:t>
                </a:r>
              </a:p>
              <a:p>
                <a:endParaRPr lang="en-US" b="1" i="1" dirty="0"/>
              </a:p>
              <a:p>
                <a:endParaRPr lang="en-US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09607" cy="4351338"/>
              </a:xfrm>
              <a:blipFill rotWithShape="0">
                <a:blip r:embed="rId2"/>
                <a:stretch>
                  <a:fillRect l="-1923" t="-2241" r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10019452" y="240432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15105" y="240432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942824" y="4967790"/>
            <a:ext cx="1924649" cy="847034"/>
            <a:chOff x="8942824" y="4967790"/>
            <a:chExt cx="1924649" cy="847034"/>
          </a:xfrm>
        </p:grpSpPr>
        <p:cxnSp>
          <p:nvCxnSpPr>
            <p:cNvPr id="26" name="Straight Arrow Connector 25"/>
            <p:cNvCxnSpPr>
              <a:stCxn id="42" idx="2"/>
            </p:cNvCxnSpPr>
            <p:nvPr/>
          </p:nvCxnSpPr>
          <p:spPr>
            <a:xfrm>
              <a:off x="8942824" y="4967790"/>
              <a:ext cx="955947" cy="5814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9363862" y="5549237"/>
              <a:ext cx="1069818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9945146" y="4975030"/>
              <a:ext cx="922327" cy="5742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8408050" y="1536718"/>
            <a:ext cx="2583064" cy="855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Unsorted input relations</a:t>
            </a:r>
            <a:endParaRPr lang="en-US" sz="24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84031" y="2761084"/>
            <a:ext cx="4490857" cy="2206706"/>
            <a:chOff x="7184031" y="2761084"/>
            <a:chExt cx="4490857" cy="2206706"/>
          </a:xfrm>
        </p:grpSpPr>
        <p:sp>
          <p:nvSpPr>
            <p:cNvPr id="10" name="Rounded Rectangle 9"/>
            <p:cNvSpPr/>
            <p:nvPr/>
          </p:nvSpPr>
          <p:spPr>
            <a:xfrm>
              <a:off x="10019453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0459859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900266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1340672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0669857" y="2828534"/>
              <a:ext cx="321836" cy="3454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115107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555513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995919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436326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8765510" y="2828534"/>
              <a:ext cx="321836" cy="3454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95186" y="2761084"/>
              <a:ext cx="1254136" cy="48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Split &amp; sort</a:t>
              </a:r>
              <a:endParaRPr lang="en-US" sz="2400">
                <a:latin typeface="+mj-lt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0019452" y="3966223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0900265" y="3974699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0206605" y="3566385"/>
              <a:ext cx="220202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10426808" y="3566385"/>
              <a:ext cx="220204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8115105" y="3966223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995918" y="3974699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8282214" y="3527171"/>
              <a:ext cx="220202" cy="4390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8502417" y="3527171"/>
              <a:ext cx="220204" cy="4390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9163028" y="3527171"/>
              <a:ext cx="220202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9383230" y="3527171"/>
              <a:ext cx="220204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191178" y="3525817"/>
              <a:ext cx="802845" cy="48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0019453" y="4687403"/>
              <a:ext cx="1655435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8115106" y="4688534"/>
              <a:ext cx="1655435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8502417" y="4244347"/>
              <a:ext cx="440406" cy="4441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8942823" y="4252823"/>
              <a:ext cx="440406" cy="4357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184031" y="4453702"/>
              <a:ext cx="802845" cy="48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11083832" y="3550590"/>
              <a:ext cx="220202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1304035" y="3550590"/>
              <a:ext cx="220204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10423222" y="4244348"/>
              <a:ext cx="440406" cy="4441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10863628" y="4252824"/>
              <a:ext cx="440406" cy="4357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L14-15:63-69!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752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82600" y="5009816"/>
            <a:ext cx="11226800" cy="928469"/>
            <a:chOff x="482600" y="5009816"/>
            <a:chExt cx="11226800" cy="928469"/>
          </a:xfrm>
        </p:grpSpPr>
        <p:sp>
          <p:nvSpPr>
            <p:cNvPr id="80" name="Rectangle 79"/>
            <p:cNvSpPr/>
            <p:nvPr/>
          </p:nvSpPr>
          <p:spPr>
            <a:xfrm>
              <a:off x="482600" y="5009816"/>
              <a:ext cx="11226800" cy="928469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00364" y="5212440"/>
              <a:ext cx="299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Merge / Join Phase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7044" y="1984324"/>
            <a:ext cx="11226800" cy="3048000"/>
            <a:chOff x="477044" y="1984324"/>
            <a:chExt cx="11226800" cy="3048000"/>
          </a:xfrm>
        </p:grpSpPr>
        <p:sp>
          <p:nvSpPr>
            <p:cNvPr id="78" name="Rectangle 77"/>
            <p:cNvSpPr/>
            <p:nvPr/>
          </p:nvSpPr>
          <p:spPr>
            <a:xfrm>
              <a:off x="477044" y="1984324"/>
              <a:ext cx="11226800" cy="3048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0364" y="2211629"/>
              <a:ext cx="262356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Sort Phase</a:t>
              </a:r>
            </a:p>
            <a:p>
              <a:r>
                <a:rPr lang="en-US" sz="2800" b="1" dirty="0" smtClean="0">
                  <a:latin typeface="+mj-lt"/>
                </a:rPr>
                <a:t>(Ext. Merge Sort)</a:t>
              </a:r>
              <a:endParaRPr lang="en-US" sz="2800" b="1" dirty="0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SMJ Optimization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941287" y="2213419"/>
            <a:ext cx="2046530" cy="2837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998496" y="2213419"/>
            <a:ext cx="2046530" cy="2837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1515" y="2570180"/>
            <a:ext cx="7470410" cy="861477"/>
            <a:chOff x="3881515" y="2570180"/>
            <a:chExt cx="7470410" cy="861477"/>
          </a:xfrm>
        </p:grpSpPr>
        <p:sp>
          <p:nvSpPr>
            <p:cNvPr id="29" name="Rounded Rectangle 28"/>
            <p:cNvSpPr/>
            <p:nvPr/>
          </p:nvSpPr>
          <p:spPr>
            <a:xfrm>
              <a:off x="7961557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506009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9050461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9594913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8765618" y="2633758"/>
              <a:ext cx="397869" cy="3256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801500" y="2574627"/>
              <a:ext cx="1550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Split &amp; sort</a:t>
              </a:r>
              <a:endParaRPr lang="en-US" sz="2400">
                <a:latin typeface="+mj-lt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018766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563218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107670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652122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wn Arrow 53"/>
            <p:cNvSpPr/>
            <p:nvPr/>
          </p:nvSpPr>
          <p:spPr>
            <a:xfrm>
              <a:off x="5822827" y="2633758"/>
              <a:ext cx="397869" cy="3256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81515" y="2570180"/>
              <a:ext cx="1550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Split &amp; sort</a:t>
              </a:r>
              <a:endParaRPr lang="en-US" sz="2400">
                <a:latin typeface="+mj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76561" y="3405284"/>
            <a:ext cx="7475364" cy="711438"/>
            <a:chOff x="3876561" y="3405284"/>
            <a:chExt cx="7475364" cy="711438"/>
          </a:xfrm>
        </p:grpSpPr>
        <p:sp>
          <p:nvSpPr>
            <p:cNvPr id="36" name="Rounded Rectangle 35"/>
            <p:cNvSpPr/>
            <p:nvPr/>
          </p:nvSpPr>
          <p:spPr>
            <a:xfrm>
              <a:off x="7961555" y="384550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9050459" y="385349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2"/>
              <a:endCxn id="42" idx="0"/>
            </p:cNvCxnSpPr>
            <p:nvPr/>
          </p:nvCxnSpPr>
          <p:spPr>
            <a:xfrm>
              <a:off x="8168144" y="3431657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2"/>
              <a:endCxn id="42" idx="0"/>
            </p:cNvCxnSpPr>
            <p:nvPr/>
          </p:nvCxnSpPr>
          <p:spPr>
            <a:xfrm flipH="1">
              <a:off x="8440369" y="3431657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</p:cNvCxnSpPr>
            <p:nvPr/>
          </p:nvCxnSpPr>
          <p:spPr>
            <a:xfrm>
              <a:off x="9257048" y="3431657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9" idx="2"/>
            </p:cNvCxnSpPr>
            <p:nvPr/>
          </p:nvCxnSpPr>
          <p:spPr>
            <a:xfrm flipH="1">
              <a:off x="9529273" y="3431657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359409" y="3405284"/>
              <a:ext cx="992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018764" y="384550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6107668" y="385349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5225353" y="3431657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5497578" y="3431657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314257" y="3431657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6586482" y="3431657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876561" y="3430380"/>
              <a:ext cx="992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477044" y="1406440"/>
            <a:ext cx="303805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Given </a:t>
            </a:r>
            <a:r>
              <a:rPr lang="en-US" sz="2400" b="1" i="1" dirty="0" smtClean="0">
                <a:latin typeface="+mj-lt"/>
              </a:rPr>
              <a:t>B+1 </a:t>
            </a:r>
            <a:r>
              <a:rPr lang="en-US" sz="2400" smtClean="0">
                <a:latin typeface="+mj-lt"/>
              </a:rPr>
              <a:t>buffer pages</a:t>
            </a:r>
            <a:endParaRPr lang="en-US" sz="2400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59343" y="6182219"/>
            <a:ext cx="726220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This allows us to “skip” the last sort &amp; save 2(P(R) + P(S))!</a:t>
            </a:r>
            <a:endParaRPr lang="en-US" sz="24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96416" y="1482838"/>
            <a:ext cx="3193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Unsorted input relations</a:t>
            </a:r>
            <a:endParaRPr lang="en-US" sz="2400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8780" y="3715477"/>
            <a:ext cx="11761920" cy="551723"/>
            <a:chOff x="188780" y="3715477"/>
            <a:chExt cx="11761920" cy="551723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8780" y="4267200"/>
              <a:ext cx="1176192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00565" y="3715477"/>
              <a:ext cx="2037033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400" b="1" smtClean="0">
                  <a:latin typeface="+mj-lt"/>
                </a:rPr>
                <a:t>&lt;= B total runs</a:t>
              </a:r>
              <a:endParaRPr lang="en-US" sz="2400" b="1"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97578" y="4108732"/>
            <a:ext cx="5025426" cy="1473505"/>
            <a:chOff x="5497578" y="4108732"/>
            <a:chExt cx="5025426" cy="1473505"/>
          </a:xfrm>
        </p:grpSpPr>
        <p:sp>
          <p:nvSpPr>
            <p:cNvPr id="69" name="Rounded Rectangle 68"/>
            <p:cNvSpPr/>
            <p:nvPr/>
          </p:nvSpPr>
          <p:spPr>
            <a:xfrm>
              <a:off x="6817856" y="5331895"/>
              <a:ext cx="1322562" cy="25034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932551" y="4745357"/>
              <a:ext cx="2590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+mj-lt"/>
                </a:rPr>
                <a:t>B-Way Merge / Join</a:t>
              </a:r>
              <a:endParaRPr lang="en-US" sz="2400" b="1" i="1" dirty="0">
                <a:latin typeface="+mj-lt"/>
              </a:endParaRPr>
            </a:p>
          </p:txBody>
        </p:sp>
        <p:cxnSp>
          <p:nvCxnSpPr>
            <p:cNvPr id="76" name="Straight Arrow Connector 75"/>
            <p:cNvCxnSpPr>
              <a:stCxn id="57" idx="2"/>
              <a:endCxn id="69" idx="0"/>
            </p:cNvCxnSpPr>
            <p:nvPr/>
          </p:nvCxnSpPr>
          <p:spPr>
            <a:xfrm>
              <a:off x="5497578" y="4108732"/>
              <a:ext cx="1981559" cy="12231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58" idx="2"/>
              <a:endCxn id="69" idx="0"/>
            </p:cNvCxnSpPr>
            <p:nvPr/>
          </p:nvCxnSpPr>
          <p:spPr>
            <a:xfrm>
              <a:off x="6586482" y="4116722"/>
              <a:ext cx="892655" cy="12151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36" idx="2"/>
              <a:endCxn id="69" idx="0"/>
            </p:cNvCxnSpPr>
            <p:nvPr/>
          </p:nvCxnSpPr>
          <p:spPr>
            <a:xfrm flipH="1">
              <a:off x="7479137" y="4108732"/>
              <a:ext cx="961232" cy="12231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37" idx="2"/>
              <a:endCxn id="69" idx="0"/>
            </p:cNvCxnSpPr>
            <p:nvPr/>
          </p:nvCxnSpPr>
          <p:spPr>
            <a:xfrm flipH="1">
              <a:off x="7479137" y="4116722"/>
              <a:ext cx="2050136" cy="12151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7" name="Rectangle 6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L14-15:78-81!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316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442434" cy="4638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learned…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design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query a database, even with concurrent users and crashes / aborts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to optimize the performance of a database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We got a sense (as the old joke goes) of the three most important topics in DB research:</a:t>
            </a:r>
          </a:p>
          <a:p>
            <a:pPr lvl="1"/>
            <a:r>
              <a:rPr lang="en-US" dirty="0" smtClean="0"/>
              <a:t>Performance, performance, and performance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17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9396247" y="609600"/>
            <a:ext cx="2532993" cy="6096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1. Intro</a:t>
            </a:r>
            <a:endParaRPr lang="en-US" dirty="0">
              <a:solidFill>
                <a:schemeClr val="bg2">
                  <a:lumMod val="90000"/>
                </a:schemeClr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2-3. 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4. ER Diagrams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5-6. DB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+mj-lt"/>
              </a:rPr>
              <a:t>7-8. TXNs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11-12. IO Cost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14-15. Joins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16. Rel. Algebra</a:t>
            </a:r>
          </a:p>
        </p:txBody>
      </p:sp>
    </p:spTree>
    <p:extLst>
      <p:ext uri="{BB962C8B-B14F-4D97-AF65-F5344CB8AC3E}">
        <p14:creationId xmlns:p14="http://schemas.microsoft.com/office/powerpoint/2010/main" val="30767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Join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066105" y="255829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61758" y="255829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54703" y="1690688"/>
            <a:ext cx="2583064" cy="855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Unsorted input relations</a:t>
            </a:r>
            <a:endParaRPr lang="en-US" sz="2400" dirty="0">
              <a:latin typeface="+mj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3" name="Rectangle 1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788755" y="4327277"/>
            <a:ext cx="4765678" cy="1476427"/>
            <a:chOff x="6788755" y="4327277"/>
            <a:chExt cx="4765678" cy="1476427"/>
          </a:xfrm>
        </p:grpSpPr>
        <p:cxnSp>
          <p:nvCxnSpPr>
            <p:cNvPr id="19" name="Straight Arrow Connector 18"/>
            <p:cNvCxnSpPr>
              <a:stCxn id="11" idx="2"/>
              <a:endCxn id="34" idx="0"/>
            </p:cNvCxnSpPr>
            <p:nvPr/>
          </p:nvCxnSpPr>
          <p:spPr>
            <a:xfrm>
              <a:off x="8328868" y="4327277"/>
              <a:ext cx="879820" cy="496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788755" y="4494598"/>
              <a:ext cx="1970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Join </a:t>
              </a:r>
              <a:r>
                <a:rPr lang="en-US" sz="2400" smtClean="0">
                  <a:latin typeface="+mj-lt"/>
                </a:rPr>
                <a:t>matching buckets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9040588" y="4823379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6" idx="2"/>
              <a:endCxn id="34" idx="0"/>
            </p:cNvCxnSpPr>
            <p:nvPr/>
          </p:nvCxnSpPr>
          <p:spPr>
            <a:xfrm flipH="1">
              <a:off x="9208688" y="4327277"/>
              <a:ext cx="1024526" cy="496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84"/>
            <p:cNvSpPr/>
            <p:nvPr/>
          </p:nvSpPr>
          <p:spPr>
            <a:xfrm>
              <a:off x="9523680" y="4818186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9980568" y="4818186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10483676" y="4818186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>
              <a:stCxn id="12" idx="2"/>
              <a:endCxn id="85" idx="0"/>
            </p:cNvCxnSpPr>
            <p:nvPr/>
          </p:nvCxnSpPr>
          <p:spPr>
            <a:xfrm>
              <a:off x="8769274" y="4327277"/>
              <a:ext cx="922506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" idx="2"/>
              <a:endCxn id="85" idx="0"/>
            </p:cNvCxnSpPr>
            <p:nvPr/>
          </p:nvCxnSpPr>
          <p:spPr>
            <a:xfrm flipH="1">
              <a:off x="9691780" y="4327277"/>
              <a:ext cx="981840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13" idx="2"/>
              <a:endCxn id="86" idx="0"/>
            </p:cNvCxnSpPr>
            <p:nvPr/>
          </p:nvCxnSpPr>
          <p:spPr>
            <a:xfrm>
              <a:off x="9209680" y="4327277"/>
              <a:ext cx="938988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" idx="2"/>
              <a:endCxn id="86" idx="0"/>
            </p:cNvCxnSpPr>
            <p:nvPr/>
          </p:nvCxnSpPr>
          <p:spPr>
            <a:xfrm flipH="1">
              <a:off x="10148668" y="4327277"/>
              <a:ext cx="965359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4" idx="2"/>
              <a:endCxn id="87" idx="0"/>
            </p:cNvCxnSpPr>
            <p:nvPr/>
          </p:nvCxnSpPr>
          <p:spPr>
            <a:xfrm>
              <a:off x="9650087" y="4327277"/>
              <a:ext cx="1001689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" idx="2"/>
              <a:endCxn id="87" idx="0"/>
            </p:cNvCxnSpPr>
            <p:nvPr/>
          </p:nvCxnSpPr>
          <p:spPr>
            <a:xfrm flipH="1">
              <a:off x="10651776" y="4327277"/>
              <a:ext cx="902657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ounded Rectangle 110"/>
            <p:cNvSpPr/>
            <p:nvPr/>
          </p:nvSpPr>
          <p:spPr>
            <a:xfrm>
              <a:off x="9376788" y="5538117"/>
              <a:ext cx="1129288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Down Arrow 114"/>
            <p:cNvSpPr/>
            <p:nvPr/>
          </p:nvSpPr>
          <p:spPr>
            <a:xfrm>
              <a:off x="9817194" y="5200652"/>
              <a:ext cx="248911" cy="2417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09256" y="2859326"/>
            <a:ext cx="4967966" cy="1467951"/>
            <a:chOff x="7009256" y="2859326"/>
            <a:chExt cx="4967966" cy="1467951"/>
          </a:xfrm>
        </p:grpSpPr>
        <p:sp>
          <p:nvSpPr>
            <p:cNvPr id="6" name="Rounded Rectangle 5"/>
            <p:cNvSpPr/>
            <p:nvPr/>
          </p:nvSpPr>
          <p:spPr>
            <a:xfrm>
              <a:off x="10066106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506512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946919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387325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161760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602166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042572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482979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0066105" y="3341759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0946918" y="3340642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161758" y="3341759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042571" y="3350235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5" idx="2"/>
              <a:endCxn id="22" idx="0"/>
            </p:cNvCxnSpPr>
            <p:nvPr/>
          </p:nvCxnSpPr>
          <p:spPr>
            <a:xfrm flipH="1">
              <a:off x="8549070" y="2859326"/>
              <a:ext cx="440406" cy="4824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2"/>
              <a:endCxn id="11" idx="0"/>
            </p:cNvCxnSpPr>
            <p:nvPr/>
          </p:nvCxnSpPr>
          <p:spPr>
            <a:xfrm flipH="1">
              <a:off x="8328868" y="3621015"/>
              <a:ext cx="220202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009256" y="2860456"/>
              <a:ext cx="1242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Partition</a:t>
              </a:r>
              <a:endParaRPr lang="en-US" sz="2400" dirty="0">
                <a:latin typeface="+mj-lt"/>
              </a:endParaRPr>
            </a:p>
          </p:txBody>
        </p:sp>
        <p:cxnSp>
          <p:nvCxnSpPr>
            <p:cNvPr id="44" name="Straight Arrow Connector 43"/>
            <p:cNvCxnSpPr>
              <a:stCxn id="5" idx="2"/>
              <a:endCxn id="23" idx="0"/>
            </p:cNvCxnSpPr>
            <p:nvPr/>
          </p:nvCxnSpPr>
          <p:spPr>
            <a:xfrm>
              <a:off x="8989476" y="2859326"/>
              <a:ext cx="440407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" idx="2"/>
              <a:endCxn id="17" idx="0"/>
            </p:cNvCxnSpPr>
            <p:nvPr/>
          </p:nvCxnSpPr>
          <p:spPr>
            <a:xfrm flipH="1">
              <a:off x="10453417" y="2859326"/>
              <a:ext cx="440406" cy="4824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" idx="2"/>
              <a:endCxn id="18" idx="0"/>
            </p:cNvCxnSpPr>
            <p:nvPr/>
          </p:nvCxnSpPr>
          <p:spPr>
            <a:xfrm>
              <a:off x="10893823" y="2859326"/>
              <a:ext cx="440407" cy="4813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2" idx="2"/>
              <a:endCxn id="12" idx="0"/>
            </p:cNvCxnSpPr>
            <p:nvPr/>
          </p:nvCxnSpPr>
          <p:spPr>
            <a:xfrm>
              <a:off x="8549070" y="3621015"/>
              <a:ext cx="220204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3" idx="2"/>
              <a:endCxn id="13" idx="0"/>
            </p:cNvCxnSpPr>
            <p:nvPr/>
          </p:nvCxnSpPr>
          <p:spPr>
            <a:xfrm flipH="1">
              <a:off x="9209680" y="3629491"/>
              <a:ext cx="220203" cy="4185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3" idx="2"/>
              <a:endCxn id="14" idx="0"/>
            </p:cNvCxnSpPr>
            <p:nvPr/>
          </p:nvCxnSpPr>
          <p:spPr>
            <a:xfrm>
              <a:off x="9429883" y="3629491"/>
              <a:ext cx="220204" cy="4185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7" idx="2"/>
              <a:endCxn id="6" idx="0"/>
            </p:cNvCxnSpPr>
            <p:nvPr/>
          </p:nvCxnSpPr>
          <p:spPr>
            <a:xfrm flipH="1">
              <a:off x="10233214" y="3621015"/>
              <a:ext cx="220203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7" idx="2"/>
              <a:endCxn id="7" idx="0"/>
            </p:cNvCxnSpPr>
            <p:nvPr/>
          </p:nvCxnSpPr>
          <p:spPr>
            <a:xfrm>
              <a:off x="10453417" y="3621015"/>
              <a:ext cx="220203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8" idx="2"/>
              <a:endCxn id="8" idx="0"/>
            </p:cNvCxnSpPr>
            <p:nvPr/>
          </p:nvCxnSpPr>
          <p:spPr>
            <a:xfrm flipH="1">
              <a:off x="11114027" y="3619898"/>
              <a:ext cx="220203" cy="4281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8" idx="2"/>
              <a:endCxn id="9" idx="0"/>
            </p:cNvCxnSpPr>
            <p:nvPr/>
          </p:nvCxnSpPr>
          <p:spPr>
            <a:xfrm>
              <a:off x="11334230" y="3619898"/>
              <a:ext cx="220203" cy="4281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010814" y="3605927"/>
              <a:ext cx="1242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Partition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305120" y="2867003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+mj-lt"/>
                </a:rPr>
                <a:t>h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1355402" y="2865369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+mj-lt"/>
                </a:rPr>
                <a:t>h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566897" y="3612539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smtClean="0">
                  <a:latin typeface="+mj-lt"/>
                </a:rPr>
                <a:t>h'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1571342" y="3611630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smtClean="0">
                  <a:latin typeface="+mj-lt"/>
                </a:rPr>
                <a:t>h'</a:t>
              </a:r>
              <a:endParaRPr lang="en-US" sz="2400" b="1" i="1" dirty="0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036873" cy="462772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i="1" dirty="0" smtClean="0"/>
                  <a:t>Goal: </a:t>
                </a:r>
                <a:r>
                  <a:rPr lang="en-US" dirty="0" smtClean="0"/>
                  <a:t>Execute 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 S on A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Key Idea: </a:t>
                </a:r>
                <a:r>
                  <a:rPr lang="en-US" dirty="0" smtClean="0"/>
                  <a:t>We can partition R and S into buckets by hashing the join attribute- then just join the pairs of (small) matching buckets!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IO Cost:</a:t>
                </a:r>
                <a:endParaRPr lang="en-US" dirty="0"/>
              </a:p>
              <a:p>
                <a:pPr lvl="1"/>
                <a:r>
                  <a:rPr lang="en-US" i="1" dirty="0" smtClean="0"/>
                  <a:t>Partition phase: </a:t>
                </a:r>
                <a:r>
                  <a:rPr lang="en-US" dirty="0" smtClean="0"/>
                  <a:t>2(P(R) + P(S))  each pass</a:t>
                </a:r>
              </a:p>
              <a:p>
                <a:pPr lvl="1"/>
                <a:r>
                  <a:rPr lang="en-US" i="1" dirty="0" smtClean="0"/>
                  <a:t>Join phase: Depends on size of the buckets… can be </a:t>
                </a:r>
                <a:r>
                  <a:rPr lang="en-US" dirty="0" smtClean="0"/>
                  <a:t>~ P(R) + P(S) + OUT if they are small enough!</a:t>
                </a:r>
              </a:p>
              <a:p>
                <a:pPr lvl="2"/>
                <a:r>
                  <a:rPr lang="en-US" b="1" i="1" dirty="0" smtClean="0"/>
                  <a:t>Can be worse though- see next slide!</a:t>
                </a:r>
              </a:p>
              <a:p>
                <a:endParaRPr lang="en-US" b="1" i="1" dirty="0"/>
              </a:p>
              <a:p>
                <a:endParaRPr lang="en-US" b="1" i="1" dirty="0"/>
              </a:p>
            </p:txBody>
          </p:sp>
        </mc:Choice>
        <mc:Fallback xmlns="">
          <p:sp>
            <p:nvSpPr>
              <p:cNvPr id="1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036873" cy="4627727"/>
              </a:xfrm>
              <a:blipFill rotWithShape="0">
                <a:blip r:embed="rId2"/>
                <a:stretch>
                  <a:fillRect l="-1616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L14-15:88-!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39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uiExpand="1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HJ: Skew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700037" cy="4351338"/>
          </a:xfrm>
        </p:spPr>
        <p:txBody>
          <a:bodyPr/>
          <a:lstStyle/>
          <a:p>
            <a:r>
              <a:rPr lang="en-US" dirty="0" smtClean="0"/>
              <a:t>Ideally, our hash functions will partition the tuples </a:t>
            </a:r>
            <a:r>
              <a:rPr lang="en-US" i="1" dirty="0" smtClean="0"/>
              <a:t>uniformly</a:t>
            </a:r>
          </a:p>
          <a:p>
            <a:endParaRPr lang="en-US" i="1" dirty="0"/>
          </a:p>
          <a:p>
            <a:r>
              <a:rPr lang="en-US" dirty="0" smtClean="0"/>
              <a:t>However, hash collisions and </a:t>
            </a:r>
            <a:r>
              <a:rPr lang="en-US" i="1" dirty="0" smtClean="0"/>
              <a:t>duplicate join key attributes</a:t>
            </a:r>
            <a:r>
              <a:rPr lang="en-US" b="1" i="1" dirty="0" smtClean="0"/>
              <a:t> </a:t>
            </a:r>
            <a:r>
              <a:rPr lang="en-US" dirty="0" smtClean="0"/>
              <a:t>can cause </a:t>
            </a:r>
            <a:r>
              <a:rPr lang="en-US" b="1" i="1" dirty="0" smtClean="0"/>
              <a:t>skew</a:t>
            </a:r>
          </a:p>
          <a:p>
            <a:pPr lvl="1"/>
            <a:r>
              <a:rPr lang="en-US" dirty="0" smtClean="0"/>
              <a:t>For hash collisions, we can just partition again with a new hash function</a:t>
            </a:r>
          </a:p>
          <a:p>
            <a:pPr lvl="1"/>
            <a:r>
              <a:rPr lang="en-US" dirty="0" smtClean="0"/>
              <a:t>Duplicates are just a problem… (Similar to in SMJ!)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785408" y="1690688"/>
            <a:ext cx="1321221" cy="1789854"/>
            <a:chOff x="8133766" y="1919131"/>
            <a:chExt cx="1321221" cy="1789854"/>
          </a:xfrm>
        </p:grpSpPr>
        <p:sp>
          <p:nvSpPr>
            <p:cNvPr id="7" name="Rounded Rectangle 6"/>
            <p:cNvSpPr/>
            <p:nvPr/>
          </p:nvSpPr>
          <p:spPr>
            <a:xfrm>
              <a:off x="8133766" y="1919131"/>
              <a:ext cx="305811" cy="17898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149178" y="19191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147919" y="23909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147918" y="28627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147917" y="33345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8578285" y="2672750"/>
              <a:ext cx="430924" cy="2826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785408" y="4234161"/>
            <a:ext cx="1756468" cy="1789854"/>
            <a:chOff x="8133766" y="1919131"/>
            <a:chExt cx="1756468" cy="1789854"/>
          </a:xfrm>
        </p:grpSpPr>
        <p:sp>
          <p:nvSpPr>
            <p:cNvPr id="15" name="Rounded Rectangle 14"/>
            <p:cNvSpPr/>
            <p:nvPr/>
          </p:nvSpPr>
          <p:spPr>
            <a:xfrm>
              <a:off x="8133766" y="1919131"/>
              <a:ext cx="305811" cy="17898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149178" y="1919131"/>
              <a:ext cx="162987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147919" y="2390931"/>
              <a:ext cx="742315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147918" y="2862731"/>
              <a:ext cx="458537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147918" y="3334531"/>
              <a:ext cx="164248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8578285" y="2672750"/>
              <a:ext cx="430924" cy="2826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938727" y="374456"/>
            <a:ext cx="316739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L14-15:109-112!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04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SMJ vs. HJ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1427" y="139115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SMJ</a:t>
            </a:r>
            <a:endParaRPr lang="en-US" sz="280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1714" y="1391153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6778" y="2069678"/>
            <a:ext cx="43387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create </a:t>
            </a:r>
            <a:r>
              <a:rPr lang="en-US" sz="2800" b="1" i="1" dirty="0" smtClean="0"/>
              <a:t>initial sorted runs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keep </a:t>
            </a:r>
            <a:r>
              <a:rPr lang="en-US" sz="2800" b="1" i="1" dirty="0" smtClean="0"/>
              <a:t>merging </a:t>
            </a:r>
            <a:r>
              <a:rPr lang="en-US" sz="2800" dirty="0" smtClean="0"/>
              <a:t>these runs until we have one sorted merged run for R, 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scan over R and S to complete the </a:t>
            </a:r>
            <a:r>
              <a:rPr lang="en-US" sz="2800" b="1" i="1" dirty="0" smtClean="0"/>
              <a:t>join</a:t>
            </a:r>
            <a:endParaRPr lang="en-US" sz="2800" b="1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656159" y="2069678"/>
            <a:ext cx="41410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keep </a:t>
            </a:r>
            <a:r>
              <a:rPr lang="en-US" sz="2800" b="1" i="1" dirty="0" smtClean="0"/>
              <a:t>partitioning</a:t>
            </a:r>
            <a:r>
              <a:rPr lang="en-US" sz="2800" dirty="0" smtClean="0"/>
              <a:t> R and S into progressively smaller buckets using hash functions h, h’, h’’…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</a:t>
            </a:r>
            <a:r>
              <a:rPr lang="en-US" sz="2800" b="1" i="1" dirty="0" smtClean="0"/>
              <a:t>join</a:t>
            </a:r>
            <a:r>
              <a:rPr lang="en-US" sz="2800" dirty="0" smtClean="0"/>
              <a:t> matching pairs of buckets (using BNLJ)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76799" y="2070537"/>
            <a:ext cx="967666" cy="2689722"/>
            <a:chOff x="76799" y="2070537"/>
            <a:chExt cx="967666" cy="2689722"/>
          </a:xfrm>
        </p:grpSpPr>
        <p:sp>
          <p:nvSpPr>
            <p:cNvPr id="20" name="Left Brace 19"/>
            <p:cNvSpPr/>
            <p:nvPr/>
          </p:nvSpPr>
          <p:spPr>
            <a:xfrm>
              <a:off x="631934" y="2070537"/>
              <a:ext cx="412531" cy="2689722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799" y="2185424"/>
              <a:ext cx="85568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Note:</a:t>
              </a:r>
            </a:p>
            <a:p>
              <a:r>
                <a:rPr lang="en-US" i="1" dirty="0" smtClean="0"/>
                <a:t>Ext. Merge Sort!</a:t>
              </a:r>
              <a:endParaRPr lang="en-US" i="1" dirty="0"/>
            </a:p>
          </p:txBody>
        </p:sp>
      </p:grpSp>
      <p:sp>
        <p:nvSpPr>
          <p:cNvPr id="24" name="Right Bracket 23"/>
          <p:cNvSpPr/>
          <p:nvPr/>
        </p:nvSpPr>
        <p:spPr>
          <a:xfrm>
            <a:off x="4961965" y="2070537"/>
            <a:ext cx="161364" cy="2797298"/>
          </a:xfrm>
          <a:prstGeom prst="rightBracket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ket 24"/>
          <p:cNvSpPr/>
          <p:nvPr/>
        </p:nvSpPr>
        <p:spPr>
          <a:xfrm>
            <a:off x="9716553" y="2070537"/>
            <a:ext cx="161364" cy="1783006"/>
          </a:xfrm>
          <a:prstGeom prst="rightBracket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716553" y="4160094"/>
            <a:ext cx="223112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+mj-lt"/>
              </a:rPr>
              <a:t>How many </a:t>
            </a:r>
            <a:r>
              <a:rPr lang="en-US" sz="2400" b="1" i="1" smtClean="0">
                <a:solidFill>
                  <a:srgbClr val="C00000"/>
                </a:solidFill>
                <a:latin typeface="+mj-lt"/>
              </a:rPr>
              <a:t>of these passes do we need to do?</a:t>
            </a:r>
            <a:endParaRPr lang="en-US" sz="24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33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4" grpId="0" animBg="1"/>
      <p:bldP spid="25" grpId="0" animBg="1"/>
      <p:bldP spid="2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passes do we need?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682481"/>
                  </p:ext>
                </p:extLst>
              </p:nvPr>
            </p:nvGraphicFramePr>
            <p:xfrm>
              <a:off x="1221316" y="2002021"/>
              <a:ext cx="4543268" cy="3326087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38372"/>
                    <a:gridCol w="1409442"/>
                    <a:gridCol w="2095454"/>
                  </a:tblGrid>
                  <a:tr h="329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4489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B+1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0" dirty="0" smtClean="0"/>
                            <a:t>(B+1)</a:t>
                          </a:r>
                          <a:endParaRPr lang="en-US" sz="20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𝐵</m:t>
                                    </m:r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  <a:tr h="32996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8682481"/>
                  </p:ext>
                </p:extLst>
              </p:nvPr>
            </p:nvGraphicFramePr>
            <p:xfrm>
              <a:off x="1221316" y="2002021"/>
              <a:ext cx="4543268" cy="3326087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38372"/>
                    <a:gridCol w="1409442"/>
                    <a:gridCol w="2095454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4489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B+1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7151" t="-208333" r="-291" b="-268750"/>
                          </a:stretch>
                        </a:blipFill>
                      </a:tcPr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0" dirty="0" smtClean="0"/>
                            <a:t>(B+1)</a:t>
                          </a:r>
                          <a:endParaRPr lang="en-US" sz="20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7151" t="-311579" r="-291" b="-171579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7151" t="-475000" r="-291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115960"/>
                  </p:ext>
                </p:extLst>
              </p:nvPr>
            </p:nvGraphicFramePr>
            <p:xfrm>
              <a:off x="6603731" y="2002021"/>
              <a:ext cx="4543268" cy="3357739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11446"/>
                    <a:gridCol w="1660484"/>
                    <a:gridCol w="1871338"/>
                  </a:tblGrid>
                  <a:tr h="642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487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450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626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𝐵</m:t>
                                    </m:r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2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  <a:tr h="346915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k+1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115960"/>
                  </p:ext>
                </p:extLst>
              </p:nvPr>
            </p:nvGraphicFramePr>
            <p:xfrm>
              <a:off x="6603731" y="2002021"/>
              <a:ext cx="4543268" cy="3357739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11446"/>
                    <a:gridCol w="1660484"/>
                    <a:gridCol w="1871338"/>
                  </a:tblGrid>
                  <a:tr h="642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487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450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172" t="-210417" r="-112821" b="-27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626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172" t="-310417" r="-112821" b="-17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2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172" t="-474227" r="-112821" b="-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k+1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107268" y="139115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SMJ</a:t>
            </a:r>
            <a:endParaRPr lang="en-US" sz="280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5518" y="1394562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21316" y="5579090"/>
            <a:ext cx="454326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F</a:t>
            </a:r>
            <a:r>
              <a:rPr lang="en-US" sz="2400" i="1" dirty="0" smtClean="0">
                <a:latin typeface="+mj-lt"/>
              </a:rPr>
              <a:t>ewer, longer </a:t>
            </a:r>
            <a:r>
              <a:rPr lang="en-US" sz="2400" dirty="0" smtClean="0">
                <a:latin typeface="+mj-lt"/>
              </a:rPr>
              <a:t>runs by a factor of </a:t>
            </a:r>
            <a:r>
              <a:rPr lang="en-US" sz="2400" b="1" i="1" dirty="0" smtClean="0">
                <a:latin typeface="+mj-lt"/>
              </a:rPr>
              <a:t>B</a:t>
            </a:r>
            <a:endParaRPr lang="en-US" sz="2400" b="1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32250" y="5579090"/>
            <a:ext cx="488623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M</a:t>
            </a:r>
            <a:r>
              <a:rPr lang="en-US" sz="2400" i="1" dirty="0" smtClean="0">
                <a:latin typeface="+mj-lt"/>
              </a:rPr>
              <a:t>ore,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dirty="0" smtClean="0">
                <a:latin typeface="+mj-lt"/>
              </a:rPr>
              <a:t>smaller </a:t>
            </a:r>
            <a:r>
              <a:rPr lang="en-US" sz="2400" dirty="0" smtClean="0">
                <a:latin typeface="+mj-lt"/>
              </a:rPr>
              <a:t>buckets by a factor of </a:t>
            </a:r>
            <a:r>
              <a:rPr lang="en-US" sz="2400" b="1" i="1" dirty="0" smtClean="0">
                <a:latin typeface="+mj-lt"/>
              </a:rPr>
              <a:t>B</a:t>
            </a:r>
            <a:endParaRPr lang="en-US" sz="2400" b="1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8781" y="5440591"/>
            <a:ext cx="1126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Each pass, </a:t>
            </a:r>
            <a:r>
              <a:rPr lang="en-US" sz="2400" smtClean="0">
                <a:latin typeface="+mj-lt"/>
              </a:rPr>
              <a:t>we get</a:t>
            </a:r>
            <a:r>
              <a:rPr lang="en-US" sz="2400" b="1" i="1" smtClean="0">
                <a:latin typeface="+mj-lt"/>
              </a:rPr>
              <a:t>:</a:t>
            </a: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88780" y="2983042"/>
            <a:ext cx="8382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Initial sorted runs</a:t>
            </a:r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652885" y="6276466"/>
                <a:ext cx="4886230" cy="4616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>
                    <a:latin typeface="+mj-lt"/>
                  </a:rPr>
                  <a:t>Each pass costs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2(</m:t>
                    </m:r>
                    <m:r>
                      <a:rPr lang="en-US" sz="24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r>
                      <a:rPr lang="en-US" sz="2400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b="1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885" y="6276466"/>
                <a:ext cx="4886230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012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passes do we need?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508224"/>
                  </p:ext>
                </p:extLst>
              </p:nvPr>
            </p:nvGraphicFramePr>
            <p:xfrm>
              <a:off x="1221316" y="2002021"/>
              <a:ext cx="4543268" cy="1232916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38372"/>
                    <a:gridCol w="1409442"/>
                    <a:gridCol w="2095454"/>
                  </a:tblGrid>
                  <a:tr h="329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 (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+1)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508224"/>
                  </p:ext>
                </p:extLst>
              </p:nvPr>
            </p:nvGraphicFramePr>
            <p:xfrm>
              <a:off x="1221316" y="2002021"/>
              <a:ext cx="4543268" cy="1232916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38372"/>
                    <a:gridCol w="1409442"/>
                    <a:gridCol w="2095454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92836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7151" t="-112245" r="-291" b="-20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715766"/>
                  </p:ext>
                </p:extLst>
              </p:nvPr>
            </p:nvGraphicFramePr>
            <p:xfrm>
              <a:off x="6603731" y="2002021"/>
              <a:ext cx="4543268" cy="12358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11446"/>
                    <a:gridCol w="1660484"/>
                    <a:gridCol w="1871338"/>
                  </a:tblGrid>
                  <a:tr h="642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k+1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715766"/>
                  </p:ext>
                </p:extLst>
              </p:nvPr>
            </p:nvGraphicFramePr>
            <p:xfrm>
              <a:off x="6603731" y="2002021"/>
              <a:ext cx="4543268" cy="12358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011446"/>
                    <a:gridCol w="1660484"/>
                    <a:gridCol w="1871338"/>
                  </a:tblGrid>
                  <a:tr h="642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k+1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1172" t="-113265" r="-112821" b="-1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k+1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107268" y="139115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SMJ</a:t>
            </a:r>
            <a:endParaRPr lang="en-US" sz="28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5518" y="1394562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21317" y="3445371"/>
                <a:ext cx="4543268" cy="33239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If </a:t>
                </a:r>
                <a:r>
                  <a:rPr lang="en-US" sz="2400" dirty="0">
                    <a:latin typeface="+mj-lt"/>
                  </a:rPr>
                  <a:t>(</a:t>
                </a:r>
                <a:r>
                  <a:rPr lang="en-US" sz="2400" dirty="0" smtClean="0">
                    <a:latin typeface="+mj-lt"/>
                  </a:rPr>
                  <a:t># of runs of R) + </a:t>
                </a:r>
                <a:r>
                  <a:rPr lang="en-US" sz="2400" dirty="0">
                    <a:latin typeface="+mj-lt"/>
                  </a:rPr>
                  <a:t>(</a:t>
                </a:r>
                <a:r>
                  <a:rPr lang="en-US" sz="2400" dirty="0" smtClean="0">
                    <a:latin typeface="+mj-lt"/>
                  </a:rPr>
                  <a:t># of runs of S)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, then we are ready to complete the join in one pass*:</a:t>
                </a:r>
              </a:p>
              <a:p>
                <a:endParaRPr lang="en-US" sz="24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charset="0"/>
                        </a:rPr>
                        <m:t>B</m:t>
                      </m:r>
                      <m: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f>
                        <m:fPr>
                          <m:ctrlPr>
                            <a:rPr lang="en-US" sz="20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0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R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US" sz="2000" b="0" i="0" baseline="3000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k</m:t>
                          </m:r>
                          <m:d>
                            <m:dPr>
                              <m:ctrlPr>
                                <a:rPr lang="en-US" sz="20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B</m:t>
                              </m:r>
                              <m:r>
                                <a:rPr lang="en-US" sz="2000" b="0" i="0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S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US" sz="2000" b="0" i="0" baseline="30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k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B</m:t>
                              </m:r>
                              <m:r>
                                <a:rPr lang="en-US" sz="2000" b="0" i="0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 smtClean="0">
                  <a:latin typeface="+mj-lt"/>
                  <a:ea typeface="Cambria Math" charset="0"/>
                  <a:cs typeface="Cambria Math" charset="0"/>
                </a:endParaRPr>
              </a:p>
              <a:p>
                <a:endParaRPr lang="en-US" sz="2000" dirty="0" smtClean="0">
                  <a:latin typeface="+mj-lt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p>
                      </m:sSup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+1)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S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endParaRPr lang="en-US" sz="1600" i="1" dirty="0" smtClean="0"/>
              </a:p>
              <a:p>
                <a:r>
                  <a:rPr lang="en-US" sz="1600" i="1" dirty="0" smtClean="0"/>
                  <a:t>*Using the ‘optimization’ on slide 25</a:t>
                </a:r>
                <a:endParaRPr lang="en-US" sz="1600" i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317" y="3445371"/>
                <a:ext cx="4543268" cy="33239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603731" y="3445371"/>
                <a:ext cx="4543268" cy="31557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If </a:t>
                </a:r>
                <a:r>
                  <a:rPr lang="en-US" sz="2400" i="1" dirty="0" smtClean="0">
                    <a:latin typeface="+mj-lt"/>
                  </a:rPr>
                  <a:t>one of</a:t>
                </a:r>
                <a:r>
                  <a:rPr lang="en-US" sz="2400" dirty="0" smtClean="0">
                    <a:latin typeface="+mj-lt"/>
                  </a:rPr>
                  <a:t> the relations has bucket size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−1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, then we have partitioned enough to complete the join with single-pass BNLJ:</a:t>
                </a:r>
              </a:p>
              <a:p>
                <a:endParaRPr lang="en-US" sz="24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</a:rPr>
                        <m:t>B</m:t>
                      </m:r>
                      <m:r>
                        <a:rPr lang="en-US" sz="2000" b="0" i="0" dirty="0" smtClean="0">
                          <a:latin typeface="Cambria Math" charset="0"/>
                        </a:rPr>
                        <m:t>−1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f>
                        <m:f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min</m:t>
                          </m:r>
                          <m:r>
                            <a:rPr lang="en-US" sz="2000" b="0" i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R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}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lang="en-US" sz="20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i="1" dirty="0" smtClean="0">
                  <a:latin typeface="+mj-lt"/>
                </a:endParaRPr>
              </a:p>
              <a:p>
                <a:endParaRPr lang="en-US" sz="2000" b="1" i="1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p>
                      </m:sSup>
                      <m:r>
                        <a:rPr lang="en-US" sz="2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</a:rPr>
                        <m:t>B</m:t>
                      </m:r>
                      <m:r>
                        <a:rPr lang="en-US" sz="2000" dirty="0">
                          <a:latin typeface="Cambria Math" charset="0"/>
                        </a:rPr>
                        <m:t>−1)≥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min</m:t>
                      </m:r>
                      <m: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</m:d>
                      <m:r>
                        <a:rPr lang="en-US" sz="20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b="1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731" y="3445371"/>
                <a:ext cx="4543268" cy="315573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797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buffer pages for nice behavior?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14036" y="2792123"/>
                <a:ext cx="475782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+1)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S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742950" lvl="1" indent="-285750">
                  <a:buFont typeface="Arial" charset="0"/>
                  <a:buChar char="•"/>
                </a:pPr>
                <a:endParaRPr lang="en-US" sz="2400" dirty="0" smtClean="0"/>
              </a:p>
              <a:p>
                <a:r>
                  <a:rPr lang="en-US" sz="2400" dirty="0" smtClean="0"/>
                  <a:t>If we use repacking, then we can satisfy the above if approximately:</a:t>
                </a:r>
              </a:p>
              <a:p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b="0" i="1" baseline="30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max</m:t>
                      </m:r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36" y="2792123"/>
                <a:ext cx="4757827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2051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214636" y="5533458"/>
            <a:ext cx="582393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smtClean="0">
                <a:latin typeface="+mj-lt"/>
                <a:sym typeface="Wingdings"/>
              </a:rPr>
              <a:t> Total IO </a:t>
            </a:r>
            <a:r>
              <a:rPr lang="en-US" sz="2400" i="1" dirty="0" smtClean="0">
                <a:latin typeface="+mj-lt"/>
                <a:sym typeface="Wingdings"/>
              </a:rPr>
              <a:t>Cost = </a:t>
            </a:r>
            <a:r>
              <a:rPr lang="en-US" sz="2400" b="1" i="1" dirty="0" smtClean="0">
                <a:latin typeface="+mj-lt"/>
                <a:sym typeface="Wingdings"/>
              </a:rPr>
              <a:t>3(P(R) + P(S)) + OUT</a:t>
            </a:r>
            <a:r>
              <a:rPr lang="en-US" sz="2400" i="1" dirty="0" smtClean="0">
                <a:latin typeface="+mj-lt"/>
                <a:sym typeface="Wingdings"/>
              </a:rPr>
              <a:t>!</a:t>
            </a:r>
            <a:endParaRPr lang="en-US" sz="2400" b="1" i="1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466560"/>
            <a:ext cx="105768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>
                <a:latin typeface="+mj-lt"/>
              </a:rPr>
              <a:t>Let’s consider what B we’d need for k+1 = 1 passes (plus the final join):</a:t>
            </a:r>
            <a:endParaRPr lang="en-US" sz="2800" dirty="0">
              <a:latin typeface="+mj-lt"/>
              <a:ea typeface="Cambria Math" charset="0"/>
              <a:cs typeface="Cambria Math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07268" y="2132642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SMJ</a:t>
            </a:r>
            <a:endParaRPr lang="en-US" sz="28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5518" y="2136051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96451" y="2792123"/>
                <a:ext cx="475782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1)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min</m:t>
                      </m:r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pPr marL="742950" lvl="1" indent="-285750">
                  <a:buFont typeface="Arial" charset="0"/>
                  <a:buChar char="•"/>
                </a:pPr>
                <a:endParaRPr lang="en-US" sz="2400" dirty="0" smtClean="0"/>
              </a:p>
              <a:p>
                <a:r>
                  <a:rPr lang="en-US" sz="2400" dirty="0" smtClean="0"/>
                  <a:t>So approximately:</a:t>
                </a:r>
              </a:p>
              <a:p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400" b="0" i="1" baseline="300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min</m:t>
                      </m:r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R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S</m:t>
                          </m:r>
                        </m:e>
                      </m:d>
                      <m:r>
                        <a:rPr lang="en-US" sz="2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451" y="2792123"/>
                <a:ext cx="4757827" cy="1938992"/>
              </a:xfrm>
              <a:prstGeom prst="rect">
                <a:avLst/>
              </a:prstGeom>
              <a:blipFill rotWithShape="0">
                <a:blip r:embed="rId5"/>
                <a:stretch>
                  <a:fillRect l="-2051" b="-4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498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6" grpId="0" animBg="1"/>
      <p:bldP spid="20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SMJ vs. HJ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HJ:</a:t>
            </a:r>
          </a:p>
          <a:p>
            <a:pPr lvl="1"/>
            <a:r>
              <a:rPr lang="en-US" dirty="0" smtClean="0"/>
              <a:t>PROS: Nice linear performance is dependent on the </a:t>
            </a:r>
            <a:r>
              <a:rPr lang="en-US" i="1" dirty="0" smtClean="0"/>
              <a:t>smaller relation</a:t>
            </a:r>
          </a:p>
          <a:p>
            <a:pPr lvl="1"/>
            <a:r>
              <a:rPr lang="en-US" dirty="0" smtClean="0"/>
              <a:t>CONS: Skew!</a:t>
            </a:r>
          </a:p>
          <a:p>
            <a:pPr lvl="1"/>
            <a:endParaRPr lang="en-US" dirty="0"/>
          </a:p>
          <a:p>
            <a:r>
              <a:rPr lang="en-US" dirty="0" smtClean="0"/>
              <a:t>SMJ:</a:t>
            </a:r>
          </a:p>
          <a:p>
            <a:pPr lvl="1"/>
            <a:r>
              <a:rPr lang="en-US" dirty="0" smtClean="0"/>
              <a:t>PROS: Great if relations are already sorted; output is sorted either way!</a:t>
            </a:r>
          </a:p>
          <a:p>
            <a:pPr lvl="1"/>
            <a:r>
              <a:rPr lang="en-US" dirty="0" smtClean="0"/>
              <a:t>CONS:</a:t>
            </a:r>
          </a:p>
          <a:p>
            <a:pPr lvl="2"/>
            <a:r>
              <a:rPr lang="en-US" dirty="0" smtClean="0"/>
              <a:t>Nice linear performance is dependent on the </a:t>
            </a:r>
            <a:r>
              <a:rPr lang="en-US" i="1" dirty="0" smtClean="0"/>
              <a:t>larger </a:t>
            </a:r>
            <a:r>
              <a:rPr lang="en-US" dirty="0" smtClean="0"/>
              <a:t>relation</a:t>
            </a:r>
          </a:p>
          <a:p>
            <a:pPr lvl="2"/>
            <a:r>
              <a:rPr lang="en-US" dirty="0" smtClean="0"/>
              <a:t>Backup!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54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 RDBMS architecture</a:t>
            </a:r>
          </a:p>
          <a:p>
            <a:endParaRPr lang="en-US" dirty="0"/>
          </a:p>
          <a:p>
            <a:r>
              <a:rPr lang="en-US" dirty="0" smtClean="0"/>
              <a:t>The Relational Model</a:t>
            </a:r>
          </a:p>
          <a:p>
            <a:endParaRPr lang="en-US" dirty="0"/>
          </a:p>
          <a:p>
            <a:r>
              <a:rPr lang="en-US" dirty="0" smtClean="0"/>
              <a:t>Relational Algebra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753739" y="1496547"/>
            <a:ext cx="3167395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Check out the Relational Algebra practice exercises notebook!!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233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SQL Query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809804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Declarative query (from user)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8963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Translate to relational algebra expression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4101" y="4809802"/>
            <a:ext cx="247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Find logically equivalent- but </a:t>
            </a:r>
            <a:r>
              <a:rPr lang="en-US" sz="2400" i="1" smtClean="0">
                <a:latin typeface="+mj-lt"/>
              </a:rPr>
              <a:t>more efficient- RA expression</a:t>
            </a:r>
            <a:endParaRPr lang="en-US" sz="24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9239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Execute each operator of the optimized plan!</a:t>
            </a:r>
            <a:endParaRPr lang="en-US" sz="24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7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/>
      <p:bldP spid="15" grpId="0"/>
      <p:bldP spid="16" grpId="0"/>
      <p:bldP spid="1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59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113681"/>
              </p:ext>
            </p:extLst>
          </p:nvPr>
        </p:nvGraphicFramePr>
        <p:xfrm>
          <a:off x="3352751" y="2188257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281033" y="1690688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010" y="2164413"/>
            <a:ext cx="2465853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attribute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b="1" u="sng" dirty="0" smtClean="0">
                <a:latin typeface="+mj-lt"/>
              </a:rPr>
              <a:t>column</a:t>
            </a:r>
            <a:r>
              <a:rPr lang="en-US" sz="2400" dirty="0" smtClean="0">
                <a:latin typeface="+mj-lt"/>
              </a:rPr>
              <a:t>) is a typed data entry present in each tuple in the relation</a:t>
            </a:r>
            <a:endParaRPr lang="en-US" sz="24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5016" y="5160518"/>
            <a:ext cx="2255038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attributes is the </a:t>
            </a:r>
            <a:r>
              <a:rPr lang="en-US" sz="2400" b="1" u="sng" dirty="0" smtClean="0">
                <a:latin typeface="+mj-lt"/>
              </a:rPr>
              <a:t>arity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the relation</a:t>
            </a:r>
            <a:endParaRPr lang="en-US" sz="2400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281034" y="2096857"/>
            <a:ext cx="1646912" cy="264907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 rot="16200000">
            <a:off x="5482987" y="2444915"/>
            <a:ext cx="333149" cy="4976147"/>
          </a:xfrm>
          <a:prstGeom prst="leftBrace">
            <a:avLst>
              <a:gd name="adj1" fmla="val 8333"/>
              <a:gd name="adj2" fmla="val 844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0800000">
            <a:off x="8137635" y="2538931"/>
            <a:ext cx="394332" cy="2207521"/>
          </a:xfrm>
          <a:prstGeom prst="leftBrace">
            <a:avLst>
              <a:gd name="adj1" fmla="val 8333"/>
              <a:gd name="adj2" fmla="val 880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301175" y="4040860"/>
            <a:ext cx="4836460" cy="70559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862472" y="3589593"/>
            <a:ext cx="3113145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tuple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row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i="1" dirty="0" smtClean="0">
                <a:latin typeface="+mj-lt"/>
              </a:rPr>
              <a:t>record) </a:t>
            </a:r>
            <a:r>
              <a:rPr lang="en-US" sz="2400" dirty="0" smtClean="0">
                <a:latin typeface="+mj-lt"/>
              </a:rPr>
              <a:t>is a single entry in the table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62472" y="1403427"/>
            <a:ext cx="200785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tuples is the </a:t>
            </a:r>
            <a:r>
              <a:rPr lang="en-US" sz="2400" b="1" u="sng" dirty="0" smtClean="0">
                <a:latin typeface="+mj-lt"/>
              </a:rPr>
              <a:t>cardinality</a:t>
            </a:r>
            <a:r>
              <a:rPr lang="en-US" sz="2400" dirty="0" smtClean="0">
                <a:latin typeface="+mj-lt"/>
              </a:rPr>
              <a:t> of the relation</a:t>
            </a:r>
            <a:endParaRPr lang="en-US" sz="2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692" y="5547855"/>
            <a:ext cx="5021342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relational instance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b="1" i="1" dirty="0" smtClean="0">
                <a:latin typeface="+mj-lt"/>
              </a:rPr>
              <a:t>set</a:t>
            </a:r>
            <a:r>
              <a:rPr lang="en-US" sz="2400" dirty="0" smtClean="0">
                <a:latin typeface="+mj-lt"/>
              </a:rPr>
              <a:t> of tuples all conforming to the same </a:t>
            </a:r>
            <a:r>
              <a:rPr lang="en-US" sz="2400" i="1" dirty="0" smtClean="0">
                <a:latin typeface="+mj-lt"/>
              </a:rPr>
              <a:t>schema</a:t>
            </a:r>
            <a:endParaRPr lang="en-US" sz="2400" i="1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14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Disk vs. 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Disk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i="1" dirty="0" smtClean="0"/>
          </a:p>
          <a:p>
            <a:pPr lvl="1"/>
            <a:r>
              <a:rPr lang="en-US" i="1" dirty="0" smtClean="0"/>
              <a:t>Slow</a:t>
            </a:r>
            <a:endParaRPr lang="en-US" u="sng" dirty="0" smtClean="0"/>
          </a:p>
          <a:p>
            <a:pPr lvl="2"/>
            <a:r>
              <a:rPr lang="en-US" dirty="0"/>
              <a:t>Sequential </a:t>
            </a:r>
            <a:r>
              <a:rPr lang="en-US" dirty="0" smtClean="0"/>
              <a:t>access</a:t>
            </a:r>
          </a:p>
          <a:p>
            <a:pPr lvl="3"/>
            <a:r>
              <a:rPr lang="en-US" dirty="0" smtClean="0"/>
              <a:t>(although fast sequential reads)</a:t>
            </a:r>
          </a:p>
          <a:p>
            <a:pPr lvl="2"/>
            <a:endParaRPr lang="en-US" u="sng" dirty="0"/>
          </a:p>
          <a:p>
            <a:pPr lvl="1"/>
            <a:r>
              <a:rPr lang="en-US" i="1" dirty="0" smtClean="0"/>
              <a:t>Durable</a:t>
            </a:r>
          </a:p>
          <a:p>
            <a:pPr lvl="2"/>
            <a:r>
              <a:rPr lang="en-US" dirty="0" smtClean="0"/>
              <a:t>We will assume that once on disk, data is safe!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59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83707" y="1970453"/>
            <a:ext cx="4580346" cy="4206510"/>
            <a:chOff x="5257801" y="1676400"/>
            <a:chExt cx="5417379" cy="4975226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6732588" y="2787651"/>
              <a:ext cx="3149600" cy="1801813"/>
              <a:chOff x="2998" y="1129"/>
              <a:chExt cx="1984" cy="1135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998" y="149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0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0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0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0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0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0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0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0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2998" y="112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1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1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1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1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1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1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1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1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6705600" y="2057401"/>
              <a:ext cx="3176588" cy="4594225"/>
              <a:chOff x="2981" y="669"/>
              <a:chExt cx="2001" cy="2894"/>
            </a:xfrm>
          </p:grpSpPr>
          <p:grpSp>
            <p:nvGrpSpPr>
              <p:cNvPr id="13" name="Group 9"/>
              <p:cNvGrpSpPr>
                <a:grpSpLocks/>
              </p:cNvGrpSpPr>
              <p:nvPr/>
            </p:nvGrpSpPr>
            <p:grpSpPr bwMode="auto">
              <a:xfrm>
                <a:off x="2981" y="1096"/>
                <a:ext cx="2001" cy="2467"/>
                <a:chOff x="2981" y="1096"/>
                <a:chExt cx="2001" cy="2467"/>
              </a:xfrm>
            </p:grpSpPr>
            <p:grpSp>
              <p:nvGrpSpPr>
                <p:cNvPr id="23" name="Group 10"/>
                <p:cNvGrpSpPr>
                  <a:grpSpLocks/>
                </p:cNvGrpSpPr>
                <p:nvPr/>
              </p:nvGrpSpPr>
              <p:grpSpPr bwMode="auto">
                <a:xfrm>
                  <a:off x="2998" y="1466"/>
                  <a:ext cx="1984" cy="765"/>
                  <a:chOff x="2998" y="1466"/>
                  <a:chExt cx="1984" cy="765"/>
                </a:xfrm>
              </p:grpSpPr>
              <p:sp>
                <p:nvSpPr>
                  <p:cNvPr id="29" name="Freeform 11"/>
                  <p:cNvSpPr>
                    <a:spLocks/>
                  </p:cNvSpPr>
                  <p:nvPr/>
                </p:nvSpPr>
                <p:spPr bwMode="auto">
                  <a:xfrm>
                    <a:off x="2998" y="1466"/>
                    <a:ext cx="1984" cy="765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2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49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49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2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4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5">
                        <a:moveTo>
                          <a:pt x="0" y="378"/>
                        </a:moveTo>
                        <a:lnTo>
                          <a:pt x="16" y="312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49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49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2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4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12"/>
                  <p:cNvSpPr>
                    <a:spLocks/>
                  </p:cNvSpPr>
                  <p:nvPr/>
                </p:nvSpPr>
                <p:spPr bwMode="auto">
                  <a:xfrm>
                    <a:off x="3055" y="152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8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6"/>
                      </a:cxn>
                      <a:cxn ang="0">
                        <a:pos x="371" y="65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5"/>
                      </a:cxn>
                      <a:cxn ang="0">
                        <a:pos x="1613" y="106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8"/>
                      </a:cxn>
                      <a:cxn ang="0">
                        <a:pos x="1836" y="386"/>
                      </a:cxn>
                      <a:cxn ang="0">
                        <a:pos x="1795" y="443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3"/>
                      </a:cxn>
                      <a:cxn ang="0">
                        <a:pos x="17" y="386"/>
                      </a:cxn>
                      <a:cxn ang="0">
                        <a:pos x="0" y="328"/>
                      </a:cxn>
                    </a:cxnLst>
                    <a:rect l="0" t="0" r="r" b="b"/>
                    <a:pathLst>
                      <a:path w="1853" h="650">
                        <a:moveTo>
                          <a:pt x="0" y="328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6"/>
                        </a:lnTo>
                        <a:lnTo>
                          <a:pt x="371" y="65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5"/>
                        </a:lnTo>
                        <a:lnTo>
                          <a:pt x="1613" y="106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8"/>
                        </a:lnTo>
                        <a:lnTo>
                          <a:pt x="1836" y="386"/>
                        </a:lnTo>
                        <a:lnTo>
                          <a:pt x="1795" y="443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3"/>
                        </a:lnTo>
                        <a:lnTo>
                          <a:pt x="17" y="386"/>
                        </a:lnTo>
                        <a:lnTo>
                          <a:pt x="0" y="32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Freeform 13"/>
                  <p:cNvSpPr>
                    <a:spLocks/>
                  </p:cNvSpPr>
                  <p:nvPr/>
                </p:nvSpPr>
                <p:spPr bwMode="auto">
                  <a:xfrm>
                    <a:off x="3146" y="1589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7"/>
                      </a:cxn>
                      <a:cxn ang="0">
                        <a:pos x="16" y="198"/>
                      </a:cxn>
                      <a:cxn ang="0">
                        <a:pos x="66" y="148"/>
                      </a:cxn>
                      <a:cxn ang="0">
                        <a:pos x="148" y="107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7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7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7"/>
                      </a:cxn>
                      <a:cxn ang="0">
                        <a:pos x="1605" y="148"/>
                      </a:cxn>
                      <a:cxn ang="0">
                        <a:pos x="1654" y="198"/>
                      </a:cxn>
                      <a:cxn ang="0">
                        <a:pos x="1671" y="247"/>
                      </a:cxn>
                      <a:cxn ang="0">
                        <a:pos x="1654" y="296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7"/>
                      </a:cxn>
                      <a:cxn ang="0">
                        <a:pos x="996" y="485"/>
                      </a:cxn>
                      <a:cxn ang="0">
                        <a:pos x="839" y="493"/>
                      </a:cxn>
                      <a:cxn ang="0">
                        <a:pos x="675" y="485"/>
                      </a:cxn>
                      <a:cxn ang="0">
                        <a:pos x="518" y="477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6"/>
                      </a:cxn>
                      <a:cxn ang="0">
                        <a:pos x="0" y="247"/>
                      </a:cxn>
                    </a:cxnLst>
                    <a:rect l="0" t="0" r="r" b="b"/>
                    <a:pathLst>
                      <a:path w="1672" h="494">
                        <a:moveTo>
                          <a:pt x="0" y="247"/>
                        </a:moveTo>
                        <a:lnTo>
                          <a:pt x="16" y="198"/>
                        </a:lnTo>
                        <a:lnTo>
                          <a:pt x="66" y="148"/>
                        </a:lnTo>
                        <a:lnTo>
                          <a:pt x="148" y="107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7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7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7"/>
                        </a:lnTo>
                        <a:lnTo>
                          <a:pt x="1605" y="148"/>
                        </a:lnTo>
                        <a:lnTo>
                          <a:pt x="1654" y="198"/>
                        </a:lnTo>
                        <a:lnTo>
                          <a:pt x="1671" y="247"/>
                        </a:lnTo>
                        <a:lnTo>
                          <a:pt x="1654" y="296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7"/>
                        </a:lnTo>
                        <a:lnTo>
                          <a:pt x="996" y="485"/>
                        </a:lnTo>
                        <a:lnTo>
                          <a:pt x="839" y="493"/>
                        </a:lnTo>
                        <a:lnTo>
                          <a:pt x="675" y="485"/>
                        </a:lnTo>
                        <a:lnTo>
                          <a:pt x="518" y="477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6"/>
                        </a:lnTo>
                        <a:lnTo>
                          <a:pt x="0" y="24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4" name="Group 14"/>
                <p:cNvGrpSpPr>
                  <a:grpSpLocks/>
                </p:cNvGrpSpPr>
                <p:nvPr/>
              </p:nvGrpSpPr>
              <p:grpSpPr bwMode="auto">
                <a:xfrm>
                  <a:off x="2998" y="1096"/>
                  <a:ext cx="1984" cy="766"/>
                  <a:chOff x="2998" y="1096"/>
                  <a:chExt cx="1984" cy="766"/>
                </a:xfrm>
              </p:grpSpPr>
              <p:sp>
                <p:nvSpPr>
                  <p:cNvPr id="26" name="Freeform 15"/>
                  <p:cNvSpPr>
                    <a:spLocks/>
                  </p:cNvSpPr>
                  <p:nvPr/>
                </p:nvSpPr>
                <p:spPr bwMode="auto">
                  <a:xfrm>
                    <a:off x="2998" y="1096"/>
                    <a:ext cx="1984" cy="766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3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50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50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3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5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6">
                        <a:moveTo>
                          <a:pt x="0" y="378"/>
                        </a:moveTo>
                        <a:lnTo>
                          <a:pt x="16" y="313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50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50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3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5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Freeform 16"/>
                  <p:cNvSpPr>
                    <a:spLocks/>
                  </p:cNvSpPr>
                  <p:nvPr/>
                </p:nvSpPr>
                <p:spPr bwMode="auto">
                  <a:xfrm>
                    <a:off x="3055" y="115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9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7"/>
                      </a:cxn>
                      <a:cxn ang="0">
                        <a:pos x="371" y="66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6"/>
                      </a:cxn>
                      <a:cxn ang="0">
                        <a:pos x="1613" y="107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9"/>
                      </a:cxn>
                      <a:cxn ang="0">
                        <a:pos x="1836" y="386"/>
                      </a:cxn>
                      <a:cxn ang="0">
                        <a:pos x="1795" y="444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4"/>
                      </a:cxn>
                      <a:cxn ang="0">
                        <a:pos x="17" y="386"/>
                      </a:cxn>
                      <a:cxn ang="0">
                        <a:pos x="0" y="329"/>
                      </a:cxn>
                    </a:cxnLst>
                    <a:rect l="0" t="0" r="r" b="b"/>
                    <a:pathLst>
                      <a:path w="1853" h="650">
                        <a:moveTo>
                          <a:pt x="0" y="329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7"/>
                        </a:lnTo>
                        <a:lnTo>
                          <a:pt x="371" y="66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6"/>
                        </a:lnTo>
                        <a:lnTo>
                          <a:pt x="1613" y="107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9"/>
                        </a:lnTo>
                        <a:lnTo>
                          <a:pt x="1836" y="386"/>
                        </a:lnTo>
                        <a:lnTo>
                          <a:pt x="1795" y="444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4"/>
                        </a:lnTo>
                        <a:lnTo>
                          <a:pt x="17" y="386"/>
                        </a:lnTo>
                        <a:lnTo>
                          <a:pt x="0" y="3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Freeform 17"/>
                  <p:cNvSpPr>
                    <a:spLocks/>
                  </p:cNvSpPr>
                  <p:nvPr/>
                </p:nvSpPr>
                <p:spPr bwMode="auto">
                  <a:xfrm>
                    <a:off x="3146" y="1220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6"/>
                      </a:cxn>
                      <a:cxn ang="0">
                        <a:pos x="16" y="197"/>
                      </a:cxn>
                      <a:cxn ang="0">
                        <a:pos x="66" y="147"/>
                      </a:cxn>
                      <a:cxn ang="0">
                        <a:pos x="148" y="106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6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6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6"/>
                      </a:cxn>
                      <a:cxn ang="0">
                        <a:pos x="1605" y="147"/>
                      </a:cxn>
                      <a:cxn ang="0">
                        <a:pos x="1654" y="197"/>
                      </a:cxn>
                      <a:cxn ang="0">
                        <a:pos x="1671" y="246"/>
                      </a:cxn>
                      <a:cxn ang="0">
                        <a:pos x="1654" y="295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6"/>
                      </a:cxn>
                      <a:cxn ang="0">
                        <a:pos x="996" y="484"/>
                      </a:cxn>
                      <a:cxn ang="0">
                        <a:pos x="839" y="493"/>
                      </a:cxn>
                      <a:cxn ang="0">
                        <a:pos x="675" y="484"/>
                      </a:cxn>
                      <a:cxn ang="0">
                        <a:pos x="518" y="476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5"/>
                      </a:cxn>
                      <a:cxn ang="0">
                        <a:pos x="0" y="246"/>
                      </a:cxn>
                    </a:cxnLst>
                    <a:rect l="0" t="0" r="r" b="b"/>
                    <a:pathLst>
                      <a:path w="1672" h="494">
                        <a:moveTo>
                          <a:pt x="0" y="246"/>
                        </a:moveTo>
                        <a:lnTo>
                          <a:pt x="16" y="197"/>
                        </a:lnTo>
                        <a:lnTo>
                          <a:pt x="66" y="147"/>
                        </a:lnTo>
                        <a:lnTo>
                          <a:pt x="148" y="106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6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6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6"/>
                        </a:lnTo>
                        <a:lnTo>
                          <a:pt x="1605" y="147"/>
                        </a:lnTo>
                        <a:lnTo>
                          <a:pt x="1654" y="197"/>
                        </a:lnTo>
                        <a:lnTo>
                          <a:pt x="1671" y="246"/>
                        </a:lnTo>
                        <a:lnTo>
                          <a:pt x="1654" y="295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6"/>
                        </a:lnTo>
                        <a:lnTo>
                          <a:pt x="996" y="484"/>
                        </a:lnTo>
                        <a:lnTo>
                          <a:pt x="839" y="493"/>
                        </a:lnTo>
                        <a:lnTo>
                          <a:pt x="675" y="484"/>
                        </a:lnTo>
                        <a:lnTo>
                          <a:pt x="518" y="476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5"/>
                        </a:lnTo>
                        <a:lnTo>
                          <a:pt x="0" y="24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" name="Freeform 18"/>
                <p:cNvSpPr>
                  <a:spLocks/>
                </p:cNvSpPr>
                <p:nvPr/>
              </p:nvSpPr>
              <p:spPr bwMode="auto">
                <a:xfrm>
                  <a:off x="2981" y="2797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7" y="313"/>
                    </a:cxn>
                    <a:cxn ang="0">
                      <a:pos x="66" y="247"/>
                    </a:cxn>
                    <a:cxn ang="0">
                      <a:pos x="132" y="189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0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0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89"/>
                    </a:cxn>
                    <a:cxn ang="0">
                      <a:pos x="1926" y="247"/>
                    </a:cxn>
                    <a:cxn ang="0">
                      <a:pos x="1976" y="313"/>
                    </a:cxn>
                    <a:cxn ang="0">
                      <a:pos x="1992" y="378"/>
                    </a:cxn>
                    <a:cxn ang="0">
                      <a:pos x="1976" y="444"/>
                    </a:cxn>
                    <a:cxn ang="0">
                      <a:pos x="1926" y="510"/>
                    </a:cxn>
                    <a:cxn ang="0">
                      <a:pos x="1860" y="576"/>
                    </a:cxn>
                    <a:cxn ang="0">
                      <a:pos x="1753" y="625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25"/>
                    </a:cxn>
                    <a:cxn ang="0">
                      <a:pos x="132" y="576"/>
                    </a:cxn>
                    <a:cxn ang="0">
                      <a:pos x="66" y="510"/>
                    </a:cxn>
                    <a:cxn ang="0">
                      <a:pos x="17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93" h="766">
                      <a:moveTo>
                        <a:pt x="0" y="378"/>
                      </a:moveTo>
                      <a:lnTo>
                        <a:pt x="17" y="313"/>
                      </a:lnTo>
                      <a:lnTo>
                        <a:pt x="66" y="247"/>
                      </a:lnTo>
                      <a:lnTo>
                        <a:pt x="132" y="189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0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0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89"/>
                      </a:lnTo>
                      <a:lnTo>
                        <a:pt x="1926" y="247"/>
                      </a:lnTo>
                      <a:lnTo>
                        <a:pt x="1976" y="313"/>
                      </a:lnTo>
                      <a:lnTo>
                        <a:pt x="1992" y="378"/>
                      </a:lnTo>
                      <a:lnTo>
                        <a:pt x="1976" y="444"/>
                      </a:lnTo>
                      <a:lnTo>
                        <a:pt x="1926" y="510"/>
                      </a:lnTo>
                      <a:lnTo>
                        <a:pt x="1860" y="576"/>
                      </a:lnTo>
                      <a:lnTo>
                        <a:pt x="1753" y="625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25"/>
                      </a:lnTo>
                      <a:lnTo>
                        <a:pt x="132" y="576"/>
                      </a:lnTo>
                      <a:lnTo>
                        <a:pt x="66" y="510"/>
                      </a:lnTo>
                      <a:lnTo>
                        <a:pt x="17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981" y="2756"/>
                <a:ext cx="1993" cy="766"/>
                <a:chOff x="2981" y="2756"/>
                <a:chExt cx="1993" cy="766"/>
              </a:xfrm>
            </p:grpSpPr>
            <p:sp>
              <p:nvSpPr>
                <p:cNvPr id="20" name="Freeform 20"/>
                <p:cNvSpPr>
                  <a:spLocks/>
                </p:cNvSpPr>
                <p:nvPr/>
              </p:nvSpPr>
              <p:spPr bwMode="auto">
                <a:xfrm>
                  <a:off x="2981" y="2756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87"/>
                    </a:cxn>
                    <a:cxn ang="0">
                      <a:pos x="17" y="321"/>
                    </a:cxn>
                    <a:cxn ang="0">
                      <a:pos x="66" y="255"/>
                    </a:cxn>
                    <a:cxn ang="0">
                      <a:pos x="132" y="198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8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8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98"/>
                    </a:cxn>
                    <a:cxn ang="0">
                      <a:pos x="1926" y="255"/>
                    </a:cxn>
                    <a:cxn ang="0">
                      <a:pos x="1976" y="321"/>
                    </a:cxn>
                    <a:cxn ang="0">
                      <a:pos x="1992" y="387"/>
                    </a:cxn>
                    <a:cxn ang="0">
                      <a:pos x="1976" y="452"/>
                    </a:cxn>
                    <a:cxn ang="0">
                      <a:pos x="1926" y="518"/>
                    </a:cxn>
                    <a:cxn ang="0">
                      <a:pos x="1860" y="576"/>
                    </a:cxn>
                    <a:cxn ang="0">
                      <a:pos x="1753" y="633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33"/>
                    </a:cxn>
                    <a:cxn ang="0">
                      <a:pos x="132" y="576"/>
                    </a:cxn>
                    <a:cxn ang="0">
                      <a:pos x="66" y="518"/>
                    </a:cxn>
                    <a:cxn ang="0">
                      <a:pos x="17" y="452"/>
                    </a:cxn>
                    <a:cxn ang="0">
                      <a:pos x="0" y="387"/>
                    </a:cxn>
                  </a:cxnLst>
                  <a:rect l="0" t="0" r="r" b="b"/>
                  <a:pathLst>
                    <a:path w="1993" h="766">
                      <a:moveTo>
                        <a:pt x="0" y="387"/>
                      </a:moveTo>
                      <a:lnTo>
                        <a:pt x="17" y="321"/>
                      </a:lnTo>
                      <a:lnTo>
                        <a:pt x="66" y="255"/>
                      </a:lnTo>
                      <a:lnTo>
                        <a:pt x="132" y="198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8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8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98"/>
                      </a:lnTo>
                      <a:lnTo>
                        <a:pt x="1926" y="255"/>
                      </a:lnTo>
                      <a:lnTo>
                        <a:pt x="1976" y="321"/>
                      </a:lnTo>
                      <a:lnTo>
                        <a:pt x="1992" y="387"/>
                      </a:lnTo>
                      <a:lnTo>
                        <a:pt x="1976" y="452"/>
                      </a:lnTo>
                      <a:lnTo>
                        <a:pt x="1926" y="518"/>
                      </a:lnTo>
                      <a:lnTo>
                        <a:pt x="1860" y="576"/>
                      </a:lnTo>
                      <a:lnTo>
                        <a:pt x="1753" y="633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33"/>
                      </a:lnTo>
                      <a:lnTo>
                        <a:pt x="132" y="576"/>
                      </a:lnTo>
                      <a:lnTo>
                        <a:pt x="66" y="518"/>
                      </a:lnTo>
                      <a:lnTo>
                        <a:pt x="17" y="452"/>
                      </a:lnTo>
                      <a:lnTo>
                        <a:pt x="0" y="38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auto">
                <a:xfrm>
                  <a:off x="3047" y="2822"/>
                  <a:ext cx="1853" cy="642"/>
                </a:xfrm>
                <a:custGeom>
                  <a:avLst/>
                  <a:gdLst/>
                  <a:ahLst/>
                  <a:cxnLst>
                    <a:cxn ang="0">
                      <a:pos x="0" y="321"/>
                    </a:cxn>
                    <a:cxn ang="0">
                      <a:pos x="16" y="263"/>
                    </a:cxn>
                    <a:cxn ang="0">
                      <a:pos x="58" y="206"/>
                    </a:cxn>
                    <a:cxn ang="0">
                      <a:pos x="140" y="148"/>
                    </a:cxn>
                    <a:cxn ang="0">
                      <a:pos x="239" y="107"/>
                    </a:cxn>
                    <a:cxn ang="0">
                      <a:pos x="362" y="66"/>
                    </a:cxn>
                    <a:cxn ang="0">
                      <a:pos x="510" y="33"/>
                    </a:cxn>
                    <a:cxn ang="0">
                      <a:pos x="667" y="8"/>
                    </a:cxn>
                    <a:cxn ang="0">
                      <a:pos x="840" y="0"/>
                    </a:cxn>
                    <a:cxn ang="0">
                      <a:pos x="1012" y="0"/>
                    </a:cxn>
                    <a:cxn ang="0">
                      <a:pos x="1177" y="8"/>
                    </a:cxn>
                    <a:cxn ang="0">
                      <a:pos x="1333" y="33"/>
                    </a:cxn>
                    <a:cxn ang="0">
                      <a:pos x="1482" y="66"/>
                    </a:cxn>
                    <a:cxn ang="0">
                      <a:pos x="1605" y="107"/>
                    </a:cxn>
                    <a:cxn ang="0">
                      <a:pos x="1712" y="148"/>
                    </a:cxn>
                    <a:cxn ang="0">
                      <a:pos x="1786" y="206"/>
                    </a:cxn>
                    <a:cxn ang="0">
                      <a:pos x="1835" y="263"/>
                    </a:cxn>
                    <a:cxn ang="0">
                      <a:pos x="1852" y="321"/>
                    </a:cxn>
                    <a:cxn ang="0">
                      <a:pos x="1835" y="378"/>
                    </a:cxn>
                    <a:cxn ang="0">
                      <a:pos x="1786" y="436"/>
                    </a:cxn>
                    <a:cxn ang="0">
                      <a:pos x="1712" y="493"/>
                    </a:cxn>
                    <a:cxn ang="0">
                      <a:pos x="1605" y="542"/>
                    </a:cxn>
                    <a:cxn ang="0">
                      <a:pos x="1482" y="584"/>
                    </a:cxn>
                    <a:cxn ang="0">
                      <a:pos x="1333" y="608"/>
                    </a:cxn>
                    <a:cxn ang="0">
                      <a:pos x="1177" y="633"/>
                    </a:cxn>
                    <a:cxn ang="0">
                      <a:pos x="1012" y="641"/>
                    </a:cxn>
                    <a:cxn ang="0">
                      <a:pos x="840" y="641"/>
                    </a:cxn>
                    <a:cxn ang="0">
                      <a:pos x="667" y="633"/>
                    </a:cxn>
                    <a:cxn ang="0">
                      <a:pos x="510" y="608"/>
                    </a:cxn>
                    <a:cxn ang="0">
                      <a:pos x="362" y="584"/>
                    </a:cxn>
                    <a:cxn ang="0">
                      <a:pos x="239" y="542"/>
                    </a:cxn>
                    <a:cxn ang="0">
                      <a:pos x="140" y="493"/>
                    </a:cxn>
                    <a:cxn ang="0">
                      <a:pos x="58" y="436"/>
                    </a:cxn>
                    <a:cxn ang="0">
                      <a:pos x="16" y="378"/>
                    </a:cxn>
                    <a:cxn ang="0">
                      <a:pos x="0" y="321"/>
                    </a:cxn>
                  </a:cxnLst>
                  <a:rect l="0" t="0" r="r" b="b"/>
                  <a:pathLst>
                    <a:path w="1853" h="642">
                      <a:moveTo>
                        <a:pt x="0" y="321"/>
                      </a:moveTo>
                      <a:lnTo>
                        <a:pt x="16" y="263"/>
                      </a:lnTo>
                      <a:lnTo>
                        <a:pt x="58" y="206"/>
                      </a:lnTo>
                      <a:lnTo>
                        <a:pt x="140" y="148"/>
                      </a:lnTo>
                      <a:lnTo>
                        <a:pt x="239" y="107"/>
                      </a:lnTo>
                      <a:lnTo>
                        <a:pt x="362" y="66"/>
                      </a:lnTo>
                      <a:lnTo>
                        <a:pt x="510" y="33"/>
                      </a:lnTo>
                      <a:lnTo>
                        <a:pt x="667" y="8"/>
                      </a:lnTo>
                      <a:lnTo>
                        <a:pt x="840" y="0"/>
                      </a:lnTo>
                      <a:lnTo>
                        <a:pt x="1012" y="0"/>
                      </a:lnTo>
                      <a:lnTo>
                        <a:pt x="1177" y="8"/>
                      </a:lnTo>
                      <a:lnTo>
                        <a:pt x="1333" y="33"/>
                      </a:lnTo>
                      <a:lnTo>
                        <a:pt x="1482" y="66"/>
                      </a:lnTo>
                      <a:lnTo>
                        <a:pt x="1605" y="107"/>
                      </a:lnTo>
                      <a:lnTo>
                        <a:pt x="1712" y="148"/>
                      </a:lnTo>
                      <a:lnTo>
                        <a:pt x="1786" y="206"/>
                      </a:lnTo>
                      <a:lnTo>
                        <a:pt x="1835" y="263"/>
                      </a:lnTo>
                      <a:lnTo>
                        <a:pt x="1852" y="321"/>
                      </a:lnTo>
                      <a:lnTo>
                        <a:pt x="1835" y="378"/>
                      </a:lnTo>
                      <a:lnTo>
                        <a:pt x="1786" y="436"/>
                      </a:lnTo>
                      <a:lnTo>
                        <a:pt x="1712" y="493"/>
                      </a:lnTo>
                      <a:lnTo>
                        <a:pt x="1605" y="542"/>
                      </a:lnTo>
                      <a:lnTo>
                        <a:pt x="1482" y="584"/>
                      </a:lnTo>
                      <a:lnTo>
                        <a:pt x="1333" y="608"/>
                      </a:lnTo>
                      <a:lnTo>
                        <a:pt x="1177" y="633"/>
                      </a:lnTo>
                      <a:lnTo>
                        <a:pt x="1012" y="641"/>
                      </a:lnTo>
                      <a:lnTo>
                        <a:pt x="840" y="641"/>
                      </a:lnTo>
                      <a:lnTo>
                        <a:pt x="667" y="633"/>
                      </a:lnTo>
                      <a:lnTo>
                        <a:pt x="510" y="608"/>
                      </a:lnTo>
                      <a:lnTo>
                        <a:pt x="362" y="584"/>
                      </a:lnTo>
                      <a:lnTo>
                        <a:pt x="239" y="542"/>
                      </a:lnTo>
                      <a:lnTo>
                        <a:pt x="140" y="493"/>
                      </a:lnTo>
                      <a:lnTo>
                        <a:pt x="58" y="436"/>
                      </a:lnTo>
                      <a:lnTo>
                        <a:pt x="16" y="378"/>
                      </a:lnTo>
                      <a:lnTo>
                        <a:pt x="0" y="32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auto">
                <a:xfrm>
                  <a:off x="3137" y="2880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6"/>
                    </a:cxn>
                    <a:cxn ang="0">
                      <a:pos x="17" y="197"/>
                    </a:cxn>
                    <a:cxn ang="0">
                      <a:pos x="66" y="156"/>
                    </a:cxn>
                    <a:cxn ang="0">
                      <a:pos x="140" y="115"/>
                    </a:cxn>
                    <a:cxn ang="0">
                      <a:pos x="247" y="74"/>
                    </a:cxn>
                    <a:cxn ang="0">
                      <a:pos x="371" y="41"/>
                    </a:cxn>
                    <a:cxn ang="0">
                      <a:pos x="519" y="24"/>
                    </a:cxn>
                    <a:cxn ang="0">
                      <a:pos x="675" y="8"/>
                    </a:cxn>
                    <a:cxn ang="0">
                      <a:pos x="832" y="0"/>
                    </a:cxn>
                    <a:cxn ang="0">
                      <a:pos x="996" y="8"/>
                    </a:cxn>
                    <a:cxn ang="0">
                      <a:pos x="1153" y="24"/>
                    </a:cxn>
                    <a:cxn ang="0">
                      <a:pos x="1301" y="41"/>
                    </a:cxn>
                    <a:cxn ang="0">
                      <a:pos x="1424" y="74"/>
                    </a:cxn>
                    <a:cxn ang="0">
                      <a:pos x="1523" y="115"/>
                    </a:cxn>
                    <a:cxn ang="0">
                      <a:pos x="1606" y="156"/>
                    </a:cxn>
                    <a:cxn ang="0">
                      <a:pos x="1655" y="197"/>
                    </a:cxn>
                    <a:cxn ang="0">
                      <a:pos x="1671" y="246"/>
                    </a:cxn>
                    <a:cxn ang="0">
                      <a:pos x="1655" y="295"/>
                    </a:cxn>
                    <a:cxn ang="0">
                      <a:pos x="1606" y="345"/>
                    </a:cxn>
                    <a:cxn ang="0">
                      <a:pos x="1523" y="386"/>
                    </a:cxn>
                    <a:cxn ang="0">
                      <a:pos x="1424" y="427"/>
                    </a:cxn>
                    <a:cxn ang="0">
                      <a:pos x="1301" y="452"/>
                    </a:cxn>
                    <a:cxn ang="0">
                      <a:pos x="1153" y="476"/>
                    </a:cxn>
                    <a:cxn ang="0">
                      <a:pos x="996" y="493"/>
                    </a:cxn>
                    <a:cxn ang="0">
                      <a:pos x="832" y="493"/>
                    </a:cxn>
                    <a:cxn ang="0">
                      <a:pos x="675" y="493"/>
                    </a:cxn>
                    <a:cxn ang="0">
                      <a:pos x="519" y="476"/>
                    </a:cxn>
                    <a:cxn ang="0">
                      <a:pos x="371" y="452"/>
                    </a:cxn>
                    <a:cxn ang="0">
                      <a:pos x="247" y="427"/>
                    </a:cxn>
                    <a:cxn ang="0">
                      <a:pos x="140" y="386"/>
                    </a:cxn>
                    <a:cxn ang="0">
                      <a:pos x="66" y="345"/>
                    </a:cxn>
                    <a:cxn ang="0">
                      <a:pos x="17" y="295"/>
                    </a:cxn>
                    <a:cxn ang="0">
                      <a:pos x="0" y="246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7" y="197"/>
                      </a:lnTo>
                      <a:lnTo>
                        <a:pt x="66" y="156"/>
                      </a:lnTo>
                      <a:lnTo>
                        <a:pt x="140" y="115"/>
                      </a:lnTo>
                      <a:lnTo>
                        <a:pt x="247" y="74"/>
                      </a:lnTo>
                      <a:lnTo>
                        <a:pt x="371" y="41"/>
                      </a:lnTo>
                      <a:lnTo>
                        <a:pt x="519" y="24"/>
                      </a:lnTo>
                      <a:lnTo>
                        <a:pt x="675" y="8"/>
                      </a:lnTo>
                      <a:lnTo>
                        <a:pt x="832" y="0"/>
                      </a:lnTo>
                      <a:lnTo>
                        <a:pt x="996" y="8"/>
                      </a:lnTo>
                      <a:lnTo>
                        <a:pt x="1153" y="24"/>
                      </a:lnTo>
                      <a:lnTo>
                        <a:pt x="1301" y="41"/>
                      </a:lnTo>
                      <a:lnTo>
                        <a:pt x="1424" y="74"/>
                      </a:lnTo>
                      <a:lnTo>
                        <a:pt x="1523" y="115"/>
                      </a:lnTo>
                      <a:lnTo>
                        <a:pt x="1606" y="156"/>
                      </a:lnTo>
                      <a:lnTo>
                        <a:pt x="1655" y="197"/>
                      </a:lnTo>
                      <a:lnTo>
                        <a:pt x="1671" y="246"/>
                      </a:lnTo>
                      <a:lnTo>
                        <a:pt x="1655" y="295"/>
                      </a:lnTo>
                      <a:lnTo>
                        <a:pt x="1606" y="345"/>
                      </a:lnTo>
                      <a:lnTo>
                        <a:pt x="1523" y="386"/>
                      </a:lnTo>
                      <a:lnTo>
                        <a:pt x="1424" y="427"/>
                      </a:lnTo>
                      <a:lnTo>
                        <a:pt x="1301" y="452"/>
                      </a:lnTo>
                      <a:lnTo>
                        <a:pt x="1153" y="476"/>
                      </a:lnTo>
                      <a:lnTo>
                        <a:pt x="996" y="493"/>
                      </a:lnTo>
                      <a:lnTo>
                        <a:pt x="832" y="493"/>
                      </a:lnTo>
                      <a:lnTo>
                        <a:pt x="675" y="493"/>
                      </a:lnTo>
                      <a:lnTo>
                        <a:pt x="519" y="476"/>
                      </a:lnTo>
                      <a:lnTo>
                        <a:pt x="371" y="452"/>
                      </a:lnTo>
                      <a:lnTo>
                        <a:pt x="247" y="427"/>
                      </a:lnTo>
                      <a:lnTo>
                        <a:pt x="140" y="386"/>
                      </a:lnTo>
                      <a:lnTo>
                        <a:pt x="66" y="345"/>
                      </a:lnTo>
                      <a:lnTo>
                        <a:pt x="17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" name="Group 23"/>
              <p:cNvGrpSpPr>
                <a:grpSpLocks/>
              </p:cNvGrpSpPr>
              <p:nvPr/>
            </p:nvGrpSpPr>
            <p:grpSpPr bwMode="auto">
              <a:xfrm>
                <a:off x="3788" y="669"/>
                <a:ext cx="429" cy="2516"/>
                <a:chOff x="3788" y="669"/>
                <a:chExt cx="429" cy="2516"/>
              </a:xfrm>
            </p:grpSpPr>
            <p:sp>
              <p:nvSpPr>
                <p:cNvPr id="16" name="Freeform 24"/>
                <p:cNvSpPr>
                  <a:spLocks/>
                </p:cNvSpPr>
                <p:nvPr/>
              </p:nvSpPr>
              <p:spPr bwMode="auto">
                <a:xfrm>
                  <a:off x="3845" y="784"/>
                  <a:ext cx="248" cy="741"/>
                </a:xfrm>
                <a:custGeom>
                  <a:avLst/>
                  <a:gdLst/>
                  <a:ahLst/>
                  <a:cxnLst>
                    <a:cxn ang="0">
                      <a:pos x="247" y="649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649"/>
                    </a:cxn>
                    <a:cxn ang="0">
                      <a:pos x="0" y="657"/>
                    </a:cxn>
                    <a:cxn ang="0">
                      <a:pos x="17" y="699"/>
                    </a:cxn>
                    <a:cxn ang="0">
                      <a:pos x="50" y="723"/>
                    </a:cxn>
                    <a:cxn ang="0">
                      <a:pos x="99" y="740"/>
                    </a:cxn>
                    <a:cxn ang="0">
                      <a:pos x="157" y="740"/>
                    </a:cxn>
                    <a:cxn ang="0">
                      <a:pos x="206" y="723"/>
                    </a:cxn>
                    <a:cxn ang="0">
                      <a:pos x="239" y="699"/>
                    </a:cxn>
                    <a:cxn ang="0">
                      <a:pos x="247" y="657"/>
                    </a:cxn>
                    <a:cxn ang="0">
                      <a:pos x="247" y="649"/>
                    </a:cxn>
                  </a:cxnLst>
                  <a:rect l="0" t="0" r="r" b="b"/>
                  <a:pathLst>
                    <a:path w="248" h="741">
                      <a:moveTo>
                        <a:pt x="247" y="649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649"/>
                      </a:lnTo>
                      <a:lnTo>
                        <a:pt x="0" y="657"/>
                      </a:lnTo>
                      <a:lnTo>
                        <a:pt x="17" y="699"/>
                      </a:lnTo>
                      <a:lnTo>
                        <a:pt x="50" y="723"/>
                      </a:lnTo>
                      <a:lnTo>
                        <a:pt x="99" y="740"/>
                      </a:lnTo>
                      <a:lnTo>
                        <a:pt x="157" y="740"/>
                      </a:lnTo>
                      <a:lnTo>
                        <a:pt x="206" y="723"/>
                      </a:lnTo>
                      <a:lnTo>
                        <a:pt x="239" y="699"/>
                      </a:lnTo>
                      <a:lnTo>
                        <a:pt x="247" y="657"/>
                      </a:lnTo>
                      <a:lnTo>
                        <a:pt x="247" y="64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25"/>
                <p:cNvSpPr>
                  <a:spLocks/>
                </p:cNvSpPr>
                <p:nvPr/>
              </p:nvSpPr>
              <p:spPr bwMode="auto">
                <a:xfrm>
                  <a:off x="3845" y="669"/>
                  <a:ext cx="248" cy="157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17" y="41"/>
                    </a:cxn>
                    <a:cxn ang="0">
                      <a:pos x="50" y="8"/>
                    </a:cxn>
                    <a:cxn ang="0">
                      <a:pos x="99" y="0"/>
                    </a:cxn>
                    <a:cxn ang="0">
                      <a:pos x="157" y="0"/>
                    </a:cxn>
                    <a:cxn ang="0">
                      <a:pos x="206" y="8"/>
                    </a:cxn>
                    <a:cxn ang="0">
                      <a:pos x="239" y="41"/>
                    </a:cxn>
                    <a:cxn ang="0">
                      <a:pos x="247" y="74"/>
                    </a:cxn>
                    <a:cxn ang="0">
                      <a:pos x="239" y="115"/>
                    </a:cxn>
                    <a:cxn ang="0">
                      <a:pos x="206" y="140"/>
                    </a:cxn>
                    <a:cxn ang="0">
                      <a:pos x="157" y="156"/>
                    </a:cxn>
                    <a:cxn ang="0">
                      <a:pos x="99" y="156"/>
                    </a:cxn>
                    <a:cxn ang="0">
                      <a:pos x="50" y="140"/>
                    </a:cxn>
                    <a:cxn ang="0">
                      <a:pos x="17" y="115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248" h="157">
                      <a:moveTo>
                        <a:pt x="0" y="74"/>
                      </a:moveTo>
                      <a:lnTo>
                        <a:pt x="17" y="41"/>
                      </a:lnTo>
                      <a:lnTo>
                        <a:pt x="50" y="8"/>
                      </a:lnTo>
                      <a:lnTo>
                        <a:pt x="99" y="0"/>
                      </a:lnTo>
                      <a:lnTo>
                        <a:pt x="157" y="0"/>
                      </a:lnTo>
                      <a:lnTo>
                        <a:pt x="206" y="8"/>
                      </a:lnTo>
                      <a:lnTo>
                        <a:pt x="239" y="41"/>
                      </a:lnTo>
                      <a:lnTo>
                        <a:pt x="247" y="74"/>
                      </a:lnTo>
                      <a:lnTo>
                        <a:pt x="239" y="115"/>
                      </a:lnTo>
                      <a:lnTo>
                        <a:pt x="206" y="140"/>
                      </a:lnTo>
                      <a:lnTo>
                        <a:pt x="157" y="156"/>
                      </a:lnTo>
                      <a:lnTo>
                        <a:pt x="99" y="156"/>
                      </a:lnTo>
                      <a:lnTo>
                        <a:pt x="50" y="140"/>
                      </a:lnTo>
                      <a:lnTo>
                        <a:pt x="17" y="115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26"/>
                <p:cNvSpPr>
                  <a:spLocks/>
                </p:cNvSpPr>
                <p:nvPr/>
              </p:nvSpPr>
              <p:spPr bwMode="auto">
                <a:xfrm>
                  <a:off x="3845" y="2263"/>
                  <a:ext cx="248" cy="922"/>
                </a:xfrm>
                <a:custGeom>
                  <a:avLst/>
                  <a:gdLst/>
                  <a:ahLst/>
                  <a:cxnLst>
                    <a:cxn ang="0">
                      <a:pos x="247" y="814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814"/>
                    </a:cxn>
                    <a:cxn ang="0">
                      <a:pos x="0" y="822"/>
                    </a:cxn>
                    <a:cxn ang="0">
                      <a:pos x="17" y="871"/>
                    </a:cxn>
                    <a:cxn ang="0">
                      <a:pos x="50" y="904"/>
                    </a:cxn>
                    <a:cxn ang="0">
                      <a:pos x="99" y="921"/>
                    </a:cxn>
                    <a:cxn ang="0">
                      <a:pos x="157" y="921"/>
                    </a:cxn>
                    <a:cxn ang="0">
                      <a:pos x="206" y="904"/>
                    </a:cxn>
                    <a:cxn ang="0">
                      <a:pos x="239" y="871"/>
                    </a:cxn>
                    <a:cxn ang="0">
                      <a:pos x="247" y="822"/>
                    </a:cxn>
                    <a:cxn ang="0">
                      <a:pos x="247" y="814"/>
                    </a:cxn>
                  </a:cxnLst>
                  <a:rect l="0" t="0" r="r" b="b"/>
                  <a:pathLst>
                    <a:path w="248" h="922">
                      <a:moveTo>
                        <a:pt x="247" y="814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814"/>
                      </a:lnTo>
                      <a:lnTo>
                        <a:pt x="0" y="822"/>
                      </a:lnTo>
                      <a:lnTo>
                        <a:pt x="17" y="871"/>
                      </a:lnTo>
                      <a:lnTo>
                        <a:pt x="50" y="904"/>
                      </a:lnTo>
                      <a:lnTo>
                        <a:pt x="99" y="921"/>
                      </a:lnTo>
                      <a:lnTo>
                        <a:pt x="157" y="921"/>
                      </a:lnTo>
                      <a:lnTo>
                        <a:pt x="206" y="904"/>
                      </a:lnTo>
                      <a:lnTo>
                        <a:pt x="239" y="871"/>
                      </a:lnTo>
                      <a:lnTo>
                        <a:pt x="247" y="822"/>
                      </a:lnTo>
                      <a:lnTo>
                        <a:pt x="247" y="81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27"/>
                <p:cNvSpPr>
                  <a:spLocks/>
                </p:cNvSpPr>
                <p:nvPr/>
              </p:nvSpPr>
              <p:spPr bwMode="auto">
                <a:xfrm>
                  <a:off x="3788" y="850"/>
                  <a:ext cx="429" cy="247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16" y="49"/>
                    </a:cxn>
                    <a:cxn ang="0">
                      <a:pos x="0" y="98"/>
                    </a:cxn>
                    <a:cxn ang="0">
                      <a:pos x="16" y="156"/>
                    </a:cxn>
                    <a:cxn ang="0">
                      <a:pos x="66" y="205"/>
                    </a:cxn>
                    <a:cxn ang="0">
                      <a:pos x="131" y="230"/>
                    </a:cxn>
                    <a:cxn ang="0">
                      <a:pos x="214" y="246"/>
                    </a:cxn>
                    <a:cxn ang="0">
                      <a:pos x="296" y="230"/>
                    </a:cxn>
                    <a:cxn ang="0">
                      <a:pos x="362" y="205"/>
                    </a:cxn>
                    <a:cxn ang="0">
                      <a:pos x="411" y="156"/>
                    </a:cxn>
                    <a:cxn ang="0">
                      <a:pos x="428" y="98"/>
                    </a:cxn>
                    <a:cxn ang="0">
                      <a:pos x="411" y="49"/>
                    </a:cxn>
                  </a:cxnLst>
                  <a:rect l="0" t="0" r="r" b="b"/>
                  <a:pathLst>
                    <a:path w="429" h="247">
                      <a:moveTo>
                        <a:pt x="57" y="0"/>
                      </a:moveTo>
                      <a:lnTo>
                        <a:pt x="16" y="49"/>
                      </a:lnTo>
                      <a:lnTo>
                        <a:pt x="0" y="98"/>
                      </a:lnTo>
                      <a:lnTo>
                        <a:pt x="16" y="156"/>
                      </a:lnTo>
                      <a:lnTo>
                        <a:pt x="66" y="205"/>
                      </a:lnTo>
                      <a:lnTo>
                        <a:pt x="131" y="230"/>
                      </a:lnTo>
                      <a:lnTo>
                        <a:pt x="214" y="246"/>
                      </a:lnTo>
                      <a:lnTo>
                        <a:pt x="296" y="230"/>
                      </a:lnTo>
                      <a:lnTo>
                        <a:pt x="362" y="205"/>
                      </a:lnTo>
                      <a:lnTo>
                        <a:pt x="411" y="156"/>
                      </a:lnTo>
                      <a:lnTo>
                        <a:pt x="428" y="98"/>
                      </a:lnTo>
                      <a:lnTo>
                        <a:pt x="411" y="49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8574088" y="2344738"/>
              <a:ext cx="171450" cy="171450"/>
            </a:xfrm>
            <a:custGeom>
              <a:avLst/>
              <a:gdLst/>
              <a:ahLst/>
              <a:cxnLst>
                <a:cxn ang="0">
                  <a:pos x="25" y="107"/>
                </a:cxn>
                <a:cxn ang="0">
                  <a:pos x="0" y="0"/>
                </a:cxn>
                <a:cxn ang="0">
                  <a:pos x="107" y="41"/>
                </a:cxn>
                <a:cxn ang="0">
                  <a:pos x="25" y="107"/>
                </a:cxn>
              </a:cxnLst>
              <a:rect l="0" t="0" r="r" b="b"/>
              <a:pathLst>
                <a:path w="108" h="108">
                  <a:moveTo>
                    <a:pt x="25" y="107"/>
                  </a:moveTo>
                  <a:lnTo>
                    <a:pt x="0" y="0"/>
                  </a:lnTo>
                  <a:lnTo>
                    <a:pt x="107" y="41"/>
                  </a:lnTo>
                  <a:lnTo>
                    <a:pt x="25" y="10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6118226" y="3322638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6118226" y="3935413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6118226" y="6022975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6118225" y="4497389"/>
              <a:ext cx="0" cy="156527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V="1">
              <a:off x="6118225" y="3322638"/>
              <a:ext cx="0" cy="11747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4" descr="Light vertical"/>
            <p:cNvSpPr>
              <a:spLocks/>
            </p:cNvSpPr>
            <p:nvPr/>
          </p:nvSpPr>
          <p:spPr bwMode="auto">
            <a:xfrm>
              <a:off x="6902451" y="5984876"/>
              <a:ext cx="157163" cy="793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98" y="49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9"/>
                </a:cxn>
              </a:cxnLst>
              <a:rect l="0" t="0" r="r" b="b"/>
              <a:pathLst>
                <a:path w="99" h="50">
                  <a:moveTo>
                    <a:pt x="0" y="49"/>
                  </a:moveTo>
                  <a:lnTo>
                    <a:pt x="98" y="49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5" descr="Light vertical"/>
            <p:cNvSpPr>
              <a:spLocks/>
            </p:cNvSpPr>
            <p:nvPr/>
          </p:nvSpPr>
          <p:spPr bwMode="auto">
            <a:xfrm>
              <a:off x="6902451" y="3282951"/>
              <a:ext cx="157163" cy="68263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8" y="42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99" h="43">
                  <a:moveTo>
                    <a:pt x="0" y="42"/>
                  </a:moveTo>
                  <a:lnTo>
                    <a:pt x="98" y="42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2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6" descr="Light vertical"/>
            <p:cNvSpPr>
              <a:spLocks/>
            </p:cNvSpPr>
            <p:nvPr/>
          </p:nvSpPr>
          <p:spPr bwMode="auto">
            <a:xfrm>
              <a:off x="6902451" y="3910014"/>
              <a:ext cx="157163" cy="666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98" y="41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1"/>
                </a:cxn>
              </a:cxnLst>
              <a:rect l="0" t="0" r="r" b="b"/>
              <a:pathLst>
                <a:path w="99" h="42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9764714" y="4776788"/>
              <a:ext cx="838371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Platters</a:t>
              </a: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9645651" y="4300539"/>
              <a:ext cx="392113" cy="484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V="1">
              <a:off x="9645651" y="5084764"/>
              <a:ext cx="392113" cy="5857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9104313" y="2049463"/>
              <a:ext cx="830356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Spindle</a:t>
              </a:r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8470901" y="2184401"/>
              <a:ext cx="695325" cy="117475"/>
            </a:xfrm>
            <a:custGeom>
              <a:avLst/>
              <a:gdLst/>
              <a:ahLst/>
              <a:cxnLst>
                <a:cxn ang="0">
                  <a:pos x="437" y="8"/>
                </a:cxn>
                <a:cxn ang="0">
                  <a:pos x="288" y="0"/>
                </a:cxn>
                <a:cxn ang="0">
                  <a:pos x="140" y="24"/>
                </a:cxn>
                <a:cxn ang="0">
                  <a:pos x="0" y="73"/>
                </a:cxn>
              </a:cxnLst>
              <a:rect l="0" t="0" r="r" b="b"/>
              <a:pathLst>
                <a:path w="438" h="74">
                  <a:moveTo>
                    <a:pt x="437" y="8"/>
                  </a:moveTo>
                  <a:lnTo>
                    <a:pt x="288" y="0"/>
                  </a:lnTo>
                  <a:lnTo>
                    <a:pt x="140" y="24"/>
                  </a:lnTo>
                  <a:lnTo>
                    <a:pt x="0" y="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6092826" y="2365375"/>
              <a:ext cx="1043555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Disk head</a:t>
              </a:r>
            </a:p>
          </p:txBody>
        </p:sp>
        <p:grpSp>
          <p:nvGrpSpPr>
            <p:cNvPr id="47" name="Group 43"/>
            <p:cNvGrpSpPr>
              <a:grpSpLocks/>
            </p:cNvGrpSpPr>
            <p:nvPr/>
          </p:nvGrpSpPr>
          <p:grpSpPr bwMode="auto">
            <a:xfrm>
              <a:off x="6415090" y="4708525"/>
              <a:ext cx="1490663" cy="522288"/>
              <a:chOff x="2798" y="2339"/>
              <a:chExt cx="939" cy="329"/>
            </a:xfrm>
          </p:grpSpPr>
          <p:sp>
            <p:nvSpPr>
              <p:cNvPr id="48" name="Freeform 44"/>
              <p:cNvSpPr>
                <a:spLocks/>
              </p:cNvSpPr>
              <p:nvPr/>
            </p:nvSpPr>
            <p:spPr bwMode="auto">
              <a:xfrm>
                <a:off x="2831" y="2339"/>
                <a:ext cx="865" cy="124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41" y="0"/>
                  </a:cxn>
                  <a:cxn ang="0">
                    <a:pos x="41" y="41"/>
                  </a:cxn>
                  <a:cxn ang="0">
                    <a:pos x="831" y="41"/>
                  </a:cxn>
                  <a:cxn ang="0">
                    <a:pos x="831" y="0"/>
                  </a:cxn>
                  <a:cxn ang="0">
                    <a:pos x="864" y="65"/>
                  </a:cxn>
                  <a:cxn ang="0">
                    <a:pos x="831" y="123"/>
                  </a:cxn>
                  <a:cxn ang="0">
                    <a:pos x="831" y="82"/>
                  </a:cxn>
                  <a:cxn ang="0">
                    <a:pos x="41" y="82"/>
                  </a:cxn>
                  <a:cxn ang="0">
                    <a:pos x="41" y="123"/>
                  </a:cxn>
                  <a:cxn ang="0">
                    <a:pos x="0" y="65"/>
                  </a:cxn>
                </a:cxnLst>
                <a:rect l="0" t="0" r="r" b="b"/>
                <a:pathLst>
                  <a:path w="865" h="124">
                    <a:moveTo>
                      <a:pt x="0" y="65"/>
                    </a:moveTo>
                    <a:lnTo>
                      <a:pt x="41" y="0"/>
                    </a:lnTo>
                    <a:lnTo>
                      <a:pt x="41" y="41"/>
                    </a:lnTo>
                    <a:lnTo>
                      <a:pt x="831" y="41"/>
                    </a:lnTo>
                    <a:lnTo>
                      <a:pt x="831" y="0"/>
                    </a:lnTo>
                    <a:lnTo>
                      <a:pt x="864" y="65"/>
                    </a:lnTo>
                    <a:lnTo>
                      <a:pt x="831" y="123"/>
                    </a:lnTo>
                    <a:lnTo>
                      <a:pt x="831" y="82"/>
                    </a:lnTo>
                    <a:lnTo>
                      <a:pt x="41" y="82"/>
                    </a:lnTo>
                    <a:lnTo>
                      <a:pt x="41" y="123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2798" y="2464"/>
                <a:ext cx="939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500">
                    <a:solidFill>
                      <a:srgbClr val="000000"/>
                    </a:solidFill>
                    <a:latin typeface="Arial" charset="0"/>
                  </a:rPr>
                  <a:t>Arm movement</a:t>
                </a:r>
              </a:p>
            </p:txBody>
          </p:sp>
        </p:grpSp>
        <p:grpSp>
          <p:nvGrpSpPr>
            <p:cNvPr id="50" name="Group 46"/>
            <p:cNvGrpSpPr>
              <a:grpSpLocks/>
            </p:cNvGrpSpPr>
            <p:nvPr/>
          </p:nvGrpSpPr>
          <p:grpSpPr bwMode="auto">
            <a:xfrm>
              <a:off x="5257801" y="5670550"/>
              <a:ext cx="1406525" cy="801688"/>
              <a:chOff x="2069" y="2945"/>
              <a:chExt cx="886" cy="505"/>
            </a:xfrm>
          </p:grpSpPr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2069" y="3246"/>
                <a:ext cx="886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500">
                    <a:solidFill>
                      <a:srgbClr val="000000"/>
                    </a:solidFill>
                    <a:latin typeface="Arial" charset="0"/>
                  </a:rPr>
                  <a:t>Arm assembly</a:t>
                </a:r>
              </a:p>
            </p:txBody>
          </p:sp>
          <p:sp>
            <p:nvSpPr>
              <p:cNvPr id="52" name="Freeform 48"/>
              <p:cNvSpPr>
                <a:spLocks/>
              </p:cNvSpPr>
              <p:nvPr/>
            </p:nvSpPr>
            <p:spPr bwMode="auto">
              <a:xfrm>
                <a:off x="2357" y="2945"/>
                <a:ext cx="256" cy="305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0" y="230"/>
                  </a:cxn>
                  <a:cxn ang="0">
                    <a:pos x="16" y="156"/>
                  </a:cxn>
                  <a:cxn ang="0">
                    <a:pos x="57" y="91"/>
                  </a:cxn>
                  <a:cxn ang="0">
                    <a:pos x="115" y="41"/>
                  </a:cxn>
                  <a:cxn ang="0">
                    <a:pos x="181" y="9"/>
                  </a:cxn>
                  <a:cxn ang="0">
                    <a:pos x="255" y="0"/>
                  </a:cxn>
                </a:cxnLst>
                <a:rect l="0" t="0" r="r" b="b"/>
                <a:pathLst>
                  <a:path w="256" h="305">
                    <a:moveTo>
                      <a:pt x="8" y="304"/>
                    </a:moveTo>
                    <a:lnTo>
                      <a:pt x="0" y="230"/>
                    </a:lnTo>
                    <a:lnTo>
                      <a:pt x="16" y="156"/>
                    </a:lnTo>
                    <a:lnTo>
                      <a:pt x="57" y="91"/>
                    </a:lnTo>
                    <a:lnTo>
                      <a:pt x="115" y="41"/>
                    </a:lnTo>
                    <a:lnTo>
                      <a:pt x="181" y="9"/>
                    </a:lnTo>
                    <a:lnTo>
                      <a:pt x="25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6707189" y="2592389"/>
              <a:ext cx="288925" cy="731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66"/>
                </a:cxn>
                <a:cxn ang="0">
                  <a:pos x="140" y="156"/>
                </a:cxn>
                <a:cxn ang="0">
                  <a:pos x="173" y="255"/>
                </a:cxn>
                <a:cxn ang="0">
                  <a:pos x="181" y="353"/>
                </a:cxn>
                <a:cxn ang="0">
                  <a:pos x="165" y="460"/>
                </a:cxn>
              </a:cxnLst>
              <a:rect l="0" t="0" r="r" b="b"/>
              <a:pathLst>
                <a:path w="182" h="461">
                  <a:moveTo>
                    <a:pt x="0" y="0"/>
                  </a:moveTo>
                  <a:lnTo>
                    <a:pt x="82" y="66"/>
                  </a:lnTo>
                  <a:lnTo>
                    <a:pt x="140" y="156"/>
                  </a:lnTo>
                  <a:lnTo>
                    <a:pt x="173" y="255"/>
                  </a:lnTo>
                  <a:lnTo>
                    <a:pt x="181" y="353"/>
                  </a:lnTo>
                  <a:lnTo>
                    <a:pt x="165" y="46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9199563" y="2255838"/>
              <a:ext cx="1289050" cy="792162"/>
              <a:chOff x="4552" y="794"/>
              <a:chExt cx="812" cy="499"/>
            </a:xfrm>
          </p:grpSpPr>
          <p:sp>
            <p:nvSpPr>
              <p:cNvPr id="55" name="Freeform 51"/>
              <p:cNvSpPr>
                <a:spLocks/>
              </p:cNvSpPr>
              <p:nvPr/>
            </p:nvSpPr>
            <p:spPr bwMode="auto">
              <a:xfrm>
                <a:off x="4609" y="988"/>
                <a:ext cx="372" cy="305"/>
              </a:xfrm>
              <a:custGeom>
                <a:avLst/>
                <a:gdLst/>
                <a:ahLst/>
                <a:cxnLst>
                  <a:cxn ang="0">
                    <a:pos x="371" y="0"/>
                  </a:cxn>
                  <a:cxn ang="0">
                    <a:pos x="255" y="33"/>
                  </a:cxn>
                  <a:cxn ang="0">
                    <a:pos x="148" y="107"/>
                  </a:cxn>
                  <a:cxn ang="0">
                    <a:pos x="58" y="197"/>
                  </a:cxn>
                  <a:cxn ang="0">
                    <a:pos x="0" y="304"/>
                  </a:cxn>
                </a:cxnLst>
                <a:rect l="0" t="0" r="r" b="b"/>
                <a:pathLst>
                  <a:path w="372" h="305">
                    <a:moveTo>
                      <a:pt x="371" y="0"/>
                    </a:moveTo>
                    <a:lnTo>
                      <a:pt x="255" y="33"/>
                    </a:lnTo>
                    <a:lnTo>
                      <a:pt x="148" y="107"/>
                    </a:lnTo>
                    <a:lnTo>
                      <a:pt x="58" y="197"/>
                    </a:lnTo>
                    <a:lnTo>
                      <a:pt x="0" y="3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6" name="Group 52"/>
              <p:cNvGrpSpPr>
                <a:grpSpLocks/>
              </p:cNvGrpSpPr>
              <p:nvPr/>
            </p:nvGrpSpPr>
            <p:grpSpPr bwMode="auto">
              <a:xfrm>
                <a:off x="4552" y="794"/>
                <a:ext cx="812" cy="442"/>
                <a:chOff x="4552" y="794"/>
                <a:chExt cx="812" cy="442"/>
              </a:xfrm>
            </p:grpSpPr>
            <p:sp>
              <p:nvSpPr>
                <p:cNvPr id="57" name="Rectangle 53"/>
                <p:cNvSpPr>
                  <a:spLocks noChangeArrowheads="1"/>
                </p:cNvSpPr>
                <p:nvPr/>
              </p:nvSpPr>
              <p:spPr bwMode="auto">
                <a:xfrm>
                  <a:off x="4888" y="794"/>
                  <a:ext cx="476" cy="2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defTabSz="457200" eaLnBrk="0" hangingPunct="0"/>
                  <a:r>
                    <a:rPr lang="en-US" sz="1500">
                      <a:solidFill>
                        <a:srgbClr val="000000"/>
                      </a:solidFill>
                      <a:latin typeface="Arial" charset="0"/>
                    </a:rPr>
                    <a:t>Tracks</a:t>
                  </a:r>
                </a:p>
              </p:txBody>
            </p:sp>
            <p:sp>
              <p:nvSpPr>
                <p:cNvPr id="58" name="Freeform 54"/>
                <p:cNvSpPr>
                  <a:spLocks/>
                </p:cNvSpPr>
                <p:nvPr/>
              </p:nvSpPr>
              <p:spPr bwMode="auto">
                <a:xfrm>
                  <a:off x="4552" y="988"/>
                  <a:ext cx="305" cy="248"/>
                </a:xfrm>
                <a:custGeom>
                  <a:avLst/>
                  <a:gdLst/>
                  <a:ahLst/>
                  <a:cxnLst>
                    <a:cxn ang="0">
                      <a:pos x="304" y="0"/>
                    </a:cxn>
                    <a:cxn ang="0">
                      <a:pos x="222" y="0"/>
                    </a:cxn>
                    <a:cxn ang="0">
                      <a:pos x="139" y="33"/>
                    </a:cxn>
                    <a:cxn ang="0">
                      <a:pos x="74" y="90"/>
                    </a:cxn>
                    <a:cxn ang="0">
                      <a:pos x="24" y="164"/>
                    </a:cxn>
                    <a:cxn ang="0">
                      <a:pos x="0" y="247"/>
                    </a:cxn>
                  </a:cxnLst>
                  <a:rect l="0" t="0" r="r" b="b"/>
                  <a:pathLst>
                    <a:path w="305" h="248">
                      <a:moveTo>
                        <a:pt x="304" y="0"/>
                      </a:moveTo>
                      <a:lnTo>
                        <a:pt x="222" y="0"/>
                      </a:lnTo>
                      <a:lnTo>
                        <a:pt x="139" y="33"/>
                      </a:lnTo>
                      <a:lnTo>
                        <a:pt x="74" y="90"/>
                      </a:lnTo>
                      <a:lnTo>
                        <a:pt x="24" y="164"/>
                      </a:lnTo>
                      <a:lnTo>
                        <a:pt x="0" y="24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9723439" y="3127375"/>
              <a:ext cx="174625" cy="44450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64" y="238"/>
                </a:cxn>
                <a:cxn ang="0">
                  <a:pos x="100" y="181"/>
                </a:cxn>
                <a:cxn ang="0">
                  <a:pos x="109" y="115"/>
                </a:cxn>
                <a:cxn ang="0">
                  <a:pos x="81" y="49"/>
                </a:cxn>
                <a:cxn ang="0">
                  <a:pos x="28" y="0"/>
                </a:cxn>
                <a:cxn ang="0">
                  <a:pos x="55" y="33"/>
                </a:cxn>
              </a:cxnLst>
              <a:rect l="0" t="0" r="r" b="b"/>
              <a:pathLst>
                <a:path w="110" h="280">
                  <a:moveTo>
                    <a:pt x="0" y="279"/>
                  </a:moveTo>
                  <a:lnTo>
                    <a:pt x="64" y="238"/>
                  </a:lnTo>
                  <a:lnTo>
                    <a:pt x="100" y="181"/>
                  </a:lnTo>
                  <a:lnTo>
                    <a:pt x="109" y="115"/>
                  </a:lnTo>
                  <a:lnTo>
                    <a:pt x="81" y="49"/>
                  </a:lnTo>
                  <a:lnTo>
                    <a:pt x="28" y="0"/>
                  </a:lnTo>
                  <a:lnTo>
                    <a:pt x="55" y="33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9932989" y="3200400"/>
              <a:ext cx="742191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Sector</a:t>
              </a: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9896475" y="3074989"/>
              <a:ext cx="520700" cy="276225"/>
            </a:xfrm>
            <a:custGeom>
              <a:avLst/>
              <a:gdLst/>
              <a:ahLst/>
              <a:cxnLst>
                <a:cxn ang="0">
                  <a:pos x="327" y="33"/>
                </a:cxn>
                <a:cxn ang="0">
                  <a:pos x="264" y="0"/>
                </a:cxn>
                <a:cxn ang="0">
                  <a:pos x="191" y="0"/>
                </a:cxn>
                <a:cxn ang="0">
                  <a:pos x="118" y="16"/>
                </a:cxn>
                <a:cxn ang="0">
                  <a:pos x="64" y="49"/>
                </a:cxn>
                <a:cxn ang="0">
                  <a:pos x="19" y="107"/>
                </a:cxn>
                <a:cxn ang="0">
                  <a:pos x="0" y="173"/>
                </a:cxn>
              </a:cxnLst>
              <a:rect l="0" t="0" r="r" b="b"/>
              <a:pathLst>
                <a:path w="328" h="174">
                  <a:moveTo>
                    <a:pt x="327" y="33"/>
                  </a:moveTo>
                  <a:lnTo>
                    <a:pt x="264" y="0"/>
                  </a:lnTo>
                  <a:lnTo>
                    <a:pt x="191" y="0"/>
                  </a:lnTo>
                  <a:lnTo>
                    <a:pt x="118" y="16"/>
                  </a:lnTo>
                  <a:lnTo>
                    <a:pt x="64" y="49"/>
                  </a:lnTo>
                  <a:lnTo>
                    <a:pt x="19" y="107"/>
                  </a:lnTo>
                  <a:lnTo>
                    <a:pt x="0" y="1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6934200" y="1676400"/>
              <a:ext cx="894476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Cylinder</a:t>
              </a:r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7467600" y="2057400"/>
              <a:ext cx="7620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145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 smtClean="0"/>
              <a:t>basic </a:t>
            </a:r>
            <a:r>
              <a:rPr lang="en-US" sz="2400" u="sng" dirty="0" smtClean="0"/>
              <a:t>operators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 smtClean="0">
                <a:sym typeface="Symbol" pitchFamily="-111" charset="2"/>
              </a:rPr>
              <a:t>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Union</a:t>
            </a:r>
            <a:r>
              <a:rPr lang="en-US" dirty="0"/>
              <a:t>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</a:t>
            </a:r>
            <a:r>
              <a:rPr lang="en-US" dirty="0" smtClean="0"/>
              <a:t>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Relational Algebra (RA)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96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Returns all tuples which satisfy a condition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s</a:t>
            </a:r>
            <a:r>
              <a:rPr lang="en-US" baseline="-25000" dirty="0" err="1"/>
              <a:t>c</a:t>
            </a:r>
            <a:r>
              <a:rPr lang="en-US" dirty="0"/>
              <a:t>(R)</a:t>
            </a:r>
          </a:p>
          <a:p>
            <a:r>
              <a:rPr lang="en-US" dirty="0" smtClean="0"/>
              <a:t>The </a:t>
            </a:r>
            <a:r>
              <a:rPr lang="en-US" dirty="0"/>
              <a:t>condition c can be =, &lt;, </a:t>
            </a:r>
            <a:r>
              <a:rPr lang="en-US" dirty="0" smtClean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&gt;,</a:t>
            </a:r>
            <a:r>
              <a:rPr lang="en-US" dirty="0" smtClean="0">
                <a:ea typeface="Times New Roman" pitchFamily="-111" charset="0"/>
                <a:cs typeface="Times New Roman" pitchFamily="-111" charset="0"/>
              </a:rPr>
              <a:t> </a:t>
            </a:r>
            <a:r>
              <a:rPr lang="en-US" dirty="0" smtClean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&lt;&gt;</a:t>
            </a:r>
            <a:endParaRPr lang="en-US" dirty="0">
              <a:ea typeface="Times New Roman" pitchFamily="-111" charset="0"/>
              <a:cs typeface="Times New Roman" pitchFamily="-111" charset="0"/>
              <a:sym typeface="Symbol" pitchFamily="-111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1. Selection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6" y="2214563"/>
            <a:ext cx="3776662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6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5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 &gt;3.5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7" y="3861816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5" y="737271"/>
            <a:ext cx="3360110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09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Eliminates columns, then removes duplicates</a:t>
            </a:r>
          </a:p>
          <a:p>
            <a:r>
              <a:rPr lang="en-US" dirty="0"/>
              <a:t>Notation:   </a:t>
            </a:r>
            <a:r>
              <a:rPr lang="en-US" dirty="0">
                <a:latin typeface="Symbol" pitchFamily="-111" charset="2"/>
              </a:rPr>
              <a:t>P </a:t>
            </a:r>
            <a:r>
              <a:rPr lang="en-US" sz="2400" baseline="-25000" dirty="0"/>
              <a:t>A1,…,An</a:t>
            </a:r>
            <a:r>
              <a:rPr lang="en-US" sz="1200" dirty="0"/>
              <a:t> </a:t>
            </a:r>
            <a:r>
              <a:rPr lang="en-US" dirty="0"/>
              <a:t>(R)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2</a:t>
                </a:r>
                <a:r>
                  <a:rPr lang="en-US" dirty="0" smtClean="0"/>
                  <a:t>. Projection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Π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5" y="2214563"/>
            <a:ext cx="3776662" cy="16435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6" y="410962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737271"/>
            <a:ext cx="33884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30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Each tuple in R1 with each tuple in R2</a:t>
            </a:r>
          </a:p>
          <a:p>
            <a:r>
              <a:rPr lang="en-US" dirty="0"/>
              <a:t>Notation: R1 </a:t>
            </a:r>
            <a:r>
              <a:rPr lang="en-US" dirty="0">
                <a:sym typeface="Symbol" pitchFamily="-111" charset="2"/>
              </a:rPr>
              <a:t></a:t>
            </a:r>
            <a:r>
              <a:rPr lang="en-US" dirty="0"/>
              <a:t> R2</a:t>
            </a:r>
          </a:p>
          <a:p>
            <a:r>
              <a:rPr lang="en-US" dirty="0" smtClean="0"/>
              <a:t>Rare in </a:t>
            </a:r>
            <a:r>
              <a:rPr lang="en-US" dirty="0"/>
              <a:t>practice; mainly used to express joins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3. Cross-Product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Students, People;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3997027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×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3366148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785413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21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1843088"/>
            <a:ext cx="5967413" cy="4419600"/>
          </a:xfrm>
        </p:spPr>
        <p:txBody>
          <a:bodyPr>
            <a:normAutofit/>
          </a:bodyPr>
          <a:lstStyle/>
          <a:p>
            <a:r>
              <a:rPr lang="en-US" dirty="0"/>
              <a:t>Changes the schema, not the instance</a:t>
            </a:r>
          </a:p>
          <a:p>
            <a:r>
              <a:rPr lang="en-US" dirty="0" smtClean="0"/>
              <a:t>A ‘special’ operator- neither basic nor derived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r</a:t>
            </a:r>
            <a:r>
              <a:rPr lang="en-US" dirty="0"/>
              <a:t> </a:t>
            </a:r>
            <a:r>
              <a:rPr lang="en-US" baseline="-25000" dirty="0"/>
              <a:t>B1,…,</a:t>
            </a:r>
            <a:r>
              <a:rPr lang="en-US" baseline="-25000" dirty="0" err="1"/>
              <a:t>Bn</a:t>
            </a:r>
            <a:r>
              <a:rPr lang="en-US" dirty="0"/>
              <a:t> (R)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Note: this is shorthand for the proper form (since names, not order matters!):</a:t>
            </a:r>
          </a:p>
          <a:p>
            <a:pPr lvl="1"/>
            <a:r>
              <a:rPr lang="en-US" dirty="0" smtClean="0">
                <a:latin typeface="Symbol" pitchFamily="-111" charset="2"/>
              </a:rPr>
              <a:t>r</a:t>
            </a:r>
            <a:r>
              <a:rPr lang="en-US" dirty="0" smtClean="0"/>
              <a:t> </a:t>
            </a:r>
            <a:r>
              <a:rPr lang="en-US" baseline="-25000" dirty="0" smtClean="0"/>
              <a:t>A1</a:t>
            </a:r>
            <a:r>
              <a:rPr lang="en-US" baseline="-25000" dirty="0" smtClean="0">
                <a:sym typeface="Wingdings"/>
              </a:rPr>
              <a:t></a:t>
            </a:r>
            <a:r>
              <a:rPr lang="en-US" baseline="-25000" dirty="0" smtClean="0"/>
              <a:t>B1,…,</a:t>
            </a:r>
            <a:r>
              <a:rPr lang="en-US" baseline="-25000" dirty="0" err="1" smtClean="0"/>
              <a:t>An</a:t>
            </a:r>
            <a:r>
              <a:rPr lang="en-US" baseline="-25000" dirty="0" err="1" smtClean="0">
                <a:sym typeface="Wingdings"/>
              </a:rPr>
              <a:t></a:t>
            </a:r>
            <a:r>
              <a:rPr lang="en-US" baseline="-25000" dirty="0" err="1" smtClean="0"/>
              <a:t>Bn</a:t>
            </a:r>
            <a:r>
              <a:rPr lang="en-US" dirty="0" smtClean="0"/>
              <a:t> </a:t>
            </a:r>
            <a:r>
              <a:rPr lang="en-US" dirty="0"/>
              <a:t>(R)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Renaming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name,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gradePtAvg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7335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𝑠𝑡𝑢𝑑𝐼𝑑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𝑛𝑎𝑚𝑒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𝑔𝑟𝑎𝑑𝑒𝑃𝑡𝐴𝑣𝑔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blipFill rotWithShape="0">
                <a:blip r:embed="rId3"/>
                <a:stretch>
                  <a:fillRect l="-1072" r="-201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415861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823413"/>
            <a:ext cx="35861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0152" y="5680056"/>
            <a:ext cx="641032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care about this operator </a:t>
            </a:r>
            <a:r>
              <a:rPr lang="en-US" sz="2800" i="1" dirty="0" smtClean="0">
                <a:latin typeface="+mj-lt"/>
              </a:rPr>
              <a:t>because</a:t>
            </a:r>
            <a:r>
              <a:rPr lang="en-US" sz="2800" dirty="0" smtClean="0">
                <a:latin typeface="+mj-lt"/>
              </a:rPr>
              <a:t> we are working in a </a:t>
            </a:r>
            <a:r>
              <a:rPr lang="en-US" sz="2800" i="1" dirty="0" smtClean="0">
                <a:latin typeface="+mj-lt"/>
              </a:rPr>
              <a:t>named perspective</a:t>
            </a:r>
            <a:endParaRPr lang="en-US" sz="2800" i="1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44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  <p:bldP spid="1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90599" y="1843088"/>
                <a:ext cx="5967413" cy="483550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Notation: 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</a:p>
              <a:p>
                <a:endParaRPr lang="en-US" dirty="0" smtClean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Joins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and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on </a:t>
                </a:r>
                <a:r>
                  <a:rPr lang="en-US" i="1" dirty="0">
                    <a:ea typeface="Arial Unicode MS" pitchFamily="-111" charset="0"/>
                    <a:cs typeface="Arial Unicode MS" pitchFamily="-111" charset="0"/>
                  </a:rPr>
                  <a:t>equality of all shared attributes</a:t>
                </a: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If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has attribute set A, and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has attribute set B, and they share attributes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⋂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B = C, can also be written: </a:t>
                </a:r>
                <a:r>
                  <a:rPr lang="en-US" dirty="0"/>
                  <a:t>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i="1" baseline="-25000">
                        <a:latin typeface="Cambria Math" charset="0"/>
                        <a:ea typeface="Cambria Math" charset="0"/>
                        <a:cs typeface="Cambria Math" charset="0"/>
                      </a:rPr>
                      <m:t>𝐶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Our first example of a </a:t>
                </a:r>
                <a:r>
                  <a:rPr lang="en-US" i="1" dirty="0">
                    <a:ea typeface="Arial Unicode MS" pitchFamily="-111" charset="0"/>
                    <a:cs typeface="Arial Unicode MS" pitchFamily="-111" charset="0"/>
                  </a:rPr>
                  <a:t>derived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RA</a:t>
                </a:r>
                <a:r>
                  <a:rPr lang="en-US" i="1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operator:</a:t>
                </a: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Meaning: 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= </a:t>
                </a:r>
                <a:r>
                  <a:rPr lang="en-US" dirty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 U B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(</a:t>
                </a:r>
                <a:r>
                  <a:rPr lang="en-US" dirty="0" err="1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=D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  <m:t>𝐶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Arial Unicode MS" pitchFamily="-111" charset="0"/>
                        <a:cs typeface="Arial Unicode MS" pitchFamily="-111" charset="0"/>
                      </a:rPr>
                      <m:t>(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) </a:t>
                </a:r>
                <a:r>
                  <a:rPr lang="en-US" dirty="0">
                    <a:sym typeface="Symbol" pitchFamily="-111" charset="2"/>
                  </a:rPr>
                  <a:t> R</a:t>
                </a:r>
                <a:r>
                  <a:rPr lang="en-US" baseline="-25000" dirty="0">
                    <a:sym typeface="Symbol" pitchFamily="-111" charset="2"/>
                  </a:rPr>
                  <a:t>2</a:t>
                </a:r>
                <a:r>
                  <a:rPr lang="en-US" dirty="0">
                    <a:sym typeface="Symbol" pitchFamily="-111" charset="2"/>
                  </a:rPr>
                  <a:t>))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Where:</a:t>
                </a:r>
              </a:p>
              <a:p>
                <a:pPr lvl="2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rename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Arial Unicode MS" pitchFamily="-111" charset="0"/>
                            <a:cs typeface="Arial Unicode MS" pitchFamily="-111" charset="0"/>
                          </a:rPr>
                          <m:t>𝐶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renames the shared attributes in one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of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relations</a:t>
                </a:r>
              </a:p>
              <a:p>
                <a:pPr lvl="2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selection </a:t>
                </a:r>
                <a:r>
                  <a:rPr lang="en-US" dirty="0" err="1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=D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checks equality of the shared attributes</a:t>
                </a:r>
              </a:p>
              <a:p>
                <a:pPr lvl="2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projection </a:t>
                </a:r>
                <a:r>
                  <a:rPr lang="en-US" dirty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 U B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eliminates the duplicate common attributes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0599" y="1843088"/>
                <a:ext cx="5967413" cy="4835504"/>
              </a:xfrm>
              <a:blipFill rotWithShape="0">
                <a:blip r:embed="rId2"/>
                <a:stretch>
                  <a:fillRect l="-1328" t="-11713" r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Natural Join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560142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⋈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5233562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66491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75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SFW Query -&gt; RA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199" y="1690688"/>
            <a:ext cx="7219014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,…,A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n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          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    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AND … AND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c</a:t>
            </a:r>
            <a:r>
              <a:rPr lang="en-US" sz="2800" baseline="-25000" dirty="0" err="1" smtClean="0">
                <a:latin typeface="Menlo" charset="0"/>
                <a:ea typeface="Menlo" charset="0"/>
                <a:cs typeface="Menlo" charset="0"/>
              </a:rPr>
              <a:t>k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;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7938" y="3739377"/>
                <a:ext cx="7366760" cy="642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40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,…,</m:t>
                          </m:r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𝐴𝑛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  <m:r>
                            <a:rPr lang="en-US" sz="40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…</m:t>
                      </m:r>
                      <m:sSub>
                        <m:sSubPr>
                          <m:ctrlPr>
                            <a:rPr lang="en-US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  <m:r>
                            <a:rPr lang="en-US" sz="40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4000" b="0" i="1" baseline="-25000" smtClean="0">
                          <a:latin typeface="Cambria Math" charset="0"/>
                        </a:rPr>
                        <m:t>1</m:t>
                      </m:r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…⋈</m:t>
                      </m:r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r>
                        <a:rPr lang="en-US" sz="4000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</m:t>
                      </m:r>
                      <m:r>
                        <a:rPr lang="en-US" sz="40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938" y="3739377"/>
                <a:ext cx="7366760" cy="642612"/>
              </a:xfrm>
              <a:prstGeom prst="rect">
                <a:avLst/>
              </a:prstGeom>
              <a:blipFill rotWithShape="0">
                <a:blip r:embed="rId2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838199" y="3864415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05810" y="4913340"/>
            <a:ext cx="536942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Why must the selections “happen before” </a:t>
            </a:r>
            <a:r>
              <a:rPr lang="en-US" sz="2800" smtClean="0">
                <a:latin typeface="+mj-lt"/>
              </a:rPr>
              <a:t>the projections?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613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optimization</a:t>
            </a:r>
          </a:p>
          <a:p>
            <a:endParaRPr lang="en-US" dirty="0"/>
          </a:p>
          <a:p>
            <a:r>
              <a:rPr lang="en-US" dirty="0" smtClean="0"/>
              <a:t>Physical optimization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Index selections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IO cost estimation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7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vs. Physical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3855" cy="4351338"/>
          </a:xfrm>
        </p:spPr>
        <p:txBody>
          <a:bodyPr/>
          <a:lstStyle/>
          <a:p>
            <a:r>
              <a:rPr lang="en-US" b="1" u="sng" dirty="0" smtClean="0"/>
              <a:t>Logical optimization:</a:t>
            </a:r>
          </a:p>
          <a:p>
            <a:pPr lvl="1"/>
            <a:r>
              <a:rPr lang="en-US" sz="2800" dirty="0" smtClean="0"/>
              <a:t>Find equivalent plans that are more efficient</a:t>
            </a:r>
            <a:endParaRPr lang="en-US" sz="2800" dirty="0"/>
          </a:p>
          <a:p>
            <a:pPr lvl="1"/>
            <a:r>
              <a:rPr lang="en-US" i="1" dirty="0" smtClean="0"/>
              <a:t>Intuition: Minimize # of tuples at each step by changing the order of RA operators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Physical optimization:</a:t>
            </a:r>
          </a:p>
          <a:p>
            <a:pPr lvl="1"/>
            <a:r>
              <a:rPr lang="en-US" sz="2800" dirty="0" smtClean="0"/>
              <a:t>Find algorithm with lowest IO cost to execute our plan</a:t>
            </a:r>
          </a:p>
          <a:p>
            <a:pPr lvl="1"/>
            <a:r>
              <a:rPr lang="en-US" i="1" dirty="0" smtClean="0"/>
              <a:t>Intuition: Calculate based on physical parameters (buffer size, etc.) and estimates of data size (histograms)</a:t>
            </a:r>
            <a:endParaRPr lang="en-US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9225539" y="3755794"/>
            <a:ext cx="2143125" cy="2026344"/>
            <a:chOff x="9225539" y="3755794"/>
            <a:chExt cx="2143125" cy="2026344"/>
          </a:xfrm>
        </p:grpSpPr>
        <p:sp>
          <p:nvSpPr>
            <p:cNvPr id="8" name="Right Arrow 7"/>
            <p:cNvSpPr/>
            <p:nvPr/>
          </p:nvSpPr>
          <p:spPr>
            <a:xfrm rot="5400000">
              <a:off x="10008969" y="3803860"/>
              <a:ext cx="576263" cy="4801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225539" y="4419743"/>
              <a:ext cx="2143125" cy="13623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latin typeface="+mj-lt"/>
                </a:rPr>
                <a:t>Execution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9494086" y="584577"/>
            <a:ext cx="1606025" cy="297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SQL Query</a:t>
            </a:r>
            <a:endParaRPr lang="en-US" sz="16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468741" y="1292063"/>
            <a:ext cx="1656717" cy="5179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Relational Algebra (RA) Plan</a:t>
            </a:r>
            <a:endParaRPr lang="en-US" sz="16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210675" y="1878713"/>
            <a:ext cx="2143125" cy="1737991"/>
            <a:chOff x="9210675" y="1878713"/>
            <a:chExt cx="2143125" cy="1737991"/>
          </a:xfrm>
        </p:grpSpPr>
        <p:sp>
          <p:nvSpPr>
            <p:cNvPr id="7" name="Rounded Rectangle 6"/>
            <p:cNvSpPr/>
            <p:nvPr/>
          </p:nvSpPr>
          <p:spPr>
            <a:xfrm>
              <a:off x="9210675" y="2254309"/>
              <a:ext cx="2143125" cy="136239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>
                  <a:latin typeface="+mj-lt"/>
                </a:rPr>
                <a:t>Optimized</a:t>
              </a:r>
              <a:r>
                <a:rPr lang="en-US" sz="2800" dirty="0" smtClean="0">
                  <a:latin typeface="+mj-lt"/>
                </a:rPr>
                <a:t> RA Plan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 rot="5400000">
              <a:off x="10166174" y="1892911"/>
              <a:ext cx="285154" cy="256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Right Arrow 11"/>
          <p:cNvSpPr/>
          <p:nvPr/>
        </p:nvSpPr>
        <p:spPr>
          <a:xfrm rot="5400000">
            <a:off x="10154522" y="966591"/>
            <a:ext cx="285154" cy="25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49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Optimization: “Pushing down” projection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3431671" y="2936876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81200" y="431800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7438" y="4318001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2777024" y="3725273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810315" y="3802475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320457" y="2733800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825838" y="2015215"/>
            <a:ext cx="3390886" cy="3251456"/>
            <a:chOff x="6825838" y="2015215"/>
            <a:chExt cx="3390886" cy="3251456"/>
          </a:xfrm>
        </p:grpSpPr>
        <p:sp>
          <p:nvSpPr>
            <p:cNvPr id="11" name="AutoShape 9"/>
            <p:cNvSpPr>
              <a:spLocks noChangeAspect="1" noChangeArrowheads="1"/>
            </p:cNvSpPr>
            <p:nvPr/>
          </p:nvSpPr>
          <p:spPr bwMode="auto">
            <a:xfrm rot="16200000">
              <a:off x="8168026" y="1802994"/>
              <a:ext cx="427948" cy="85238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en-US" sz="3600" dirty="0" smtClean="0"/>
                    <a:t> </a:t>
                  </a:r>
                  <a:endParaRPr lang="en-US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6825838" y="4620340"/>
              <a:ext cx="1556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R(A,B)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8551" y="4620340"/>
              <a:ext cx="149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S(B,C)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 flipH="1" flipV="1">
              <a:off x="7513379" y="2591391"/>
              <a:ext cx="693331" cy="4921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8546670" y="2668593"/>
              <a:ext cx="693331" cy="3377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7177670" y="4366338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3600" baseline="-25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 rot="16200000" flipV="1">
              <a:off x="9056513" y="4317250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50254" y="5867340"/>
            <a:ext cx="470687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Why might we prefer this plan?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200525" y="2015214"/>
            <a:ext cx="328613" cy="132806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5614988" y="3221533"/>
            <a:ext cx="83526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58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Random Access Memory (RAM) or </a:t>
            </a:r>
            <a:r>
              <a:rPr lang="en-US" b="1" dirty="0" smtClean="0"/>
              <a:t>Main Memory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i="1" dirty="0" smtClean="0"/>
          </a:p>
          <a:p>
            <a:pPr lvl="1"/>
            <a:r>
              <a:rPr lang="en-US" i="1" dirty="0" smtClean="0"/>
              <a:t>Fast</a:t>
            </a:r>
          </a:p>
          <a:p>
            <a:pPr lvl="2"/>
            <a:r>
              <a:rPr lang="en-US" dirty="0"/>
              <a:t>Random access, byte </a:t>
            </a:r>
            <a:r>
              <a:rPr lang="en-US" dirty="0" smtClean="0"/>
              <a:t>addressable</a:t>
            </a:r>
          </a:p>
          <a:p>
            <a:pPr lvl="3"/>
            <a:r>
              <a:rPr lang="en-US" dirty="0" smtClean="0"/>
              <a:t>~10x faster for </a:t>
            </a:r>
            <a:r>
              <a:rPr lang="en-US" u="sng" dirty="0" smtClean="0"/>
              <a:t>sequential access</a:t>
            </a:r>
          </a:p>
          <a:p>
            <a:pPr lvl="3"/>
            <a:r>
              <a:rPr lang="en-US" dirty="0" smtClean="0"/>
              <a:t>~100,000x faster for </a:t>
            </a:r>
            <a:r>
              <a:rPr lang="en-US" u="sng" dirty="0" smtClean="0"/>
              <a:t>random access!</a:t>
            </a:r>
          </a:p>
          <a:p>
            <a:pPr lvl="2"/>
            <a:endParaRPr lang="en-US" u="sng" dirty="0"/>
          </a:p>
          <a:p>
            <a:pPr lvl="1"/>
            <a:r>
              <a:rPr lang="en-US" i="1" dirty="0" smtClean="0"/>
              <a:t>Volatile</a:t>
            </a:r>
          </a:p>
          <a:p>
            <a:pPr lvl="2"/>
            <a:r>
              <a:rPr lang="en-US" dirty="0" smtClean="0"/>
              <a:t>Data can be lost if e.g. crash occurs, power goes out, </a:t>
            </a:r>
            <a:r>
              <a:rPr lang="en-US" dirty="0" err="1" smtClean="0"/>
              <a:t>etc</a:t>
            </a:r>
            <a:r>
              <a:rPr lang="en-US" dirty="0" smtClean="0"/>
              <a:t>!</a:t>
            </a:r>
          </a:p>
          <a:p>
            <a:pPr lvl="2"/>
            <a:endParaRPr lang="en-US" u="sng" dirty="0"/>
          </a:p>
          <a:p>
            <a:pPr lvl="1"/>
            <a:r>
              <a:rPr lang="en-US" dirty="0" smtClean="0"/>
              <a:t>Expensive</a:t>
            </a:r>
          </a:p>
          <a:p>
            <a:pPr lvl="2"/>
            <a:r>
              <a:rPr lang="en-US" dirty="0" smtClean="0"/>
              <a:t>For $100, get 16GB of RAM vs. 2TB of disk!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59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448" y="2426486"/>
            <a:ext cx="3297504" cy="219833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372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High-level: Disk vs. </a:t>
            </a:r>
            <a:r>
              <a:rPr lang="en-US" dirty="0" smtClean="0"/>
              <a:t>Main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0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Optimization: “Pushing down” selection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3431671" y="2936876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&lt;2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81200" y="431800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7438" y="4318001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2777024" y="3725273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810315" y="3802475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320457" y="2733800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825838" y="2015215"/>
            <a:ext cx="3390886" cy="3251456"/>
            <a:chOff x="6825838" y="2015215"/>
            <a:chExt cx="3390886" cy="3251456"/>
          </a:xfrm>
        </p:grpSpPr>
        <p:sp>
          <p:nvSpPr>
            <p:cNvPr id="11" name="AutoShape 9"/>
            <p:cNvSpPr>
              <a:spLocks noChangeAspect="1" noChangeArrowheads="1"/>
            </p:cNvSpPr>
            <p:nvPr/>
          </p:nvSpPr>
          <p:spPr bwMode="auto">
            <a:xfrm rot="16200000">
              <a:off x="8168026" y="1802994"/>
              <a:ext cx="427948" cy="85238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&lt;2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6825838" y="4620340"/>
              <a:ext cx="1556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R(A,B)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8551" y="4620340"/>
              <a:ext cx="149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S(B,C)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 flipH="1" flipV="1">
              <a:off x="7513379" y="2591391"/>
              <a:ext cx="693331" cy="4921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8546670" y="2668593"/>
              <a:ext cx="693331" cy="3377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7177670" y="4366338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&lt;2</m:t>
                            </m:r>
                          </m:sub>
                        </m:sSub>
                      </m:oMath>
                    </m:oMathPara>
                  </a14:m>
                  <a:endParaRPr lang="en-US" sz="3600" baseline="-25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 rot="16200000" flipV="1">
              <a:off x="9056513" y="4317250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50254" y="5867340"/>
            <a:ext cx="470687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Why might we prefer this plan?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200525" y="2015214"/>
            <a:ext cx="328613" cy="132806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5614988" y="3221533"/>
            <a:ext cx="83526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34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commutators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commutators: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projection</a:t>
            </a:r>
            <a:r>
              <a:rPr lang="en-US" dirty="0" smtClean="0"/>
              <a:t> through </a:t>
            </a:r>
            <a:r>
              <a:rPr lang="en-US" b="1" dirty="0" smtClean="0"/>
              <a:t>(1) selection</a:t>
            </a:r>
            <a:r>
              <a:rPr lang="en-US" dirty="0" smtClean="0"/>
              <a:t>, </a:t>
            </a:r>
            <a:r>
              <a:rPr lang="en-US" b="1" dirty="0" smtClean="0"/>
              <a:t>(2) join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selection </a:t>
            </a:r>
            <a:r>
              <a:rPr lang="en-US" dirty="0" smtClean="0"/>
              <a:t>through </a:t>
            </a:r>
            <a:r>
              <a:rPr lang="en-US" b="1" dirty="0" smtClean="0"/>
              <a:t>(3) selection, (4) projection, (5) join</a:t>
            </a:r>
          </a:p>
          <a:p>
            <a:pPr lvl="1"/>
            <a:r>
              <a:rPr lang="en-US" i="1" dirty="0" smtClean="0"/>
              <a:t>Also: </a:t>
            </a:r>
            <a:r>
              <a:rPr lang="en-US" dirty="0" smtClean="0"/>
              <a:t>Joins can be re-ordered!</a:t>
            </a:r>
          </a:p>
          <a:p>
            <a:pPr lvl="1"/>
            <a:endParaRPr lang="en-US" b="1" i="1" dirty="0"/>
          </a:p>
          <a:p>
            <a:r>
              <a:rPr lang="en-US" dirty="0" smtClean="0"/>
              <a:t>Note that this is not an exhaustive set of operations</a:t>
            </a:r>
          </a:p>
          <a:p>
            <a:pPr lvl="1"/>
            <a:r>
              <a:rPr lang="en-US" dirty="0" smtClean="0"/>
              <a:t>This covers </a:t>
            </a:r>
            <a:r>
              <a:rPr lang="en-US" i="1" dirty="0" smtClean="0"/>
              <a:t>local re-writes; global re-writes possible but much harder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5357793"/>
            <a:ext cx="883920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This simple set of tools allows us to greatly improve the execution time of queries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by optimizing RA plans!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84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Input:</a:t>
            </a:r>
            <a:r>
              <a:rPr lang="en-US" dirty="0" smtClean="0"/>
              <a:t> </a:t>
            </a:r>
          </a:p>
          <a:p>
            <a:pPr lvl="1"/>
            <a:r>
              <a:rPr lang="en-US" sz="2800" dirty="0"/>
              <a:t>S</a:t>
            </a:r>
            <a:r>
              <a:rPr lang="en-US" sz="2800" dirty="0" smtClean="0"/>
              <a:t>chema of the database</a:t>
            </a:r>
          </a:p>
          <a:p>
            <a:pPr lvl="1"/>
            <a:r>
              <a:rPr lang="en-US" sz="2800" b="1" dirty="0"/>
              <a:t>W</a:t>
            </a:r>
            <a:r>
              <a:rPr lang="en-US" sz="2800" b="1" dirty="0" smtClean="0"/>
              <a:t>orkload description:</a:t>
            </a:r>
            <a:r>
              <a:rPr lang="en-US" sz="2800" dirty="0" smtClean="0"/>
              <a:t> set of (query template, frequency) pairs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Select a set of indexes that minimize execution time of the workload.</a:t>
            </a:r>
          </a:p>
          <a:p>
            <a:pPr lvl="1"/>
            <a:r>
              <a:rPr lang="en-US" sz="2800" dirty="0" smtClean="0"/>
              <a:t>Cost / benefit balance: Each additional index may help with some queries, but requires updating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2127" y="5794831"/>
            <a:ext cx="544774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This is an </a:t>
            </a:r>
            <a:r>
              <a:rPr lang="en-US" sz="2800" smtClean="0">
                <a:latin typeface="+mj-lt"/>
              </a:rPr>
              <a:t>optimization problem!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65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Cost Estimation via Histograms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390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For </a:t>
                </a:r>
                <a:r>
                  <a:rPr lang="en-US" b="1" dirty="0" smtClean="0"/>
                  <a:t>index selection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What is the cost of an index lookup?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Also for </a:t>
                </a:r>
                <a:r>
                  <a:rPr lang="en-US" b="1" dirty="0" smtClean="0"/>
                  <a:t>deciding which algorithm to use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Ex: To execute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dirty="0" smtClean="0"/>
                  <a:t>, which join algorithm should DBMS use?</a:t>
                </a:r>
                <a:endParaRPr lang="en-US" dirty="0"/>
              </a:p>
              <a:p>
                <a:pPr lvl="2"/>
                <a:endParaRPr lang="en-US" b="1" dirty="0" smtClean="0"/>
              </a:p>
              <a:p>
                <a:pPr lvl="1"/>
                <a:r>
                  <a:rPr lang="en-US" b="1" dirty="0" smtClean="0"/>
                  <a:t>What if we want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sSub>
                      <m:sSubPr>
                        <m:ctrlPr>
                          <a:rPr lang="el-GR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𝑩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b="1" dirty="0" smtClean="0"/>
                  <a:t>?</a:t>
                </a:r>
                <a:endParaRPr lang="en-US" b="1" dirty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In general, we will need some way to </a:t>
                </a:r>
                <a:r>
                  <a:rPr lang="en-US" b="1" i="1" dirty="0" smtClean="0"/>
                  <a:t>estimate</a:t>
                </a:r>
                <a:r>
                  <a:rPr lang="en-US" dirty="0" smtClean="0"/>
                  <a:t> </a:t>
                </a:r>
                <a:r>
                  <a:rPr lang="en-US" b="1" i="1" dirty="0" smtClean="0"/>
                  <a:t>intermediate result set sizes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3907"/>
              </a:xfrm>
              <a:blipFill rotWithShape="0">
                <a:blip r:embed="rId2"/>
                <a:stretch>
                  <a:fillRect l="-928" t="-2467" r="-870" b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970245" y="5664469"/>
            <a:ext cx="625151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Histograms provide a way to efficiently store estimates of these quantities</a:t>
            </a:r>
            <a:endParaRPr lang="en-US" sz="30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88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types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844" y="1818070"/>
            <a:ext cx="4970956" cy="23017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531" y="4448721"/>
            <a:ext cx="4973270" cy="22253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750" y="5299785"/>
            <a:ext cx="568325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All buckets roughly the </a:t>
            </a:r>
            <a:r>
              <a:rPr lang="en-US" sz="2800" smtClean="0">
                <a:latin typeface="+mj-lt"/>
              </a:rPr>
              <a:t>same width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750" y="2817732"/>
            <a:ext cx="568325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All buckets contain roughly the same number of items (total frequency)</a:t>
            </a:r>
            <a:endParaRPr lang="en-US" sz="28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750" y="2126378"/>
            <a:ext cx="1768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Equi</a:t>
            </a:r>
            <a:r>
              <a:rPr lang="en-US" sz="2800" dirty="0" smtClean="0">
                <a:latin typeface="+mj-lt"/>
              </a:rPr>
              <a:t>-depth</a:t>
            </a:r>
            <a:endParaRPr lang="en-US" sz="2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750" y="4637273"/>
            <a:ext cx="173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Equi</a:t>
            </a:r>
            <a:r>
              <a:rPr lang="en-US" sz="2800" dirty="0" smtClean="0">
                <a:latin typeface="+mj-lt"/>
              </a:rPr>
              <a:t>-width</a:t>
            </a:r>
            <a:endParaRPr lang="en-US" sz="28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43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Transactions: Basic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10163"/>
            <a:ext cx="7020339" cy="23582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A </a:t>
            </a:r>
            <a:r>
              <a:rPr lang="en-US" sz="3600" b="1" u="sng" dirty="0">
                <a:latin typeface="+mj-lt"/>
              </a:rPr>
              <a:t>transaction </a:t>
            </a:r>
            <a:r>
              <a:rPr lang="en-US" sz="3600" b="1" u="sng" dirty="0" smtClean="0">
                <a:latin typeface="+mj-lt"/>
              </a:rPr>
              <a:t>(“TXN”) </a:t>
            </a:r>
            <a:r>
              <a:rPr lang="en-US" sz="3600" dirty="0">
                <a:latin typeface="+mj-lt"/>
              </a:rPr>
              <a:t>is </a:t>
            </a:r>
            <a:r>
              <a:rPr lang="en-US" sz="3600" dirty="0" smtClean="0">
                <a:latin typeface="+mj-lt"/>
              </a:rPr>
              <a:t>a sequence of one or more </a:t>
            </a:r>
            <a:r>
              <a:rPr lang="en-US" sz="3600" b="1" i="1" dirty="0" smtClean="0">
                <a:latin typeface="+mj-lt"/>
              </a:rPr>
              <a:t>operations</a:t>
            </a:r>
            <a:r>
              <a:rPr lang="en-US" sz="3600" dirty="0" smtClean="0">
                <a:latin typeface="+mj-lt"/>
              </a:rPr>
              <a:t> (reads or writes) which reflects </a:t>
            </a:r>
            <a:r>
              <a:rPr lang="en-US" sz="3600" b="1" i="1" dirty="0" smtClean="0">
                <a:latin typeface="+mj-lt"/>
              </a:rPr>
              <a:t>a single real-world transition</a:t>
            </a:r>
            <a:r>
              <a:rPr lang="en-US" sz="3600" dirty="0" smtClean="0">
                <a:latin typeface="+mj-lt"/>
              </a:rPr>
              <a:t>.</a:t>
            </a:r>
            <a:endParaRPr lang="en-US" sz="3600" dirty="0">
              <a:latin typeface="+mj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310622" y="4416642"/>
            <a:ext cx="5570756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15177" y="1710163"/>
            <a:ext cx="330259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In the real world, a TXN either happened completely or not at all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42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Motivation for Transactions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8432409" cy="4876800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Grouping user actions (reads &amp; writes) into </a:t>
            </a:r>
            <a:r>
              <a:rPr lang="en-US" i="1" dirty="0" smtClean="0"/>
              <a:t>transactions </a:t>
            </a:r>
            <a:r>
              <a:rPr lang="en-US" dirty="0" smtClean="0"/>
              <a:t>helps with two goals: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Recovery &amp; Durability</a:t>
            </a:r>
            <a:r>
              <a:rPr lang="en-US" dirty="0" smtClean="0"/>
              <a:t>:  Keeping the DBMS data consistent  and durable in the face of crashes, aborts, system shutdowns, etc.</a:t>
            </a:r>
          </a:p>
          <a:p>
            <a:pPr marL="514350" indent="-514350">
              <a:buFont typeface="+mj-lt"/>
              <a:buAutoNum type="arabicPeriod"/>
            </a:pPr>
            <a:endParaRPr lang="en-US" b="1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Concurrency:</a:t>
            </a:r>
            <a:r>
              <a:rPr lang="en-US" dirty="0" smtClean="0"/>
              <a:t>  Achieving better performance by parallelizing TXNs </a:t>
            </a:r>
            <a:r>
              <a:rPr lang="en-US" i="1" dirty="0" smtClean="0"/>
              <a:t>without</a:t>
            </a:r>
            <a:r>
              <a:rPr lang="en-US" dirty="0" smtClean="0"/>
              <a:t> creating anomalies</a:t>
            </a:r>
            <a:endParaRPr lang="en-US" b="1" u="sng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64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7  &gt;  Section 1  &gt;  Motivation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608235" y="3288128"/>
            <a:ext cx="197021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This lecture!</a:t>
            </a:r>
            <a:endParaRPr lang="en-US" sz="28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8235" y="4885568"/>
            <a:ext cx="194899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Next lecture</a:t>
            </a:r>
            <a:endParaRPr lang="en-US" sz="2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561124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3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5753</TotalTime>
  <Words>6070</Words>
  <Application>Microsoft Macintosh PowerPoint</Application>
  <PresentationFormat>Widescreen</PresentationFormat>
  <Paragraphs>1259</Paragraphs>
  <Slides>74</Slides>
  <Notes>20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5" baseType="lpstr">
      <vt:lpstr>Arial Unicode MS</vt:lpstr>
      <vt:lpstr>Book Antiqua</vt:lpstr>
      <vt:lpstr>Calibri</vt:lpstr>
      <vt:lpstr>Calibri Light</vt:lpstr>
      <vt:lpstr>Cambria Math</vt:lpstr>
      <vt:lpstr>Menlo</vt:lpstr>
      <vt:lpstr>Symbol</vt:lpstr>
      <vt:lpstr>Times New Roman</vt:lpstr>
      <vt:lpstr>Wingdings</vt:lpstr>
      <vt:lpstr>Arial</vt:lpstr>
      <vt:lpstr>Office Theme</vt:lpstr>
      <vt:lpstr>CS 145 Final Review</vt:lpstr>
      <vt:lpstr>Course Summary</vt:lpstr>
      <vt:lpstr>Course Summary</vt:lpstr>
      <vt:lpstr>Course Summary</vt:lpstr>
      <vt:lpstr>Course Summary</vt:lpstr>
      <vt:lpstr>High-level: Disk vs. Main Memory</vt:lpstr>
      <vt:lpstr>PowerPoint Presentation</vt:lpstr>
      <vt:lpstr>Transactions: Basic Definition</vt:lpstr>
      <vt:lpstr>Motivation for Transactions</vt:lpstr>
      <vt:lpstr>Transaction Properties: ACID</vt:lpstr>
      <vt:lpstr>Basic Idea: (Physical) Logging</vt:lpstr>
      <vt:lpstr>Why do we need logging for atomicity?</vt:lpstr>
      <vt:lpstr>Transaction Commit Process</vt:lpstr>
      <vt:lpstr>Write-ahead Logging (WAL) Commit Protocol</vt:lpstr>
      <vt:lpstr>Write-ahead Logging (WAL) Commit Protocol</vt:lpstr>
      <vt:lpstr>Write-Ahead Logging (WAL)</vt:lpstr>
      <vt:lpstr>Why Interleave TXNs?</vt:lpstr>
      <vt:lpstr>Scheduling Definitions</vt:lpstr>
      <vt:lpstr>Conflict Types</vt:lpstr>
      <vt:lpstr>Conflicts</vt:lpstr>
      <vt:lpstr>Conflicts</vt:lpstr>
      <vt:lpstr>Conflicts</vt:lpstr>
      <vt:lpstr>PowerPoint Presentation</vt:lpstr>
      <vt:lpstr>DAGs &amp; Topological Orderings</vt:lpstr>
      <vt:lpstr>Strict Two-phase Locking (Strict 2PL) Protocol:</vt:lpstr>
      <vt:lpstr>Picture of 2-Phase Locking (2PL)</vt:lpstr>
      <vt:lpstr>Deadlocks</vt:lpstr>
      <vt:lpstr>High-Level: Lecture 11</vt:lpstr>
      <vt:lpstr>High-level: Disk vs. Main Memory</vt:lpstr>
      <vt:lpstr>The Buffer</vt:lpstr>
      <vt:lpstr>IO Aware</vt:lpstr>
      <vt:lpstr>External Merge Algorithm</vt:lpstr>
      <vt:lpstr>High-Level: Lecture 12</vt:lpstr>
      <vt:lpstr>External Merge Sort Algorithm</vt:lpstr>
      <vt:lpstr>External Merge Sort Algorithm</vt:lpstr>
      <vt:lpstr>Indexes</vt:lpstr>
      <vt:lpstr>High-Level: Lectures 14-15</vt:lpstr>
      <vt:lpstr>B+ Tree Basics</vt:lpstr>
      <vt:lpstr>B+ Tree Basics</vt:lpstr>
      <vt:lpstr>Searching a B+ Tree</vt:lpstr>
      <vt:lpstr>B+ Tree Range Search</vt:lpstr>
      <vt:lpstr>B+ Tree Range Search</vt:lpstr>
      <vt:lpstr>Clustered vs. Unclustered Index</vt:lpstr>
      <vt:lpstr>Joins: Example</vt:lpstr>
      <vt:lpstr>Join Algorithms: Overview</vt:lpstr>
      <vt:lpstr>Nested Loop Join (NLJ)</vt:lpstr>
      <vt:lpstr>Block Nested Loop Join (BNLJ)</vt:lpstr>
      <vt:lpstr>Sort Merge Join (SMJ)</vt:lpstr>
      <vt:lpstr>Simple SMJ Optimization</vt:lpstr>
      <vt:lpstr>Hash Join</vt:lpstr>
      <vt:lpstr>HJ: Skew</vt:lpstr>
      <vt:lpstr>Overview: SMJ vs. HJ</vt:lpstr>
      <vt:lpstr>How many passes do we need?</vt:lpstr>
      <vt:lpstr>How many passes do we need?</vt:lpstr>
      <vt:lpstr>How many buffer pages for nice behavior?</vt:lpstr>
      <vt:lpstr>Overview: SMJ vs. HJ</vt:lpstr>
      <vt:lpstr>High-Level: Lecture 16</vt:lpstr>
      <vt:lpstr>RDBMS Architecture</vt:lpstr>
      <vt:lpstr>The Relational Model: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Converting SFW Query -&gt; RA</vt:lpstr>
      <vt:lpstr>High-Level: Lecture 17</vt:lpstr>
      <vt:lpstr>Logical vs. Physical Optimization</vt:lpstr>
      <vt:lpstr>Logical Optimization: “Pushing down” projection</vt:lpstr>
      <vt:lpstr>Logical Optimization: “Pushing down” selection</vt:lpstr>
      <vt:lpstr>RA commutators</vt:lpstr>
      <vt:lpstr>Index Selection</vt:lpstr>
      <vt:lpstr>IO Cost Estimation via Histograms</vt:lpstr>
      <vt:lpstr>Histogram types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Final Review</dc:title>
  <dc:creator>Alex Ratner</dc:creator>
  <cp:lastModifiedBy>Peter Bailis</cp:lastModifiedBy>
  <cp:revision>149</cp:revision>
  <dcterms:created xsi:type="dcterms:W3CDTF">2015-11-24T02:58:47Z</dcterms:created>
  <dcterms:modified xsi:type="dcterms:W3CDTF">2017-12-08T00:34:47Z</dcterms:modified>
</cp:coreProperties>
</file>