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63" r:id="rId4"/>
    <p:sldId id="259" r:id="rId5"/>
    <p:sldId id="260" r:id="rId6"/>
    <p:sldId id="261" r:id="rId7"/>
    <p:sldId id="262" r:id="rId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1348"/>
    <p:restoredTop sz="94672"/>
  </p:normalViewPr>
  <p:slideViewPr>
    <p:cSldViewPr snapToGrid="0" snapToObjects="1">
      <p:cViewPr varScale="1">
        <p:scale>
          <a:sx n="134" d="100"/>
          <a:sy n="134" d="100"/>
        </p:scale>
        <p:origin x="536" y="17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viewProps" Target="viewProps.xml"/><Relationship Id="rId11" Type="http://schemas.openxmlformats.org/officeDocument/2006/relationships/theme" Target="theme/theme1.xml"/><Relationship Id="rId12" Type="http://schemas.openxmlformats.org/officeDocument/2006/relationships/tableStyles" Target="tableStyles.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11/20/22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11/20/22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11/20/22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1045B59B-615E-4718-A150-42DE5D03E1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descr="test_image.png"/>
          <p:cNvPicPr>
            <a:picLocks noChangeAspect="1"/>
          </p:cNvPicPr>
          <p:nvPr/>
        </p:nvPicPr>
        <p:blipFill>
          <a:blip r:embed="rId2"/>
          <a:stretch>
            <a:fillRect/>
          </a:stretch>
        </p:blipFill>
        <p:spPr>
          <a:xfrm>
            <a:off x="1828800" y="3017520"/>
            <a:ext cx="5486400" cy="3086100"/>
          </a:xfrm>
          <a:prstGeom prst="rect">
            <a:avLst/>
          </a:prstGeom>
        </p:spPr>
      </p:pic>
      <p:sp>
        <p:nvSpPr>
          <p:cNvPr id="17" name="Rectangle 16">
            <a:extLst>
              <a:ext uri="{FF2B5EF4-FFF2-40B4-BE49-F238E27FC236}">
                <a16:creationId xmlns:a16="http://schemas.microsoft.com/office/drawing/2014/main" id="{D6CF29CD-38B8-4924-BA11-6D6051748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261518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30258" y="365760"/>
            <a:ext cx="8074057" cy="1207269"/>
          </a:xfrm>
        </p:spPr>
        <p:txBody>
          <a:bodyPr vert="horz" lIns="91440" tIns="45720" rIns="91440" bIns="45720" rtlCol="0" anchor="b">
            <a:normAutofit/>
          </a:bodyPr>
          <a:lstStyle/>
          <a:p>
            <a:pPr>
              <a:defRPr>
                <a:solidFill>
                  <a:srgbClr val="FFFFFF"/>
                </a:solidFill>
              </a:defRPr>
            </a:pPr>
            <a:r>
              <a:t>Умные часы</a:t>
            </a:r>
          </a:p>
        </p:txBody>
      </p:sp>
      <p:sp>
        <p:nvSpPr>
          <p:cNvPr id="3" name="Content Placeholder 2"/>
          <p:cNvSpPr>
            <a:spLocks noGrp="1"/>
          </p:cNvSpPr>
          <p:nvPr>
            <p:ph idx="1"/>
          </p:nvPr>
        </p:nvSpPr>
        <p:spPr>
          <a:xfrm>
            <a:off x="1032234" y="1554480"/>
            <a:ext cx="7070105" cy="719122"/>
          </a:xfrm>
        </p:spPr>
        <p:txBody>
          <a:bodyPr vert="horz" lIns="91440" tIns="45720" rIns="91440" bIns="45720" rtlCol="0">
            <a:normAutofit/>
          </a:bodyPr>
          <a:lstStyle/>
          <a:p>
            <a:pPr marL="0" indent="0" algn="ctr" defTabSz="914400">
              <a:lnSpc>
                <a:spcPct val="90000"/>
              </a:lnSpc>
              <a:spcBef>
                <a:spcPts val="1000"/>
              </a:spcBef>
              <a:buNone/>
            </a:pPr>
            <a:endParaRPr lang="en-US" sz="2400" kern="1200" dirty="0">
              <a:solidFill>
                <a:srgbClr val="E7E6E6"/>
              </a:solidFill>
              <a:latin typeface="+mn-lt"/>
              <a:ea typeface="+mn-ea"/>
              <a:cs typeface="+mn-cs"/>
            </a:endParaRPr>
          </a:p>
        </p:txBody>
      </p:sp>
      <p:sp>
        <p:nvSpPr>
          <p:cNvPr id="18" name="TextBox 17"/>
          <p:cNvSpPr txBox="1"/>
          <p:nvPr/>
        </p:nvSpPr>
        <p:spPr>
          <a:xfrm>
            <a:off x="1828800" y="1371600"/>
            <a:ext cx="9144000" cy="914400"/>
          </a:xfrm>
          <a:prstGeom prst="rect">
            <a:avLst/>
          </a:prstGeom>
          <a:noFill/>
        </p:spPr>
        <p:txBody>
          <a:bodyPr wrap="none">
            <a:spAutoFit/>
          </a:bodyPr>
          <a:lstStyle/>
          <a:p/>
          <a:p>
            <a:pPr>
              <a:defRPr sz="2400">
                <a:solidFill>
                  <a:srgbClr val="FFFFFF"/>
                </a:solidFill>
              </a:defRPr>
            </a:pPr>
            <a:r>
              <a:t>без использования машинного обучения</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537C2F99-A710-89C8-3E27-3780F741146B}"/>
              </a:ext>
            </a:extLst>
          </p:cNvPr>
          <p:cNvSpPr>
            <a:spLocks noGrp="1"/>
          </p:cNvSpPr>
          <p:nvPr>
            <p:ph type="body" idx="1"/>
          </p:nvPr>
        </p:nvSpPr>
        <p:spPr>
          <a:xfrm>
            <a:off x="531019" y="0"/>
            <a:ext cx="4040188" cy="1484891"/>
          </a:xfrm>
        </p:spPr>
        <p:txBody>
          <a:bodyPr>
            <a:normAutofit/>
          </a:bodyPr>
          <a:lstStyle/>
          <a:p>
            <a:r>
              <a:t>Описание продукта</a:t>
            </a:r>
          </a:p>
        </p:txBody>
      </p:sp>
      <p:sp>
        <p:nvSpPr>
          <p:cNvPr id="6" name="Content Placeholder 5">
            <a:extLst>
              <a:ext uri="{FF2B5EF4-FFF2-40B4-BE49-F238E27FC236}">
                <a16:creationId xmlns:a16="http://schemas.microsoft.com/office/drawing/2014/main" id="{4A342E3E-B374-ADAB-B0FE-4A0689C61A81}"/>
              </a:ext>
            </a:extLst>
          </p:cNvPr>
          <p:cNvSpPr>
            <a:spLocks noGrp="1"/>
          </p:cNvSpPr>
          <p:nvPr>
            <p:ph sz="half" idx="2"/>
          </p:nvPr>
        </p:nvSpPr>
        <p:spPr>
          <a:xfrm>
            <a:off x="457200" y="1620982"/>
            <a:ext cx="4040188" cy="4987636"/>
          </a:xfrm>
        </p:spPr>
        <p:txBody>
          <a:bodyPr/>
          <a:lstStyle/>
          <a:p>
            <a:pPr>
              <a:defRPr sz="1600"/>
            </a:pPr>
            <a:r>
              <a:t>But I must explain to you how all this mistaken idea of denouncing pleasure and praising pain was born and I will give you a complete account of the system, and expound the actual teachings of the great explorer of the truth, the master-builder of human happiness. No one rejects, dislikes, or avoids pleasure itself, because it is pleasure, but because those who do not know how to pursue pleasure rationally encounter consequences that are extremely painful.</a:t>
            </a:r>
          </a:p>
          <a:p/>
        </p:txBody>
      </p:sp>
      <p:sp>
        <p:nvSpPr>
          <p:cNvPr id="7" name="Text Placeholder 6">
            <a:extLst>
              <a:ext uri="{FF2B5EF4-FFF2-40B4-BE49-F238E27FC236}">
                <a16:creationId xmlns:a16="http://schemas.microsoft.com/office/drawing/2014/main" id="{CAFFAF26-156C-A5B0-3882-D8D0ACD872B9}"/>
              </a:ext>
            </a:extLst>
          </p:cNvPr>
          <p:cNvSpPr>
            <a:spLocks noGrp="1" noChangeAspect="1"/>
          </p:cNvSpPr>
          <p:nvPr>
            <p:ph type="body" sz="quarter" idx="3"/>
          </p:nvPr>
        </p:nvSpPr>
        <p:spPr>
          <a:xfrm>
            <a:off x="4645025" y="0"/>
            <a:ext cx="4041775" cy="1484891"/>
          </a:xfrm>
        </p:spPr>
        <p:txBody>
          <a:bodyPr>
            <a:normAutofit/>
          </a:bodyPr>
          <a:lstStyle/>
          <a:p>
            <a:r>
              <a:t>Название рынка</a:t>
            </a:r>
          </a:p>
        </p:txBody>
      </p:sp>
      <p:sp>
        <p:nvSpPr>
          <p:cNvPr id="8" name="Content Placeholder 7">
            <a:extLst>
              <a:ext uri="{FF2B5EF4-FFF2-40B4-BE49-F238E27FC236}">
                <a16:creationId xmlns:a16="http://schemas.microsoft.com/office/drawing/2014/main" id="{EBEB49DD-291F-AFBC-2467-DB1951F217C2}"/>
              </a:ext>
            </a:extLst>
          </p:cNvPr>
          <p:cNvSpPr>
            <a:spLocks noGrp="1"/>
          </p:cNvSpPr>
          <p:nvPr>
            <p:ph sz="quarter" idx="4"/>
          </p:nvPr>
        </p:nvSpPr>
        <p:spPr>
          <a:xfrm>
            <a:off x="4645025" y="1620982"/>
            <a:ext cx="4041775" cy="4987636"/>
          </a:xfrm>
        </p:spPr>
        <p:txBody>
          <a:bodyPr/>
          <a:lstStyle/>
          <a:p>
            <a:pPr>
              <a:defRPr sz="1600"/>
            </a:pPr>
            <a:r>
              <a:t>But I must explain to you how all this mistaken idea of denouncing pleasure and praising pain was born and I will give you a complete account of the system, and expound the actual teachings of the great explorer of the truth, the master-builder of human happiness. No one rejects, dislikes, or avoids pleasure itself, because it is pleasure, but because those who do not know how to pursue pleasure rationally encounter consequences that are extremely painful.</a:t>
            </a:r>
          </a:p>
          <a:p/>
        </p:txBody>
      </p:sp>
    </p:spTree>
    <p:extLst>
      <p:ext uri="{BB962C8B-B14F-4D97-AF65-F5344CB8AC3E}">
        <p14:creationId xmlns:p14="http://schemas.microsoft.com/office/powerpoint/2010/main" val="17973368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264D464-898B-4908-88FD-33A83D6ED6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9144000" cy="685799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A5028E4-01FD-40FD-3AE9-5CE85A8CEFE1}"/>
              </a:ext>
            </a:extLst>
          </p:cNvPr>
          <p:cNvSpPr>
            <a:spLocks noGrp="1"/>
          </p:cNvSpPr>
          <p:nvPr>
            <p:ph type="title"/>
          </p:nvPr>
        </p:nvSpPr>
        <p:spPr>
          <a:xfrm>
            <a:off x="628650" y="365126"/>
            <a:ext cx="7356447" cy="1146176"/>
          </a:xfrm>
        </p:spPr>
        <p:txBody>
          <a:bodyPr>
            <a:normAutofit/>
          </a:bodyPr>
          <a:lstStyle/>
          <a:p>
            <a:pPr>
              <a:defRPr>
                <a:solidFill>
                  <a:srgbClr val="000000"/>
                </a:solidFill>
              </a:defRPr>
            </a:pPr>
            <a:r>
              <a:t>Конкуренты</a:t>
            </a:r>
          </a:p>
        </p:txBody>
      </p:sp>
      <p:sp>
        <p:nvSpPr>
          <p:cNvPr id="10" name="Freeform: Shape 9">
            <a:extLst>
              <a:ext uri="{FF2B5EF4-FFF2-40B4-BE49-F238E27FC236}">
                <a16:creationId xmlns:a16="http://schemas.microsoft.com/office/drawing/2014/main" id="{F0BC1D9E-4401-4EC0-88FD-ED103CB570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50502" y="2"/>
            <a:ext cx="893498" cy="1511301"/>
          </a:xfrm>
          <a:custGeom>
            <a:avLst/>
            <a:gdLst>
              <a:gd name="connsiteX0" fmla="*/ 697617 w 1191330"/>
              <a:gd name="connsiteY0" fmla="*/ 0 h 1511301"/>
              <a:gd name="connsiteX1" fmla="*/ 1191330 w 1191330"/>
              <a:gd name="connsiteY1" fmla="*/ 0 h 1511301"/>
              <a:gd name="connsiteX2" fmla="*/ 1191330 w 1191330"/>
              <a:gd name="connsiteY2" fmla="*/ 1511301 h 1511301"/>
              <a:gd name="connsiteX3" fmla="*/ 0 w 1191330"/>
              <a:gd name="connsiteY3" fmla="*/ 1511301 h 1511301"/>
            </a:gdLst>
            <a:ahLst/>
            <a:cxnLst>
              <a:cxn ang="0">
                <a:pos x="connsiteX0" y="connsiteY0"/>
              </a:cxn>
              <a:cxn ang="0">
                <a:pos x="connsiteX1" y="connsiteY1"/>
              </a:cxn>
              <a:cxn ang="0">
                <a:pos x="connsiteX2" y="connsiteY2"/>
              </a:cxn>
              <a:cxn ang="0">
                <a:pos x="connsiteX3" y="connsiteY3"/>
              </a:cxn>
            </a:cxnLst>
            <a:rect l="l" t="t" r="r" b="b"/>
            <a:pathLst>
              <a:path w="1191330" h="1511301">
                <a:moveTo>
                  <a:pt x="697617" y="0"/>
                </a:moveTo>
                <a:lnTo>
                  <a:pt x="1191330" y="0"/>
                </a:lnTo>
                <a:lnTo>
                  <a:pt x="1191330" y="1511301"/>
                </a:lnTo>
                <a:lnTo>
                  <a:pt x="0" y="1511301"/>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2" name="Freeform: Shape 11">
            <a:extLst>
              <a:ext uri="{FF2B5EF4-FFF2-40B4-BE49-F238E27FC236}">
                <a16:creationId xmlns:a16="http://schemas.microsoft.com/office/drawing/2014/main" id="{B0AAF7C9-094E-400C-A428-F6C2262F6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8064990" cy="5167312"/>
          </a:xfrm>
          <a:custGeom>
            <a:avLst/>
            <a:gdLst>
              <a:gd name="connsiteX0" fmla="*/ 0 w 10753320"/>
              <a:gd name="connsiteY0" fmla="*/ 0 h 5167312"/>
              <a:gd name="connsiteX1" fmla="*/ 9680943 w 10753320"/>
              <a:gd name="connsiteY1" fmla="*/ 0 h 5167312"/>
              <a:gd name="connsiteX2" fmla="*/ 9680223 w 10753320"/>
              <a:gd name="connsiteY2" fmla="*/ 952 h 5167312"/>
              <a:gd name="connsiteX3" fmla="*/ 10753320 w 10753320"/>
              <a:gd name="connsiteY3" fmla="*/ 952 h 5167312"/>
              <a:gd name="connsiteX4" fmla="*/ 8359441 w 10753320"/>
              <a:gd name="connsiteY4" fmla="*/ 5167312 h 5167312"/>
              <a:gd name="connsiteX5" fmla="*/ 4821866 w 10753320"/>
              <a:gd name="connsiteY5" fmla="*/ 5167312 h 5167312"/>
              <a:gd name="connsiteX6" fmla="*/ 4821866 w 10753320"/>
              <a:gd name="connsiteY6" fmla="*/ 5166360 h 5167312"/>
              <a:gd name="connsiteX7" fmla="*/ 0 w 10753320"/>
              <a:gd name="connsiteY7" fmla="*/ 5166360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53320" h="5167312">
                <a:moveTo>
                  <a:pt x="0" y="0"/>
                </a:moveTo>
                <a:lnTo>
                  <a:pt x="9680943" y="0"/>
                </a:lnTo>
                <a:lnTo>
                  <a:pt x="9680223" y="952"/>
                </a:lnTo>
                <a:lnTo>
                  <a:pt x="10753320" y="952"/>
                </a:lnTo>
                <a:lnTo>
                  <a:pt x="8359441" y="5167312"/>
                </a:lnTo>
                <a:lnTo>
                  <a:pt x="4821866" y="5167312"/>
                </a:lnTo>
                <a:lnTo>
                  <a:pt x="4821866" y="5166360"/>
                </a:lnTo>
                <a:lnTo>
                  <a:pt x="0" y="516636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9CBF1BA2-2DA8-745D-FA60-8CE28F9AE913}"/>
              </a:ext>
            </a:extLst>
          </p:cNvPr>
          <p:cNvSpPr>
            <a:spLocks noGrp="1"/>
          </p:cNvSpPr>
          <p:nvPr>
            <p:ph idx="1"/>
          </p:nvPr>
        </p:nvSpPr>
        <p:spPr>
          <a:xfrm>
            <a:off x="628650" y="2055811"/>
            <a:ext cx="5486400" cy="4121152"/>
          </a:xfrm>
        </p:spPr>
        <p:txBody>
          <a:bodyPr>
            <a:normAutofit/>
          </a:bodyPr>
          <a:lstStyle/>
          <a:p>
            <a:pPr>
              <a:defRPr sz="1600"/>
            </a:pPr>
            <a:r>
              <a:t>Конкуренты:	But I must explain to you how all this mistaken idea of denouncing pleasure and praising pain was born and I will give you a complete account of the system, and expound the actual teachings of the great explorer of the truth, the master-builder of human happiness.</a:t>
            </a:r>
          </a:p>
          <a:p>
            <a:pPr>
              <a:defRPr sz="1600"/>
            </a:pPr>
            <a:r>
              <a:t>уникальность продукта:	But I must explain to you how all this mistaken idea of denouncing pleasure and praising pain was born and I will give you a complete account of the system, and expound the actual teachings of the great explorer of the truth, the master-builder of human happiness.</a:t>
            </a:r>
          </a:p>
          <a:p>
            <a:pPr>
              <a:defRPr sz="1600"/>
            </a:pPr>
            <a:r>
              <a:t>Почему мы лучше?	But I must explain to you how all this mistaken idea of denouncing pleasure and praising pain was born and I will give you a complete account of the system, and expound the actual teachings of the great explorer of the truth, the master-builder of human happiness.</a:t>
            </a:r>
          </a:p>
          <a:p>
            <a:pPr>
              <a:defRPr sz="1600"/>
            </a:pPr>
          </a:p>
        </p:txBody>
      </p:sp>
      <p:sp>
        <p:nvSpPr>
          <p:cNvPr id="14" name="Freeform: Shape 13">
            <a:extLst>
              <a:ext uri="{FF2B5EF4-FFF2-40B4-BE49-F238E27FC236}">
                <a16:creationId xmlns:a16="http://schemas.microsoft.com/office/drawing/2014/main" id="{6200B311-3585-4069-AAC6-CD443FA5B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92989" y="1690688"/>
            <a:ext cx="2751011" cy="5167312"/>
          </a:xfrm>
          <a:custGeom>
            <a:avLst/>
            <a:gdLst>
              <a:gd name="connsiteX0" fmla="*/ 2391664 w 3668014"/>
              <a:gd name="connsiteY0" fmla="*/ 0 h 5167312"/>
              <a:gd name="connsiteX1" fmla="*/ 3668014 w 3668014"/>
              <a:gd name="connsiteY1" fmla="*/ 0 h 5167312"/>
              <a:gd name="connsiteX2" fmla="*/ 3668014 w 3668014"/>
              <a:gd name="connsiteY2" fmla="*/ 5167312 h 5167312"/>
              <a:gd name="connsiteX3" fmla="*/ 0 w 3668014"/>
              <a:gd name="connsiteY3" fmla="*/ 5167312 h 5167312"/>
              <a:gd name="connsiteX4" fmla="*/ 2393879 w 3668014"/>
              <a:gd name="connsiteY4" fmla="*/ 952 h 5167312"/>
              <a:gd name="connsiteX5" fmla="*/ 2391664 w 3668014"/>
              <a:gd name="connsiteY5"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68014" h="5167312">
                <a:moveTo>
                  <a:pt x="2391664" y="0"/>
                </a:moveTo>
                <a:lnTo>
                  <a:pt x="3668014" y="0"/>
                </a:lnTo>
                <a:lnTo>
                  <a:pt x="3668014" y="5167312"/>
                </a:lnTo>
                <a:lnTo>
                  <a:pt x="0" y="5167312"/>
                </a:lnTo>
                <a:lnTo>
                  <a:pt x="2393879" y="952"/>
                </a:lnTo>
                <a:lnTo>
                  <a:pt x="2391664" y="952"/>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59390217"/>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90722" cy="6858000"/>
          </a:xfrm>
          <a:prstGeom prst="rect">
            <a:avLst/>
          </a:prstGeom>
          <a:solidFill>
            <a:srgbClr val="3F3F3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pic>
        <p:nvPicPr>
          <p:cNvPr id="20" name="Picture 19" descr="fourth_plot.png"/>
          <p:cNvPicPr>
            <a:picLocks noChangeAspect="1"/>
          </p:cNvPicPr>
          <p:nvPr/>
        </p:nvPicPr>
        <p:blipFill>
          <a:blip r:embed="rId2"/>
          <a:stretch>
            <a:fillRect/>
          </a:stretch>
        </p:blipFill>
        <p:spPr>
          <a:xfrm>
            <a:off x="3657600" y="1828800"/>
            <a:ext cx="5486400" cy="4114800"/>
          </a:xfrm>
          <a:prstGeom prst="rect">
            <a:avLst/>
          </a:prstGeom>
        </p:spPr>
      </p:pic>
      <p:sp>
        <p:nvSpPr>
          <p:cNvPr id="10" name="Title 9">
            <a:extLst>
              <a:ext uri="{FF2B5EF4-FFF2-40B4-BE49-F238E27FC236}">
                <a16:creationId xmlns:a16="http://schemas.microsoft.com/office/drawing/2014/main" id="{0B87125F-E9A6-6A0B-6099-A84B0C3BAA16}"/>
              </a:ext>
            </a:extLst>
          </p:cNvPr>
          <p:cNvSpPr>
            <a:spLocks noGrp="1"/>
          </p:cNvSpPr>
          <p:nvPr>
            <p:ph type="title"/>
          </p:nvPr>
        </p:nvSpPr>
        <p:spPr>
          <a:xfrm>
            <a:off x="482601" y="623392"/>
            <a:ext cx="2522980" cy="1607060"/>
          </a:xfrm>
          <a:noFill/>
          <a:ln w="19050">
            <a:solidFill>
              <a:schemeClr val="tx1"/>
            </a:solidFill>
          </a:ln>
        </p:spPr>
        <p:txBody>
          <a:bodyPr vert="horz" wrap="square" lIns="91440" tIns="45720" rIns="91440" bIns="45720" rtlCol="0" anchor="ctr">
            <a:normAutofit/>
          </a:bodyPr>
          <a:lstStyle/>
          <a:p>
            <a:pPr defTabSz="914400">
              <a:lnSpc>
                <a:spcPct val="90000"/>
              </a:lnSpc>
            </a:pPr>
            <a:r>
              <a:rPr lang="en-US" sz="2400" kern="1200">
                <a:solidFill>
                  <a:schemeClr val="tx1"/>
                </a:solidFill>
                <a:latin typeface="+mj-lt"/>
                <a:ea typeface="+mj-ea"/>
                <a:cs typeface="+mj-cs"/>
              </a:rPr>
              <a:t>Финансовые показатели</a:t>
            </a:r>
          </a:p>
        </p:txBody>
      </p:sp>
      <p:sp>
        <p:nvSpPr>
          <p:cNvPr id="12" name="Content Placeholder 11">
            <a:extLst>
              <a:ext uri="{FF2B5EF4-FFF2-40B4-BE49-F238E27FC236}">
                <a16:creationId xmlns:a16="http://schemas.microsoft.com/office/drawing/2014/main" id="{3BB9F018-605C-9A7A-5C38-FCFDBA662D09}"/>
              </a:ext>
            </a:extLst>
          </p:cNvPr>
          <p:cNvSpPr>
            <a:spLocks noGrp="1"/>
          </p:cNvSpPr>
          <p:nvPr>
            <p:ph sz="half" idx="2"/>
          </p:nvPr>
        </p:nvSpPr>
        <p:spPr>
          <a:xfrm>
            <a:off x="482601" y="2638043"/>
            <a:ext cx="2522980" cy="3415623"/>
          </a:xfrm>
        </p:spPr>
        <p:txBody>
          <a:bodyPr vert="horz" lIns="91440" tIns="45720" rIns="91440" bIns="45720" rtlCol="0">
            <a:normAutofit/>
          </a:bodyPr>
          <a:lstStyle/>
          <a:p>
            <a:pPr indent="-228600" defTabSz="914400">
              <a:lnSpc>
                <a:spcPct val="90000"/>
              </a:lnSpc>
              <a:buFont typeface="Arial" panose="020B0604020202020204" pitchFamily="34" charset="0"/>
              <a:buChar char="•"/>
            </a:pPr>
            <a:endParaRPr lang="en-US" sz="1700" dirty="0"/>
          </a:p>
        </p:txBody>
      </p:sp>
      <p:sp>
        <p:nvSpPr>
          <p:cNvPr id="3" name="Content Placeholder 2">
            <a:extLst>
              <a:ext uri="{FF2B5EF4-FFF2-40B4-BE49-F238E27FC236}">
                <a16:creationId xmlns:a16="http://schemas.microsoft.com/office/drawing/2014/main" id="{705EBBE9-95AC-08A7-B0E2-2D19F8A81D6F}"/>
              </a:ext>
            </a:extLst>
          </p:cNvPr>
          <p:cNvSpPr>
            <a:spLocks noGrp="1"/>
          </p:cNvSpPr>
          <p:nvPr>
            <p:ph sz="half" idx="1"/>
          </p:nvPr>
        </p:nvSpPr>
        <p:spPr>
          <a:xfrm>
            <a:off x="4572000" y="1426922"/>
            <a:ext cx="4038600" cy="4525963"/>
          </a:xfrm>
        </p:spPr>
        <p:txBody>
          <a:bodyPr/>
          <a:lstStyle/>
          <a:p>
            <a:endParaRPr lang="en-RU" dirty="0"/>
          </a:p>
        </p:txBody>
      </p:sp>
      <p:sp>
        <p:nvSpPr>
          <p:cNvPr id="19" name="TextBox 18"/>
          <p:cNvSpPr txBox="1"/>
          <p:nvPr/>
        </p:nvSpPr>
        <p:spPr>
          <a:xfrm>
            <a:off x="182880" y="2743200"/>
            <a:ext cx="1828800" cy="3657600"/>
          </a:xfrm>
          <a:prstGeom prst="rect">
            <a:avLst/>
          </a:prstGeom>
          <a:noFill/>
        </p:spPr>
        <p:txBody>
          <a:bodyPr wrap="none">
            <a:spAutoFit/>
          </a:bodyPr>
          <a:lstStyle/>
          <a:p/>
          <a:p>
            <a:pPr>
              <a:defRPr sz="1400">
                <a:solidFill>
                  <a:srgbClr val="FFFFFF"/>
                </a:solidFill>
              </a:defRPr>
            </a:pPr>
            <a:r>
              <a:t>выручка(2024) - 1200_000.045</a:t>
            </a:r>
          </a:p>
          <a:p>
            <a:pPr>
              <a:defRPr sz="1400">
                <a:solidFill>
                  <a:srgbClr val="FFFFFF"/>
                </a:solidFill>
              </a:defRPr>
            </a:pPr>
            <a:r>
              <a:t>прибыль(2024) - 400_123.43</a:t>
            </a:r>
          </a:p>
          <a:p>
            <a:pPr>
              <a:defRPr sz="1400">
                <a:solidFill>
                  <a:srgbClr val="FFFFFF"/>
                </a:solidFill>
              </a:defRPr>
            </a:pPr>
            <a:r>
              <a:t>прогн. выручка(2025) - 1800_000.045</a:t>
            </a:r>
          </a:p>
          <a:p>
            <a:pPr>
              <a:defRPr sz="1400">
                <a:solidFill>
                  <a:srgbClr val="FFFFFF"/>
                </a:solidFill>
              </a:defRPr>
            </a:pPr>
            <a:r>
              <a:t>прогн. прибыль(2025) - 600_123.43</a:t>
            </a:r>
          </a:p>
        </p:txBody>
      </p:sp>
    </p:spTree>
    <p:extLst>
      <p:ext uri="{BB962C8B-B14F-4D97-AF65-F5344CB8AC3E}">
        <p14:creationId xmlns:p14="http://schemas.microsoft.com/office/powerpoint/2010/main" val="868901619"/>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F0667665-05B3-677A-937A-1DB8801626BC}"/>
              </a:ext>
            </a:extLst>
          </p:cNvPr>
          <p:cNvSpPr>
            <a:spLocks noGrp="1"/>
          </p:cNvSpPr>
          <p:nvPr>
            <p:ph type="title"/>
          </p:nvPr>
        </p:nvSpPr>
        <p:spPr>
          <a:xfrm>
            <a:off x="457200" y="-73572"/>
            <a:ext cx="8229600" cy="1491210"/>
          </a:xfrm>
        </p:spPr>
        <p:txBody>
          <a:bodyPr/>
          <a:lstStyle/>
          <a:p>
            <a:pPr>
              <a:defRPr>
                <a:solidFill>
                  <a:srgbClr val="000000"/>
                </a:solidFill>
              </a:defRPr>
            </a:pPr>
            <a:r>
              <a:rPr lang="ru-RU" dirty="0"/>
              <a:t>Описание сделки</a:t>
            </a:r>
            <a:endParaRPr lang="en-RU" dirty="0"/>
          </a:p>
        </p:txBody>
      </p:sp>
      <p:sp>
        <p:nvSpPr>
          <p:cNvPr id="11" name="Text Placeholder 10">
            <a:extLst>
              <a:ext uri="{FF2B5EF4-FFF2-40B4-BE49-F238E27FC236}">
                <a16:creationId xmlns:a16="http://schemas.microsoft.com/office/drawing/2014/main" id="{316F47FD-0C11-F19F-027E-425CA96436F5}"/>
              </a:ext>
            </a:extLst>
          </p:cNvPr>
          <p:cNvSpPr>
            <a:spLocks noGrp="1"/>
          </p:cNvSpPr>
          <p:nvPr>
            <p:ph type="body" sz="quarter" idx="3"/>
          </p:nvPr>
        </p:nvSpPr>
        <p:spPr>
          <a:xfrm>
            <a:off x="309563" y="3733800"/>
            <a:ext cx="4041775" cy="1069975"/>
          </a:xfrm>
        </p:spPr>
        <p:txBody>
          <a:bodyPr/>
          <a:lstStyle/>
          <a:p>
            <a:r>
              <a:rPr lang="ru-RU" dirty="0"/>
              <a:t>Цель инвестиций</a:t>
            </a:r>
            <a:endParaRPr lang="en-RU" dirty="0"/>
          </a:p>
          <a:p>
            <a:endParaRPr lang="en-RU" dirty="0"/>
          </a:p>
        </p:txBody>
      </p:sp>
      <p:sp>
        <p:nvSpPr>
          <p:cNvPr id="10" name="Text Placeholder 9">
            <a:extLst>
              <a:ext uri="{FF2B5EF4-FFF2-40B4-BE49-F238E27FC236}">
                <a16:creationId xmlns:a16="http://schemas.microsoft.com/office/drawing/2014/main" id="{816075A2-BDE9-298C-58F3-8A1B0648ADA8}"/>
              </a:ext>
            </a:extLst>
          </p:cNvPr>
          <p:cNvSpPr>
            <a:spLocks noGrp="1"/>
          </p:cNvSpPr>
          <p:nvPr>
            <p:ph type="body" idx="1"/>
          </p:nvPr>
        </p:nvSpPr>
        <p:spPr>
          <a:xfrm>
            <a:off x="309563" y="1104899"/>
            <a:ext cx="4040188" cy="1069975"/>
          </a:xfrm>
        </p:spPr>
        <p:txBody>
          <a:bodyPr/>
          <a:lstStyle/>
          <a:p>
            <a:r>
              <a:rPr lang="ru-RU" dirty="0"/>
              <a:t>Описание сделки</a:t>
            </a:r>
            <a:endParaRPr lang="en-RU" dirty="0"/>
          </a:p>
          <a:p>
            <a:endParaRPr lang="en-RU" dirty="0"/>
          </a:p>
        </p:txBody>
      </p:sp>
      <p:sp>
        <p:nvSpPr>
          <p:cNvPr id="8" name="Content Placeholder 7">
            <a:extLst>
              <a:ext uri="{FF2B5EF4-FFF2-40B4-BE49-F238E27FC236}">
                <a16:creationId xmlns:a16="http://schemas.microsoft.com/office/drawing/2014/main" id="{D46516FA-04E1-E2D7-1003-59BF6C96833D}"/>
              </a:ext>
            </a:extLst>
          </p:cNvPr>
          <p:cNvSpPr>
            <a:spLocks noGrp="1"/>
          </p:cNvSpPr>
          <p:nvPr>
            <p:ph sz="half" idx="2"/>
          </p:nvPr>
        </p:nvSpPr>
        <p:spPr>
          <a:xfrm>
            <a:off x="309562" y="1801813"/>
            <a:ext cx="8377237" cy="1931987"/>
          </a:xfrm>
        </p:spPr>
        <p:txBody>
          <a:bodyPr/>
          <a:lstStyle/>
          <a:p>
            <a:r>
              <a:t>But I must explain to you how all this mistaken idea of denouncing pleasure and praising pain was born and I will give you a complete account of the system, and expound the actual teachings of the great explorer of the truth, the master-builder of human happiness.</a:t>
            </a:r>
          </a:p>
          <a:p/>
        </p:txBody>
      </p:sp>
      <p:sp>
        <p:nvSpPr>
          <p:cNvPr id="9" name="Content Placeholder 8">
            <a:extLst>
              <a:ext uri="{FF2B5EF4-FFF2-40B4-BE49-F238E27FC236}">
                <a16:creationId xmlns:a16="http://schemas.microsoft.com/office/drawing/2014/main" id="{CE830C88-81AC-9721-7B0C-0C83B1CD7024}"/>
              </a:ext>
            </a:extLst>
          </p:cNvPr>
          <p:cNvSpPr>
            <a:spLocks noGrp="1"/>
          </p:cNvSpPr>
          <p:nvPr>
            <p:ph sz="quarter" idx="4"/>
          </p:nvPr>
        </p:nvSpPr>
        <p:spPr>
          <a:xfrm>
            <a:off x="307976" y="4387057"/>
            <a:ext cx="8526461" cy="2348705"/>
          </a:xfrm>
        </p:spPr>
        <p:txBody>
          <a:bodyPr/>
          <a:lstStyle/>
          <a:p>
            <a:r>
              <a:t>But I must explain to you how all this mistaken idea of denouncing pleasure and praising pain was born and I will give you a complete account of the system, and expound the actual teachings of the great explorer of the truth, the master-builder of human happiness.</a:t>
            </a:r>
          </a:p>
          <a:p/>
        </p:txBody>
      </p:sp>
    </p:spTree>
    <p:extLst>
      <p:ext uri="{BB962C8B-B14F-4D97-AF65-F5344CB8AC3E}">
        <p14:creationId xmlns:p14="http://schemas.microsoft.com/office/powerpoint/2010/main" val="23769290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A1D1C1B-827E-E298-17F9-D35901A6E5C2}"/>
              </a:ext>
            </a:extLst>
          </p:cNvPr>
          <p:cNvSpPr>
            <a:spLocks noGrp="1"/>
          </p:cNvSpPr>
          <p:nvPr>
            <p:ph type="title"/>
          </p:nvPr>
        </p:nvSpPr>
        <p:spPr>
          <a:xfrm>
            <a:off x="1240022" y="365760"/>
            <a:ext cx="7025402" cy="1188720"/>
          </a:xfrm>
        </p:spPr>
        <p:txBody>
          <a:bodyPr>
            <a:normAutofit/>
          </a:bodyPr>
          <a:lstStyle/>
          <a:p>
            <a:r>
              <a:rPr lang="ru-RU"/>
              <a:t>Команда</a:t>
            </a:r>
            <a:endParaRPr lang="en-RU"/>
          </a:p>
        </p:txBody>
      </p:sp>
      <p:sp>
        <p:nvSpPr>
          <p:cNvPr id="24" name="Freeform: Shape 23">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323075"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Shape 25">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0"/>
            <a:ext cx="9144000"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Shape 27">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728740"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BB969108-1960-4FFA-1B99-D47B03350227}"/>
              </a:ext>
            </a:extLst>
          </p:cNvPr>
          <p:cNvSpPr>
            <a:spLocks noGrp="1"/>
          </p:cNvSpPr>
          <p:nvPr>
            <p:ph idx="1"/>
          </p:nvPr>
        </p:nvSpPr>
        <p:spPr/>
        <p:txBody>
          <a:bodyPr/>
          <a:lstStyle/>
          <a:p>
            <a:endParaRPr lang="en-RU"/>
          </a:p>
        </p:txBody>
      </p:sp>
      <p:sp>
        <p:nvSpPr>
          <p:cNvPr id="29" name="TextBox 28"/>
          <p:cNvSpPr txBox="1"/>
          <p:nvPr/>
        </p:nvSpPr>
        <p:spPr>
          <a:xfrm>
            <a:off x="1828800" y="1554480"/>
            <a:ext cx="9144000" cy="914400"/>
          </a:xfrm>
          <a:prstGeom prst="rect">
            <a:avLst/>
          </a:prstGeom>
          <a:noFill/>
        </p:spPr>
        <p:txBody>
          <a:bodyPr wrap="none">
            <a:spAutoFit/>
          </a:bodyPr>
          <a:lstStyle/>
          <a:p/>
          <a:p>
            <a:pPr>
              <a:defRPr sz="2000">
                <a:solidFill>
                  <a:srgbClr val="000000"/>
                </a:solidFill>
              </a:defRPr>
            </a:pPr>
            <a:r>
              <a:t>• Ivan Ivanov</a:t>
            </a:r>
            <a:br/>
            <a:r>
              <a:t>	position: Senior DevOps</a:t>
            </a:r>
            <a:br/>
            <a:r>
              <a:t>	experience: 10</a:t>
            </a:r>
          </a:p>
          <a:p>
            <a:pPr>
              <a:defRPr sz="2000">
                <a:solidFill>
                  <a:srgbClr val="000000"/>
                </a:solidFill>
              </a:defRPr>
            </a:pPr>
            <a:r>
              <a:t>• Boris Ivanov</a:t>
            </a:r>
            <a:br/>
            <a:r>
              <a:t>	position: Senior DevOps</a:t>
            </a:r>
            <a:br/>
            <a:r>
              <a:t>	experience: 10</a:t>
            </a:r>
          </a:p>
          <a:p>
            <a:pPr>
              <a:defRPr sz="2000">
                <a:solidFill>
                  <a:srgbClr val="000000"/>
                </a:solidFill>
              </a:defRPr>
            </a:pPr>
            <a:r>
              <a:t>• Ivan Borisov</a:t>
            </a:r>
            <a:br/>
            <a:r>
              <a:t>	position: Senior DevOps</a:t>
            </a:r>
            <a:br/>
            <a:r>
              <a:t>	experience: 10</a:t>
            </a:r>
          </a:p>
          <a:p>
            <a:pPr>
              <a:defRPr sz="2000">
                <a:solidFill>
                  <a:srgbClr val="000000"/>
                </a:solidFill>
              </a:defRPr>
            </a:pPr>
            <a:r>
              <a:t>• Boris Borisov</a:t>
            </a:r>
            <a:br/>
            <a:r>
              <a:t>	position: Senior DevOps</a:t>
            </a:r>
            <a:br/>
            <a:r>
              <a:t>	experience: 10</a:t>
            </a:r>
          </a:p>
          <a:p>
            <a:pPr>
              <a:defRPr sz="2000">
                <a:solidFill>
                  <a:srgbClr val="000000"/>
                </a:solidFill>
              </a:defRPr>
            </a:pPr>
            <a:r>
              <a:t>• BIvan BIvanov</a:t>
            </a:r>
            <a:br/>
            <a:r>
              <a:t>	position: Senior DevOps</a:t>
            </a:r>
            <a:br/>
            <a:r>
              <a:t>	experience: 10</a:t>
            </a:r>
          </a:p>
        </p:txBody>
      </p:sp>
    </p:spTree>
    <p:extLst>
      <p:ext uri="{BB962C8B-B14F-4D97-AF65-F5344CB8AC3E}">
        <p14:creationId xmlns:p14="http://schemas.microsoft.com/office/powerpoint/2010/main" val="718019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Человек, держащий мышь">
            <a:extLst>
              <a:ext uri="{FF2B5EF4-FFF2-40B4-BE49-F238E27FC236}">
                <a16:creationId xmlns:a16="http://schemas.microsoft.com/office/drawing/2014/main" id="{3AFE3358-BB00-7081-E0AB-6933C64CADAF}"/>
              </a:ext>
            </a:extLst>
          </p:cNvPr>
          <p:cNvPicPr>
            <a:picLocks noChangeAspect="1"/>
          </p:cNvPicPr>
          <p:nvPr/>
        </p:nvPicPr>
        <p:blipFill rotWithShape="1">
          <a:blip r:embed="rId2"/>
          <a:srcRect l="16401" r="13011" b="-1"/>
          <a:stretch/>
        </p:blipFill>
        <p:spPr>
          <a:xfrm>
            <a:off x="1891767" y="10"/>
            <a:ext cx="7252231" cy="6857990"/>
          </a:xfrm>
          <a:prstGeom prst="rect">
            <a:avLst/>
          </a:prstGeom>
        </p:spPr>
      </p:pic>
      <p:sp>
        <p:nvSpPr>
          <p:cNvPr id="17" name="Rectangle 16">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542696"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7">
            <a:extLst>
              <a:ext uri="{FF2B5EF4-FFF2-40B4-BE49-F238E27FC236}">
                <a16:creationId xmlns:a16="http://schemas.microsoft.com/office/drawing/2014/main" id="{455D3ABC-1779-191E-B307-D5419EEBF8AC}"/>
              </a:ext>
            </a:extLst>
          </p:cNvPr>
          <p:cNvSpPr>
            <a:spLocks noGrp="1"/>
          </p:cNvSpPr>
          <p:nvPr>
            <p:ph type="title"/>
          </p:nvPr>
        </p:nvSpPr>
        <p:spPr>
          <a:xfrm>
            <a:off x="628650" y="365125"/>
            <a:ext cx="2866641" cy="1899912"/>
          </a:xfrm>
        </p:spPr>
        <p:txBody>
          <a:bodyPr>
            <a:normAutofit/>
          </a:bodyPr>
          <a:lstStyle/>
          <a:p>
            <a:r>
              <a:rPr lang="ru-RU" sz="3500"/>
              <a:t>Контакты</a:t>
            </a:r>
            <a:endParaRPr lang="en-RU" sz="3500"/>
          </a:p>
        </p:txBody>
      </p:sp>
      <p:sp>
        <p:nvSpPr>
          <p:cNvPr id="9" name="Content Placeholder 8">
            <a:extLst>
              <a:ext uri="{FF2B5EF4-FFF2-40B4-BE49-F238E27FC236}">
                <a16:creationId xmlns:a16="http://schemas.microsoft.com/office/drawing/2014/main" id="{20420ADC-F0F4-A97E-5A88-D226B5DEEE0A}"/>
              </a:ext>
            </a:extLst>
          </p:cNvPr>
          <p:cNvSpPr>
            <a:spLocks noGrp="1"/>
          </p:cNvSpPr>
          <p:nvPr>
            <p:ph idx="1"/>
          </p:nvPr>
        </p:nvSpPr>
        <p:spPr>
          <a:xfrm>
            <a:off x="628650" y="2434201"/>
            <a:ext cx="7791450" cy="3742762"/>
          </a:xfrm>
        </p:spPr>
        <p:txBody>
          <a:bodyPr>
            <a:normAutofit/>
          </a:bodyPr>
          <a:lstStyle/>
          <a:p>
            <a:pPr>
              <a:defRPr sz="1600"/>
            </a:pPr>
            <a:r>
              <a:t>ФИО: Иванов Григорий Никовлаевич</a:t>
            </a:r>
          </a:p>
          <a:p>
            <a:pPr>
              <a:defRPr sz="1600"/>
            </a:pPr>
            <a:r>
              <a:t>Номер телефона: +7 995 192 29 21</a:t>
            </a:r>
          </a:p>
          <a:p>
            <a:pPr>
              <a:defRPr sz="1600"/>
            </a:pPr>
            <a:r>
              <a:t>Электронная почта: ivanov@gmail.com</a:t>
            </a:r>
          </a:p>
          <a:p>
            <a:pPr>
              <a:defRPr sz="1600"/>
            </a:pPr>
            <a:r>
              <a:t>Телеграмм: @ivanov</a:t>
            </a:r>
          </a:p>
          <a:p>
            <a:pPr>
              <a:defRPr sz="1600"/>
            </a:pPr>
          </a:p>
        </p:txBody>
      </p:sp>
    </p:spTree>
    <p:extLst>
      <p:ext uri="{BB962C8B-B14F-4D97-AF65-F5344CB8AC3E}">
        <p14:creationId xmlns:p14="http://schemas.microsoft.com/office/powerpoint/2010/main" val="14330343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101</TotalTime>
  <Words>31</Words>
  <Application>Microsoft Macintosh PowerPoint</Application>
  <PresentationFormat>On-screen Show (4:3)</PresentationFormat>
  <Paragraphs>23</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Calibri</vt:lpstr>
      <vt:lpstr>Office Theme</vt:lpstr>
      <vt:lpstr> </vt:lpstr>
      <vt:lpstr>PowerPoint Presentation</vt:lpstr>
      <vt:lpstr>Конкуренты</vt:lpstr>
      <vt:lpstr>Финансовые показатели</vt:lpstr>
      <vt:lpstr>Описание сделки</vt:lpstr>
      <vt:lpstr>Команда</vt:lpstr>
      <vt:lpstr>Контакты</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Умные часы</dc:title>
  <dc:subject/>
  <dc:creator/>
  <cp:keywords/>
  <dc:description>generated using python-pptx</dc:description>
  <cp:lastModifiedBy>Said Azizov</cp:lastModifiedBy>
  <cp:revision>18</cp:revision>
  <dcterms:created xsi:type="dcterms:W3CDTF">2013-01-27T09:14:16Z</dcterms:created>
  <dcterms:modified xsi:type="dcterms:W3CDTF">2022-11-20T03:14:01Z</dcterms:modified>
  <cp:category/>
</cp:coreProperties>
</file>