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8288000" cy="10287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eK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3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8BC4E-1AEA-4325-B300-C2F5C3A94BD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3CF2A-240F-408D-82EB-F4306BBC9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2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8ADAE3-C83B-42D4-8ED1-4E9A138CD26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B4C64D-7FB6-4992-8582-34DDC90D65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A72071-028B-4DB2-A0EC-72AB16EB963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BA5A9F-6103-4621-A71E-D1DEFEEFBEB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CBA637-0F5B-485D-9AEA-0DA4DEF0F1F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976FAB-506F-4938-9373-CC8ADB3FEE4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1D7E88-49FB-406E-9999-E48F4E1028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D1F5C6-0F31-4FBB-87F1-CDED9CAACEE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AFEFA2-9A58-4907-B7B7-8082D4DADC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0DA6D7-D125-4125-8CB9-245A294DF9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376DCE-1BBF-449E-8972-E654BEE7B25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2B91E7-CC4A-4A21-AABC-3BC72CBA60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7C1A29-6067-4112-9AC4-80E809C0EE1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028880" y="1028880"/>
            <a:ext cx="5339160" cy="564120"/>
            <a:chOff x="1028880" y="1028880"/>
            <a:chExt cx="5339160" cy="564120"/>
          </a:xfrm>
        </p:grpSpPr>
        <p:sp>
          <p:nvSpPr>
            <p:cNvPr id="42" name="TextBox 3"/>
            <p:cNvSpPr/>
            <p:nvPr/>
          </p:nvSpPr>
          <p:spPr>
            <a:xfrm>
              <a:off x="2312280" y="1046880"/>
              <a:ext cx="4055760" cy="49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3" name="Picture 4"/>
            <p:cNvPicPr/>
            <p:nvPr/>
          </p:nvPicPr>
          <p:blipFill>
            <a:blip r:embed="rId2"/>
            <a:srcRect t="34015"/>
            <a:stretch/>
          </p:blipFill>
          <p:spPr>
            <a:xfrm>
              <a:off x="1028880" y="1028880"/>
              <a:ext cx="987840" cy="564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4" name="Group 5"/>
          <p:cNvGrpSpPr/>
          <p:nvPr/>
        </p:nvGrpSpPr>
        <p:grpSpPr>
          <a:xfrm>
            <a:off x="13733280" y="6603840"/>
            <a:ext cx="6044040" cy="3780360"/>
            <a:chOff x="13733280" y="6603840"/>
            <a:chExt cx="6044040" cy="3780360"/>
          </a:xfrm>
        </p:grpSpPr>
        <p:sp>
          <p:nvSpPr>
            <p:cNvPr id="45" name="Freeform 6"/>
            <p:cNvSpPr/>
            <p:nvPr/>
          </p:nvSpPr>
          <p:spPr>
            <a:xfrm>
              <a:off x="13733280" y="6603840"/>
              <a:ext cx="6044040" cy="3780360"/>
            </a:xfrm>
            <a:custGeom>
              <a:avLst/>
              <a:gdLst/>
              <a:ahLst/>
              <a:cxnLst/>
              <a:rect l="l" t="t" r="r" b="b"/>
              <a:pathLst>
                <a:path w="8588680" h="5372100">
                  <a:moveTo>
                    <a:pt x="7038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038010" y="5372100"/>
                  </a:lnTo>
                  <a:lnTo>
                    <a:pt x="8588680" y="2686050"/>
                  </a:lnTo>
                  <a:lnTo>
                    <a:pt x="7038010" y="0"/>
                  </a:lnTo>
                  <a:close/>
                </a:path>
              </a:pathLst>
            </a:custGeom>
            <a:solidFill>
              <a:srgbClr val="86C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6" name="Picture 7"/>
          <p:cNvPicPr/>
          <p:nvPr/>
        </p:nvPicPr>
        <p:blipFill>
          <a:blip r:embed="rId3"/>
          <a:srcRect t="34015"/>
          <a:stretch/>
        </p:blipFill>
        <p:spPr>
          <a:xfrm rot="10800000">
            <a:off x="12867480" y="2035080"/>
            <a:ext cx="10887840" cy="621648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8"/>
          <p:cNvPicPr/>
          <p:nvPr/>
        </p:nvPicPr>
        <p:blipFill>
          <a:blip r:embed="rId4"/>
          <a:srcRect t="34015"/>
          <a:stretch/>
        </p:blipFill>
        <p:spPr>
          <a:xfrm rot="10800000" flipH="1">
            <a:off x="10487880" y="-2079360"/>
            <a:ext cx="10887840" cy="6216480"/>
          </a:xfrm>
          <a:prstGeom prst="rect">
            <a:avLst/>
          </a:prstGeom>
          <a:ln w="0">
            <a:noFill/>
          </a:ln>
        </p:spPr>
      </p:pic>
      <p:grpSp>
        <p:nvGrpSpPr>
          <p:cNvPr id="48" name="Group 9"/>
          <p:cNvGrpSpPr/>
          <p:nvPr/>
        </p:nvGrpSpPr>
        <p:grpSpPr>
          <a:xfrm>
            <a:off x="1028880" y="4387680"/>
            <a:ext cx="13371840" cy="4579560"/>
            <a:chOff x="1028880" y="4387680"/>
            <a:chExt cx="13371840" cy="4579560"/>
          </a:xfrm>
        </p:grpSpPr>
        <p:sp>
          <p:nvSpPr>
            <p:cNvPr id="49" name="TextBox 10"/>
            <p:cNvSpPr/>
            <p:nvPr/>
          </p:nvSpPr>
          <p:spPr>
            <a:xfrm>
              <a:off x="1028880" y="4387680"/>
              <a:ext cx="11201040" cy="279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10998"/>
                </a:lnSpc>
                <a:buNone/>
                <a:tabLst>
                  <a:tab pos="0" algn="l"/>
                </a:tabLst>
              </a:pPr>
              <a:r>
                <a:rPr lang="en-US" sz="10000" b="0" strike="noStrike" spc="296">
                  <a:solidFill>
                    <a:srgbClr val="000000"/>
                  </a:solidFill>
                  <a:latin typeface="Calibri"/>
                </a:rPr>
                <a:t>Mugen</a:t>
              </a:r>
              <a:r>
                <a:rPr lang="zh-CN" sz="10000" b="0" strike="noStrike" spc="296">
                  <a:solidFill>
                    <a:srgbClr val="000000"/>
                  </a:solidFill>
                  <a:latin typeface="Calibri"/>
                </a:rPr>
                <a:t>的</a:t>
              </a:r>
              <a:r>
                <a:rPr lang="en-US" sz="10000" b="0" strike="noStrike" spc="296">
                  <a:solidFill>
                    <a:srgbClr val="000000"/>
                  </a:solidFill>
                  <a:latin typeface="Calibri"/>
                </a:rPr>
                <a:t>Debian</a:t>
              </a:r>
              <a:r>
                <a:rPr lang="zh-CN" sz="10000" b="0" strike="noStrike" spc="296">
                  <a:solidFill>
                    <a:srgbClr val="000000"/>
                  </a:solidFill>
                  <a:latin typeface="Calibri"/>
                </a:rPr>
                <a:t>化迁移</a:t>
              </a:r>
              <a:endParaRPr lang="en-US" sz="10000" b="0" strike="noStrike" spc="-1">
                <a:latin typeface="Arial"/>
              </a:endParaRPr>
            </a:p>
          </p:txBody>
        </p:sp>
        <p:sp>
          <p:nvSpPr>
            <p:cNvPr id="50" name="TextBox 11"/>
            <p:cNvSpPr/>
            <p:nvPr/>
          </p:nvSpPr>
          <p:spPr>
            <a:xfrm>
              <a:off x="7848720" y="8505360"/>
              <a:ext cx="6552000" cy="46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3640"/>
                </a:lnSpc>
                <a:buNone/>
                <a:tabLst>
                  <a:tab pos="0" algn="l"/>
                </a:tabLst>
              </a:pPr>
              <a:r>
                <a:rPr lang="zh-CN" sz="2600" b="0" strike="noStrike" spc="-1">
                  <a:solidFill>
                    <a:srgbClr val="000000"/>
                  </a:solidFill>
                  <a:latin typeface="Fira Sans Light Bold"/>
                </a:rPr>
                <a:t>汇报人：陈哲康   </a:t>
              </a:r>
              <a:r>
                <a:rPr lang="en-US" sz="2600" b="0" strike="noStrike" spc="-1">
                  <a:solidFill>
                    <a:srgbClr val="000000"/>
                  </a:solidFill>
                  <a:latin typeface="Fira Sans Light Bold"/>
                </a:rPr>
                <a:t>Mentor:</a:t>
              </a:r>
              <a:r>
                <a:rPr lang="zh-CN" sz="2600" b="0" strike="noStrike" spc="-1">
                  <a:solidFill>
                    <a:srgbClr val="000000"/>
                  </a:solidFill>
                  <a:latin typeface="Fira Sans Light Bold"/>
                </a:rPr>
                <a:t>罗云翔</a:t>
              </a:r>
              <a:endParaRPr lang="en-US" sz="26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文本框 33"/>
          <p:cNvSpPr/>
          <p:nvPr/>
        </p:nvSpPr>
        <p:spPr>
          <a:xfrm>
            <a:off x="533520" y="496800"/>
            <a:ext cx="4876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迁移的具体步骤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11" name="文本框 2"/>
          <p:cNvSpPr/>
          <p:nvPr/>
        </p:nvSpPr>
        <p:spPr>
          <a:xfrm>
            <a:off x="533520" y="1641123"/>
            <a:ext cx="8000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600" b="0" strike="noStrike" spc="-1" dirty="0">
                <a:solidFill>
                  <a:srgbClr val="000000"/>
                </a:solidFill>
                <a:latin typeface="Calibri"/>
              </a:rPr>
              <a:t>三、测试例的批量修改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12" name="文本框 4"/>
          <p:cNvSpPr/>
          <p:nvPr/>
        </p:nvSpPr>
        <p:spPr>
          <a:xfrm>
            <a:off x="613620" y="2413620"/>
            <a:ext cx="6705360" cy="179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2800" b="0" strike="noStrike" spc="-1" dirty="0">
                <a:solidFill>
                  <a:srgbClr val="000000"/>
                </a:solidFill>
                <a:latin typeface="Calibri"/>
              </a:rPr>
              <a:t>经过前两步之后，我们已经可以将不严格依赖软件包的测试例顺利运行，例如下面这个测试例并没有安装新的包，而是使用系统原生的命令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13" name="图片 8"/>
          <p:cNvPicPr/>
          <p:nvPr/>
        </p:nvPicPr>
        <p:blipFill>
          <a:blip r:embed="rId2"/>
          <a:stretch/>
        </p:blipFill>
        <p:spPr>
          <a:xfrm>
            <a:off x="914400" y="4343400"/>
            <a:ext cx="6103800" cy="4906080"/>
          </a:xfrm>
          <a:prstGeom prst="rect">
            <a:avLst/>
          </a:prstGeom>
          <a:ln w="0">
            <a:noFill/>
          </a:ln>
        </p:spPr>
      </p:pic>
      <p:pic>
        <p:nvPicPr>
          <p:cNvPr id="114" name="图片 113"/>
          <p:cNvPicPr/>
          <p:nvPr/>
        </p:nvPicPr>
        <p:blipFill>
          <a:blip r:embed="rId3"/>
          <a:stretch/>
        </p:blipFill>
        <p:spPr>
          <a:xfrm>
            <a:off x="8195760" y="7086600"/>
            <a:ext cx="9177840" cy="91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文本框 33"/>
          <p:cNvSpPr/>
          <p:nvPr/>
        </p:nvSpPr>
        <p:spPr>
          <a:xfrm>
            <a:off x="533520" y="496800"/>
            <a:ext cx="4876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迁移的具体步骤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18" name="文本框 2"/>
          <p:cNvSpPr/>
          <p:nvPr/>
        </p:nvSpPr>
        <p:spPr>
          <a:xfrm>
            <a:off x="569880" y="1618200"/>
            <a:ext cx="8000640" cy="203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但是更多的测试例是类似这样的，即在预处理阶段和测试结束阶段存在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DNF_INSTALL</a:t>
            </a: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DNF_REMOVE</a:t>
            </a: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这样的与发行版相绑的特定操作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19" name="图片 118"/>
          <p:cNvPicPr/>
          <p:nvPr/>
        </p:nvPicPr>
        <p:blipFill>
          <a:blip r:embed="rId2"/>
          <a:stretch/>
        </p:blipFill>
        <p:spPr>
          <a:xfrm>
            <a:off x="9372600" y="1371600"/>
            <a:ext cx="5715000" cy="771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utoShape 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AutoShape 4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文本框 8"/>
          <p:cNvSpPr/>
          <p:nvPr/>
        </p:nvSpPr>
        <p:spPr>
          <a:xfrm>
            <a:off x="533520" y="496800"/>
            <a:ext cx="4876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迁移的具体步骤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3" name="文本框 9"/>
          <p:cNvSpPr/>
          <p:nvPr/>
        </p:nvSpPr>
        <p:spPr>
          <a:xfrm>
            <a:off x="569880" y="1618200"/>
            <a:ext cx="8000640" cy="203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目前的解决方法是先在公共函数文件中新增类似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APT_INSTALL</a:t>
            </a: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和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APT_REMOVE</a:t>
            </a: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的操作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24" name="图片 123"/>
          <p:cNvPicPr/>
          <p:nvPr/>
        </p:nvPicPr>
        <p:blipFill>
          <a:blip r:embed="rId2"/>
          <a:stretch/>
        </p:blipFill>
        <p:spPr>
          <a:xfrm>
            <a:off x="744120" y="3496320"/>
            <a:ext cx="7485480" cy="2822040"/>
          </a:xfrm>
          <a:prstGeom prst="rect">
            <a:avLst/>
          </a:prstGeom>
          <a:ln w="0">
            <a:noFill/>
          </a:ln>
        </p:spPr>
      </p:pic>
      <p:pic>
        <p:nvPicPr>
          <p:cNvPr id="125" name="图片 124"/>
          <p:cNvPicPr/>
          <p:nvPr/>
        </p:nvPicPr>
        <p:blipFill>
          <a:blip r:embed="rId3"/>
          <a:stretch/>
        </p:blipFill>
        <p:spPr>
          <a:xfrm>
            <a:off x="8915400" y="1600200"/>
            <a:ext cx="8079840" cy="685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utoShape 5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AutoShape 6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文本框 11"/>
          <p:cNvSpPr/>
          <p:nvPr/>
        </p:nvSpPr>
        <p:spPr>
          <a:xfrm>
            <a:off x="533520" y="496800"/>
            <a:ext cx="4876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迁移的具体步骤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9" name="文本框 13"/>
          <p:cNvSpPr/>
          <p:nvPr/>
        </p:nvSpPr>
        <p:spPr>
          <a:xfrm>
            <a:off x="569880" y="1618200"/>
            <a:ext cx="8000640" cy="252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再通过代码匹配的方式，在不破坏原来的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openeuler</a:t>
            </a: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上的包管理功能的基础上，将所有的包操作进行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Debian</a:t>
            </a: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系的拓展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30" name="图片 129"/>
          <p:cNvPicPr/>
          <p:nvPr/>
        </p:nvPicPr>
        <p:blipFill>
          <a:blip r:embed="rId2"/>
          <a:stretch/>
        </p:blipFill>
        <p:spPr>
          <a:xfrm>
            <a:off x="1128240" y="3657600"/>
            <a:ext cx="7329960" cy="5029200"/>
          </a:xfrm>
          <a:prstGeom prst="rect">
            <a:avLst/>
          </a:prstGeom>
          <a:ln w="0">
            <a:noFill/>
          </a:ln>
        </p:spPr>
      </p:pic>
      <p:pic>
        <p:nvPicPr>
          <p:cNvPr id="131" name="图片 130"/>
          <p:cNvPicPr/>
          <p:nvPr/>
        </p:nvPicPr>
        <p:blipFill>
          <a:blip r:embed="rId3"/>
          <a:stretch/>
        </p:blipFill>
        <p:spPr>
          <a:xfrm>
            <a:off x="10744200" y="2286000"/>
            <a:ext cx="6085080" cy="1742400"/>
          </a:xfrm>
          <a:prstGeom prst="rect">
            <a:avLst/>
          </a:prstGeom>
          <a:ln w="0">
            <a:noFill/>
          </a:ln>
        </p:spPr>
      </p:pic>
      <p:pic>
        <p:nvPicPr>
          <p:cNvPr id="132" name="图片 131"/>
          <p:cNvPicPr/>
          <p:nvPr/>
        </p:nvPicPr>
        <p:blipFill>
          <a:blip r:embed="rId4"/>
          <a:stretch/>
        </p:blipFill>
        <p:spPr>
          <a:xfrm>
            <a:off x="10697760" y="5257800"/>
            <a:ext cx="5304240" cy="270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utoShape 7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AutoShape 9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文本框 14"/>
          <p:cNvSpPr/>
          <p:nvPr/>
        </p:nvSpPr>
        <p:spPr>
          <a:xfrm>
            <a:off x="533520" y="496800"/>
            <a:ext cx="4876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迁移的具体步骤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6" name="文本框 15"/>
          <p:cNvSpPr/>
          <p:nvPr/>
        </p:nvSpPr>
        <p:spPr>
          <a:xfrm>
            <a:off x="569880" y="1618200"/>
            <a:ext cx="800064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四、单个样例的精确调整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71320" y="2298600"/>
            <a:ext cx="6172200" cy="108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zh-CN" sz="2400" b="0" strike="noStrike" spc="-1" dirty="0">
                <a:latin typeface="Arial"/>
              </a:rPr>
              <a:t>尽管通过上面的方式可以匹配大部分软件包，但由于软件包维护人员的不同以及软件包的功能适配问题，在不同的包管理器下包名往往有所不同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07837" y="4913280"/>
            <a:ext cx="12344400" cy="166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zh-CN" sz="2400" b="0" strike="noStrike" spc="-1" dirty="0">
                <a:latin typeface="Arial"/>
              </a:rPr>
              <a:t>解决方案：</a:t>
            </a:r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1.</a:t>
            </a:r>
            <a:r>
              <a:rPr lang="zh-CN" sz="2400" b="0" strike="noStrike" spc="-1" dirty="0">
                <a:latin typeface="Arial"/>
              </a:rPr>
              <a:t>先进行大批量的软件包测试，后续分析</a:t>
            </a:r>
            <a:r>
              <a:rPr lang="en-US" sz="2400" b="0" strike="noStrike" spc="-1" dirty="0">
                <a:latin typeface="Arial"/>
              </a:rPr>
              <a:t>Log</a:t>
            </a:r>
            <a:r>
              <a:rPr lang="zh-CN" sz="2400" b="0" strike="noStrike" spc="-1" dirty="0">
                <a:latin typeface="Arial"/>
              </a:rPr>
              <a:t>来精确定位</a:t>
            </a:r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2.</a:t>
            </a:r>
            <a:r>
              <a:rPr lang="zh-CN" sz="2400" b="0" strike="noStrike" spc="-1" dirty="0">
                <a:latin typeface="Arial"/>
              </a:rPr>
              <a:t>通过软件包查询网站（</a:t>
            </a:r>
            <a:r>
              <a:rPr lang="en-US" sz="2400" b="0" strike="noStrike" spc="-1" dirty="0">
                <a:latin typeface="Arial"/>
              </a:rPr>
              <a:t>pkgs.org</a:t>
            </a:r>
            <a:r>
              <a:rPr lang="zh-CN" sz="2400" b="0" strike="noStrike" spc="-1" dirty="0">
                <a:latin typeface="Arial"/>
              </a:rPr>
              <a:t>等）来返回</a:t>
            </a:r>
            <a:r>
              <a:rPr lang="en-US" sz="2400" b="0" strike="noStrike" spc="-1" dirty="0">
                <a:latin typeface="Arial"/>
              </a:rPr>
              <a:t>Debian</a:t>
            </a:r>
            <a:r>
              <a:rPr lang="zh-CN" sz="2400" b="0" strike="noStrike" spc="-1" dirty="0">
                <a:latin typeface="Arial"/>
              </a:rPr>
              <a:t>上的包名</a:t>
            </a:r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3.</a:t>
            </a:r>
            <a:r>
              <a:rPr lang="zh-CN" sz="2400" b="0" strike="noStrike" spc="-1" dirty="0">
                <a:latin typeface="Arial"/>
              </a:rPr>
              <a:t>通过软件源查询（排除尚未移植的包）</a:t>
            </a:r>
            <a:endParaRPr lang="en-US" sz="2400" b="0" strike="noStrike" spc="-1" dirty="0">
              <a:latin typeface="Arial"/>
            </a:endParaRPr>
          </a:p>
          <a:p>
            <a:endParaRPr lang="en-US" sz="1600" b="0" strike="noStrike" spc="-1" dirty="0">
              <a:latin typeface="Arial"/>
            </a:endParaRPr>
          </a:p>
        </p:txBody>
      </p:sp>
      <p:pic>
        <p:nvPicPr>
          <p:cNvPr id="139" name="图片 138"/>
          <p:cNvPicPr/>
          <p:nvPr/>
        </p:nvPicPr>
        <p:blipFill>
          <a:blip r:embed="rId2"/>
          <a:stretch/>
        </p:blipFill>
        <p:spPr>
          <a:xfrm>
            <a:off x="9143820" y="1501200"/>
            <a:ext cx="8825400" cy="494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文本框 33"/>
          <p:cNvSpPr/>
          <p:nvPr/>
        </p:nvSpPr>
        <p:spPr>
          <a:xfrm>
            <a:off x="533520" y="496800"/>
            <a:ext cx="4876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迁移结果分析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85799" y="1600199"/>
            <a:ext cx="5768009" cy="183211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zh-CN" sz="2400" b="0" strike="noStrike" spc="-1" dirty="0">
                <a:latin typeface="Arial"/>
              </a:rPr>
              <a:t>首次的测试套测试主要针对的</a:t>
            </a:r>
            <a:r>
              <a:rPr lang="en-US" sz="2400" b="0" strike="noStrike" spc="-1" dirty="0" err="1">
                <a:latin typeface="Arial"/>
              </a:rPr>
              <a:t>os</a:t>
            </a:r>
            <a:r>
              <a:rPr lang="en-US" sz="2400" b="0" strike="noStrike" spc="-1" dirty="0">
                <a:latin typeface="Arial"/>
              </a:rPr>
              <a:t>-basic</a:t>
            </a:r>
            <a:r>
              <a:rPr lang="zh-CN" sz="2400" b="0" strike="noStrike" spc="-1" dirty="0">
                <a:latin typeface="Arial"/>
              </a:rPr>
              <a:t>测试套，如右图所示，主要是</a:t>
            </a:r>
            <a:r>
              <a:rPr lang="en-US" sz="2400" b="0" strike="noStrike" spc="-1" dirty="0">
                <a:latin typeface="Arial"/>
              </a:rPr>
              <a:t>Linux</a:t>
            </a:r>
            <a:r>
              <a:rPr lang="zh-CN" sz="2400" b="0" strike="noStrike" spc="-1" dirty="0">
                <a:latin typeface="Arial"/>
              </a:rPr>
              <a:t>系统自带的一些功能的测试，这个测试套的兼容性相对于其他测试套来说比较强，我们先从这一个来入手，可以看到</a:t>
            </a:r>
            <a:r>
              <a:rPr lang="en-US" sz="2400" b="0" strike="noStrike" spc="-1" dirty="0">
                <a:latin typeface="Arial"/>
              </a:rPr>
              <a:t>success</a:t>
            </a:r>
            <a:r>
              <a:rPr lang="zh-CN" sz="2400" b="0" strike="noStrike" spc="-1" dirty="0">
                <a:latin typeface="Arial"/>
              </a:rPr>
              <a:t>的占比还是不多的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44" name="图片 143"/>
          <p:cNvPicPr/>
          <p:nvPr/>
        </p:nvPicPr>
        <p:blipFill>
          <a:blip r:embed="rId2"/>
          <a:stretch/>
        </p:blipFill>
        <p:spPr>
          <a:xfrm>
            <a:off x="4953780" y="3726355"/>
            <a:ext cx="2208960" cy="5629680"/>
          </a:xfrm>
          <a:prstGeom prst="rect">
            <a:avLst/>
          </a:prstGeom>
          <a:ln w="0">
            <a:noFill/>
          </a:ln>
        </p:spPr>
      </p:pic>
      <p:pic>
        <p:nvPicPr>
          <p:cNvPr id="145" name="图片 144"/>
          <p:cNvPicPr/>
          <p:nvPr/>
        </p:nvPicPr>
        <p:blipFill>
          <a:blip r:embed="rId3"/>
          <a:stretch/>
        </p:blipFill>
        <p:spPr>
          <a:xfrm>
            <a:off x="8358809" y="985315"/>
            <a:ext cx="8742240" cy="837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utoShape 10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AutoShape 1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文本框 16"/>
          <p:cNvSpPr/>
          <p:nvPr/>
        </p:nvSpPr>
        <p:spPr>
          <a:xfrm>
            <a:off x="533520" y="496800"/>
            <a:ext cx="4876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迁移结果分析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685799" y="1600200"/>
            <a:ext cx="9465365" cy="35433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zh-CN" sz="3200" b="0" strike="noStrike" spc="-1" dirty="0">
                <a:latin typeface="Arial"/>
              </a:rPr>
              <a:t>经过分析，主要有以下几点原因：</a:t>
            </a:r>
            <a:endParaRPr lang="en-US" altLang="zh-CN" sz="3200" b="0" strike="noStrike" spc="-1" dirty="0">
              <a:latin typeface="Arial"/>
            </a:endParaRPr>
          </a:p>
          <a:p>
            <a:endParaRPr lang="en-US" sz="3200" b="0" strike="noStrike" spc="-1" dirty="0">
              <a:latin typeface="Arial"/>
            </a:endParaRPr>
          </a:p>
          <a:p>
            <a:r>
              <a:rPr lang="en-US" sz="3200" b="0" strike="noStrike" spc="-1" dirty="0">
                <a:latin typeface="Arial"/>
              </a:rPr>
              <a:t>1.Debian</a:t>
            </a:r>
            <a:r>
              <a:rPr lang="zh-CN" sz="3200" b="0" strike="noStrike" spc="-1" dirty="0">
                <a:latin typeface="Arial"/>
              </a:rPr>
              <a:t>系和</a:t>
            </a:r>
            <a:r>
              <a:rPr lang="en-US" sz="3200" b="0" strike="noStrike" spc="-1" dirty="0">
                <a:latin typeface="Arial"/>
              </a:rPr>
              <a:t>Centos</a:t>
            </a:r>
            <a:r>
              <a:rPr lang="zh-CN" sz="3200" b="0" strike="noStrike" spc="-1" dirty="0">
                <a:latin typeface="Arial"/>
              </a:rPr>
              <a:t>系软件包名差异存在较多</a:t>
            </a:r>
            <a:endParaRPr lang="en-US" altLang="zh-CN" sz="3200" b="0" strike="noStrike" spc="-1" dirty="0">
              <a:latin typeface="Arial"/>
            </a:endParaRPr>
          </a:p>
          <a:p>
            <a:endParaRPr lang="en-US" sz="3200" b="0" strike="noStrike" spc="-1" dirty="0">
              <a:latin typeface="Arial"/>
            </a:endParaRPr>
          </a:p>
          <a:p>
            <a:r>
              <a:rPr lang="en-US" sz="3200" b="0" strike="noStrike" spc="-1" dirty="0">
                <a:latin typeface="Arial"/>
              </a:rPr>
              <a:t>2.</a:t>
            </a:r>
            <a:r>
              <a:rPr lang="zh-CN" sz="3200" b="0" strike="noStrike" spc="-1" dirty="0">
                <a:latin typeface="Arial"/>
              </a:rPr>
              <a:t>测试例不完全适配，部分测试例操作与系统高度绑定，无法简单的通过修改包安装和卸载方式来解决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051E56-F6BA-4AB5-89E4-D7245282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30" y="4997726"/>
            <a:ext cx="10394425" cy="41330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文本框 33"/>
          <p:cNvSpPr/>
          <p:nvPr/>
        </p:nvSpPr>
        <p:spPr>
          <a:xfrm>
            <a:off x="533520" y="632648"/>
            <a:ext cx="61720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4800" b="0" strike="noStrike" spc="-1" dirty="0">
                <a:solidFill>
                  <a:srgbClr val="000000"/>
                </a:solidFill>
                <a:latin typeface="Calibri"/>
              </a:rPr>
              <a:t>目前工作进展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533520" y="6109253"/>
            <a:ext cx="9829800" cy="100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0" strike="noStrike" spc="-1" dirty="0">
                <a:latin typeface="Arial"/>
              </a:rPr>
              <a:t>1.</a:t>
            </a:r>
            <a:r>
              <a:rPr lang="zh-CN" sz="3200" b="0" strike="noStrike" spc="-1" dirty="0">
                <a:latin typeface="Arial"/>
              </a:rPr>
              <a:t>完成</a:t>
            </a:r>
            <a:r>
              <a:rPr lang="en-US" sz="3200" b="0" strike="noStrike" spc="-1" dirty="0" err="1">
                <a:latin typeface="Arial"/>
              </a:rPr>
              <a:t>ubuntukylin</a:t>
            </a:r>
            <a:r>
              <a:rPr lang="zh-CN" sz="3200" b="0" strike="noStrike" spc="-1" dirty="0">
                <a:latin typeface="Arial"/>
              </a:rPr>
              <a:t>的最小化测试</a:t>
            </a:r>
            <a:endParaRPr lang="en-US" altLang="zh-CN" sz="3200" b="0" strike="noStrike" spc="-1" dirty="0">
              <a:latin typeface="Arial"/>
            </a:endParaRPr>
          </a:p>
          <a:p>
            <a:endParaRPr lang="en-US" sz="3200" b="0" strike="noStrike" spc="-1" dirty="0">
              <a:latin typeface="Arial"/>
            </a:endParaRPr>
          </a:p>
          <a:p>
            <a:r>
              <a:rPr lang="en-US" sz="3200" b="0" strike="noStrike" spc="-1" dirty="0">
                <a:latin typeface="Arial"/>
              </a:rPr>
              <a:t>2.</a:t>
            </a:r>
            <a:r>
              <a:rPr lang="zh-CN" sz="3200" b="0" strike="noStrike" spc="-1" dirty="0">
                <a:latin typeface="Arial"/>
              </a:rPr>
              <a:t>更好地适配测试例中</a:t>
            </a:r>
            <a:r>
              <a:rPr lang="en-US" sz="3200" b="0" strike="noStrike" spc="-1" dirty="0">
                <a:latin typeface="Arial"/>
              </a:rPr>
              <a:t>Debian</a:t>
            </a:r>
            <a:r>
              <a:rPr lang="zh-CN" sz="3200" b="0" strike="noStrike" spc="-1" dirty="0">
                <a:latin typeface="Arial"/>
              </a:rPr>
              <a:t>系上软件包</a:t>
            </a:r>
            <a:r>
              <a:rPr lang="zh-CN" altLang="en-US" sz="3200" b="0" strike="noStrike" spc="-1" dirty="0">
                <a:latin typeface="Arial"/>
              </a:rPr>
              <a:t>相关</a:t>
            </a:r>
            <a:r>
              <a:rPr lang="zh-CN" sz="3200" b="0" strike="noStrike" spc="-1" dirty="0">
                <a:latin typeface="Arial"/>
              </a:rPr>
              <a:t>的操作</a:t>
            </a:r>
            <a:endParaRPr lang="en-US" sz="3200" b="0" strike="noStrike" spc="-1" dirty="0">
              <a:latin typeface="Arial"/>
            </a:endParaRPr>
          </a:p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文本框 33">
            <a:extLst>
              <a:ext uri="{FF2B5EF4-FFF2-40B4-BE49-F238E27FC236}">
                <a16:creationId xmlns:a16="http://schemas.microsoft.com/office/drawing/2014/main" id="{A821A86B-513C-4CAF-AB6E-C9E12D267E17}"/>
              </a:ext>
            </a:extLst>
          </p:cNvPr>
          <p:cNvSpPr/>
          <p:nvPr/>
        </p:nvSpPr>
        <p:spPr>
          <a:xfrm>
            <a:off x="533520" y="4715768"/>
            <a:ext cx="61720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4800" b="0" strike="noStrike" spc="-1" dirty="0">
                <a:solidFill>
                  <a:srgbClr val="000000"/>
                </a:solidFill>
                <a:latin typeface="Calibri"/>
              </a:rPr>
              <a:t>未来计划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E693E9-2DEF-4402-A0DC-8AE90B7E7E07}"/>
              </a:ext>
            </a:extLst>
          </p:cNvPr>
          <p:cNvSpPr txBox="1"/>
          <p:nvPr/>
        </p:nvSpPr>
        <p:spPr>
          <a:xfrm>
            <a:off x="533520" y="1696278"/>
            <a:ext cx="9210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实现了初步适配，生成了</a:t>
            </a:r>
            <a:r>
              <a:rPr lang="en-US" altLang="zh-CN" sz="3200" dirty="0" err="1"/>
              <a:t>os</a:t>
            </a:r>
            <a:r>
              <a:rPr lang="en-US" altLang="zh-CN" sz="3200" dirty="0"/>
              <a:t>-basic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systemd</a:t>
            </a:r>
            <a:r>
              <a:rPr lang="zh-CN" altLang="en-US" sz="3200" dirty="0"/>
              <a:t>等核心测试套的</a:t>
            </a:r>
            <a:r>
              <a:rPr lang="en-US" altLang="zh-CN" sz="3200" dirty="0"/>
              <a:t>Log</a:t>
            </a:r>
            <a:r>
              <a:rPr lang="zh-CN" altLang="en-US" sz="3200" dirty="0"/>
              <a:t>和</a:t>
            </a:r>
            <a:r>
              <a:rPr lang="en-US" altLang="zh-CN" sz="3200" dirty="0"/>
              <a:t>Result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1B1CF-7DD2-4030-888E-7DCFC5A45ACF}"/>
              </a:ext>
            </a:extLst>
          </p:cNvPr>
          <p:cNvSpPr txBox="1"/>
          <p:nvPr/>
        </p:nvSpPr>
        <p:spPr>
          <a:xfrm>
            <a:off x="533520" y="3143827"/>
            <a:ext cx="921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调整单个用例修改的脚本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48298" y="3834898"/>
            <a:ext cx="7216846" cy="2073409"/>
            <a:chOff x="0" y="66675"/>
            <a:chExt cx="9622461" cy="2764546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9622461" cy="15046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800"/>
                </a:lnSpc>
                <a:spcBef>
                  <a:spcPct val="0"/>
                </a:spcBef>
              </a:pPr>
              <a:r>
                <a:rPr lang="en-US" sz="9600" u="none" dirty="0">
                  <a:solidFill>
                    <a:srgbClr val="1836B2"/>
                  </a:solidFill>
                  <a:latin typeface="Fira Sans Medium Bold"/>
                </a:rPr>
                <a:t>Thank you!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68820" y="2065370"/>
              <a:ext cx="7684821" cy="7658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endParaRPr lang="en-US" sz="3600" u="none" spc="-72" dirty="0">
                <a:solidFill>
                  <a:srgbClr val="000000"/>
                </a:solidFill>
                <a:latin typeface="Fira Sans Medium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1386535" y="3834898"/>
            <a:ext cx="9628096" cy="6858046"/>
            <a:chOff x="0" y="0"/>
            <a:chExt cx="7541958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41958" cy="5372100"/>
            </a:xfrm>
            <a:custGeom>
              <a:avLst/>
              <a:gdLst/>
              <a:ahLst/>
              <a:cxnLst/>
              <a:rect l="l" t="t" r="r" b="b"/>
              <a:pathLst>
                <a:path w="7541958" h="5372100">
                  <a:moveTo>
                    <a:pt x="599128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991288" y="5372100"/>
                  </a:lnTo>
                  <a:lnTo>
                    <a:pt x="7541958" y="2686050"/>
                  </a:lnTo>
                  <a:lnTo>
                    <a:pt x="599128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utoShape 2"/>
          <p:cNvSpPr/>
          <p:nvPr/>
        </p:nvSpPr>
        <p:spPr>
          <a:xfrm>
            <a:off x="9999360" y="2584440"/>
            <a:ext cx="7259760" cy="360"/>
          </a:xfrm>
          <a:prstGeom prst="line">
            <a:avLst/>
          </a:prstGeom>
          <a:ln w="38100" cap="rnd">
            <a:solidFill>
              <a:srgbClr val="86C7E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AutoShape 3"/>
          <p:cNvSpPr/>
          <p:nvPr/>
        </p:nvSpPr>
        <p:spPr>
          <a:xfrm>
            <a:off x="9999360" y="4638960"/>
            <a:ext cx="7259760" cy="360"/>
          </a:xfrm>
          <a:prstGeom prst="line">
            <a:avLst/>
          </a:prstGeom>
          <a:ln w="38100" cap="rnd">
            <a:solidFill>
              <a:srgbClr val="86C7E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3" name="Group 4"/>
          <p:cNvGrpSpPr/>
          <p:nvPr/>
        </p:nvGrpSpPr>
        <p:grpSpPr>
          <a:xfrm>
            <a:off x="-2980440" y="0"/>
            <a:ext cx="11233440" cy="10286640"/>
            <a:chOff x="-2980440" y="0"/>
            <a:chExt cx="11233440" cy="10286640"/>
          </a:xfrm>
        </p:grpSpPr>
        <p:sp>
          <p:nvSpPr>
            <p:cNvPr id="54" name="Freeform 5"/>
            <p:cNvSpPr/>
            <p:nvPr/>
          </p:nvSpPr>
          <p:spPr>
            <a:xfrm>
              <a:off x="-2980440" y="0"/>
              <a:ext cx="11233440" cy="10286640"/>
            </a:xfrm>
            <a:custGeom>
              <a:avLst/>
              <a:gdLst/>
              <a:ahLst/>
              <a:cxnLst/>
              <a:rect l="l" t="t" r="r" b="b"/>
              <a:pathLst>
                <a:path w="5866582" h="5372100">
                  <a:moveTo>
                    <a:pt x="4315912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315912" y="5372100"/>
                  </a:lnTo>
                  <a:lnTo>
                    <a:pt x="5866582" y="2686050"/>
                  </a:lnTo>
                  <a:lnTo>
                    <a:pt x="4315912" y="0"/>
                  </a:lnTo>
                  <a:close/>
                </a:path>
              </a:pathLst>
            </a:custGeom>
            <a:solidFill>
              <a:srgbClr val="1836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5" name="Group 6"/>
          <p:cNvGrpSpPr/>
          <p:nvPr/>
        </p:nvGrpSpPr>
        <p:grpSpPr>
          <a:xfrm>
            <a:off x="11258280" y="8675280"/>
            <a:ext cx="9821880" cy="6225840"/>
            <a:chOff x="11258280" y="8675280"/>
            <a:chExt cx="9821880" cy="6225840"/>
          </a:xfrm>
        </p:grpSpPr>
        <p:sp>
          <p:nvSpPr>
            <p:cNvPr id="56" name="Freeform 7"/>
            <p:cNvSpPr/>
            <p:nvPr/>
          </p:nvSpPr>
          <p:spPr>
            <a:xfrm rot="10800000">
              <a:off x="11258280" y="8675280"/>
              <a:ext cx="9821880" cy="622584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A066C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" name="AutoShape 8"/>
          <p:cNvSpPr/>
          <p:nvPr/>
        </p:nvSpPr>
        <p:spPr>
          <a:xfrm>
            <a:off x="9999720" y="1444680"/>
            <a:ext cx="239760" cy="262440"/>
          </a:xfrm>
          <a:prstGeom prst="rect">
            <a:avLst/>
          </a:prstGeom>
          <a:solidFill>
            <a:srgbClr val="A066C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8" name="Group 9"/>
          <p:cNvGrpSpPr/>
          <p:nvPr/>
        </p:nvGrpSpPr>
        <p:grpSpPr>
          <a:xfrm>
            <a:off x="2503080" y="4576320"/>
            <a:ext cx="5577480" cy="1948680"/>
            <a:chOff x="2503080" y="4576320"/>
            <a:chExt cx="5577480" cy="1948680"/>
          </a:xfrm>
        </p:grpSpPr>
        <p:sp>
          <p:nvSpPr>
            <p:cNvPr id="59" name="TextBox 10"/>
            <p:cNvSpPr/>
            <p:nvPr/>
          </p:nvSpPr>
          <p:spPr>
            <a:xfrm>
              <a:off x="2503080" y="4576320"/>
              <a:ext cx="5577480" cy="111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8799"/>
                </a:lnSpc>
                <a:buNone/>
                <a:tabLst>
                  <a:tab pos="0" algn="l"/>
                </a:tabLst>
              </a:pPr>
              <a:r>
                <a:rPr lang="zh-CN" sz="8000" b="0" strike="noStrike" spc="-1">
                  <a:solidFill>
                    <a:srgbClr val="FFFFFF"/>
                  </a:solidFill>
                  <a:latin typeface="Fira Sans Medium Bold"/>
                </a:rPr>
                <a:t>目录</a:t>
              </a:r>
              <a:endParaRPr lang="en-US" sz="8000" b="0" strike="noStrike" spc="-1">
                <a:latin typeface="Arial"/>
              </a:endParaRPr>
            </a:p>
          </p:txBody>
        </p:sp>
        <p:sp>
          <p:nvSpPr>
            <p:cNvPr id="60" name="TextBox 11"/>
            <p:cNvSpPr/>
            <p:nvPr/>
          </p:nvSpPr>
          <p:spPr>
            <a:xfrm>
              <a:off x="2503080" y="5950800"/>
              <a:ext cx="5577480" cy="57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1" name="AutoShape 12"/>
          <p:cNvSpPr/>
          <p:nvPr/>
        </p:nvSpPr>
        <p:spPr>
          <a:xfrm>
            <a:off x="9999360" y="5670479"/>
            <a:ext cx="239760" cy="262440"/>
          </a:xfrm>
          <a:prstGeom prst="rect">
            <a:avLst/>
          </a:prstGeom>
          <a:solidFill>
            <a:srgbClr val="A066C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AutoShape 13"/>
          <p:cNvSpPr/>
          <p:nvPr/>
        </p:nvSpPr>
        <p:spPr>
          <a:xfrm>
            <a:off x="10002659" y="7589144"/>
            <a:ext cx="239760" cy="262440"/>
          </a:xfrm>
          <a:prstGeom prst="rect">
            <a:avLst/>
          </a:prstGeom>
          <a:solidFill>
            <a:srgbClr val="A066C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3" name="Group 14"/>
          <p:cNvGrpSpPr/>
          <p:nvPr/>
        </p:nvGrpSpPr>
        <p:grpSpPr>
          <a:xfrm>
            <a:off x="11258280" y="1073160"/>
            <a:ext cx="5758560" cy="1123560"/>
            <a:chOff x="11258280" y="1073160"/>
            <a:chExt cx="5758560" cy="1123560"/>
          </a:xfrm>
        </p:grpSpPr>
        <p:sp>
          <p:nvSpPr>
            <p:cNvPr id="64" name="TextBox 15"/>
            <p:cNvSpPr/>
            <p:nvPr/>
          </p:nvSpPr>
          <p:spPr>
            <a:xfrm>
              <a:off x="11258280" y="1765080"/>
              <a:ext cx="5758560" cy="43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TextBox 16"/>
            <p:cNvSpPr/>
            <p:nvPr/>
          </p:nvSpPr>
          <p:spPr>
            <a:xfrm>
              <a:off x="11258280" y="1073160"/>
              <a:ext cx="575856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6" name="Group 17"/>
          <p:cNvGrpSpPr/>
          <p:nvPr/>
        </p:nvGrpSpPr>
        <p:grpSpPr>
          <a:xfrm>
            <a:off x="10864413" y="3134176"/>
            <a:ext cx="5758560" cy="1123560"/>
            <a:chOff x="11500200" y="3054600"/>
            <a:chExt cx="5758560" cy="1123560"/>
          </a:xfrm>
        </p:grpSpPr>
        <p:sp>
          <p:nvSpPr>
            <p:cNvPr id="67" name="TextBox 18"/>
            <p:cNvSpPr/>
            <p:nvPr/>
          </p:nvSpPr>
          <p:spPr>
            <a:xfrm>
              <a:off x="11500200" y="3746520"/>
              <a:ext cx="5758560" cy="43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TextBox 19"/>
            <p:cNvSpPr/>
            <p:nvPr/>
          </p:nvSpPr>
          <p:spPr>
            <a:xfrm>
              <a:off x="11500200" y="3054600"/>
              <a:ext cx="575856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" name="Group 20"/>
          <p:cNvGrpSpPr/>
          <p:nvPr/>
        </p:nvGrpSpPr>
        <p:grpSpPr>
          <a:xfrm>
            <a:off x="11500200" y="5109120"/>
            <a:ext cx="5758560" cy="1123560"/>
            <a:chOff x="11500200" y="5109120"/>
            <a:chExt cx="5758560" cy="1123560"/>
          </a:xfrm>
        </p:grpSpPr>
        <p:sp>
          <p:nvSpPr>
            <p:cNvPr id="70" name="TextBox 21"/>
            <p:cNvSpPr/>
            <p:nvPr/>
          </p:nvSpPr>
          <p:spPr>
            <a:xfrm>
              <a:off x="11500200" y="5801040"/>
              <a:ext cx="5758560" cy="43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TextBox 22"/>
            <p:cNvSpPr/>
            <p:nvPr/>
          </p:nvSpPr>
          <p:spPr>
            <a:xfrm>
              <a:off x="11500200" y="5109120"/>
              <a:ext cx="575856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C139902-5079-4B72-A9A1-56BD398BD7A3}"/>
              </a:ext>
            </a:extLst>
          </p:cNvPr>
          <p:cNvSpPr txBox="1"/>
          <p:nvPr/>
        </p:nvSpPr>
        <p:spPr>
          <a:xfrm>
            <a:off x="10310210" y="1121976"/>
            <a:ext cx="6032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latin typeface="+mj-ea"/>
                <a:ea typeface="+mj-ea"/>
              </a:rPr>
              <a:t>Mugen</a:t>
            </a:r>
            <a:r>
              <a:rPr lang="zh-CN" altLang="en-US" sz="5400" dirty="0">
                <a:latin typeface="+mj-ea"/>
                <a:ea typeface="+mj-ea"/>
              </a:rPr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B7164-AADE-483D-B51B-8F90225CBB00}"/>
              </a:ext>
            </a:extLst>
          </p:cNvPr>
          <p:cNvSpPr txBox="1"/>
          <p:nvPr/>
        </p:nvSpPr>
        <p:spPr>
          <a:xfrm>
            <a:off x="10301425" y="3282985"/>
            <a:ext cx="534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迁移具体步骤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822FB2-8060-484D-9D81-8895805EB705}"/>
              </a:ext>
            </a:extLst>
          </p:cNvPr>
          <p:cNvSpPr txBox="1"/>
          <p:nvPr/>
        </p:nvSpPr>
        <p:spPr>
          <a:xfrm>
            <a:off x="10291680" y="7364375"/>
            <a:ext cx="534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后续工作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5349CE31-DE88-4CDB-8E64-8069521D8516}"/>
              </a:ext>
            </a:extLst>
          </p:cNvPr>
          <p:cNvSpPr/>
          <p:nvPr/>
        </p:nvSpPr>
        <p:spPr>
          <a:xfrm>
            <a:off x="10199876" y="7081560"/>
            <a:ext cx="7259760" cy="360"/>
          </a:xfrm>
          <a:prstGeom prst="line">
            <a:avLst/>
          </a:prstGeom>
          <a:ln w="38100" cap="rnd">
            <a:solidFill>
              <a:srgbClr val="86C7E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AutoShape 12">
            <a:extLst>
              <a:ext uri="{FF2B5EF4-FFF2-40B4-BE49-F238E27FC236}">
                <a16:creationId xmlns:a16="http://schemas.microsoft.com/office/drawing/2014/main" id="{AC4EE806-F656-4714-8FE4-87DB3499DFC0}"/>
              </a:ext>
            </a:extLst>
          </p:cNvPr>
          <p:cNvSpPr/>
          <p:nvPr/>
        </p:nvSpPr>
        <p:spPr>
          <a:xfrm>
            <a:off x="9999360" y="3651240"/>
            <a:ext cx="239760" cy="262440"/>
          </a:xfrm>
          <a:prstGeom prst="rect">
            <a:avLst/>
          </a:prstGeom>
          <a:solidFill>
            <a:srgbClr val="A066C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A2DD94-34AB-4950-BE7F-05475040B8F0}"/>
              </a:ext>
            </a:extLst>
          </p:cNvPr>
          <p:cNvSpPr txBox="1"/>
          <p:nvPr/>
        </p:nvSpPr>
        <p:spPr>
          <a:xfrm>
            <a:off x="10291680" y="5388566"/>
            <a:ext cx="534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迁移结果分析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文本框 33"/>
          <p:cNvSpPr/>
          <p:nvPr/>
        </p:nvSpPr>
        <p:spPr>
          <a:xfrm>
            <a:off x="533520" y="496800"/>
            <a:ext cx="411444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Calibri"/>
              </a:rPr>
              <a:t>Mugen</a:t>
            </a: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介绍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5" name="文本框 34"/>
          <p:cNvSpPr/>
          <p:nvPr/>
        </p:nvSpPr>
        <p:spPr>
          <a:xfrm>
            <a:off x="609480" y="1866960"/>
            <a:ext cx="1219176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Mugen</a:t>
            </a:r>
            <a:r>
              <a:rPr lang="zh-CN" sz="2800" b="0" strike="noStrike" spc="-1" dirty="0">
                <a:solidFill>
                  <a:srgbClr val="000000"/>
                </a:solidFill>
                <a:latin typeface="Calibri"/>
              </a:rPr>
              <a:t>是</a:t>
            </a:r>
            <a:r>
              <a:rPr lang="en-US" altLang="zh-CN" sz="2800" spc="-1" dirty="0" err="1">
                <a:solidFill>
                  <a:srgbClr val="000000"/>
                </a:solidFill>
                <a:latin typeface="Calibri"/>
              </a:rPr>
              <a:t>O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penEuler</a:t>
            </a:r>
            <a:r>
              <a:rPr lang="zh-CN" sz="2800" b="0" strike="noStrike" spc="-1" dirty="0">
                <a:solidFill>
                  <a:srgbClr val="000000"/>
                </a:solidFill>
                <a:latin typeface="Calibri"/>
              </a:rPr>
              <a:t>社区开放的测试框架，提供公共配置和方法以便社区开发者进行测试代码的编写和执行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76" name="文本框 37"/>
          <p:cNvSpPr/>
          <p:nvPr/>
        </p:nvSpPr>
        <p:spPr>
          <a:xfrm>
            <a:off x="533520" y="3583440"/>
            <a:ext cx="40381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Mugen</a:t>
            </a: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框架图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7" name="图片 43"/>
          <p:cNvPicPr/>
          <p:nvPr/>
        </p:nvPicPr>
        <p:blipFill>
          <a:blip r:embed="rId2"/>
          <a:stretch/>
        </p:blipFill>
        <p:spPr>
          <a:xfrm>
            <a:off x="2362320" y="4573440"/>
            <a:ext cx="7772040" cy="4577760"/>
          </a:xfrm>
          <a:prstGeom prst="rect">
            <a:avLst/>
          </a:prstGeom>
          <a:ln w="0"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BB796A-3445-4D79-9C2A-1D52872CC47E}"/>
              </a:ext>
            </a:extLst>
          </p:cNvPr>
          <p:cNvSpPr txBox="1"/>
          <p:nvPr/>
        </p:nvSpPr>
        <p:spPr>
          <a:xfrm>
            <a:off x="10690951" y="3871980"/>
            <a:ext cx="734525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0" i="0" dirty="0" err="1">
                <a:solidFill>
                  <a:srgbClr val="24292F"/>
                </a:solidFill>
                <a:effectLst/>
                <a:latin typeface="-apple-system"/>
              </a:rPr>
              <a:t>Mugen</a:t>
            </a:r>
            <a:r>
              <a:rPr lang="zh-CN" altLang="en-US" sz="3200" b="0" i="0" dirty="0">
                <a:solidFill>
                  <a:srgbClr val="24292F"/>
                </a:solidFill>
                <a:effectLst/>
                <a:latin typeface="-apple-system"/>
              </a:rPr>
              <a:t>的优点</a:t>
            </a:r>
            <a:endParaRPr lang="en-US" altLang="zh-CN" sz="3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b="0" i="0" dirty="0">
                <a:solidFill>
                  <a:srgbClr val="24292F"/>
                </a:solidFill>
                <a:effectLst/>
                <a:latin typeface="-apple-system"/>
              </a:rPr>
              <a:t>1.</a:t>
            </a:r>
            <a:r>
              <a:rPr lang="zh-CN" altLang="en-US" sz="2800" b="0" i="0" dirty="0">
                <a:solidFill>
                  <a:srgbClr val="24292F"/>
                </a:solidFill>
                <a:effectLst/>
                <a:latin typeface="-apple-system"/>
              </a:rPr>
              <a:t>丰富的测试</a:t>
            </a:r>
            <a:r>
              <a:rPr lang="zh-CN" altLang="en-US" sz="2800" dirty="0">
                <a:solidFill>
                  <a:srgbClr val="24292F"/>
                </a:solidFill>
                <a:latin typeface="-apple-system"/>
              </a:rPr>
              <a:t>套和测试例</a:t>
            </a:r>
            <a:endParaRPr lang="en-US" altLang="zh-CN" sz="2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2.</a:t>
            </a:r>
            <a:r>
              <a:rPr lang="zh-CN" altLang="en-US" sz="2800" dirty="0">
                <a:solidFill>
                  <a:srgbClr val="24292F"/>
                </a:solidFill>
                <a:latin typeface="-apple-system"/>
              </a:rPr>
              <a:t>完备的测</a:t>
            </a:r>
            <a:r>
              <a:rPr lang="zh-CN" altLang="en-US" sz="2800" b="0" i="0" dirty="0">
                <a:solidFill>
                  <a:srgbClr val="24292F"/>
                </a:solidFill>
                <a:effectLst/>
                <a:latin typeface="-apple-system"/>
              </a:rPr>
              <a:t>试代码编写的规范</a:t>
            </a:r>
            <a:endParaRPr lang="en-US" altLang="zh-CN" sz="2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b="0" i="0" dirty="0">
                <a:solidFill>
                  <a:srgbClr val="24292F"/>
                </a:solidFill>
                <a:effectLst/>
                <a:latin typeface="-apple-system"/>
              </a:rPr>
              <a:t>3.</a:t>
            </a:r>
            <a:r>
              <a:rPr lang="zh-CN" altLang="en-US" sz="2800" b="0" i="0" dirty="0">
                <a:solidFill>
                  <a:srgbClr val="24292F"/>
                </a:solidFill>
                <a:effectLst/>
                <a:latin typeface="-apple-system"/>
              </a:rPr>
              <a:t>齐全的辅助编写测试的函数库</a:t>
            </a:r>
            <a:endParaRPr lang="en-US" altLang="zh-CN" sz="2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b="0" i="0" dirty="0">
                <a:solidFill>
                  <a:srgbClr val="24292F"/>
                </a:solidFill>
                <a:effectLst/>
                <a:latin typeface="-apple-system"/>
              </a:rPr>
              <a:t>4.</a:t>
            </a:r>
            <a:r>
              <a:rPr lang="zh-CN" altLang="en-US" sz="2800" b="0" i="0" dirty="0">
                <a:solidFill>
                  <a:srgbClr val="24292F"/>
                </a:solidFill>
                <a:effectLst/>
                <a:latin typeface="-apple-system"/>
              </a:rPr>
              <a:t>一个能简化测试执行过程的执行程序以及良好的拓展性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文本框 33"/>
          <p:cNvSpPr/>
          <p:nvPr/>
        </p:nvSpPr>
        <p:spPr>
          <a:xfrm>
            <a:off x="533519" y="496800"/>
            <a:ext cx="5973297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 err="1">
                <a:solidFill>
                  <a:srgbClr val="000000"/>
                </a:solidFill>
                <a:latin typeface="Calibri"/>
              </a:rPr>
              <a:t>Mugen</a:t>
            </a:r>
            <a:r>
              <a:rPr lang="zh-CN" altLang="en-US" sz="4800" b="0" strike="noStrike" spc="-1" dirty="0">
                <a:solidFill>
                  <a:srgbClr val="000000"/>
                </a:solidFill>
                <a:latin typeface="Calibri"/>
              </a:rPr>
              <a:t>的基本使用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E0E7CC-5852-427C-ADFB-23A321221875}"/>
              </a:ext>
            </a:extLst>
          </p:cNvPr>
          <p:cNvSpPr txBox="1"/>
          <p:nvPr/>
        </p:nvSpPr>
        <p:spPr>
          <a:xfrm>
            <a:off x="871453" y="4065249"/>
            <a:ext cx="915062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 dirty="0">
                <a:solidFill>
                  <a:srgbClr val="24292F"/>
                </a:solidFill>
                <a:effectLst/>
                <a:latin typeface="-apple-system"/>
              </a:rPr>
              <a:t>配置测试环境节点：</a:t>
            </a:r>
            <a:endParaRPr lang="en-US" altLang="zh-CN" sz="320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zh-CN" sz="3200" i="0" dirty="0">
                <a:solidFill>
                  <a:srgbClr val="24292F"/>
                </a:solidFill>
                <a:effectLst/>
                <a:latin typeface="-apple-system"/>
              </a:rPr>
              <a:t>bash mugen.sh -c  --</a:t>
            </a:r>
            <a:r>
              <a:rPr lang="en-US" altLang="zh-CN" sz="3200" i="0" dirty="0" err="1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en-US" altLang="zh-CN" sz="3200" i="0" dirty="0">
                <a:solidFill>
                  <a:srgbClr val="24292F"/>
                </a:solidFill>
                <a:effectLst/>
                <a:latin typeface="-apple-system"/>
              </a:rPr>
              <a:t> $</a:t>
            </a:r>
            <a:r>
              <a:rPr lang="en-US" altLang="zh-CN" sz="3200" i="0" dirty="0" err="1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en-US" altLang="zh-CN" sz="3200" i="0" dirty="0">
                <a:solidFill>
                  <a:srgbClr val="24292F"/>
                </a:solidFill>
                <a:effectLst/>
                <a:latin typeface="-apple-system"/>
              </a:rPr>
              <a:t>  --password $passwd --user $user —port $port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ECE6F9-D454-46C3-BABB-852A01518049}"/>
              </a:ext>
            </a:extLst>
          </p:cNvPr>
          <p:cNvSpPr txBox="1"/>
          <p:nvPr/>
        </p:nvSpPr>
        <p:spPr>
          <a:xfrm>
            <a:off x="844827" y="2076126"/>
            <a:ext cx="91506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 dirty="0">
                <a:solidFill>
                  <a:srgbClr val="24292F"/>
                </a:solidFill>
                <a:effectLst/>
                <a:latin typeface="-apple-system"/>
              </a:rPr>
              <a:t>安装依赖：</a:t>
            </a:r>
            <a:endParaRPr lang="en-US" altLang="zh-CN" sz="320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zh-CN" sz="3200" i="0" dirty="0">
                <a:solidFill>
                  <a:srgbClr val="24292F"/>
                </a:solidFill>
                <a:effectLst/>
                <a:latin typeface="-apple-system"/>
              </a:rPr>
              <a:t>bash dep_install.sh</a:t>
            </a:r>
            <a:endParaRPr lang="zh-CN" altLang="en-US" sz="3200" i="0" dirty="0">
              <a:solidFill>
                <a:srgbClr val="24292F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7232EB-8203-44DC-B1C9-C646EC774CFD}"/>
              </a:ext>
            </a:extLst>
          </p:cNvPr>
          <p:cNvSpPr txBox="1"/>
          <p:nvPr/>
        </p:nvSpPr>
        <p:spPr>
          <a:xfrm>
            <a:off x="871452" y="6520878"/>
            <a:ext cx="98230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 dirty="0">
                <a:solidFill>
                  <a:srgbClr val="24292F"/>
                </a:solidFill>
                <a:effectLst/>
                <a:latin typeface="-apple-system"/>
              </a:rPr>
              <a:t>执行用例：</a:t>
            </a:r>
            <a:endParaRPr lang="en-US" altLang="zh-CN" sz="320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zh-CN" altLang="en-US" sz="3200" i="0" dirty="0">
                <a:solidFill>
                  <a:srgbClr val="24292F"/>
                </a:solidFill>
                <a:effectLst/>
                <a:latin typeface="-apple-system"/>
              </a:rPr>
              <a:t>执行所有用例 </a:t>
            </a:r>
            <a:r>
              <a:rPr lang="en-US" altLang="zh-CN" sz="3200" i="0" dirty="0">
                <a:solidFill>
                  <a:srgbClr val="24292F"/>
                </a:solidFill>
                <a:effectLst/>
              </a:rPr>
              <a:t>bash mugen.sh –a</a:t>
            </a:r>
          </a:p>
          <a:p>
            <a:pPr algn="l"/>
            <a:r>
              <a:rPr lang="zh-CN" altLang="en-US" sz="3200" dirty="0"/>
              <a:t>执行指定测试套 </a:t>
            </a:r>
            <a:r>
              <a:rPr lang="en-US" altLang="zh-CN" sz="3200" dirty="0"/>
              <a:t>bash mugen.sh -f </a:t>
            </a:r>
            <a:r>
              <a:rPr lang="en-US" altLang="zh-CN" sz="3200" dirty="0" err="1"/>
              <a:t>testsuite</a:t>
            </a:r>
            <a:br>
              <a:rPr lang="zh-CN" altLang="en-US" sz="3200" dirty="0"/>
            </a:br>
            <a:r>
              <a:rPr lang="zh-CN" altLang="en-US" sz="3200" dirty="0"/>
              <a:t>执行单条用例 </a:t>
            </a:r>
            <a:r>
              <a:rPr lang="en-US" altLang="zh-CN" sz="3200" dirty="0"/>
              <a:t>bash mugen.sh -f </a:t>
            </a:r>
            <a:r>
              <a:rPr lang="en-US" altLang="zh-CN" sz="3200" dirty="0" err="1"/>
              <a:t>testsuite</a:t>
            </a:r>
            <a:r>
              <a:rPr lang="en-US" altLang="zh-CN" sz="3200" dirty="0"/>
              <a:t> -r testcase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319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文本框 33"/>
          <p:cNvSpPr/>
          <p:nvPr/>
        </p:nvSpPr>
        <p:spPr>
          <a:xfrm>
            <a:off x="533520" y="496800"/>
            <a:ext cx="411444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迁移的优势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81" name="文本框 3"/>
          <p:cNvSpPr/>
          <p:nvPr/>
        </p:nvSpPr>
        <p:spPr>
          <a:xfrm>
            <a:off x="914400" y="2324160"/>
            <a:ext cx="754344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1.</a:t>
            </a:r>
            <a:r>
              <a:rPr lang="zh-CN" sz="2800" b="0" strike="noStrike" spc="-1" dirty="0">
                <a:solidFill>
                  <a:srgbClr val="000000"/>
                </a:solidFill>
                <a:latin typeface="Arial"/>
              </a:rPr>
              <a:t>方便日后在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Debian</a:t>
            </a:r>
            <a:r>
              <a:rPr lang="zh-CN" sz="2800" b="0" strike="noStrike" spc="-1" dirty="0">
                <a:solidFill>
                  <a:srgbClr val="000000"/>
                </a:solidFill>
                <a:latin typeface="Arial"/>
              </a:rPr>
              <a:t>系的操作系统上进行软件包的功能测试及更多的自定义测试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2" name="文本框 10"/>
          <p:cNvSpPr/>
          <p:nvPr/>
        </p:nvSpPr>
        <p:spPr>
          <a:xfrm>
            <a:off x="914400" y="4137120"/>
            <a:ext cx="754344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2.</a:t>
            </a:r>
            <a:r>
              <a:rPr lang="zh-CN" sz="2800" b="0" strike="noStrike" spc="-1" dirty="0">
                <a:solidFill>
                  <a:srgbClr val="000000"/>
                </a:solidFill>
                <a:latin typeface="Arial"/>
              </a:rPr>
              <a:t>在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Autopkgtest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(Debian</a:t>
            </a:r>
            <a:r>
              <a:rPr lang="zh-CN" sz="2800" b="0" strike="noStrike" spc="-1" dirty="0">
                <a:solidFill>
                  <a:srgbClr val="000000"/>
                </a:solidFill>
                <a:latin typeface="Arial"/>
              </a:rPr>
              <a:t>原生的包测试框架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r>
              <a:rPr lang="zh-CN" sz="2800" b="0" strike="noStrike" spc="-1" dirty="0">
                <a:solidFill>
                  <a:srgbClr val="000000"/>
                </a:solidFill>
                <a:latin typeface="Arial"/>
              </a:rPr>
              <a:t>无法测试的地方发挥作用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3" name="文本框 12"/>
          <p:cNvSpPr/>
          <p:nvPr/>
        </p:nvSpPr>
        <p:spPr>
          <a:xfrm>
            <a:off x="927000" y="6172200"/>
            <a:ext cx="75434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3.</a:t>
            </a: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测试组内大部分人比较熟悉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Mugen</a:t>
            </a: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的操作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文本框 33"/>
          <p:cNvSpPr/>
          <p:nvPr/>
        </p:nvSpPr>
        <p:spPr>
          <a:xfrm>
            <a:off x="533520" y="496800"/>
            <a:ext cx="540972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迁移可行性探讨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87" name="文本框 1"/>
          <p:cNvSpPr/>
          <p:nvPr/>
        </p:nvSpPr>
        <p:spPr>
          <a:xfrm>
            <a:off x="685800" y="1806840"/>
            <a:ext cx="9677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2800" b="0" strike="noStrike" spc="-1" dirty="0">
                <a:solidFill>
                  <a:srgbClr val="000000"/>
                </a:solidFill>
                <a:latin typeface="Calibri"/>
              </a:rPr>
              <a:t>迁移最主要考虑的地方是框架的兼容性问题，而由于框架本身大部分有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Bash</a:t>
            </a:r>
            <a:r>
              <a:rPr lang="zh-CN" sz="2800" b="0" strike="noStrike" spc="-1" dirty="0">
                <a:solidFill>
                  <a:srgbClr val="000000"/>
                </a:solidFill>
                <a:latin typeface="Calibri"/>
              </a:rPr>
              <a:t>和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Python</a:t>
            </a:r>
            <a:r>
              <a:rPr lang="zh-CN" sz="2800" b="0" strike="noStrike" spc="-1" dirty="0">
                <a:solidFill>
                  <a:srgbClr val="000000"/>
                </a:solidFill>
                <a:latin typeface="Calibri"/>
              </a:rPr>
              <a:t>组成，为迁移的可行性提供了保障。而又由于</a:t>
            </a:r>
            <a:r>
              <a:rPr lang="en-US" altLang="zh-CN" sz="2800" spc="-1" dirty="0" err="1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ugen</a:t>
            </a:r>
            <a:r>
              <a:rPr lang="zh-CN" sz="2800" b="0" strike="noStrike" spc="-1" dirty="0">
                <a:solidFill>
                  <a:srgbClr val="000000"/>
                </a:solidFill>
                <a:latin typeface="Calibri"/>
              </a:rPr>
              <a:t>良好的架构，可以使得处理兼容性问题时只需要针对核心代码进行修改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88" name="图片 3"/>
          <p:cNvPicPr/>
          <p:nvPr/>
        </p:nvPicPr>
        <p:blipFill>
          <a:blip r:embed="rId2"/>
          <a:stretch/>
        </p:blipFill>
        <p:spPr>
          <a:xfrm>
            <a:off x="3876021" y="4447941"/>
            <a:ext cx="6486939" cy="354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文本框 33"/>
          <p:cNvSpPr/>
          <p:nvPr/>
        </p:nvSpPr>
        <p:spPr>
          <a:xfrm>
            <a:off x="533520" y="496800"/>
            <a:ext cx="502884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迁移的具体步骤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92" name="图片 2"/>
          <p:cNvPicPr/>
          <p:nvPr/>
        </p:nvPicPr>
        <p:blipFill>
          <a:blip r:embed="rId2"/>
          <a:stretch/>
        </p:blipFill>
        <p:spPr>
          <a:xfrm>
            <a:off x="8893440" y="1033920"/>
            <a:ext cx="8867520" cy="7899480"/>
          </a:xfrm>
          <a:prstGeom prst="rect">
            <a:avLst/>
          </a:prstGeom>
          <a:ln w="0">
            <a:noFill/>
          </a:ln>
        </p:spPr>
      </p:pic>
      <p:sp>
        <p:nvSpPr>
          <p:cNvPr id="93" name="文本框 4"/>
          <p:cNvSpPr/>
          <p:nvPr/>
        </p:nvSpPr>
        <p:spPr>
          <a:xfrm>
            <a:off x="685800" y="1638360"/>
            <a:ext cx="62481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一、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Mugen</a:t>
            </a: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具体架构的整理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4" name="文本框 5"/>
          <p:cNvSpPr/>
          <p:nvPr/>
        </p:nvSpPr>
        <p:spPr>
          <a:xfrm>
            <a:off x="11232000" y="9300960"/>
            <a:ext cx="41907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基于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brsf11</a:t>
            </a: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同学的架构图的二次修改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5" name="文本框 6"/>
          <p:cNvSpPr/>
          <p:nvPr/>
        </p:nvSpPr>
        <p:spPr>
          <a:xfrm>
            <a:off x="685800" y="3011400"/>
            <a:ext cx="7162560" cy="179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迁移的第一步是对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Mugen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的整体架构形成一个总体认知，识别出与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openeuler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发行版强耦合的部分并与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debian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系的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ubuntukylin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进行初步适配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6" name="文本框 7"/>
          <p:cNvSpPr/>
          <p:nvPr/>
        </p:nvSpPr>
        <p:spPr>
          <a:xfrm>
            <a:off x="685800" y="5143680"/>
            <a:ext cx="746712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Mugen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将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openeuler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发行版相关的操作（例如包的安装和包的卸载等操作）抽象到了框架的公共函数文件中（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${OET_PATH}/libs/locallibs/common_lib.sh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），由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common_lib.sh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来选择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shell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执行（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common_lib_shell.sh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）和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python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执行的模式（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common_lib_python.sh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）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文本框 33"/>
          <p:cNvSpPr/>
          <p:nvPr/>
        </p:nvSpPr>
        <p:spPr>
          <a:xfrm>
            <a:off x="533520" y="496800"/>
            <a:ext cx="4876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 dirty="0">
                <a:solidFill>
                  <a:srgbClr val="000000"/>
                </a:solidFill>
                <a:latin typeface="Calibri"/>
              </a:rPr>
              <a:t>迁移的具体步骤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00" name="文本框 1"/>
          <p:cNvSpPr/>
          <p:nvPr/>
        </p:nvSpPr>
        <p:spPr>
          <a:xfrm>
            <a:off x="609840" y="2057400"/>
            <a:ext cx="670536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2400" b="0" strike="noStrike" spc="-1" dirty="0">
                <a:solidFill>
                  <a:srgbClr val="000000"/>
                </a:solidFill>
                <a:latin typeface="Calibri"/>
              </a:rPr>
              <a:t>代码部分修改示例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(dep_install.sh)</a:t>
            </a:r>
            <a:r>
              <a:rPr lang="zh-CN" sz="2400" b="0" strike="noStrike" spc="-1" dirty="0">
                <a:solidFill>
                  <a:srgbClr val="000000"/>
                </a:solidFill>
                <a:latin typeface="Calibri"/>
              </a:rPr>
              <a:t>：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01" name="图片 4"/>
          <p:cNvPicPr/>
          <p:nvPr/>
        </p:nvPicPr>
        <p:blipFill>
          <a:blip r:embed="rId2"/>
          <a:stretch/>
        </p:blipFill>
        <p:spPr>
          <a:xfrm>
            <a:off x="715737" y="2739901"/>
            <a:ext cx="11353320" cy="6465960"/>
          </a:xfrm>
          <a:prstGeom prst="rect">
            <a:avLst/>
          </a:prstGeom>
          <a:ln w="0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609840" y="1413910"/>
            <a:ext cx="617220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zh-CN" sz="3200" b="0" strike="noStrike" spc="-1" dirty="0">
                <a:latin typeface="Arial"/>
              </a:rPr>
              <a:t>二、代码适配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utoShape 31"/>
          <p:cNvSpPr/>
          <p:nvPr/>
        </p:nvSpPr>
        <p:spPr>
          <a:xfrm>
            <a:off x="0" y="999504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AutoShape 31"/>
          <p:cNvSpPr/>
          <p:nvPr/>
        </p:nvSpPr>
        <p:spPr>
          <a:xfrm>
            <a:off x="-12600" y="-25560"/>
            <a:ext cx="18287640" cy="291600"/>
          </a:xfrm>
          <a:prstGeom prst="rect">
            <a:avLst/>
          </a:prstGeom>
          <a:solidFill>
            <a:srgbClr val="1836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文本框 33"/>
          <p:cNvSpPr/>
          <p:nvPr/>
        </p:nvSpPr>
        <p:spPr>
          <a:xfrm>
            <a:off x="533520" y="496800"/>
            <a:ext cx="4876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4800" b="0" strike="noStrike" spc="-1">
                <a:solidFill>
                  <a:srgbClr val="000000"/>
                </a:solidFill>
                <a:latin typeface="Calibri"/>
              </a:rPr>
              <a:t>迁移的具体步骤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06" name="文本框 1"/>
          <p:cNvSpPr/>
          <p:nvPr/>
        </p:nvSpPr>
        <p:spPr>
          <a:xfrm>
            <a:off x="533520" y="1851840"/>
            <a:ext cx="6705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代码部分修改示例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(apt_manage.py)</a:t>
            </a: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：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7" name="图片 3"/>
          <p:cNvPicPr/>
          <p:nvPr/>
        </p:nvPicPr>
        <p:blipFill>
          <a:blip r:embed="rId2"/>
          <a:stretch/>
        </p:blipFill>
        <p:spPr>
          <a:xfrm>
            <a:off x="2438280" y="3196800"/>
            <a:ext cx="11375640" cy="611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892</Words>
  <Application>Microsoft Office PowerPoint</Application>
  <PresentationFormat>自定义</PresentationFormat>
  <Paragraphs>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-apple-system</vt:lpstr>
      <vt:lpstr>DejaVu Sans</vt:lpstr>
      <vt:lpstr>等线</vt:lpstr>
      <vt:lpstr>Arial</vt:lpstr>
      <vt:lpstr>Calibri</vt:lpstr>
      <vt:lpstr>Fira Sans Light Bold</vt:lpstr>
      <vt:lpstr>Fira Sans Medium</vt:lpstr>
      <vt:lpstr>Fira Sans Medium Bold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Casual Corporate Traditional Business Plan Business Presentation</dc:title>
  <dc:subject/>
  <dc:creator/>
  <dc:description/>
  <cp:lastModifiedBy>ZheKang</cp:lastModifiedBy>
  <cp:revision>20</cp:revision>
  <dcterms:created xsi:type="dcterms:W3CDTF">2006-08-16T00:00:00Z</dcterms:created>
  <dcterms:modified xsi:type="dcterms:W3CDTF">2023-03-02T01:46:15Z</dcterms:modified>
  <dc:identifier>DAFb7-gfUKo</dc:identifier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自定义</vt:lpwstr>
  </property>
  <property fmtid="{D5CDD505-2E9C-101B-9397-08002B2CF9AE}" pid="3" name="Slides">
    <vt:i4>13</vt:i4>
  </property>
</Properties>
</file>