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827A6-1460-4778-A145-D9DE4B5EA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171754-ECD2-4031-86FB-1E983C69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E9D7D-17C2-4BDA-8444-6F5B9E15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EC459-C61E-48DF-8945-4D8DBA1A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923DD5-3603-4901-BE50-D42E7654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090E-9E56-47E8-A7AB-AC49FFCF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CF3BE1-E591-473D-906F-E51B1963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3F442-56C5-42AA-9BCE-4DFC9682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0C0C5-55F2-439D-9E3B-5811429B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91FB0-E6A7-4532-8824-C2D5BD04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4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64C670-A553-4FCB-AABF-C9FF0E372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B1A858-DADD-49E8-B936-08B4D11C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A12D6-9644-4084-B0AB-4A065F4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7FD905-DC07-44D8-8B60-AB4101D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BA87F-65D7-4D1A-BE04-0E7C7E9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9331B-F80A-4FAB-B629-D6BE5FCD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F4FA3-243C-41FF-AE4B-B080F28D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1F249-2C57-4F1B-8CBD-E91D609F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30D67-4683-4007-B53D-50291096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E9319-44BC-4F65-BD3A-2AEE696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D701F-8308-452E-9736-E49C6A96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79A1A-2376-453E-9CD5-47AAF73B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302D46-ED07-4F96-8851-224D3A6E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EAC27-69B0-4EA1-8D94-E236B4BF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44101-081F-438F-AE90-A2CE6893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2D29F-D513-4076-A73A-F7551BF7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C7790-5A27-4E08-B32A-45D1797FA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AD6070-BB70-4B7E-83D3-5AB43FF1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D1D131-42BB-4AC0-B77F-60A36D08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5E54BB-3FF1-4E71-9357-CFBA782D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C7F372-7668-41D8-8931-D1804B85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7DE1B-9616-417F-95CE-7E90A906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76182-65DD-4AA6-A829-C5150680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05747-86CA-4E42-BA53-F6CCBD74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E61895-8357-4A99-A76F-29F6732D0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D59EA0-2172-4A9F-B3F9-6692409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8D2B11-A0E1-4ADF-8992-A7A250A0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709B83-78C8-41AA-BDF7-4784CBD5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C0869F-ED69-4F6F-B809-95D2773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369A9-D3DE-42C5-8D83-C4AA5729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244AC7-DE4E-4638-858B-A29E3082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12586B-7A3F-48C8-82C9-AE6D05C7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1A5DCE-92E2-4A05-B377-8AAAD38E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08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0C34AF-1EC5-4842-BC6E-C955D449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30B389-61D9-474D-AAAB-D6BA36F0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105A39-32ED-45EA-8FCC-1557ECF7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9C6A2-65E3-4B2C-AA2E-19160AAA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1A4A4-E377-4932-B0A0-979487A0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03FA35-B58D-41B7-A088-55E97F39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DE80B-0521-428E-B683-28488E5C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8CB667-6F65-4335-AA1B-F769F6F8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6E3E9-4894-4F45-B0D1-4D73179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337C-38A6-4CE4-AFD3-FDC86464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3AB52B-8C8A-4D06-AC03-BBBE0BA0F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5A3617-21DD-481B-B7A9-0DEC0FB4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5CDD59-9352-463D-9FF1-5330F416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E1FC3D-AB9C-498A-9781-FAB2FA0B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671113-46F6-4941-B101-605E7E7E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6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11A03-7021-49A3-9061-F26E5CE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0C878-43B5-4F55-90CE-40104F68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84485-72AA-4DAC-8BD0-0D37B2A01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3AE1-C6F6-4B4C-8681-D49121F0883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26045-A018-4739-9076-448FAC011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A2AF4-F233-4F4C-99F7-6D83D099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B10C-EA6E-42B0-8A11-D3348ACE4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8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97EFE-FE71-41CB-90B2-CBF748C41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69CE7A-FE26-44B4-851A-64A3F9D6B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5CEBE-4823-4BC4-81A2-CDFC4086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9777A-54E7-4F3D-8A29-FE212470FC91}"/>
              </a:ext>
            </a:extLst>
          </p:cNvPr>
          <p:cNvSpPr txBox="1"/>
          <p:nvPr/>
        </p:nvSpPr>
        <p:spPr>
          <a:xfrm>
            <a:off x="1743075" y="2909798"/>
            <a:ext cx="4246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BASH.AWK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1AB8-9003-480D-8CBD-64820256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21C7E-2284-474C-AC40-2C867B04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C3DAD8B-FA9C-4350-8EA2-BBAC6E14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02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Выполнение команд до начала обработки данных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Иногда нужно выполнить какие-то действия до того, как скрипт начнёт обработку записей из входного потока. Например — создать шапку отчёта или что-то подобное.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Для этого можно воспользоваться ключевым словом BEGIN. Команды, которые следуют за BEGIN, будут исполнены до начала обработки данных. В простейшем виде это выглядит так: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4977E-4815-4C5C-9AC9-F72A5294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7656"/>
            <a:ext cx="3990975" cy="762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9D183C-1BA3-4846-A36A-0332CC89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7848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1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1AB8-9003-480D-8CBD-64820256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21C7E-2284-474C-AC40-2C867B04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0B09BD4-A2C9-4C22-8F8D-84ACFF5B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38664"/>
            <a:ext cx="88302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Выполнение команд после окончания обработки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Ключевое слово END позволяет задавать команды, которые надо выполнить после окончания обработки данных: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BA55C-D89F-4F69-B63B-6DF3526E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660"/>
            <a:ext cx="4114800" cy="9429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9F1F39-0F52-4588-AEA6-AFB6B96A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4066"/>
            <a:ext cx="78200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7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1AB8-9003-480D-8CBD-64820256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21C7E-2284-474C-AC40-2C867B04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DB04518-5C25-40DD-8C43-98B232BC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02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После завершения вывода содержимого файла,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выполняет команды блока END. Это полезная возможность, с её помощью, например, можно сформировать подвал отчёта. Теперь напишем скрипт следующего содержания и сохраним его в файле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myscript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C9CD23-1296-44B7-9392-02A206D7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58348"/>
            <a:ext cx="4267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6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DA584-9773-477E-AC32-90F0F6BD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15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8DA46F-CF56-4FB7-86D4-AA6DB8F8CB28}"/>
              </a:ext>
            </a:extLst>
          </p:cNvPr>
          <p:cNvSpPr/>
          <p:nvPr/>
        </p:nvSpPr>
        <p:spPr>
          <a:xfrm>
            <a:off x="-1" y="0"/>
            <a:ext cx="88302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Встроенные переменные: настройка процесса обработки данных</a:t>
            </a:r>
          </a:p>
          <a:p>
            <a:br>
              <a:rPr lang="ru-RU" sz="2400" dirty="0"/>
            </a:br>
            <a:r>
              <a:rPr lang="ru-RU" sz="2400" dirty="0"/>
              <a:t>Утилита </a:t>
            </a:r>
            <a:r>
              <a:rPr lang="ru-RU" sz="2400" dirty="0" err="1"/>
              <a:t>awk</a:t>
            </a:r>
            <a:r>
              <a:rPr lang="ru-RU" sz="2400" dirty="0"/>
              <a:t> использует встроенные переменные, которые позволяют настраивать процесс обработки данных и дают доступ как к обрабатываемым данным, так и к некоторым сведениям о них.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6B8ABD-A138-4095-BD69-B4D943CC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571190"/>
            <a:ext cx="8591550" cy="20383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5C67094-95A4-4E5B-84E0-CF0EA719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3440"/>
            <a:ext cx="88302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 умолчанию переменная OFS настроена на использование пробела. Её можно установить так, как нужно для целей вывода данных: </a:t>
            </a:r>
          </a:p>
        </p:txBody>
      </p:sp>
    </p:spTree>
    <p:extLst>
      <p:ext uri="{BB962C8B-B14F-4D97-AF65-F5344CB8AC3E}">
        <p14:creationId xmlns:p14="http://schemas.microsoft.com/office/powerpoint/2010/main" val="36666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A5F51D5-D679-4F32-81B0-624F71B5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843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Переменная FIELDWIDTHS позволяет читать записи без использования символа-разделителя полей.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некоторых случаях, вместо использования разделителя полей, данные в пределах записей расположены в колонках постоянной ширины. В подобных случаях необходимо задать переменную FIELDWIDTHS таким образом, чтобы её содержимое соответствовало особенностям представления данных.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При установленной переменной FIELDWIDTHS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будет игнорировать переменную FS и находить поля данных в соответствии со сведениями об их ширине, заданными в FIELDWIDTHS.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Предположим, имеется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testfile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содержащий такие данные: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BD322-0719-421F-A8A8-FACB730C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5632311"/>
            <a:ext cx="1990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F14FE0-1952-42F4-A4FA-C90D255F2F33}"/>
              </a:ext>
            </a:extLst>
          </p:cNvPr>
          <p:cNvSpPr/>
          <p:nvPr/>
        </p:nvSpPr>
        <p:spPr>
          <a:xfrm>
            <a:off x="-1" y="0"/>
            <a:ext cx="8848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Известно, что внутренняя организация этих данных соответствует шаблону 3-5-2-5, то есть, первое поле имеет ширину 3 символа, второе — 5, и так далее. Вот скрипт, который позволит разобрать такие записи: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F66B7-1B43-461A-8CCB-58B6E19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69660"/>
            <a:ext cx="6229350" cy="53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1C7CD0-7F4F-478C-9B4F-EA1B37EEC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3060"/>
            <a:ext cx="8220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4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6228BA0-6ED5-4852-8458-C26FCF09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81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Переменные RS и ORS задают порядок обработки записей. По умолчанию RS и ORS установлены на символ перевода строки. Это означает, что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воспринимает каждую новую строку текста как новую запись и выводит каждую запись с новой строки.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Иногда случается так, что поля в потоке данных распределены по нескольким строкам. Например, пусть имеется такой файл с именем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addresses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D2CFEA-BDB0-4FA4-AC85-7DB6DB27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869"/>
            <a:ext cx="2076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C26B6A6-7DA5-4D99-B051-8333A643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-11393"/>
            <a:ext cx="88576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попытаться прочесть эти данные при условии, что FS и RS установлены в значения по умолчанию,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сочтёт каждую новую строку отдельной записью и выделит поля, опираясь на пробелы. Это не то, что нам в данном случае нужно.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того, чтобы решить эту проблему, в FS надо записать символ перевода строки. Это укажет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то, что каждая строка в потоке данных является отдельным полем.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Кроме того, в данном примере понадобится записать в переменную RS пустую строку. Обратите внимание на то, что в файле блоки данных о разных людях разделены пустой строкой. В результате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будет считать пустые строки разделителями записей. Вот как всё это сделать: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1133A-4459-4BEC-8B09-6A65401F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4512922"/>
            <a:ext cx="5191125" cy="514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640676-84FE-4FC6-AB32-5A0DDED7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3825"/>
            <a:ext cx="7648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29E237-3C9C-4AE5-883D-A4F7EFB7FE4D}"/>
              </a:ext>
            </a:extLst>
          </p:cNvPr>
          <p:cNvSpPr/>
          <p:nvPr/>
        </p:nvSpPr>
        <p:spPr>
          <a:xfrm>
            <a:off x="-1" y="0"/>
            <a:ext cx="8857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Встроенные переменные: сведения о данных и об окружении</a:t>
            </a:r>
          </a:p>
          <a:p>
            <a:br>
              <a:rPr lang="ru-RU" sz="2400" dirty="0"/>
            </a:br>
            <a:r>
              <a:rPr lang="ru-RU" sz="2400" dirty="0"/>
              <a:t>Помимо встроенных переменных, о которых мы уже говорили, существуют и другие, которые предоставляют сведения о данных и об окружении, в котором работает </a:t>
            </a:r>
            <a:r>
              <a:rPr lang="ru-RU" sz="2400" dirty="0" err="1"/>
              <a:t>awk</a:t>
            </a:r>
            <a:r>
              <a:rPr lang="ru-RU" sz="2400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C209D-D512-469D-9EFD-F93F9EF9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5813"/>
            <a:ext cx="8828776" cy="37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9F0CD-D74F-4E19-9332-6A07268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9BAE4E-4101-4830-99F1-9C547EC2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67224-205E-4657-86F1-248B7E3A1B14}"/>
              </a:ext>
            </a:extLst>
          </p:cNvPr>
          <p:cNvSpPr/>
          <p:nvPr/>
        </p:nvSpPr>
        <p:spPr>
          <a:xfrm>
            <a:off x="-3046" y="58847"/>
            <a:ext cx="882431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Утилита </a:t>
            </a:r>
            <a:r>
              <a:rPr lang="ru-RU" sz="2200" dirty="0" err="1"/>
              <a:t>awk</a:t>
            </a:r>
            <a:r>
              <a:rPr lang="ru-RU" sz="2200" dirty="0"/>
              <a:t>, или точнее GNU </a:t>
            </a:r>
            <a:r>
              <a:rPr lang="ru-RU" sz="2200" dirty="0" err="1"/>
              <a:t>awk</a:t>
            </a:r>
            <a:r>
              <a:rPr lang="ru-RU" sz="2200" dirty="0"/>
              <a:t>, в сравнении с </a:t>
            </a:r>
            <a:r>
              <a:rPr lang="ru-RU" sz="2200" dirty="0" err="1"/>
              <a:t>sed</a:t>
            </a:r>
            <a:r>
              <a:rPr lang="ru-RU" sz="2200" dirty="0"/>
              <a:t>, выводит обработку потоков данных на более высокий уровень. Благодаря </a:t>
            </a:r>
            <a:r>
              <a:rPr lang="ru-RU" sz="2200" dirty="0" err="1"/>
              <a:t>awk</a:t>
            </a:r>
            <a:r>
              <a:rPr lang="ru-RU" sz="2200" dirty="0"/>
              <a:t> в нашем распоряжении оказывается язык программирования, а не довольно скромный набор команд, отдаваемых редактору. С помощью языка программирования </a:t>
            </a:r>
            <a:r>
              <a:rPr lang="ru-RU" sz="2200" dirty="0" err="1"/>
              <a:t>awk</a:t>
            </a:r>
            <a:r>
              <a:rPr lang="ru-RU" sz="2200" dirty="0"/>
              <a:t> можно выполнять следующие действия:</a:t>
            </a:r>
            <a:br>
              <a:rPr lang="ru-RU" sz="2200" dirty="0"/>
            </a:br>
            <a:br>
              <a:rPr lang="ru-RU" sz="2200" dirty="0"/>
            </a:br>
            <a:r>
              <a:rPr lang="en-US" sz="2200" dirty="0"/>
              <a:t> - </a:t>
            </a:r>
            <a:r>
              <a:rPr lang="ru-RU" sz="2200" dirty="0"/>
              <a:t>Объявлять переменные для хранения данных.</a:t>
            </a:r>
          </a:p>
          <a:p>
            <a:r>
              <a:rPr lang="en-US" sz="2200" dirty="0"/>
              <a:t> - </a:t>
            </a:r>
            <a:r>
              <a:rPr lang="ru-RU" sz="2200" dirty="0"/>
              <a:t>Использовать арифметические и строковые операторы для работы с данными.</a:t>
            </a:r>
          </a:p>
          <a:p>
            <a:r>
              <a:rPr lang="en-US" sz="2200" dirty="0"/>
              <a:t> - </a:t>
            </a:r>
            <a:r>
              <a:rPr lang="ru-RU" sz="2200" dirty="0"/>
              <a:t>Использовать структурные элементы и управляющие конструкции языка, такие, как оператор </a:t>
            </a:r>
            <a:r>
              <a:rPr lang="ru-RU" sz="2200" dirty="0" err="1"/>
              <a:t>if-then</a:t>
            </a:r>
            <a:r>
              <a:rPr lang="ru-RU" sz="2200" dirty="0"/>
              <a:t> и циклы, что позволяет реализовать сложные алгоритмы обработки данных.</a:t>
            </a:r>
          </a:p>
          <a:p>
            <a:r>
              <a:rPr lang="en-US" sz="2200" dirty="0"/>
              <a:t> - </a:t>
            </a:r>
            <a:r>
              <a:rPr lang="ru-RU" sz="2200" dirty="0"/>
              <a:t>Создавать форматированные отчёты.</a:t>
            </a:r>
          </a:p>
          <a:p>
            <a:br>
              <a:rPr lang="ru-RU" sz="2200" dirty="0"/>
            </a:br>
            <a:r>
              <a:rPr lang="ru-RU" sz="2200" dirty="0"/>
              <a:t>Если говорить лишь о возможности создавать форматированные отчёты, которые удобно читать и анализировать, то это оказывается очень кстати при работе с лог-файлами, которые могут содержать миллионы записей. Но </a:t>
            </a:r>
            <a:r>
              <a:rPr lang="ru-RU" sz="2200" dirty="0" err="1"/>
              <a:t>awk</a:t>
            </a:r>
            <a:r>
              <a:rPr lang="ru-RU" sz="2200" dirty="0"/>
              <a:t> — это намного больше, чем средство подготовки отчётов.</a:t>
            </a:r>
          </a:p>
        </p:txBody>
      </p:sp>
    </p:spTree>
    <p:extLst>
      <p:ext uri="{BB962C8B-B14F-4D97-AF65-F5344CB8AC3E}">
        <p14:creationId xmlns:p14="http://schemas.microsoft.com/office/powerpoint/2010/main" val="24715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75C7-53BB-4579-95E2-5446FD7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30DCE8-F710-4ED9-888F-1C600D92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29E237-3C9C-4AE5-883D-A4F7EFB7FE4D}"/>
              </a:ext>
            </a:extLst>
          </p:cNvPr>
          <p:cNvSpPr/>
          <p:nvPr/>
        </p:nvSpPr>
        <p:spPr>
          <a:xfrm>
            <a:off x="-1" y="0"/>
            <a:ext cx="8857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Пользовательские переменные</a:t>
            </a:r>
          </a:p>
          <a:p>
            <a:br>
              <a:rPr lang="ru-RU" sz="2400" dirty="0"/>
            </a:br>
            <a:r>
              <a:rPr lang="ru-RU" sz="2400" dirty="0"/>
              <a:t>Как и любые другие языки программирования, </a:t>
            </a:r>
            <a:r>
              <a:rPr lang="ru-RU" sz="2400" dirty="0" err="1"/>
              <a:t>awk</a:t>
            </a:r>
            <a:r>
              <a:rPr lang="ru-RU" sz="2400" dirty="0"/>
              <a:t> позволяет программисту объявлять переменные. Имена переменных могут включать в себя буквы, цифры, символы подчёркивания. Однако, они не могут начинаться с цифры. Объявить переменную, присвоить ей значение и воспользоваться ей в коде можно так: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411933-6736-4A69-870E-C04CDEFB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670913"/>
            <a:ext cx="2257425" cy="1504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6336F7-6FFD-4BBF-A63E-7974A16E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3669"/>
            <a:ext cx="4552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755DD-C3A9-41EE-A780-DE37C3A4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DE2201-ED1B-44E0-9843-6BB71A7B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E620F3A-01C3-4E33-B5D9-6F00E20E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39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Условный оператор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поддерживает стандартный во многих языках программирования формат условного оператора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if-then-else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Однострочный вариант оператора представляет собой ключевое слово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за которым, в скобках, записывают проверяемое выражение, а затем — команду, которую нужно выполнить, если выражение истинно.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Например, есть такой файл с именем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testfile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589D98-B1B2-4354-8A6B-644183DD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" y="3785652"/>
            <a:ext cx="1171575" cy="15906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BBC26B-1334-4D33-B985-825B7276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5242441"/>
            <a:ext cx="4219575" cy="638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408F66-CF37-4B79-8659-9EB4A9E38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9" y="5955001"/>
            <a:ext cx="7829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5095A-33BD-4BAC-BC90-6183F9D6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8A1B2F-2600-4330-8BA1-F2C51B3F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1B97E43-B2D2-40AB-A960-F7331C71B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481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нужно выполнить в блоке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несколько операторов, их нужно заключить в фигурные скобки: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DBB87-69CF-4643-8762-10774794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111"/>
            <a:ext cx="1714500" cy="2066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61B210-B6E4-4802-B013-9FCA1C54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1036"/>
            <a:ext cx="4733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80BAB-746C-461E-9617-EAABAE96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E9B8FD-6740-4442-8E30-CE5108F9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145CE-C6B3-4129-B786-E207DDDA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647825" cy="2895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7BEF16-EDDC-4923-98E8-093E033E8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600"/>
            <a:ext cx="4819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7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80BAB-746C-461E-9617-EAABAE96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E9B8FD-6740-4442-8E30-CE5108F9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3106582-BFF4-4B9E-8F97-EE0D20AE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02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Цикл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while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Цикл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перебирать наборы данных, проверяя условие, которое остановит цикл.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Вот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myfile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обработку которого мы хотим организовать с помощью цикла: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97D154-EEF4-4C0C-AF7F-4AE6C75F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06758"/>
            <a:ext cx="1562100" cy="1057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369BF5-E7D7-4BA4-98B4-15F3015A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3491"/>
            <a:ext cx="2114550" cy="3276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0B72FA-F149-4C6F-A933-32D696D22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60091"/>
            <a:ext cx="1724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1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D9F2D-4B83-43F8-A5FA-3376EBD2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009FC9-5169-4BB9-8028-EAA12578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70175D5-A5CA-4B37-8B10-1E23D12D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484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циклах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использовать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break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continue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Первая позволяет досрочно завершить цикл и приступить к выполнению команд, расположенных после него. Вторая позволяет, не завершая до конца текущую итерацию, перейти к следующей.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D91255-4F69-4E20-87B8-4CAD9EF2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6020"/>
            <a:ext cx="88453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Цикл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for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Циклы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используются во множестве языков программировании. Поддерживает их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Решим задачу расчёта среднего значения числовых полей с использованием такого цикла: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877204-2B95-4982-9072-06907167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6760"/>
            <a:ext cx="2638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8DE18-F260-4653-AAA6-CB4A97D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8587E0-6F21-4675-A849-BF9E738B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8767458-322C-4E47-B5A8-6095FE82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9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Форматированный вывод данных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выводить форматированные данные. Она даёт возможность настраивать внешний вид выводимых данных благодаря использованию шаблонов, в которых могут содержаться текстовые данные и спецификаторы форматирования.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Спецификатор форматирования — это специальный символ, который задаёт тип выводимых данных и то, как именно их нужно выводить.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 спецификаторы форматирования как указатели мест вставки данных из переменных, передаваемых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Первый спецификатор соответствует первой переменной, второй спецификатор — второй, и так далее.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Спецификаторы форматирования записывают в таком виде: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7E26B5-B782-4707-AC09-91F5CBCC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2979"/>
            <a:ext cx="2524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E389F-2D29-41FD-A3A8-2C2215C6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B6EC3F-1405-4F5A-AA0B-D2E2F11C1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22B28-BCEB-4F5D-B3B1-AAE57C63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24068"/>
            <a:ext cx="8833282" cy="2928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0645EE-CB68-4B5E-8CFC-99D8E8FD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1318"/>
            <a:ext cx="3190875" cy="13430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978CD-CBF9-4051-A770-806F30B2E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01026"/>
            <a:ext cx="5229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912E-CC3F-4B79-8F9F-540D5005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130E2C-223D-424D-B7C0-DACAEF9DF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B765F4-7CF1-4EE7-85BF-8179761D130E}"/>
              </a:ext>
            </a:extLst>
          </p:cNvPr>
          <p:cNvSpPr/>
          <p:nvPr/>
        </p:nvSpPr>
        <p:spPr>
          <a:xfrm>
            <a:off x="-1" y="12680"/>
            <a:ext cx="8857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Встроенные математические функции</a:t>
            </a:r>
          </a:p>
          <a:p>
            <a:br>
              <a:rPr lang="ru-RU" sz="2400" dirty="0"/>
            </a:br>
            <a:r>
              <a:rPr lang="ru-RU" sz="2400" dirty="0"/>
              <a:t>При работе с </a:t>
            </a:r>
            <a:r>
              <a:rPr lang="ru-RU" sz="2400" dirty="0" err="1"/>
              <a:t>awk</a:t>
            </a:r>
            <a:r>
              <a:rPr lang="ru-RU" sz="2400" dirty="0"/>
              <a:t> программисту доступны встроенные функции. В частности, это математические и строковые функции, функции для работы со временем. Вот, например, список математических функций, которыми можно пользоваться при разработке </a:t>
            </a:r>
            <a:r>
              <a:rPr lang="ru-RU" sz="2400" dirty="0" err="1"/>
              <a:t>awk</a:t>
            </a:r>
            <a:r>
              <a:rPr lang="ru-RU" sz="2400" dirty="0"/>
              <a:t>-скриптов: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57A951-E652-44DC-BE22-DCE42038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90336"/>
            <a:ext cx="7924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A7D35-B0BB-4210-BC6C-2241735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340F14-415A-4495-BF7C-796E51AEA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22E311-90E4-4E64-9D43-5E58AA7DB49A}"/>
              </a:ext>
            </a:extLst>
          </p:cNvPr>
          <p:cNvSpPr/>
          <p:nvPr/>
        </p:nvSpPr>
        <p:spPr>
          <a:xfrm>
            <a:off x="-3047" y="58410"/>
            <a:ext cx="8833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Пользовательские функции</a:t>
            </a:r>
          </a:p>
          <a:p>
            <a:br>
              <a:rPr lang="ru-RU" sz="2400" dirty="0"/>
            </a:br>
            <a:r>
              <a:rPr lang="ru-RU" sz="2400" dirty="0"/>
              <a:t>При необходимости вы можете создавать собственные функции </a:t>
            </a:r>
            <a:r>
              <a:rPr lang="ru-RU" sz="2400" dirty="0" err="1"/>
              <a:t>awk</a:t>
            </a:r>
            <a:r>
              <a:rPr lang="ru-RU" sz="2400" dirty="0"/>
              <a:t>. Такие функции можно использовать так же, как встроенные: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8EF7B0-1669-4B9C-AB36-84BC5EAC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80071"/>
            <a:ext cx="4876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99A7D-A292-4B42-A418-8C26E077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205B6A-7C3C-472D-A1F4-23C810FF8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3AFB52-6979-4FF7-8868-943B9B42543F}"/>
              </a:ext>
            </a:extLst>
          </p:cNvPr>
          <p:cNvSpPr/>
          <p:nvPr/>
        </p:nvSpPr>
        <p:spPr>
          <a:xfrm>
            <a:off x="0" y="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Особенности вызова </a:t>
            </a:r>
            <a:r>
              <a:rPr lang="ru-RU" sz="2400" b="1" dirty="0" err="1"/>
              <a:t>awk</a:t>
            </a:r>
            <a:endParaRPr lang="ru-RU" sz="2400" b="1" dirty="0"/>
          </a:p>
          <a:p>
            <a:br>
              <a:rPr lang="ru-RU" sz="2400" dirty="0"/>
            </a:br>
            <a:r>
              <a:rPr lang="ru-RU" sz="2400" dirty="0"/>
              <a:t>Схема вызова </a:t>
            </a:r>
            <a:r>
              <a:rPr lang="ru-RU" sz="2400" dirty="0" err="1"/>
              <a:t>awk</a:t>
            </a:r>
            <a:r>
              <a:rPr lang="ru-RU" sz="2400" dirty="0"/>
              <a:t> выглядит так: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82354C-C8F1-4798-9C39-671E1390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344"/>
            <a:ext cx="2809875" cy="6286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4EAB36-1F6C-4F10-979A-725295385B4C}"/>
              </a:ext>
            </a:extLst>
          </p:cNvPr>
          <p:cNvSpPr/>
          <p:nvPr/>
        </p:nvSpPr>
        <p:spPr>
          <a:xfrm>
            <a:off x="0" y="1690688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Awk</a:t>
            </a:r>
            <a:r>
              <a:rPr lang="ru-RU" sz="2400" dirty="0"/>
              <a:t> воспринимает поступающие к нему данные в виде набора записей. Записи представляют собой наборы полей. Упрощенно, если не учитывать возможности настройки </a:t>
            </a:r>
            <a:r>
              <a:rPr lang="ru-RU" sz="2400" dirty="0" err="1"/>
              <a:t>awk</a:t>
            </a:r>
            <a:r>
              <a:rPr lang="ru-RU" sz="2400" dirty="0"/>
              <a:t> и говорить о некоем вполне обычном тексте, строки которого разделены символами перевода строки, запись — это строка. Поле — это слово в строке.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AB9CF9-4B55-4BAC-891C-2E22E391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9012"/>
            <a:ext cx="8782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55C3-F25F-4521-9372-80AB90F6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70A39A-EED1-40A1-A13E-1C2173BA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79351-3A2E-4C04-8435-439DFBC36C1E}"/>
              </a:ext>
            </a:extLst>
          </p:cNvPr>
          <p:cNvSpPr/>
          <p:nvPr/>
        </p:nvSpPr>
        <p:spPr>
          <a:xfrm>
            <a:off x="-1" y="12680"/>
            <a:ext cx="8857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Чтение </a:t>
            </a:r>
            <a:r>
              <a:rPr lang="ru-RU" sz="2400" b="1" dirty="0" err="1"/>
              <a:t>awk</a:t>
            </a:r>
            <a:r>
              <a:rPr lang="ru-RU" sz="2400" b="1" dirty="0"/>
              <a:t>-скриптов из командной строки</a:t>
            </a:r>
          </a:p>
          <a:p>
            <a:br>
              <a:rPr lang="ru-RU" sz="2400" dirty="0"/>
            </a:br>
            <a:r>
              <a:rPr lang="ru-RU" sz="2400" dirty="0"/>
              <a:t>Скрипты </a:t>
            </a:r>
            <a:r>
              <a:rPr lang="ru-RU" sz="2400" dirty="0" err="1"/>
              <a:t>awk</a:t>
            </a:r>
            <a:r>
              <a:rPr lang="ru-RU" sz="2400" dirty="0"/>
              <a:t>, которые можно писать прямо в командной строке, оформляются в виде текстов команд, заключённых в фигурные скобки. Кроме того, так как </a:t>
            </a:r>
            <a:r>
              <a:rPr lang="ru-RU" sz="2400" dirty="0" err="1"/>
              <a:t>awk</a:t>
            </a:r>
            <a:r>
              <a:rPr lang="ru-RU" sz="2400" dirty="0"/>
              <a:t> предполагает, что скрипт представляет собой текстовую строку, его нужно заключить в одинарные кавычки: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02DB0F-E55B-426D-B9D7-5FFCA023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90336"/>
            <a:ext cx="49053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55C3-F25F-4521-9372-80AB90F6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70A39A-EED1-40A1-A13E-1C2173BA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79351-3A2E-4C04-8435-439DFBC36C1E}"/>
              </a:ext>
            </a:extLst>
          </p:cNvPr>
          <p:cNvSpPr/>
          <p:nvPr/>
        </p:nvSpPr>
        <p:spPr>
          <a:xfrm>
            <a:off x="-1" y="12680"/>
            <a:ext cx="8857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Позиционные переменные, хранящие данные полей</a:t>
            </a:r>
          </a:p>
          <a:p>
            <a:br>
              <a:rPr lang="ru-RU" sz="2400" dirty="0"/>
            </a:br>
            <a:r>
              <a:rPr lang="ru-RU" sz="2400" dirty="0"/>
              <a:t>Одна из основных функций </a:t>
            </a:r>
            <a:r>
              <a:rPr lang="ru-RU" sz="2400" dirty="0" err="1"/>
              <a:t>awk</a:t>
            </a:r>
            <a:r>
              <a:rPr lang="ru-RU" sz="2400" dirty="0"/>
              <a:t> заключается в возможности манипулировать данными в текстовых файлах. Делается это путём автоматического назначения переменной каждому элементу в строке. По умолчанию </a:t>
            </a:r>
            <a:r>
              <a:rPr lang="ru-RU" sz="2400" dirty="0" err="1"/>
              <a:t>awk</a:t>
            </a:r>
            <a:r>
              <a:rPr lang="ru-RU" sz="2400" dirty="0"/>
              <a:t> назначает следующие переменные каждому полю данных, обнаруженному им в записи: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EC16B4-4B86-44C4-B8FC-8A279665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90336"/>
            <a:ext cx="5391150" cy="19145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513E25-4D3A-4B9E-BC54-2E716C7C8FDE}"/>
              </a:ext>
            </a:extLst>
          </p:cNvPr>
          <p:cNvSpPr/>
          <p:nvPr/>
        </p:nvSpPr>
        <p:spPr>
          <a:xfrm>
            <a:off x="-80682" y="4368344"/>
            <a:ext cx="8937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Поля выделяются из текста с использованием символа-разделителя. По умолчанию — это пробельные символы вроде пробела или символа табуляции.</a:t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79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55C3-F25F-4521-9372-80AB90F6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70A39A-EED1-40A1-A13E-1C2173BA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79351-3A2E-4C04-8435-439DFBC36C1E}"/>
              </a:ext>
            </a:extLst>
          </p:cNvPr>
          <p:cNvSpPr/>
          <p:nvPr/>
        </p:nvSpPr>
        <p:spPr>
          <a:xfrm>
            <a:off x="-1" y="12680"/>
            <a:ext cx="885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Рассмотрим использование этих переменных на простом примере. А именно, обработаем файл, в котором содержится несколько строк (этот файл показан на рисунке ниже) с помощью такой команды: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435E4F-0A8C-4289-9129-D8F09D86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34"/>
            <a:ext cx="2714625" cy="6572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10E97-F53F-4F04-BDE4-446457E1E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2135556"/>
            <a:ext cx="6515100" cy="18954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A8EE382-ADDD-4BC5-8248-DA3D5C8F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4031031"/>
            <a:ext cx="88571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Иногда в некоторых файлах в качестве разделителей полей используется что-то, отличающееся от пробелов или символов табуляции. Выше мы упоминали ключ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-F, который позволяет задать необходимый для обработки конкретного файла разделитель: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58DE30-9154-4BF1-A690-0C575952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78497"/>
            <a:ext cx="3724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55C3-F25F-4521-9372-80AB90F6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70A39A-EED1-40A1-A13E-1C2173BA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79351-3A2E-4C04-8435-439DFBC36C1E}"/>
              </a:ext>
            </a:extLst>
          </p:cNvPr>
          <p:cNvSpPr/>
          <p:nvPr/>
        </p:nvSpPr>
        <p:spPr>
          <a:xfrm>
            <a:off x="-1" y="12680"/>
            <a:ext cx="88571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Использование нескольких команд</a:t>
            </a:r>
          </a:p>
          <a:p>
            <a:br>
              <a:rPr lang="ru-RU" sz="2400" dirty="0"/>
            </a:br>
            <a:r>
              <a:rPr lang="ru-RU" sz="2400" dirty="0"/>
              <a:t>Вызов </a:t>
            </a:r>
            <a:r>
              <a:rPr lang="ru-RU" sz="2400" dirty="0" err="1"/>
              <a:t>awk</a:t>
            </a:r>
            <a:r>
              <a:rPr lang="ru-RU" sz="2400" dirty="0"/>
              <a:t> с одной командой обработки текста — подход очень ограниченный. </a:t>
            </a:r>
            <a:r>
              <a:rPr lang="ru-RU" sz="2400" dirty="0" err="1"/>
              <a:t>Awk</a:t>
            </a:r>
            <a:r>
              <a:rPr lang="ru-RU" sz="2400" dirty="0"/>
              <a:t> позволяет обрабатывать данные с использованием многострочных скриптов. Для того, чтобы передать </a:t>
            </a:r>
            <a:r>
              <a:rPr lang="ru-RU" sz="2400" dirty="0" err="1"/>
              <a:t>awk</a:t>
            </a:r>
            <a:r>
              <a:rPr lang="ru-RU" sz="2400" dirty="0"/>
              <a:t> многострочную команду при вызове его из консоли, нужно разделить её части точкой с запятой: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A52474-477C-430B-BD91-562F9716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90336"/>
            <a:ext cx="5153025" cy="609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24F69F-B15A-4111-8D5E-607B8F60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4920"/>
            <a:ext cx="851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55C3-F25F-4521-9372-80AB90F6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70A39A-EED1-40A1-A13E-1C2173BA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624FADA-6B75-40F4-93A8-83331093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94025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Чтение скрипта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awk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из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Awk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позволяет хранить скрипты в файлах и ссылаться на них, используя ключ -f. Подготовим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testfile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, в который запишем следующее: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DA8C66-AA8C-4EB0-9E75-66431689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992"/>
            <a:ext cx="4314825" cy="5619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44657A-E4F5-4517-BF92-021FBC5D4463}"/>
              </a:ext>
            </a:extLst>
          </p:cNvPr>
          <p:cNvSpPr/>
          <p:nvPr/>
        </p:nvSpPr>
        <p:spPr>
          <a:xfrm>
            <a:off x="-3047" y="2500967"/>
            <a:ext cx="883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Вызовем </a:t>
            </a:r>
            <a:r>
              <a:rPr lang="ru-RU" sz="2400" dirty="0" err="1"/>
              <a:t>awk</a:t>
            </a:r>
            <a:r>
              <a:rPr lang="ru-RU" sz="2400" dirty="0"/>
              <a:t>, указав этот файл в качестве источника команд: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574439-33B4-4EDA-88AC-3015B0AD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2962632"/>
            <a:ext cx="3657600" cy="561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E2268F-C328-4857-A666-A5F2AD1A8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8" y="3524607"/>
            <a:ext cx="7115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1AB8-9003-480D-8CBD-64820256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21C7E-2284-474C-AC40-2C867B04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44E71B-F774-4AB7-B5D2-E74201C402E5}"/>
              </a:ext>
            </a:extLst>
          </p:cNvPr>
          <p:cNvSpPr/>
          <p:nvPr/>
        </p:nvSpPr>
        <p:spPr>
          <a:xfrm>
            <a:off x="-1" y="0"/>
            <a:ext cx="88302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файле скрипта может содержаться множество команд, при этом каждую из них достаточно записывать с новой строки, ставить после каждой точку с запятой не требуется.</a:t>
            </a:r>
            <a:br>
              <a:rPr lang="ru-RU" sz="2400" dirty="0"/>
            </a:br>
            <a:r>
              <a:rPr lang="ru-RU" sz="2400" dirty="0"/>
              <a:t>Вот как это может выглядеть: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7A771D-394C-4C6A-A46B-1270E1F6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591"/>
            <a:ext cx="3600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2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1449</Words>
  <Application>Microsoft Office PowerPoint</Application>
  <PresentationFormat>Широкоэкранный</PresentationFormat>
  <Paragraphs>50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2023-05-15T18:08:55Z</dcterms:created>
  <dcterms:modified xsi:type="dcterms:W3CDTF">2023-05-15T19:29:48Z</dcterms:modified>
</cp:coreProperties>
</file>