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ECA41-C497-4793-AC41-85445B80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0F2608-5D58-481B-B791-278E9B01F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870BF8-4660-47F7-AD24-1B2AB729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4C079-4708-4B33-A2CE-335C278E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6D8A6-FE3C-4872-874A-28675772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1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7AFB-ABD5-4AAF-99CC-69279226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09FB6E-6776-4718-B512-B7B16FA2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2E207-68B9-494F-AC22-F7C62203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8FFF1A-6997-49B9-B2E2-017E44FC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850DD-5CBC-4F23-BC7F-320760BC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56D8A6-287E-4932-AA45-5B7B2A8BF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5283C-6EEC-4BAB-88CC-B9FC28C94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0FD41-6ACF-4C5B-98F2-40907E3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8908E-4F58-4967-B197-95CD866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85E1A-5E49-41DA-A138-EFE5D60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0E254-759B-4954-9AD4-9269ECFC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E6624-BB1F-4BFB-94DF-29FADFB5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79E1F-43AD-4844-B925-DEA778CD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9EDCFF-5474-4A7E-B82E-9B079CD9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A7832-D0BC-4628-85B9-C86F957B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3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13EB1-A0B6-49CF-974E-7FE99A0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5337FD-20B2-4D9D-81CC-C9945E03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A1B9A-4CDA-40D2-A0CA-EF3A750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83FFA-200A-4C73-824F-A209A766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99146-3AD0-4ECC-BA74-2EEF129B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8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3A93B-C61F-46BD-B090-03C9D7A6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742AD-56B8-40D9-8172-12C935E4C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218B5C-A9DD-4BBD-9923-69A38198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285BA-8E0A-4B41-A5D3-275E8B48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B0A88-553F-4671-9E8D-84E75136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B98DAD-8E5D-4777-B28E-58D5FD2A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D0DCB-4C5E-46C2-A006-A84D4273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324FC-C01B-4FF8-8DDE-D9338CB0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653F5E-269A-44AB-9B7A-92D4A6529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8A1380-EF67-4B7A-8987-020717340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23D6AB-3BFD-4A6B-84B0-F0A958DAC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A7F3AF-8212-413B-9C23-D264CA3D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ED3E0-0FD9-4C3F-AC5B-37C75E6E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E34F04-659C-432B-9026-A82BB5C9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31444-6782-44C2-B15A-2BFD7EF5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F8305B-B1C1-48B6-BBB4-DE165B6F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7869AF-0D77-4A41-A87B-2EEA7585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2EB42D-78FD-4915-B190-9FA9199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B51CA-2C90-4644-9AE1-638E24A6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ECC8E5-1E72-4C9C-BDB5-DECB032B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2E8A82-2882-4AEF-9015-7A6D76BC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6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63D2C-EE9F-4F1C-98CA-D3FFD582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D65A3-446B-4682-8C2C-FA2DC0C4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5BD100-91EC-4BD4-8D6D-96792783F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FB725-4D4A-4327-B17A-1FABAD99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D3CA8D-1D51-46A4-A9F0-2796B5E7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F9C3C7-6126-409D-9707-88F29BB6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1C1EF-90A0-4C05-A2A8-7C520770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7618C3-D225-4060-91EE-E4E3C1390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C5312E-4FFC-432D-9E12-8DCA924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5E3F4-B88C-4A04-92A6-8323319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4998A3-95CA-4F26-AB9C-29FF61D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2F8714-CEAD-4C8E-AD99-A7EAAEBF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25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C6B30-BC41-47B4-80BD-07201238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7DA857-252D-44CE-9962-AD0A65F1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F6804-4DB3-4C52-89CC-2F7A9302C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B3D1-3799-4ABD-870F-CDAAF52BBCA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49CF6D-1138-46AD-80A6-DF507F107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9659AE-70EC-48C3-97D6-D7E0BD9D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75BE-73B2-4BD4-934D-EE3FB605F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E6CE9-E5A6-48C6-9067-DDF24791A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F0F19-38A7-48E8-96E4-B3822170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C00709-BBBE-4CC1-BDF8-C5E66DB4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F976C-014F-4443-AB42-C4503493C813}"/>
              </a:ext>
            </a:extLst>
          </p:cNvPr>
          <p:cNvSpPr txBox="1"/>
          <p:nvPr/>
        </p:nvSpPr>
        <p:spPr>
          <a:xfrm>
            <a:off x="1622611" y="3013501"/>
            <a:ext cx="4970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BASH.</a:t>
            </a:r>
            <a:r>
              <a:rPr lang="ru-RU" sz="6000" dirty="0">
                <a:solidFill>
                  <a:schemeClr val="bg1"/>
                </a:solidFill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29240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038D-A7EF-40E8-926B-64612B0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D635F-63F7-455B-8C40-318AD86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DBBBC0-0A75-4E9D-B876-ED4033E12144}"/>
              </a:ext>
            </a:extLst>
          </p:cNvPr>
          <p:cNvSpPr/>
          <p:nvPr/>
        </p:nvSpPr>
        <p:spPr>
          <a:xfrm>
            <a:off x="-1" y="-1"/>
            <a:ext cx="88481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Работа с переменными в функциях</a:t>
            </a:r>
          </a:p>
          <a:p>
            <a:br>
              <a:rPr lang="ru-RU" sz="2400" dirty="0"/>
            </a:br>
            <a:r>
              <a:rPr lang="ru-RU" sz="2400" dirty="0"/>
              <a:t>Переменные, которыми мы пользуемся в сценариях, характеризуются областью видимости. Это — те места кода, из которых можно работать с этими переменными. Переменные, объявленные внутри функций, ведут себя не так, как те переменные, с которыми мы уже сталкивались. Они могут быть скрыты от других частей скриптов.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Существуют два вида переменных: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 - Глобальные переменные.</a:t>
            </a:r>
          </a:p>
          <a:p>
            <a:r>
              <a:rPr lang="ru-RU" sz="2400" dirty="0"/>
              <a:t> - Локальные переменные.</a:t>
            </a:r>
          </a:p>
        </p:txBody>
      </p:sp>
    </p:spTree>
    <p:extLst>
      <p:ext uri="{BB962C8B-B14F-4D97-AF65-F5344CB8AC3E}">
        <p14:creationId xmlns:p14="http://schemas.microsoft.com/office/powerpoint/2010/main" val="303841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038D-A7EF-40E8-926B-64612B0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D635F-63F7-455B-8C40-318AD86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DBBBC0-0A75-4E9D-B876-ED4033E12144}"/>
              </a:ext>
            </a:extLst>
          </p:cNvPr>
          <p:cNvSpPr/>
          <p:nvPr/>
        </p:nvSpPr>
        <p:spPr>
          <a:xfrm>
            <a:off x="-1" y="-1"/>
            <a:ext cx="88481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Глобальные переменные</a:t>
            </a:r>
          </a:p>
          <a:p>
            <a:br>
              <a:rPr lang="ru-RU" sz="2400" dirty="0"/>
            </a:br>
            <a:r>
              <a:rPr lang="ru-RU" sz="2400" dirty="0"/>
              <a:t>Глобальные переменные — это переменные, которые видны из любого места </a:t>
            </a:r>
            <a:r>
              <a:rPr lang="ru-RU" sz="2400" dirty="0" err="1"/>
              <a:t>bash</a:t>
            </a:r>
            <a:r>
              <a:rPr lang="ru-RU" sz="2400" dirty="0"/>
              <a:t>-скрипта. Если вы объявили глобальную переменную в основном коде скрипта, к такой переменной можно обратиться из функции.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Почти то же самое справедливо и для глобальных переменных, объявленных в функциях. Обращаться к ним можно и в основном коде скрипта после вызова функций.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По умолчанию все объявленные в скриптах переменные глобальны. Так, к переменным, объявленным за пределами функций, можно без проблем обращаться из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60029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038D-A7EF-40E8-926B-64612B0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D635F-63F7-455B-8C40-318AD86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3ECD615-43C4-4251-B378-7D70A2C1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88481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Локальные переменные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Переменные, которые объявляют и используют внутри функции, могут быть объявлены локальными. Для того, чтобы это сделать, используется ключевое слово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перед именем переменной: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560BBD-ABD5-4A04-B79B-6D83708A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3834"/>
            <a:ext cx="2790825" cy="609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E67864E-8D87-4D7C-A0FC-343B3616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43434"/>
            <a:ext cx="88481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за пределами функции есть переменная с таким же именем, это на неё не повлияет. Ключевое слово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отделить переменные, используемые внутри функции, от остальных переменных. Рассмотрим пример: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AE0D81-ADE0-4AB3-8BDA-C4C0907E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3094"/>
            <a:ext cx="4572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038D-A7EF-40E8-926B-64612B0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D635F-63F7-455B-8C40-318AD86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DBBBC0-0A75-4E9D-B876-ED4033E12144}"/>
              </a:ext>
            </a:extLst>
          </p:cNvPr>
          <p:cNvSpPr/>
          <p:nvPr/>
        </p:nvSpPr>
        <p:spPr>
          <a:xfrm>
            <a:off x="-1" y="-1"/>
            <a:ext cx="8848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Передача функциям массивов в качестве аргументов</a:t>
            </a:r>
          </a:p>
          <a:p>
            <a:endParaRPr lang="ru-RU" sz="2400" b="1" dirty="0"/>
          </a:p>
          <a:p>
            <a:r>
              <a:rPr lang="ru-RU" sz="2400" dirty="0"/>
              <a:t>Для того чтобы передать массив в функцию надо извлечь имеющиеся в нём данные и передать их функции как самостоятельные аргументы. Если надо, внутри функции полученные ей аргументы можно снова собрать в массив: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326250-0F7C-4E04-8722-6F306B64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323"/>
            <a:ext cx="4591050" cy="2438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B87420-C273-4F2E-8F7F-AAA97156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8277"/>
            <a:ext cx="3400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5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038D-A7EF-40E8-926B-64612B0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D635F-63F7-455B-8C40-318AD86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DBBBC0-0A75-4E9D-B876-ED4033E12144}"/>
              </a:ext>
            </a:extLst>
          </p:cNvPr>
          <p:cNvSpPr/>
          <p:nvPr/>
        </p:nvSpPr>
        <p:spPr>
          <a:xfrm>
            <a:off x="-1" y="-1"/>
            <a:ext cx="8848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Создание и использование библиотек</a:t>
            </a:r>
          </a:p>
          <a:p>
            <a:endParaRPr lang="ru-RU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BBAE0B-DEE4-4A29-BD9F-27F888B8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9947"/>
            <a:ext cx="884816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Оболочка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создавать так называемые библиотеки — файлы, содержащие функции, а затем использовать эти библиотеки в любых скриптах, где они нужны.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Ключ к использованию библиотек — в команде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Эта команда используется для подключения библиотек к скриптам. В результате функции, объявленные в библиотеке, становятся доступными в скрипте, в противном же случае функции из библиотек не будут доступны в области видимости других скриптов.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 команды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есть псевдоним — оператор «точка». Для того, чтобы подключить файл в скрипте, в скрипт надо добавить конструкцию такого вида: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8D5174-1D92-4D0C-AE6C-C407EC5F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5777630"/>
            <a:ext cx="1562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2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038D-A7EF-40E8-926B-64612B0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9D635F-63F7-455B-8C40-318AD865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4BBAE0B-DEE4-4A29-BD9F-27F888B8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682" y="65004"/>
            <a:ext cx="88481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Предположим, что у нас имеется файл</a:t>
            </a:r>
            <a:r>
              <a:rPr lang="en-US" sz="2400" dirty="0"/>
              <a:t> </a:t>
            </a:r>
            <a:r>
              <a:rPr lang="en-US" sz="2400" dirty="0" err="1"/>
              <a:t>myfuncs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46BFF5-1B3D-46AE-AAE8-F5876F06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164"/>
            <a:ext cx="2200275" cy="1019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0C5558-700E-470D-9772-EB4CB390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1750"/>
            <a:ext cx="3124200" cy="126682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1CED8B-0E5A-43BF-A0DD-47F7C568CF8F}"/>
              </a:ext>
            </a:extLst>
          </p:cNvPr>
          <p:cNvSpPr/>
          <p:nvPr/>
        </p:nvSpPr>
        <p:spPr>
          <a:xfrm>
            <a:off x="-1" y="1493103"/>
            <a:ext cx="89385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В данном примере мы подключаем файл из </a:t>
            </a:r>
            <a:r>
              <a:rPr lang="en-US" altLang="ru-RU" sz="2400" dirty="0" err="1"/>
              <a:t>myfuncs</a:t>
            </a:r>
            <a:r>
              <a:rPr lang="en-US" altLang="ru-RU" sz="2400" dirty="0"/>
              <a:t> </a:t>
            </a:r>
            <a:r>
              <a:rPr lang="ru-RU" altLang="ru-RU" sz="2400" dirty="0"/>
              <a:t>в наш скрипт.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Использовать можно только функции, ничего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22105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8702D-8813-47BB-BD5B-D1B2E2D6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FFCED72-4888-47C7-8467-47ECC056D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DDF7B1-D13C-4465-AFB4-05DBDD1FBBDD}"/>
              </a:ext>
            </a:extLst>
          </p:cNvPr>
          <p:cNvSpPr txBox="1"/>
          <p:nvPr/>
        </p:nvSpPr>
        <p:spPr>
          <a:xfrm>
            <a:off x="-3048" y="6045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</a:t>
            </a:r>
            <a:r>
              <a:rPr lang="en-US" sz="2400" dirty="0"/>
              <a:t>bash </a:t>
            </a:r>
            <a:r>
              <a:rPr lang="ru-RU" sz="2400" dirty="0"/>
              <a:t>закончился!!!!!!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92FE7DF-B0FB-454C-89D3-7FAAB19BB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82575"/>
            <a:ext cx="8869141" cy="62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1D933-7376-4C69-8F2B-52C2DC23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EA28BE-A7CB-4CB4-BA36-E8471E5E7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377D4-99BD-4356-A5CF-730F71189DC4}"/>
              </a:ext>
            </a:extLst>
          </p:cNvPr>
          <p:cNvSpPr txBox="1"/>
          <p:nvPr/>
        </p:nvSpPr>
        <p:spPr>
          <a:xfrm>
            <a:off x="-3048" y="60325"/>
            <a:ext cx="881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 своей сути функции в баше такие же как и в питоне. Функция – участок кода который можно использовать повторно. Функцию можно объявить так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3B67F3-2676-4886-B743-99B3610A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9" y="1252538"/>
            <a:ext cx="1866900" cy="876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1B2B58-CF87-44BF-ACDF-02339569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" y="2425085"/>
            <a:ext cx="1952625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E6444-9474-48B4-879A-00924CF71252}"/>
              </a:ext>
            </a:extLst>
          </p:cNvPr>
          <p:cNvSpPr txBox="1"/>
          <p:nvPr/>
        </p:nvSpPr>
        <p:spPr>
          <a:xfrm>
            <a:off x="0" y="207800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 та</a:t>
            </a:r>
            <a:r>
              <a:rPr lang="en-US" dirty="0"/>
              <a:t>k: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1F864C-E2F2-4A59-B7E0-A9E00F610ACC}"/>
              </a:ext>
            </a:extLst>
          </p:cNvPr>
          <p:cNvSpPr/>
          <p:nvPr/>
        </p:nvSpPr>
        <p:spPr>
          <a:xfrm>
            <a:off x="17870" y="3264694"/>
            <a:ext cx="8794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Разницы никакой. Просто второй вызов ближе к сердцу С программистов.</a:t>
            </a:r>
          </a:p>
          <a:p>
            <a:r>
              <a:rPr lang="ru-RU" sz="2400" dirty="0"/>
              <a:t>Функцию можно вызвать без аргументов и с аргументами.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387784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16D4-4509-4F02-AFA4-EC4EFB9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B6BE64-BDF8-47FC-8988-5831CA8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3E57E1-4249-411B-A69C-F3E7DDE2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362450" cy="3648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182377-08AD-483E-9FD1-332CE6D9E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8074"/>
            <a:ext cx="3838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16D4-4509-4F02-AFA4-EC4EFB9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B6BE64-BDF8-47FC-8988-5831CA8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F0F362D-2A3E-4E2B-8DAD-035C581DF11D}"/>
              </a:ext>
            </a:extLst>
          </p:cNvPr>
          <p:cNvSpPr/>
          <p:nvPr/>
        </p:nvSpPr>
        <p:spPr>
          <a:xfrm>
            <a:off x="-1" y="-1"/>
            <a:ext cx="88481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Придумывая имена для функций, учитывайте то, что они должны быть уникальными, иначе проблем не избежать. Если вы переопределите ранее объявленную функцию, новая функция будет вызываться вместо старой без каких-либо уведомлений или сообщений об ошибках.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8639E-B296-4D5D-BC5E-3813D2E4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66260"/>
            <a:ext cx="3886200" cy="2952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49B04A-8C6F-406C-A4BB-22AE271F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09014"/>
            <a:ext cx="3038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5AA11-BAAE-4268-9920-89450DD0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D4C727-21CA-41A8-8F0C-96C84E747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775B08C-3E27-4D33-BC3C-9BB08C05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299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позволяет задавать возвращаемый функцией целочисленный код завершения. Есть два способа работы с тем, что является результатом вызова функции.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B5A1F1-7FA9-4CED-B186-28BCAE62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" y="1200329"/>
            <a:ext cx="3352800" cy="2514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578005-E235-4B82-AF8A-AACADAFB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3998819"/>
            <a:ext cx="3190875" cy="2266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51ACCC-9D3D-49D8-BB54-67F04DA1F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1232079"/>
            <a:ext cx="2047875" cy="666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B18E42-561F-4B03-9B01-062AF33B9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419" y="4128387"/>
            <a:ext cx="1762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8367-A1B5-4525-A84A-E554AB66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0B52B2-487F-4F99-A40E-B6EDEAA2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DAF330E-71BC-46D6-8189-833CE5C3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-184666"/>
            <a:ext cx="883919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Аргументы функций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можно воспринимать как небольшие фрагменты кода, которые позволяют экономить время и место, избавляя нас от необходимости постоянно вводить с клавиатуры или копировать одни и те же наборы команд. Однако, возможности функций гораздо шире. В частности, речь идёт о передаче им аргументов.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Функции могут использовать стандартные позиционные параметры, в которые записывается то, что передаётся им при вызове. Например, имя функции хранится в параметре $0, первый переданный ей аргумент — в $1, второй — в $2, и так далее. Количество переданных функции аргументов можно узнать, обратившись к переменной $#.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Аргументы передают функции, записывая их после её имени: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E005BB-5068-416C-825E-E34CA9BF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6352"/>
            <a:ext cx="2257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116FD-9744-4B9E-A2A5-C6DB396E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B0F097-1EB9-4272-B0E5-9F10E9F0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1E49EB-B4CF-4F34-B603-D11FE33B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3867150" cy="66770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93CDE-02FE-4C49-8636-87E20EB90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94" y="5975537"/>
            <a:ext cx="2390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AD346-7773-40C0-A376-28FDD537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A9D463-CCE1-44CA-B1EA-1A283A7C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D35DE1-EFAD-4A64-AC87-855571412316}"/>
              </a:ext>
            </a:extLst>
          </p:cNvPr>
          <p:cNvSpPr/>
          <p:nvPr/>
        </p:nvSpPr>
        <p:spPr>
          <a:xfrm>
            <a:off x="-1" y="0"/>
            <a:ext cx="8857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Обратите внимание на то, что функция не может напрямую работать с параметрами, которые переданы скрипту при его запуске из командной строки. Например, напишем такой сценарий: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6B19B7-3136-4BE9-AE7D-B39D2582C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69660"/>
            <a:ext cx="2943225" cy="30194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C8BDAE-F5F1-44AB-8CB1-20333753DB12}"/>
              </a:ext>
            </a:extLst>
          </p:cNvPr>
          <p:cNvSpPr/>
          <p:nvPr/>
        </p:nvSpPr>
        <p:spPr>
          <a:xfrm>
            <a:off x="0" y="4589085"/>
            <a:ext cx="885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Вместо этого, если в функции планируется использовать параметры, переданные скрипту при вызове из командной строки, надо передать их ей при вызове:</a:t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88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008CA-E49B-4F84-B5F9-78ACA75A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5D2C89-8D11-4D57-A1C4-386FFC86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7EAF58-3E77-4380-BEAA-9667146E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9450" cy="32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238943-F211-4139-B012-2B708A0DB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6953"/>
            <a:ext cx="62960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6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718</Words>
  <Application>Microsoft Office PowerPoint</Application>
  <PresentationFormat>Широкоэкранный</PresentationFormat>
  <Paragraphs>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2023-05-04T15:24:26Z</dcterms:created>
  <dcterms:modified xsi:type="dcterms:W3CDTF">2023-05-06T10:49:27Z</dcterms:modified>
</cp:coreProperties>
</file>