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B4F91-FDB6-4B86-9713-0562D928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2C54D0-8BB0-4271-A3C0-4DBC1016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16550-4670-4B96-885F-2CF033A3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3BD57-0BA0-45DA-A24F-2570DF78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F1501-D856-48E5-B418-BB2EB6C4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70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EC449-F261-489B-8F19-6EA51911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E089A8-AEE8-4886-821D-A1FD344D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78584-5802-4021-BEAD-49302002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6E2FE8-7D85-4BAC-9C98-DE7B4053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BE567-FAE9-4E74-AB73-4E3E5644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7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15CB7F-F53D-4F14-9FD3-5E54B0CF7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BAE006-9A66-4D4A-B7B6-F12F430C6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F48999-3BE3-4609-84C3-4BEEA7A8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3E401-29B5-46D9-B1E2-B046DF67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008C7-C05E-4723-8143-E8C94EB6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62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244C8-C2EA-4075-AD61-32A4FDD5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E260B-C9B0-42DA-A71B-BB9FF945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861446-E1CC-4400-924C-208F077E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29F71-7C67-4363-BB42-CFAD1124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96CC4C-7C95-430F-92A3-9BE3905F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F50A8-06FA-4134-9019-903C6850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3153D8-C3CD-47A5-8B5F-61A4B428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A875C-7250-4642-8906-B399AEE7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19B71-C936-4996-ACD1-594A034B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9BEE1-739F-413F-AFB2-344CBB3B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1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CA820-A3A9-4BEF-A7E3-831045CB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AED89-5B09-4354-97ED-1557208F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93F9EF-254D-4C5F-A284-52A7AE8E9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FFEDF8-B704-4A71-83E3-A1D99069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7CD84F-7734-44BE-9CFB-B02ACBB0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369392-A641-4CA8-896A-3651F666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B683-9965-4759-AC8F-EA5C2381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9524C1-782A-4F6A-9C13-26F402315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35F24B-32BD-456A-B318-CEB097416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1B1C87-CDF0-49D9-9ECB-69D007824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1E9209-54C0-439A-B0E3-01BCEE29E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75AD19-CC8B-495D-8AC8-65C8409D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7DA298-1383-4263-85F1-774D554F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AAD224-30AA-46C7-B737-853492D9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5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67FC3-53EF-438E-A4A1-671593B6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313AC6-B9A9-4FBC-9ABA-7FDB6BA5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F382CF-810D-4F7A-865C-FEFE28C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1D47B6-C050-4326-8B79-110F37A3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667E7F-9BE0-4F07-8094-620D6DE6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D6C4B9-672B-42BA-BFE2-50BFBF5B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8794C1-0323-47A6-A82A-1561BBC1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0FBE-187D-4D70-9A9B-DB568D77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6C1E1-8A13-46FD-B446-3E492FE3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4A03AD-275B-4223-9E93-7FB93DFE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4C2CF1-1063-4784-873F-E766DFBC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823441-306A-4EF0-AFB0-F1536AFD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E87A33-34BF-4AEA-8871-AD84D1C2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45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12FCF-8D42-432F-934D-858EA065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6CC3F4-31D6-4B44-B32F-ED0916181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64B97-2726-4551-AC27-3C1EB53B2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31DBC-D18F-44EB-B667-AD2F8F8E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615A4-2371-46F1-AF10-78AB57CA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7E115E-6825-4AFE-A917-5E20BC9A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21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615E1-F6AF-48B7-BCA3-CAD89992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83ABE0-6D37-4EE4-AB2E-362C3A07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743BC-48D5-4674-B4D7-6D6012912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1FB8-8F36-4F23-BAFD-811B933E0E47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CB5FB-69F1-4320-8055-1C0A71084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43B9D-B02D-46F8-AED7-68C08F29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96E6-3734-4634-94BB-CE14CCBBB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8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133CA-07AF-4C0F-9E36-982CF9BCC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B3881-76C6-4718-9683-45B244293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CEDEDC-7428-497D-B402-ADEFF354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E2884-18D9-4CD2-B8CD-6D18D4E14A1A}"/>
              </a:ext>
            </a:extLst>
          </p:cNvPr>
          <p:cNvSpPr txBox="1"/>
          <p:nvPr/>
        </p:nvSpPr>
        <p:spPr>
          <a:xfrm>
            <a:off x="1712258" y="3013501"/>
            <a:ext cx="4882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BASH. </a:t>
            </a:r>
            <a:r>
              <a:rPr lang="ru-RU" sz="4800" dirty="0">
                <a:solidFill>
                  <a:schemeClr val="bg1"/>
                </a:solidFill>
              </a:rPr>
              <a:t>Знакомство</a:t>
            </a:r>
          </a:p>
        </p:txBody>
      </p:sp>
    </p:spTree>
    <p:extLst>
      <p:ext uri="{BB962C8B-B14F-4D97-AF65-F5344CB8AC3E}">
        <p14:creationId xmlns:p14="http://schemas.microsoft.com/office/powerpoint/2010/main" val="88585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дополнение к переменным среды, </a:t>
            </a:r>
            <a:r>
              <a:rPr lang="ru-RU" sz="2800" dirty="0" err="1"/>
              <a:t>bash</a:t>
            </a:r>
            <a:r>
              <a:rPr lang="ru-RU" sz="2800" dirty="0"/>
              <a:t>-скрипты позволяют задавать и использовать в сценарии собственные переменные. Подобные переменные хранят значение до тех пор, пока не завершится выполнение сценария.</a:t>
            </a:r>
            <a:br>
              <a:rPr lang="ru-RU" sz="2800" dirty="0"/>
            </a:br>
            <a:r>
              <a:rPr lang="ru-RU" sz="2800" dirty="0"/>
              <a:t>Как и в случае с системными переменными, к пользовательским переменным можно обращаться, используя знак доллара:</a:t>
            </a:r>
            <a:endParaRPr lang="ru-RU" sz="2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025200-0F76-4155-89C5-10B53348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449575"/>
            <a:ext cx="5105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Одна из самых полезных возможностей </a:t>
            </a:r>
            <a:r>
              <a:rPr lang="ru-RU" sz="2800" dirty="0" err="1"/>
              <a:t>bash</a:t>
            </a:r>
            <a:r>
              <a:rPr lang="ru-RU" sz="2800" dirty="0"/>
              <a:t>-скриптов — это возможность извлекать информацию из вывода команд и назначать её переменным, что позволяет использовать эту информацию где угодно в файле сценария.</a:t>
            </a:r>
            <a:br>
              <a:rPr lang="ru-RU" sz="2800" dirty="0"/>
            </a:br>
            <a:r>
              <a:rPr lang="ru-RU" sz="2800" dirty="0"/>
              <a:t>Сделать это можно двумя способами.</a:t>
            </a:r>
          </a:p>
          <a:p>
            <a:r>
              <a:rPr lang="ru-RU" sz="2800" dirty="0"/>
              <a:t> - с помощью апострофа </a:t>
            </a:r>
            <a:r>
              <a:rPr lang="en-US" sz="2800" dirty="0"/>
              <a:t>`</a:t>
            </a:r>
          </a:p>
          <a:p>
            <a:r>
              <a:rPr lang="en-US" sz="2800" dirty="0"/>
              <a:t> - </a:t>
            </a:r>
            <a:r>
              <a:rPr lang="ru-RU" sz="2800" dirty="0"/>
              <a:t>с помощью знака доллара со скобками </a:t>
            </a:r>
            <a:r>
              <a:rPr lang="en-US" sz="2800" dirty="0"/>
              <a:t>$()</a:t>
            </a:r>
          </a:p>
          <a:p>
            <a:r>
              <a:rPr lang="ru-RU" sz="2800" dirty="0"/>
              <a:t>Используя первый подход, проследите за тем, чтобы вместо обратного апострофа не ввести одиночную кавычку. Команду нужно заключить в два таких значка:</a:t>
            </a:r>
            <a:br>
              <a:rPr lang="ru-RU" sz="2800" dirty="0"/>
            </a:br>
            <a:endParaRPr lang="ru-RU" sz="2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7260BC-A778-468C-8CA9-A712079C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4716556"/>
            <a:ext cx="1485900" cy="723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E2659F-5F03-4C68-87D1-F8AC4CEC6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5587692"/>
            <a:ext cx="1514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8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Математические операции</a:t>
            </a:r>
          </a:p>
          <a:p>
            <a:r>
              <a:rPr lang="ru-RU" sz="2800" dirty="0"/>
              <a:t>Для выполнения математических операций в файле скрипта можно использовать конструкцию вида </a:t>
            </a:r>
            <a:r>
              <a:rPr lang="en-US" sz="2800" dirty="0"/>
              <a:t>$((</a:t>
            </a:r>
            <a:r>
              <a:rPr lang="en-US" sz="2800" dirty="0" err="1"/>
              <a:t>a+b</a:t>
            </a:r>
            <a:r>
              <a:rPr lang="en-US" sz="2800" dirty="0"/>
              <a:t>)).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10668F-BECE-4C51-B48C-11407EB6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" y="1384995"/>
            <a:ext cx="2866772" cy="21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Управляющие конструкции </a:t>
            </a:r>
            <a:r>
              <a:rPr lang="en-US" sz="2800" b="1" dirty="0"/>
              <a:t>if then</a:t>
            </a:r>
            <a:endParaRPr lang="ru-RU" sz="2800" b="1" dirty="0"/>
          </a:p>
          <a:p>
            <a:r>
              <a:rPr lang="ru-RU" sz="2800" dirty="0"/>
              <a:t>В некоторых сценариях требуется управлять потоком исполнения команд. Например, если некое значение больше пяти, нужно выполнить одно действие, в противном случае — другое. Подобное применимо в очень многих ситуациях, и здесь нам поможет управляющая конструкция </a:t>
            </a:r>
            <a:r>
              <a:rPr lang="en-US" sz="2800" b="1" dirty="0"/>
              <a:t>if then</a:t>
            </a:r>
            <a:r>
              <a:rPr lang="ru-RU" sz="2800" b="1" dirty="0"/>
              <a:t> </a:t>
            </a:r>
            <a:r>
              <a:rPr lang="en-US" sz="2800" b="1" dirty="0" err="1"/>
              <a:t>elif</a:t>
            </a:r>
            <a:r>
              <a:rPr lang="en-US" sz="2800" b="1" dirty="0"/>
              <a:t> then else</a:t>
            </a:r>
            <a:r>
              <a:rPr lang="en-US" sz="2800" dirty="0"/>
              <a:t>.</a:t>
            </a:r>
            <a:endParaRPr lang="ru-RU" sz="2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BD5596-E181-458F-932F-5ED29866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96" y="3108543"/>
            <a:ext cx="1533525" cy="2009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07566C-5C64-403D-969E-E34228470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1" y="3108543"/>
            <a:ext cx="1457325" cy="1485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96D21C-CCA5-4BC8-A92D-60DC4C659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802" y="3108543"/>
            <a:ext cx="14192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9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Сравнение чисел</a:t>
            </a:r>
          </a:p>
          <a:p>
            <a:r>
              <a:rPr lang="ru-RU" sz="2800" dirty="0"/>
              <a:t>В скриптах можно сравнивать числовые значения. Ниже приведён список соответствующих команд.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A6FDEF-1F09-4C6F-A8AC-DA00CE6E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4995"/>
            <a:ext cx="7353300" cy="20193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F63495-19C3-40B3-A76A-80D03A807ADE}"/>
              </a:ext>
            </a:extLst>
          </p:cNvPr>
          <p:cNvSpPr/>
          <p:nvPr/>
        </p:nvSpPr>
        <p:spPr>
          <a:xfrm>
            <a:off x="-1" y="3227047"/>
            <a:ext cx="88302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В качестве примера опробуем один из операторов сравнения. Обратите внимание на то, что выражение заключено в квадратные скобки.</a:t>
            </a:r>
            <a:br>
              <a:rPr lang="ru-RU" sz="2600" dirty="0"/>
            </a:br>
            <a:endParaRPr lang="ru-RU" sz="2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5C7281-54C7-492B-98DC-ED23A686F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3612"/>
            <a:ext cx="48196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7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сценариях можно сравнивать и строковые значения. Сравнение строк происходит так же как и в </a:t>
            </a:r>
            <a:r>
              <a:rPr lang="en-US" sz="2800" dirty="0"/>
              <a:t>Python </a:t>
            </a:r>
            <a:r>
              <a:rPr lang="ru-RU" sz="2800" dirty="0"/>
              <a:t>за исключением того что операторы </a:t>
            </a:r>
            <a:r>
              <a:rPr lang="en-US" sz="2800" dirty="0"/>
              <a:t>&gt; </a:t>
            </a:r>
            <a:r>
              <a:rPr lang="ru-RU" sz="2800" dirty="0"/>
              <a:t>и </a:t>
            </a:r>
            <a:r>
              <a:rPr lang="en-US" sz="2800" dirty="0"/>
              <a:t>&lt;</a:t>
            </a:r>
            <a:r>
              <a:rPr lang="ru-RU" sz="2800" dirty="0"/>
              <a:t> необходимо экранировать т.к в линукс это операторы перенаправления потока вывода.</a:t>
            </a:r>
            <a:endParaRPr lang="ru-RU" sz="2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14CFB3-0DFB-4823-8E92-87FAF113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6769"/>
            <a:ext cx="8658225" cy="20097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568217-7C5C-499E-A787-4EB5A7080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5" y="4256544"/>
            <a:ext cx="51530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8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Проверка файлов</a:t>
            </a:r>
          </a:p>
          <a:p>
            <a:r>
              <a:rPr lang="ru-RU" sz="2800" dirty="0"/>
              <a:t>Пожалуй, нижеприведённые команды используются в </a:t>
            </a:r>
            <a:r>
              <a:rPr lang="ru-RU" sz="2800" dirty="0" err="1"/>
              <a:t>bash</a:t>
            </a:r>
            <a:r>
              <a:rPr lang="ru-RU" sz="2800" dirty="0"/>
              <a:t>-скриптах чаще всего. Они позволяют проверять различные условия, касающиеся файлов. Вот список этих команд.</a:t>
            </a:r>
            <a:endParaRPr lang="ru-RU" sz="2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532246-FF22-4C70-B338-340EB24F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6769"/>
            <a:ext cx="84677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7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3E21AA-E8F1-4E9C-8099-60661CBF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8" y="94690"/>
            <a:ext cx="43338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Сценарии командной строки — это наборы тех же самых команд, которые можно вводить с клавиатуры, собранные в файлы и объединённые некоей общей целью. При этом результаты работы команд могут представлять либо самостоятельную ценность, либо служить входными данными для других команд. Сценарии — это мощный способ автоматизации часто выполняемых действий.</a:t>
            </a:r>
          </a:p>
          <a:p>
            <a:r>
              <a:rPr lang="ru-RU" sz="2800" dirty="0"/>
              <a:t>Итак, если говорить о командной строке, она позволяет выполнить несколько команд за один раз, введя их через точку с запятой: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75E0A5-0CEE-438A-8596-C1018688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9" y="4731964"/>
            <a:ext cx="1972796" cy="8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Командная строка — отличный инструмент, но команды в неё приходится вводить каждый раз, когда в них возникает необходимость. Что если записать набор команд в файл и просто вызывать этот файл для их выполнения? Собственно говоря, тот файл, о котором мы говорим, и называется сценарием командной строки.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128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/>
              <a:t>Как устроены </a:t>
            </a:r>
            <a:r>
              <a:rPr lang="en-US" sz="2600" b="1" dirty="0"/>
              <a:t>BASH-</a:t>
            </a:r>
            <a:r>
              <a:rPr lang="ru-RU" sz="2600" b="1" dirty="0"/>
              <a:t>скрипты</a:t>
            </a:r>
          </a:p>
          <a:p>
            <a:r>
              <a:rPr lang="ru-RU" sz="2600" dirty="0"/>
              <a:t>Создайте пустой файл либо в графической оболочке либо с помощью команды </a:t>
            </a:r>
            <a:r>
              <a:rPr lang="en-US" sz="2600" dirty="0"/>
              <a:t>touch.</a:t>
            </a:r>
            <a:r>
              <a:rPr lang="ru-RU" sz="2600" dirty="0"/>
              <a:t> В его первой строке нужно указать, какую именно оболочку мы собираемся использовать.</a:t>
            </a:r>
            <a:r>
              <a:rPr lang="en-US" sz="2600" dirty="0"/>
              <a:t> </a:t>
            </a:r>
            <a:r>
              <a:rPr lang="ru-RU" sz="2600" dirty="0"/>
              <a:t>Нас интересует </a:t>
            </a:r>
            <a:r>
              <a:rPr lang="en-US" sz="2600" dirty="0"/>
              <a:t>bash </a:t>
            </a:r>
            <a:r>
              <a:rPr lang="ru-RU" sz="2600" dirty="0"/>
              <a:t>следовательно первая строчка файла должна быть</a:t>
            </a:r>
            <a:r>
              <a:rPr lang="en-US" sz="2600" dirty="0"/>
              <a:t> </a:t>
            </a:r>
            <a:r>
              <a:rPr lang="en-US" sz="2600" b="1" dirty="0"/>
              <a:t>#!/bin/bash</a:t>
            </a:r>
            <a:r>
              <a:rPr lang="en-US" sz="2600" dirty="0"/>
              <a:t>. </a:t>
            </a:r>
            <a:r>
              <a:rPr lang="ru-RU" sz="2600" dirty="0"/>
              <a:t>Как и в </a:t>
            </a:r>
            <a:r>
              <a:rPr lang="en-US" sz="2600" dirty="0"/>
              <a:t>Python </a:t>
            </a:r>
            <a:r>
              <a:rPr lang="ru-RU" sz="2600" dirty="0"/>
              <a:t>знак </a:t>
            </a:r>
            <a:r>
              <a:rPr lang="en-US" sz="2600" dirty="0"/>
              <a:t>#</a:t>
            </a:r>
            <a:r>
              <a:rPr lang="ru-RU" sz="2600" dirty="0"/>
              <a:t> используется для </a:t>
            </a:r>
            <a:r>
              <a:rPr lang="ru-RU" sz="2600" dirty="0" err="1"/>
              <a:t>комментариевю</a:t>
            </a:r>
            <a:r>
              <a:rPr lang="ru-RU" sz="2600" dirty="0"/>
              <a:t>. Однако, первая строка — это особый случай, здесь решётка, за которой следует восклицательный знак указывает</a:t>
            </a:r>
            <a:r>
              <a:rPr lang="en-US" sz="2600" dirty="0"/>
              <a:t> </a:t>
            </a:r>
            <a:r>
              <a:rPr lang="ru-RU" sz="2600" dirty="0"/>
              <a:t>системе  на то что данный сценарий написан для </a:t>
            </a:r>
            <a:r>
              <a:rPr lang="en-US" sz="2600" dirty="0"/>
              <a:t>bash</a:t>
            </a:r>
            <a:r>
              <a:rPr lang="ru-RU" sz="2600" dirty="0"/>
              <a:t>.</a:t>
            </a:r>
          </a:p>
          <a:p>
            <a:r>
              <a:rPr lang="ru-RU" sz="2600" dirty="0"/>
              <a:t>Команды оболочки отделяются знаком перевода строки, комментарии выделяют знаком решётки. Вот как это выглядит: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6F4B9D-D76A-430D-B6FB-F853C70FE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3757"/>
            <a:ext cx="2314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Тут, так же, как и в командной строке, можно записывать команды в одной строке, разделяя точкой с запятой. Однако, если писать команды на разных строках, файл легче читать. В любом случае оболочка их обработает.</a:t>
            </a:r>
          </a:p>
          <a:p>
            <a:r>
              <a:rPr lang="ru-RU" sz="2800" dirty="0"/>
              <a:t>Сохраняете файл, однако если мы запустим файл сейчас возникнет ошибка </a:t>
            </a:r>
            <a:r>
              <a:rPr lang="en-US" sz="2800" dirty="0"/>
              <a:t>Permission denied. </a:t>
            </a:r>
            <a:r>
              <a:rPr lang="ru-RU" sz="2800" dirty="0"/>
              <a:t>Необходимо сделать файл исполняемым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b="1" dirty="0" err="1"/>
              <a:t>chmod</a:t>
            </a:r>
            <a:r>
              <a:rPr lang="en-US" sz="2800" b="1" dirty="0"/>
              <a:t> +x ./</a:t>
            </a:r>
            <a:r>
              <a:rPr lang="en-US" sz="2800" b="1" dirty="0" err="1"/>
              <a:t>myscript</a:t>
            </a:r>
            <a:r>
              <a:rPr lang="ru-RU" sz="2800" b="1" dirty="0"/>
              <a:t>.</a:t>
            </a:r>
            <a:r>
              <a:rPr lang="ru-RU" sz="2800" dirty="0"/>
              <a:t> Далее запускаем файл по имени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851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Вывод сообщений</a:t>
            </a:r>
          </a:p>
          <a:p>
            <a:r>
              <a:rPr lang="ru-RU" sz="2800" dirty="0"/>
              <a:t>Для вывода сообщений в консоль используется команда </a:t>
            </a:r>
            <a:r>
              <a:rPr lang="en-US" sz="2800" b="1" dirty="0"/>
              <a:t>echo</a:t>
            </a:r>
            <a:endParaRPr lang="ru-RU" sz="2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F3288-B772-4A5F-8BAF-3FABB5D4A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" y="1384994"/>
            <a:ext cx="3509660" cy="21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Тут, так же, как и в командной строке, можно записывать команды в одной строке, разделяя точкой с запятой. Однако, если писать команды на разных строках, файл легче читать. В любом случае оболочка их обработает.</a:t>
            </a:r>
          </a:p>
          <a:p>
            <a:r>
              <a:rPr lang="ru-RU" sz="2800" dirty="0"/>
              <a:t>Сохраняете файл, однако если мы запустим файл сейчас возникнет ошибка </a:t>
            </a:r>
            <a:r>
              <a:rPr lang="en-US" sz="2800" dirty="0"/>
              <a:t>Permission denied. </a:t>
            </a:r>
            <a:r>
              <a:rPr lang="ru-RU" sz="2800" dirty="0"/>
              <a:t>Необходимо сделать файл исполняемым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b="1" dirty="0" err="1"/>
              <a:t>chmod</a:t>
            </a:r>
            <a:r>
              <a:rPr lang="en-US" sz="2800" b="1" dirty="0"/>
              <a:t> +x ./</a:t>
            </a:r>
            <a:r>
              <a:rPr lang="en-US" sz="2800" b="1" dirty="0" err="1"/>
              <a:t>myscript</a:t>
            </a:r>
            <a:r>
              <a:rPr lang="ru-RU" sz="2800" b="1" dirty="0"/>
              <a:t>.</a:t>
            </a:r>
            <a:r>
              <a:rPr lang="ru-RU" sz="2800" dirty="0"/>
              <a:t> Далее запускаем файл по имени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08205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Использование переменных</a:t>
            </a:r>
          </a:p>
          <a:p>
            <a:r>
              <a:rPr lang="ru-RU" sz="2800" dirty="0"/>
              <a:t>Переменные позволяют хранить в файле сценария информацию, например — результаты работы команд для использования их другими командами.</a:t>
            </a:r>
            <a:br>
              <a:rPr lang="ru-RU" sz="2800" dirty="0"/>
            </a:br>
            <a:r>
              <a:rPr lang="ru-RU" sz="2800" dirty="0"/>
              <a:t>Нет ничего плохого в исполнении отдельных команд без хранения результатов их работы, но возможности такого подхода весьма ограничены.</a:t>
            </a:r>
            <a:br>
              <a:rPr lang="ru-RU" sz="2800" dirty="0"/>
            </a:br>
            <a:r>
              <a:rPr lang="ru-RU" sz="2800" dirty="0"/>
              <a:t>Существуют два типа переменных, которые можно использовать в </a:t>
            </a:r>
            <a:r>
              <a:rPr lang="ru-RU" sz="2800" dirty="0" err="1"/>
              <a:t>bash</a:t>
            </a:r>
            <a:r>
              <a:rPr lang="ru-RU" sz="2800" dirty="0"/>
              <a:t>-скриптах:</a:t>
            </a:r>
            <a:br>
              <a:rPr lang="ru-RU" sz="2800" dirty="0"/>
            </a:br>
            <a:r>
              <a:rPr lang="ru-RU" sz="2800" dirty="0"/>
              <a:t> - Переменные среды</a:t>
            </a:r>
          </a:p>
          <a:p>
            <a:r>
              <a:rPr lang="ru-RU" sz="2800" dirty="0"/>
              <a:t> - Пользовательские переменные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2687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1D48F-3AF0-4DAB-89E3-C2A7EEA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34F537-FB8F-4383-B1D3-12320B84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D20F4-58EF-4B8E-B29C-34A965057D5D}"/>
              </a:ext>
            </a:extLst>
          </p:cNvPr>
          <p:cNvSpPr/>
          <p:nvPr/>
        </p:nvSpPr>
        <p:spPr>
          <a:xfrm>
            <a:off x="-1" y="0"/>
            <a:ext cx="8830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Иногда в командах оболочки нужно работать с некими системными данными. Вот, например, как вывести домашнюю директорию текущего пользователя:</a:t>
            </a:r>
            <a:endParaRPr lang="ru-RU" sz="2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AA02CB-4B32-4D3E-8A41-CB85F768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4995"/>
            <a:ext cx="4171950" cy="116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68CC1-E606-4188-9D64-D0BA8C86B67E}"/>
              </a:ext>
            </a:extLst>
          </p:cNvPr>
          <p:cNvSpPr txBox="1"/>
          <p:nvPr/>
        </p:nvSpPr>
        <p:spPr>
          <a:xfrm>
            <a:off x="0" y="2725271"/>
            <a:ext cx="88302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Обратите внимание что в отличии от </a:t>
            </a:r>
            <a:r>
              <a:rPr lang="en-US" sz="2600" dirty="0"/>
              <a:t>Python </a:t>
            </a:r>
            <a:r>
              <a:rPr lang="ru-RU" sz="2600" dirty="0"/>
              <a:t>мы можем использовать переменные внутри кавычек, это не помешает системе распознать их. Если необходимо вывести какой-то знак </a:t>
            </a:r>
            <a:r>
              <a:rPr lang="en-US" sz="2600" dirty="0"/>
              <a:t>“</a:t>
            </a:r>
            <a:r>
              <a:rPr lang="ru-RU" sz="2600" dirty="0"/>
              <a:t>зарезервированный</a:t>
            </a:r>
            <a:r>
              <a:rPr lang="en-US" sz="2600" dirty="0"/>
              <a:t>”</a:t>
            </a:r>
            <a:r>
              <a:rPr lang="ru-RU" sz="2600" dirty="0"/>
              <a:t> в системе его необходимо экранировать с помощью \. </a:t>
            </a:r>
          </a:p>
        </p:txBody>
      </p:sp>
    </p:spTree>
    <p:extLst>
      <p:ext uri="{BB962C8B-B14F-4D97-AF65-F5344CB8AC3E}">
        <p14:creationId xmlns:p14="http://schemas.microsoft.com/office/powerpoint/2010/main" val="33152593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811</Words>
  <Application>Microsoft Office PowerPoint</Application>
  <PresentationFormat>Широкоэкранный</PresentationFormat>
  <Paragraphs>33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2023-04-09T19:51:38Z</dcterms:created>
  <dcterms:modified xsi:type="dcterms:W3CDTF">2023-04-09T21:13:58Z</dcterms:modified>
</cp:coreProperties>
</file>