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CDAF3-AE9A-44A5-9298-A0C075A68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EDFBA4-A526-45FF-8C58-BA50CB4F8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E2BD97-9782-4EDD-A14F-49382219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23C0-61A0-4328-AA6F-55CD05B091C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CFBB5C-5B7D-41F1-972A-7C1D0D5F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A6A79-5E3D-4672-8669-F3472A56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AA97-77BC-4D4A-AF57-91D983B58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77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6CA1E-EE93-4157-ABFF-358F31D6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13E1A1-B30E-42F8-9659-17CEEFEA4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58BA19-0B86-4D4E-901D-0F7040DF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23C0-61A0-4328-AA6F-55CD05B091C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CB3CEA-2146-4DF7-A686-80991E4C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4A10B2-3DB9-4002-A2F3-0E59C715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AA97-77BC-4D4A-AF57-91D983B58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30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06139A-91FC-4C21-9AAD-4EFF66F39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2A5A0F-2544-424D-9E67-CBBFDBC2B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49D7BC-DC45-41A2-A559-D2AB96D4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23C0-61A0-4328-AA6F-55CD05B091C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EB029E-E357-4084-8E0B-235C2667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B53B3-7953-457B-BE40-8831EFC7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AA97-77BC-4D4A-AF57-91D983B58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79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0C7E2-F4E0-4AF6-AEFB-B2160BE8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D251E4-20E6-44CA-B44C-EB3B15DE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CD71F1-6302-4AB7-B79A-62B3B595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23C0-61A0-4328-AA6F-55CD05B091C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5DD50A-EA55-4C3C-9A71-A820E419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002EDD-E0C4-402F-9F4E-946C1A56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AA97-77BC-4D4A-AF57-91D983B58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44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A85E3-3BBC-4408-8B64-6904B9C9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28D4F7-2EAA-4B19-8572-02CAED97C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AB7864-E8B2-4A33-A34B-58EDF3F7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23C0-61A0-4328-AA6F-55CD05B091C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000C6D-30A1-46DE-AE08-7B4B9978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091EA7-9301-45DD-9A61-B8E2A7DD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AA97-77BC-4D4A-AF57-91D983B58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92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08A12-60FA-4BCF-AC57-0C420FEB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A587E5-A5BC-4D91-B353-78CE4AC34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6AD786-6CE5-48A3-B0CC-4A2328B88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81B275-731C-49A7-A102-47163427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23C0-61A0-4328-AA6F-55CD05B091C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872299-7285-41C7-A633-DF31D0BA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5B4494-D0A2-49B1-8488-B1592B3E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AA97-77BC-4D4A-AF57-91D983B58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2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02973-91E8-4837-9B22-048019A6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1B617F-E8BA-4D74-BD7A-1E1A9AC92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BC58C3-C708-4327-A5DB-D9F8164AA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508515-44D4-460F-B391-CEF452C32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D16A40-0D52-4D4D-8EED-7C5459886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8A9DEE-2A72-46FB-BEA5-7E8FE521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23C0-61A0-4328-AA6F-55CD05B091C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4708DD-3953-4D97-9D14-DDC3DE7C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C78FFD-4A00-4344-8F20-9CCD8CD3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AA97-77BC-4D4A-AF57-91D983B58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61E48-8F04-4E4E-A7E8-6D0DE23C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7AAAE9-E588-43A8-A26A-28C11808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23C0-61A0-4328-AA6F-55CD05B091C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25DA35-554F-4FE0-878A-009D5C40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0DFC8-3202-40C5-8E4E-10C565DA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AA97-77BC-4D4A-AF57-91D983B58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03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85D2EB-B7F5-4B47-A339-28747E48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23C0-61A0-4328-AA6F-55CD05B091C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E58FCB-1782-4D6A-88DE-AD06CF75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DFA7E6-7D25-470C-96A1-088452A2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AA97-77BC-4D4A-AF57-91D983B58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36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EE564-DD68-4FF3-B861-7DCE3F6D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E24A06-1602-4C96-AB31-FF9F5FA4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2540CF-96EE-4D6D-9D5A-6F469AD3D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1703F5-01CE-4823-8021-492ABF4C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23C0-61A0-4328-AA6F-55CD05B091C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34097C-CB1D-4023-9333-EDF7C7FD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8DF4D1-B4C3-4222-BEB1-FA90A516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AA97-77BC-4D4A-AF57-91D983B58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47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770EB-0415-42B8-AFC4-D693E187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CAE26B-8857-4FBF-8ED0-7EF2AE4B6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D57D7C-F3E5-4E96-A7E2-AFFC18A7D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6C7981-8B19-4417-9DB5-10DBD877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23C0-61A0-4328-AA6F-55CD05B091C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39AFC0-D613-4431-9D55-FC829492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4050BE-73A4-4DA0-B839-8D47B34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AA97-77BC-4D4A-AF57-91D983B58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33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00F57-B99D-429C-BC97-D3CC3C52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CB90C6-7FAA-41EF-8C50-62D4CE622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F2D6FE-6565-4837-9045-AFAAAE01E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23C0-61A0-4328-AA6F-55CD05B091CB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32D957-9A86-463A-889A-2F9F31A82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49FF05-364D-4080-8F3F-5CC12D76E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3AA97-77BC-4D4A-AF57-91D983B58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67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E7D11-4D45-4297-A2C3-13FB30E15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8B719D-D79C-477B-826E-4B834A54E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EE06FE-9ED0-4CC7-98E6-B4BB80BE8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16E03C-2827-4C53-B2B0-AB173B54C4FE}"/>
              </a:ext>
            </a:extLst>
          </p:cNvPr>
          <p:cNvSpPr txBox="1"/>
          <p:nvPr/>
        </p:nvSpPr>
        <p:spPr>
          <a:xfrm>
            <a:off x="1657350" y="3075057"/>
            <a:ext cx="6172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Работа с базой данных</a:t>
            </a:r>
          </a:p>
        </p:txBody>
      </p:sp>
    </p:spTree>
    <p:extLst>
      <p:ext uri="{BB962C8B-B14F-4D97-AF65-F5344CB8AC3E}">
        <p14:creationId xmlns:p14="http://schemas.microsoft.com/office/powerpoint/2010/main" val="3546876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6CB91-D189-48F5-8D03-879DACE1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935F05-D2D8-4E6A-8F18-32C714AA6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7C4727-CB51-42C0-923B-136CB3197B59}"/>
              </a:ext>
            </a:extLst>
          </p:cNvPr>
          <p:cNvSpPr/>
          <p:nvPr/>
        </p:nvSpPr>
        <p:spPr>
          <a:xfrm>
            <a:off x="80683" y="94970"/>
            <a:ext cx="8758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06C78E6-2B6E-450D-BB8E-88D0CA2E69D0}"/>
              </a:ext>
            </a:extLst>
          </p:cNvPr>
          <p:cNvSpPr/>
          <p:nvPr/>
        </p:nvSpPr>
        <p:spPr>
          <a:xfrm>
            <a:off x="-3047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4CD5AC-CAF8-43EB-BDF4-B3681CFDF4D3}"/>
              </a:ext>
            </a:extLst>
          </p:cNvPr>
          <p:cNvSpPr/>
          <p:nvPr/>
        </p:nvSpPr>
        <p:spPr>
          <a:xfrm>
            <a:off x="77637" y="94970"/>
            <a:ext cx="87615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взаимодействия с базой данных необходимо создать сессию базы данных, которая представляет объект </a:t>
            </a:r>
            <a:r>
              <a:rPr lang="ru-RU" sz="2400" dirty="0" err="1"/>
              <a:t>sqlalchemy.orm.Session</a:t>
            </a:r>
            <a:r>
              <a:rPr lang="ru-RU" sz="2400" dirty="0"/>
              <a:t>. Через этот объект идет вся работа с БД. Но для этого вначале надо создать класс-построитель </a:t>
            </a:r>
            <a:r>
              <a:rPr lang="ru-RU" sz="2400" dirty="0" err="1"/>
              <a:t>Session</a:t>
            </a:r>
            <a:r>
              <a:rPr lang="ru-RU" sz="2400" dirty="0"/>
              <a:t> с помощью функции-фабрики </a:t>
            </a:r>
            <a:r>
              <a:rPr lang="ru-RU" sz="2400" dirty="0" err="1"/>
              <a:t>sessionmaker</a:t>
            </a:r>
            <a:r>
              <a:rPr lang="ru-RU" sz="2400" dirty="0"/>
              <a:t>()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39AFBA-6D9E-4B41-9512-9C5E32073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90" y="2009869"/>
            <a:ext cx="48577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9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6CB91-D189-48F5-8D03-879DACE1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935F05-D2D8-4E6A-8F18-32C714AA6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7C4727-CB51-42C0-923B-136CB3197B59}"/>
              </a:ext>
            </a:extLst>
          </p:cNvPr>
          <p:cNvSpPr/>
          <p:nvPr/>
        </p:nvSpPr>
        <p:spPr>
          <a:xfrm>
            <a:off x="80683" y="94970"/>
            <a:ext cx="8758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06C78E6-2B6E-450D-BB8E-88D0CA2E69D0}"/>
              </a:ext>
            </a:extLst>
          </p:cNvPr>
          <p:cNvSpPr/>
          <p:nvPr/>
        </p:nvSpPr>
        <p:spPr>
          <a:xfrm>
            <a:off x="-3047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4CD5AC-CAF8-43EB-BDF4-B3681CFDF4D3}"/>
              </a:ext>
            </a:extLst>
          </p:cNvPr>
          <p:cNvSpPr/>
          <p:nvPr/>
        </p:nvSpPr>
        <p:spPr>
          <a:xfrm>
            <a:off x="77637" y="94970"/>
            <a:ext cx="87615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Добавление данных</a:t>
            </a:r>
          </a:p>
          <a:p>
            <a:endParaRPr lang="ru-RU" sz="2400" dirty="0"/>
          </a:p>
          <a:p>
            <a:r>
              <a:rPr lang="ru-RU" sz="2400" dirty="0"/>
              <a:t>Для добавления в базу данных необходимо сначала создать объект модели, который передается в метод </a:t>
            </a:r>
            <a:r>
              <a:rPr lang="ru-RU" sz="2400" dirty="0" err="1"/>
              <a:t>add</a:t>
            </a:r>
            <a:r>
              <a:rPr lang="ru-RU" sz="2400" dirty="0"/>
              <a:t>() объекта </a:t>
            </a:r>
            <a:r>
              <a:rPr lang="ru-RU" sz="2400" dirty="0" err="1"/>
              <a:t>Session</a:t>
            </a:r>
            <a:r>
              <a:rPr lang="ru-RU" sz="2400" dirty="0"/>
              <a:t>. После добавления для подтверждения изменений у объекта </a:t>
            </a:r>
            <a:r>
              <a:rPr lang="ru-RU" sz="2400" dirty="0" err="1"/>
              <a:t>Session</a:t>
            </a:r>
            <a:r>
              <a:rPr lang="ru-RU" sz="2400" dirty="0"/>
              <a:t> вызывается метод </a:t>
            </a:r>
            <a:r>
              <a:rPr lang="ru-RU" sz="2400" dirty="0" err="1"/>
              <a:t>commit</a:t>
            </a:r>
            <a:r>
              <a:rPr lang="ru-RU" sz="2400" dirty="0"/>
              <a:t>(). Например, определим файле приложения следующий код: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BEE1C2-8661-47B0-8586-9A88DC96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45" y="2772626"/>
            <a:ext cx="4743450" cy="15621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7430215-A9AA-44C0-B617-D7325F0DBB8B}"/>
              </a:ext>
            </a:extLst>
          </p:cNvPr>
          <p:cNvSpPr/>
          <p:nvPr/>
        </p:nvSpPr>
        <p:spPr>
          <a:xfrm>
            <a:off x="0" y="4334726"/>
            <a:ext cx="90663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Следует отметить, что после добавления или обновления объекта, если мы хотим использовать этот объект, обращаться к его атрибутами, то желательно, а иногда может быть необходимо, использовать метод </a:t>
            </a:r>
            <a:r>
              <a:rPr lang="ru-RU" sz="2400" dirty="0" err="1"/>
              <a:t>refresh</a:t>
            </a:r>
            <a:r>
              <a:rPr lang="ru-RU" sz="2400" dirty="0"/>
              <a:t>(), который обновляет состояние объекта: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E0B86C-7E8F-47D4-B4E3-7F324D6A3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45" y="6269236"/>
            <a:ext cx="24288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8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6CB91-D189-48F5-8D03-879DACE1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935F05-D2D8-4E6A-8F18-32C714AA6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7C4727-CB51-42C0-923B-136CB3197B59}"/>
              </a:ext>
            </a:extLst>
          </p:cNvPr>
          <p:cNvSpPr/>
          <p:nvPr/>
        </p:nvSpPr>
        <p:spPr>
          <a:xfrm>
            <a:off x="80683" y="94970"/>
            <a:ext cx="8758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06C78E6-2B6E-450D-BB8E-88D0CA2E69D0}"/>
              </a:ext>
            </a:extLst>
          </p:cNvPr>
          <p:cNvSpPr/>
          <p:nvPr/>
        </p:nvSpPr>
        <p:spPr>
          <a:xfrm>
            <a:off x="-3047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4CD5AC-CAF8-43EB-BDF4-B3681CFDF4D3}"/>
              </a:ext>
            </a:extLst>
          </p:cNvPr>
          <p:cNvSpPr/>
          <p:nvPr/>
        </p:nvSpPr>
        <p:spPr>
          <a:xfrm>
            <a:off x="77637" y="94970"/>
            <a:ext cx="87615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Если надо добавить несколько объектов, то проще применить метод </a:t>
            </a:r>
            <a:r>
              <a:rPr lang="ru-RU" sz="2400" dirty="0" err="1"/>
              <a:t>add_all</a:t>
            </a:r>
            <a:r>
              <a:rPr lang="ru-RU" sz="2400" dirty="0"/>
              <a:t>(), который добавляет список объектов.</a:t>
            </a:r>
          </a:p>
          <a:p>
            <a:endParaRPr lang="ru-RU" sz="2400" dirty="0"/>
          </a:p>
          <a:p>
            <a:r>
              <a:rPr lang="ru-RU" sz="2400" b="1" dirty="0"/>
              <a:t>Получение данных</a:t>
            </a:r>
          </a:p>
          <a:p>
            <a:endParaRPr lang="ru-RU" sz="2400" dirty="0"/>
          </a:p>
          <a:p>
            <a:r>
              <a:rPr lang="ru-RU" sz="2400" dirty="0"/>
              <a:t>Для получения объектов из базы данных вначале у объекта </a:t>
            </a:r>
            <a:r>
              <a:rPr lang="ru-RU" sz="2400" dirty="0" err="1"/>
              <a:t>Session</a:t>
            </a:r>
            <a:r>
              <a:rPr lang="ru-RU" sz="2400" dirty="0"/>
              <a:t> необходимо вызывать метод </a:t>
            </a:r>
            <a:r>
              <a:rPr lang="ru-RU" sz="2400" dirty="0" err="1"/>
              <a:t>query</a:t>
            </a:r>
            <a:r>
              <a:rPr lang="ru-RU" sz="2400" dirty="0"/>
              <a:t>() - в него передается тип модели, данные которой необходимо получить. Далее применяя к объекту </a:t>
            </a:r>
            <a:r>
              <a:rPr lang="ru-RU" sz="2400" dirty="0" err="1"/>
              <a:t>Query</a:t>
            </a:r>
            <a:r>
              <a:rPr lang="ru-RU" sz="2400" dirty="0"/>
              <a:t> различные методы, мы можем получить непосредственный результат. Например, если надо получить все объекты, применяется метод </a:t>
            </a:r>
            <a:r>
              <a:rPr lang="ru-RU" sz="2400" dirty="0" err="1"/>
              <a:t>all</a:t>
            </a:r>
            <a:r>
              <a:rPr lang="ru-RU" sz="2400" dirty="0"/>
              <a:t>():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7430215-A9AA-44C0-B617-D7325F0DBB8B}"/>
              </a:ext>
            </a:extLst>
          </p:cNvPr>
          <p:cNvSpPr/>
          <p:nvPr/>
        </p:nvSpPr>
        <p:spPr>
          <a:xfrm>
            <a:off x="0" y="4334726"/>
            <a:ext cx="9066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5FC1AD6-A3F2-4C8D-A948-48B8376AF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01" y="4257611"/>
            <a:ext cx="3943955" cy="344021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AC9128A-DD44-4230-8522-6134C1F332CD}"/>
              </a:ext>
            </a:extLst>
          </p:cNvPr>
          <p:cNvSpPr/>
          <p:nvPr/>
        </p:nvSpPr>
        <p:spPr>
          <a:xfrm>
            <a:off x="156600" y="4678747"/>
            <a:ext cx="86825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фильтрации у объекта </a:t>
            </a:r>
            <a:r>
              <a:rPr lang="ru-RU" sz="2400" dirty="0" err="1"/>
              <a:t>Query</a:t>
            </a:r>
            <a:r>
              <a:rPr lang="ru-RU" sz="2400" dirty="0"/>
              <a:t> применяется метод </a:t>
            </a:r>
            <a:r>
              <a:rPr lang="ru-RU" sz="2400" dirty="0" err="1"/>
              <a:t>filter</a:t>
            </a:r>
            <a:r>
              <a:rPr lang="ru-RU" sz="2400" dirty="0"/>
              <a:t>(), который принимает условие фильтрации. Для получения только одного объекта применяется метод </a:t>
            </a:r>
            <a:r>
              <a:rPr lang="ru-RU" sz="2400" dirty="0" err="1"/>
              <a:t>first</a:t>
            </a:r>
            <a:r>
              <a:rPr lang="ru-RU" sz="2400" dirty="0"/>
              <a:t>() класса </a:t>
            </a:r>
            <a:r>
              <a:rPr lang="ru-RU" sz="2400" dirty="0" err="1"/>
              <a:t>Query</a:t>
            </a:r>
            <a:r>
              <a:rPr lang="en-US" sz="2400" dirty="0"/>
              <a:t>.</a:t>
            </a:r>
            <a:r>
              <a:rPr lang="ru-RU" sz="2400" dirty="0"/>
              <a:t> Например: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C99C5B-4C7E-4C13-89AD-842104BA7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00" y="6257928"/>
            <a:ext cx="6743952" cy="33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06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6CB91-D189-48F5-8D03-879DACE1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935F05-D2D8-4E6A-8F18-32C714AA6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7C4727-CB51-42C0-923B-136CB3197B59}"/>
              </a:ext>
            </a:extLst>
          </p:cNvPr>
          <p:cNvSpPr/>
          <p:nvPr/>
        </p:nvSpPr>
        <p:spPr>
          <a:xfrm>
            <a:off x="80683" y="94970"/>
            <a:ext cx="8758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06C78E6-2B6E-450D-BB8E-88D0CA2E69D0}"/>
              </a:ext>
            </a:extLst>
          </p:cNvPr>
          <p:cNvSpPr/>
          <p:nvPr/>
        </p:nvSpPr>
        <p:spPr>
          <a:xfrm>
            <a:off x="-3047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4CD5AC-CAF8-43EB-BDF4-B3681CFDF4D3}"/>
              </a:ext>
            </a:extLst>
          </p:cNvPr>
          <p:cNvSpPr/>
          <p:nvPr/>
        </p:nvSpPr>
        <p:spPr>
          <a:xfrm>
            <a:off x="77637" y="94970"/>
            <a:ext cx="87615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Обновление</a:t>
            </a:r>
          </a:p>
          <a:p>
            <a:endParaRPr lang="ru-RU" sz="2400" dirty="0"/>
          </a:p>
          <a:p>
            <a:r>
              <a:rPr lang="ru-RU" sz="2400" dirty="0"/>
              <a:t>Для обновления объекта достаточно изменить значения его атрибутов и затем вызвать у объекта </a:t>
            </a:r>
            <a:r>
              <a:rPr lang="ru-RU" sz="2400" dirty="0" err="1"/>
              <a:t>Session</a:t>
            </a:r>
            <a:r>
              <a:rPr lang="ru-RU" sz="2400" dirty="0"/>
              <a:t> метод </a:t>
            </a:r>
            <a:r>
              <a:rPr lang="ru-RU" sz="2400" dirty="0" err="1"/>
              <a:t>commit</a:t>
            </a:r>
            <a:r>
              <a:rPr lang="ru-RU" sz="2400" dirty="0"/>
              <a:t>() для применения изменений: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41EC10-74E2-4BA2-B0F6-75D4A9706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61" y="2033962"/>
            <a:ext cx="5572900" cy="34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6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6CB91-D189-48F5-8D03-879DACE1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935F05-D2D8-4E6A-8F18-32C714AA6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7C4727-CB51-42C0-923B-136CB3197B59}"/>
              </a:ext>
            </a:extLst>
          </p:cNvPr>
          <p:cNvSpPr/>
          <p:nvPr/>
        </p:nvSpPr>
        <p:spPr>
          <a:xfrm>
            <a:off x="80683" y="94970"/>
            <a:ext cx="8758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06C78E6-2B6E-450D-BB8E-88D0CA2E69D0}"/>
              </a:ext>
            </a:extLst>
          </p:cNvPr>
          <p:cNvSpPr/>
          <p:nvPr/>
        </p:nvSpPr>
        <p:spPr>
          <a:xfrm>
            <a:off x="-3047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4CD5AC-CAF8-43EB-BDF4-B3681CFDF4D3}"/>
              </a:ext>
            </a:extLst>
          </p:cNvPr>
          <p:cNvSpPr/>
          <p:nvPr/>
        </p:nvSpPr>
        <p:spPr>
          <a:xfrm>
            <a:off x="77637" y="94970"/>
            <a:ext cx="87615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Удаление</a:t>
            </a:r>
          </a:p>
          <a:p>
            <a:endParaRPr lang="ru-RU" sz="2400" b="1" dirty="0"/>
          </a:p>
          <a:p>
            <a:r>
              <a:rPr lang="ru-RU" sz="2400" dirty="0"/>
              <a:t>Для удаления у объекта </a:t>
            </a:r>
            <a:r>
              <a:rPr lang="ru-RU" sz="2400" dirty="0" err="1"/>
              <a:t>Session</a:t>
            </a:r>
            <a:r>
              <a:rPr lang="ru-RU" sz="2400" dirty="0"/>
              <a:t> применяется метод </a:t>
            </a:r>
            <a:r>
              <a:rPr lang="ru-RU" sz="2400" dirty="0" err="1"/>
              <a:t>delete</a:t>
            </a:r>
            <a:r>
              <a:rPr lang="ru-RU" sz="2400" dirty="0"/>
              <a:t>(), в который передается удаляемый объект: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DDE33C-0A0E-4AAC-A786-55860AF6B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19" y="1664630"/>
            <a:ext cx="52387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5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6CB91-D189-48F5-8D03-879DACE1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935F05-D2D8-4E6A-8F18-32C714AA6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7C4727-CB51-42C0-923B-136CB3197B59}"/>
              </a:ext>
            </a:extLst>
          </p:cNvPr>
          <p:cNvSpPr/>
          <p:nvPr/>
        </p:nvSpPr>
        <p:spPr>
          <a:xfrm>
            <a:off x="80683" y="94970"/>
            <a:ext cx="8758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06C78E6-2B6E-450D-BB8E-88D0CA2E69D0}"/>
              </a:ext>
            </a:extLst>
          </p:cNvPr>
          <p:cNvSpPr/>
          <p:nvPr/>
        </p:nvSpPr>
        <p:spPr>
          <a:xfrm>
            <a:off x="-3047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4CD5AC-CAF8-43EB-BDF4-B3681CFDF4D3}"/>
              </a:ext>
            </a:extLst>
          </p:cNvPr>
          <p:cNvSpPr/>
          <p:nvPr/>
        </p:nvSpPr>
        <p:spPr>
          <a:xfrm>
            <a:off x="77637" y="94970"/>
            <a:ext cx="87615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Werkzeug</a:t>
            </a:r>
            <a:endParaRPr lang="ru-RU" sz="2400" b="1" dirty="0"/>
          </a:p>
          <a:p>
            <a:endParaRPr lang="ru-RU" sz="2400" b="1" dirty="0"/>
          </a:p>
          <a:p>
            <a:r>
              <a:rPr lang="ru-RU" sz="2400" dirty="0"/>
              <a:t>Очень часто в базе данных необходимо хранить пароли. Хранить их в открытом виде не безопасно. Для защиты паролей применяют </a:t>
            </a:r>
            <a:r>
              <a:rPr lang="ru-RU" sz="2400" dirty="0" err="1"/>
              <a:t>хэширование</a:t>
            </a:r>
            <a:r>
              <a:rPr lang="ru-RU" sz="2400" dirty="0"/>
              <a:t> </a:t>
            </a:r>
            <a:r>
              <a:rPr lang="ru-RU" sz="2400" dirty="0" err="1"/>
              <a:t>т.е</a:t>
            </a:r>
            <a:r>
              <a:rPr lang="ru-RU" sz="2400" dirty="0"/>
              <a:t> преобразование пароля в нечитаемый набор символов. Для </a:t>
            </a:r>
            <a:r>
              <a:rPr lang="ru-RU" sz="2400" dirty="0" err="1"/>
              <a:t>хэширования</a:t>
            </a:r>
            <a:r>
              <a:rPr lang="ru-RU" sz="2400" dirty="0"/>
              <a:t> существует много методов, одним из самых популярных является библиотека </a:t>
            </a:r>
            <a:r>
              <a:rPr lang="en-US" sz="2400" dirty="0" err="1"/>
              <a:t>Werkzeug.security</a:t>
            </a:r>
            <a:r>
              <a:rPr lang="en-US" sz="2400" dirty="0"/>
              <a:t>. </a:t>
            </a:r>
            <a:r>
              <a:rPr lang="ru-RU" sz="2400" dirty="0"/>
              <a:t>Ее необходимо установить через </a:t>
            </a:r>
            <a:r>
              <a:rPr lang="en-US" sz="2400" dirty="0"/>
              <a:t>pip install </a:t>
            </a:r>
            <a:r>
              <a:rPr lang="en-US" sz="2400" dirty="0" err="1"/>
              <a:t>werkzeug</a:t>
            </a:r>
            <a:r>
              <a:rPr lang="en-US" sz="2400" dirty="0"/>
              <a:t>. </a:t>
            </a:r>
            <a:r>
              <a:rPr lang="ru-RU" sz="2400" dirty="0"/>
              <a:t>В данном модуле есть 2 метода для генерации хэша и проверки хэша.</a:t>
            </a:r>
          </a:p>
          <a:p>
            <a:r>
              <a:rPr lang="ru-RU" sz="2400" dirty="0"/>
              <a:t>Генерация хэша</a:t>
            </a:r>
            <a:r>
              <a:rPr lang="en-US" sz="2400" dirty="0"/>
              <a:t>:</a:t>
            </a:r>
            <a:r>
              <a:rPr lang="ru-RU" sz="2400" dirty="0"/>
              <a:t>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DA27BA-A33B-46CA-AC59-C3BB5F469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96" y="4120059"/>
            <a:ext cx="7096125" cy="800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73BF2-DDFD-41BD-A7DC-83BA7A5EE987}"/>
              </a:ext>
            </a:extLst>
          </p:cNvPr>
          <p:cNvSpPr txBox="1"/>
          <p:nvPr/>
        </p:nvSpPr>
        <p:spPr>
          <a:xfrm>
            <a:off x="77637" y="4920159"/>
            <a:ext cx="2240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Проверка хэша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2B736B1-755C-4DF3-B6E9-BDE622EC4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7" y="5410770"/>
            <a:ext cx="8839200" cy="6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5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6CB91-D189-48F5-8D03-879DACE1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935F05-D2D8-4E6A-8F18-32C714AA6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7C4727-CB51-42C0-923B-136CB3197B59}"/>
              </a:ext>
            </a:extLst>
          </p:cNvPr>
          <p:cNvSpPr/>
          <p:nvPr/>
        </p:nvSpPr>
        <p:spPr>
          <a:xfrm>
            <a:off x="80683" y="94970"/>
            <a:ext cx="875851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Приложение на языке </a:t>
            </a:r>
            <a:r>
              <a:rPr lang="ru-RU" sz="2400" dirty="0" err="1"/>
              <a:t>Python</a:t>
            </a:r>
            <a:r>
              <a:rPr lang="ru-RU" sz="2400" dirty="0"/>
              <a:t> может использовать различные базы данных - </a:t>
            </a:r>
            <a:r>
              <a:rPr lang="ru-RU" sz="2400" dirty="0" err="1"/>
              <a:t>SQLite</a:t>
            </a:r>
            <a:r>
              <a:rPr lang="ru-RU" sz="2400" dirty="0"/>
              <a:t>, </a:t>
            </a:r>
            <a:r>
              <a:rPr lang="ru-RU" sz="2400" dirty="0" err="1"/>
              <a:t>PostgreSQL</a:t>
            </a:r>
            <a:r>
              <a:rPr lang="ru-RU" sz="2400" dirty="0"/>
              <a:t> и т.д. Но при работе с каждой конкретной системой базой данных мы вынуждены писать запросы на языке SQL, соответственно возникает необходимость владения данным языком. Кроме того, если мы захотим легко и быстро перейти с одной СУБД к другой, то, возможно, нам потребуется внести немало изменений в настройку подключения, синтаксис запросов, поскольку диалекты SQL в разных СУБД могут отличаться. Чтобы решить эти проблемы, применяются специальные ORM-библиотеки (</a:t>
            </a:r>
            <a:r>
              <a:rPr lang="ru-RU" sz="2400" dirty="0" err="1"/>
              <a:t>Object</a:t>
            </a:r>
            <a:r>
              <a:rPr lang="ru-RU" sz="2400" dirty="0"/>
              <a:t> </a:t>
            </a:r>
            <a:r>
              <a:rPr lang="ru-RU" sz="2400" dirty="0" err="1"/>
              <a:t>Relational</a:t>
            </a:r>
            <a:r>
              <a:rPr lang="ru-RU" sz="2400" dirty="0"/>
              <a:t> </a:t>
            </a:r>
            <a:r>
              <a:rPr lang="ru-RU" sz="2400" dirty="0" err="1"/>
              <a:t>Mapper</a:t>
            </a:r>
            <a:r>
              <a:rPr lang="ru-RU" sz="2400" dirty="0"/>
              <a:t>), которые позволяют абстрагироваться от строения конкретной базы данных и позволяют работать с данными как с объектами стандартных классов </a:t>
            </a:r>
            <a:r>
              <a:rPr lang="ru-RU" sz="2400" dirty="0" err="1"/>
              <a:t>Python</a:t>
            </a:r>
            <a:r>
              <a:rPr lang="ru-RU" sz="2400" dirty="0"/>
              <a:t>. Для языка </a:t>
            </a:r>
            <a:r>
              <a:rPr lang="ru-RU" sz="2400" dirty="0" err="1"/>
              <a:t>Python</a:t>
            </a:r>
            <a:r>
              <a:rPr lang="ru-RU" sz="2400" dirty="0"/>
              <a:t> одной из наиболее популярных ORM-библиотек является </a:t>
            </a:r>
            <a:r>
              <a:rPr lang="ru-RU" sz="2400" dirty="0" err="1"/>
              <a:t>SQLAlchemy</a:t>
            </a:r>
            <a:endParaRPr lang="ru-RU" sz="2400" dirty="0"/>
          </a:p>
          <a:p>
            <a:r>
              <a:rPr lang="ru-RU" sz="2400" dirty="0"/>
              <a:t>ORM — прослойка между базой данных и кодом который пишет программист, которая позволяет созданные в программе объекты складывать/получать в/из </a:t>
            </a:r>
            <a:r>
              <a:rPr lang="ru-RU" sz="2400" dirty="0" err="1"/>
              <a:t>бд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741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6CB91-D189-48F5-8D03-879DACE1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935F05-D2D8-4E6A-8F18-32C714AA6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7C4727-CB51-42C0-923B-136CB3197B59}"/>
              </a:ext>
            </a:extLst>
          </p:cNvPr>
          <p:cNvSpPr/>
          <p:nvPr/>
        </p:nvSpPr>
        <p:spPr>
          <a:xfrm>
            <a:off x="80683" y="94970"/>
            <a:ext cx="8758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06C78E6-2B6E-450D-BB8E-88D0CA2E69D0}"/>
              </a:ext>
            </a:extLst>
          </p:cNvPr>
          <p:cNvSpPr/>
          <p:nvPr/>
        </p:nvSpPr>
        <p:spPr>
          <a:xfrm>
            <a:off x="-3047" y="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Официально поддерживаются все наиболее популярные системы баз данных: </a:t>
            </a:r>
            <a:r>
              <a:rPr lang="ru-RU" sz="2400" dirty="0" err="1"/>
              <a:t>PostgreSQL</a:t>
            </a:r>
            <a:r>
              <a:rPr lang="ru-RU" sz="2400" dirty="0"/>
              <a:t>, </a:t>
            </a:r>
            <a:r>
              <a:rPr lang="ru-RU" sz="2400" dirty="0" err="1"/>
              <a:t>MySQL</a:t>
            </a:r>
            <a:r>
              <a:rPr lang="ru-RU" sz="2400" dirty="0"/>
              <a:t>, </a:t>
            </a:r>
            <a:r>
              <a:rPr lang="ru-RU" sz="2400" dirty="0" err="1"/>
              <a:t>MariaDB</a:t>
            </a:r>
            <a:r>
              <a:rPr lang="ru-RU" sz="2400" dirty="0"/>
              <a:t>, </a:t>
            </a:r>
            <a:r>
              <a:rPr lang="ru-RU" sz="2400" dirty="0" err="1"/>
              <a:t>SQLite</a:t>
            </a:r>
            <a:r>
              <a:rPr lang="ru-RU" sz="2400" dirty="0"/>
              <a:t>, </a:t>
            </a:r>
            <a:r>
              <a:rPr lang="ru-RU" sz="2400" dirty="0" err="1"/>
              <a:t>Oracle</a:t>
            </a:r>
            <a:r>
              <a:rPr lang="ru-RU" sz="2400" dirty="0"/>
              <a:t> и </a:t>
            </a:r>
            <a:r>
              <a:rPr lang="ru-RU" sz="2400" dirty="0" err="1"/>
              <a:t>Microsoft</a:t>
            </a:r>
            <a:r>
              <a:rPr lang="ru-RU" sz="2400" dirty="0"/>
              <a:t> SQL </a:t>
            </a:r>
            <a:r>
              <a:rPr lang="ru-RU" sz="2400" dirty="0" err="1"/>
              <a:t>Server</a:t>
            </a:r>
            <a:r>
              <a:rPr lang="ru-RU" sz="2400" dirty="0"/>
              <a:t>. Кроме того, есть сторонние пакеты для </a:t>
            </a:r>
            <a:r>
              <a:rPr lang="ru-RU" sz="2400" dirty="0" err="1"/>
              <a:t>SQLAlchemy</a:t>
            </a:r>
            <a:r>
              <a:rPr lang="ru-RU" sz="2400" dirty="0"/>
              <a:t>, которые добавляют поддержку для менее распространенных систем, типа </a:t>
            </a:r>
            <a:r>
              <a:rPr lang="ru-RU" sz="2400" dirty="0" err="1"/>
              <a:t>CockroachDB</a:t>
            </a:r>
            <a:r>
              <a:rPr lang="ru-RU" sz="2400" dirty="0"/>
              <a:t>, </a:t>
            </a:r>
            <a:r>
              <a:rPr lang="ru-RU" sz="2400" dirty="0" err="1"/>
              <a:t>Firebird</a:t>
            </a:r>
            <a:r>
              <a:rPr lang="ru-RU" sz="2400" dirty="0"/>
              <a:t>, IBM DB2 и т.д.</a:t>
            </a:r>
          </a:p>
          <a:p>
            <a:endParaRPr lang="ru-RU" sz="2400" dirty="0"/>
          </a:p>
          <a:p>
            <a:r>
              <a:rPr lang="ru-RU" sz="2400" dirty="0"/>
              <a:t>При работе с </a:t>
            </a:r>
            <a:r>
              <a:rPr lang="ru-RU" sz="2400" dirty="0" err="1"/>
              <a:t>SQLAlchemy</a:t>
            </a:r>
            <a:r>
              <a:rPr lang="ru-RU" sz="2400" dirty="0"/>
              <a:t> следует учитывать версию </a:t>
            </a:r>
            <a:r>
              <a:rPr lang="ru-RU" sz="2400" dirty="0" err="1"/>
              <a:t>Python</a:t>
            </a:r>
            <a:r>
              <a:rPr lang="ru-RU" sz="2400" dirty="0"/>
              <a:t>: </a:t>
            </a:r>
            <a:r>
              <a:rPr lang="ru-RU" sz="2400" dirty="0" err="1"/>
              <a:t>SQLAlchemy</a:t>
            </a:r>
            <a:r>
              <a:rPr lang="ru-RU" sz="2400" dirty="0"/>
              <a:t> 2.0 поддерживает </a:t>
            </a:r>
            <a:r>
              <a:rPr lang="ru-RU" sz="2400" dirty="0" err="1"/>
              <a:t>Python</a:t>
            </a:r>
            <a:r>
              <a:rPr lang="ru-RU" sz="2400" dirty="0"/>
              <a:t> 3.7 и выше.</a:t>
            </a:r>
          </a:p>
          <a:p>
            <a:r>
              <a:rPr lang="ru-RU" sz="2400" dirty="0"/>
              <a:t>Для работы с </a:t>
            </a:r>
            <a:r>
              <a:rPr lang="ru-RU" sz="2400" dirty="0" err="1"/>
              <a:t>SQLAlchemy</a:t>
            </a:r>
            <a:r>
              <a:rPr lang="ru-RU" sz="2400" dirty="0"/>
              <a:t> прежде всего установим соответствующий пакет через менеджер </a:t>
            </a:r>
            <a:r>
              <a:rPr lang="ru-RU" sz="2400" dirty="0" err="1"/>
              <a:t>pip</a:t>
            </a:r>
            <a:r>
              <a:rPr lang="ru-RU" sz="2400" dirty="0"/>
              <a:t>: </a:t>
            </a:r>
            <a:r>
              <a:rPr lang="en-US" sz="2400" dirty="0"/>
              <a:t>pip install </a:t>
            </a:r>
            <a:r>
              <a:rPr lang="en-US" sz="2400" dirty="0" err="1"/>
              <a:t>SQLAlchemy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19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6CB91-D189-48F5-8D03-879DACE1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935F05-D2D8-4E6A-8F18-32C714AA6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7C4727-CB51-42C0-923B-136CB3197B59}"/>
              </a:ext>
            </a:extLst>
          </p:cNvPr>
          <p:cNvSpPr/>
          <p:nvPr/>
        </p:nvSpPr>
        <p:spPr>
          <a:xfrm>
            <a:off x="80683" y="94970"/>
            <a:ext cx="8758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06C78E6-2B6E-450D-BB8E-88D0CA2E69D0}"/>
              </a:ext>
            </a:extLst>
          </p:cNvPr>
          <p:cNvSpPr/>
          <p:nvPr/>
        </p:nvSpPr>
        <p:spPr>
          <a:xfrm>
            <a:off x="-3047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начала взаимодействия с базой данных необходимо создать движок - объект класса </a:t>
            </a:r>
            <a:r>
              <a:rPr lang="ru-RU" sz="2400" dirty="0" err="1"/>
              <a:t>Engine</a:t>
            </a:r>
            <a:r>
              <a:rPr lang="ru-RU" sz="2400" dirty="0"/>
              <a:t>. Обычно он представляет глобальный объект, который создается в приложении один раз для всех взаимодействий с определенным сервером баз данных и который хранит все подключения в виде пула к этому серверу баз данных. Для создания движка применяется функция </a:t>
            </a:r>
            <a:r>
              <a:rPr lang="en-US" sz="2400" dirty="0" err="1"/>
              <a:t>create_engine</a:t>
            </a:r>
            <a:r>
              <a:rPr lang="en-US" sz="2400" dirty="0"/>
              <a:t>().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 err="1"/>
              <a:t>create_engine</a:t>
            </a:r>
            <a:r>
              <a:rPr lang="en-US" sz="2400" dirty="0"/>
              <a:t>(</a:t>
            </a:r>
            <a:r>
              <a:rPr lang="en-US" sz="2400" dirty="0" err="1"/>
              <a:t>url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 err="1"/>
              <a:t>url</a:t>
            </a:r>
            <a:r>
              <a:rPr lang="en-US" sz="2400" dirty="0"/>
              <a:t> </a:t>
            </a:r>
            <a:r>
              <a:rPr lang="ru-RU" sz="2400" dirty="0"/>
              <a:t>адрес имеет следующий формат</a:t>
            </a:r>
            <a:r>
              <a:rPr lang="en-US" sz="2400" dirty="0"/>
              <a:t>:</a:t>
            </a:r>
          </a:p>
          <a:p>
            <a:r>
              <a:rPr lang="en-US" sz="2400" dirty="0"/>
              <a:t>dialect[+driver]://</a:t>
            </a:r>
            <a:r>
              <a:rPr lang="en-US" sz="2400" dirty="0" err="1"/>
              <a:t>user:password@host</a:t>
            </a:r>
            <a:r>
              <a:rPr lang="en-US" sz="2400" dirty="0"/>
              <a:t>/</a:t>
            </a:r>
            <a:r>
              <a:rPr lang="en-US" sz="2400" dirty="0" err="1"/>
              <a:t>dbname</a:t>
            </a:r>
            <a:r>
              <a:rPr lang="en-US" sz="2400" dirty="0"/>
              <a:t>[?key=value..]</a:t>
            </a:r>
            <a:endParaRPr lang="ru-RU" sz="2400" dirty="0"/>
          </a:p>
          <a:p>
            <a:endParaRPr lang="ru-RU" sz="2400" dirty="0"/>
          </a:p>
          <a:p>
            <a:pPr marL="342900" indent="-342900">
              <a:buFontTx/>
              <a:buChar char="-"/>
            </a:pPr>
            <a:r>
              <a:rPr lang="ru-RU" sz="2400" dirty="0" err="1"/>
              <a:t>dialect</a:t>
            </a:r>
            <a:r>
              <a:rPr lang="ru-RU" sz="2400" dirty="0"/>
              <a:t> представляет название системы </a:t>
            </a:r>
            <a:r>
              <a:rPr lang="ru-RU" sz="2400" dirty="0" err="1"/>
              <a:t>бд</a:t>
            </a:r>
            <a:r>
              <a:rPr lang="ru-RU" sz="2400" dirty="0"/>
              <a:t>, например </a:t>
            </a:r>
            <a:r>
              <a:rPr lang="en-US" sz="2400" dirty="0" err="1"/>
              <a:t>mysql</a:t>
            </a:r>
            <a:r>
              <a:rPr lang="en-US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ru-RU" sz="2400" dirty="0" err="1"/>
              <a:t>driver</a:t>
            </a:r>
            <a:r>
              <a:rPr lang="ru-RU" sz="2400" dirty="0"/>
              <a:t> указывает на драйвер (DBAPI), применяемый для подключения к </a:t>
            </a:r>
            <a:r>
              <a:rPr lang="ru-RU" sz="2400" dirty="0" err="1"/>
              <a:t>бд</a:t>
            </a:r>
            <a:r>
              <a:rPr lang="ru-RU" sz="2400" dirty="0"/>
              <a:t>, например, psycopg2, </a:t>
            </a:r>
            <a:r>
              <a:rPr lang="ru-RU" sz="2400" dirty="0" err="1"/>
              <a:t>pyodbc</a:t>
            </a:r>
            <a:r>
              <a:rPr lang="ru-RU" sz="2400" dirty="0"/>
              <a:t>, </a:t>
            </a:r>
            <a:r>
              <a:rPr lang="ru-RU" sz="2400" dirty="0" err="1"/>
              <a:t>cx_oracle</a:t>
            </a:r>
            <a:r>
              <a:rPr lang="ru-RU" sz="2400" dirty="0"/>
              <a:t> и т.д. Для одной и той же СУБД может быть доступно множество драйверов. Если драйвер явным образом не указывается, то применяется драйвер по умолчанию.</a:t>
            </a:r>
          </a:p>
        </p:txBody>
      </p:sp>
    </p:spTree>
    <p:extLst>
      <p:ext uri="{BB962C8B-B14F-4D97-AF65-F5344CB8AC3E}">
        <p14:creationId xmlns:p14="http://schemas.microsoft.com/office/powerpoint/2010/main" val="285360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6CB91-D189-48F5-8D03-879DACE1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935F05-D2D8-4E6A-8F18-32C714AA6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7C4727-CB51-42C0-923B-136CB3197B59}"/>
              </a:ext>
            </a:extLst>
          </p:cNvPr>
          <p:cNvSpPr/>
          <p:nvPr/>
        </p:nvSpPr>
        <p:spPr>
          <a:xfrm>
            <a:off x="80683" y="94970"/>
            <a:ext cx="8758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06C78E6-2B6E-450D-BB8E-88D0CA2E69D0}"/>
              </a:ext>
            </a:extLst>
          </p:cNvPr>
          <p:cNvSpPr/>
          <p:nvPr/>
        </p:nvSpPr>
        <p:spPr>
          <a:xfrm>
            <a:off x="-3047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F20147-3F93-4594-9CC2-299756402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" y="40341"/>
            <a:ext cx="8758517" cy="65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0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6CB91-D189-48F5-8D03-879DACE1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935F05-D2D8-4E6A-8F18-32C714AA6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7C4727-CB51-42C0-923B-136CB3197B59}"/>
              </a:ext>
            </a:extLst>
          </p:cNvPr>
          <p:cNvSpPr/>
          <p:nvPr/>
        </p:nvSpPr>
        <p:spPr>
          <a:xfrm>
            <a:off x="80683" y="94970"/>
            <a:ext cx="8758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06C78E6-2B6E-450D-BB8E-88D0CA2E69D0}"/>
              </a:ext>
            </a:extLst>
          </p:cNvPr>
          <p:cNvSpPr/>
          <p:nvPr/>
        </p:nvSpPr>
        <p:spPr>
          <a:xfrm>
            <a:off x="-3047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1BBC873-5332-469B-AFB7-88B50994EDFA}"/>
              </a:ext>
            </a:extLst>
          </p:cNvPr>
          <p:cNvSpPr/>
          <p:nvPr/>
        </p:nvSpPr>
        <p:spPr>
          <a:xfrm>
            <a:off x="37295" y="0"/>
            <a:ext cx="88019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Модели представляют классы, которые соответствуют определению таблиц в базе данных и объекты которых хранятся в этих таблицах. И одним из преимуществ </a:t>
            </a:r>
            <a:r>
              <a:rPr lang="ru-RU" sz="2400" dirty="0" err="1"/>
              <a:t>SQLAlchemy</a:t>
            </a:r>
            <a:r>
              <a:rPr lang="ru-RU" sz="2400" dirty="0"/>
              <a:t> является то, что мы можем работать таблицами через эти модели-классы языка </a:t>
            </a:r>
            <a:r>
              <a:rPr lang="ru-RU" sz="2400" dirty="0" err="1"/>
              <a:t>Python</a:t>
            </a:r>
            <a:r>
              <a:rPr lang="ru-RU" sz="2400" dirty="0"/>
              <a:t>, не прибегая к созданию запросов на языке SQL. А </a:t>
            </a:r>
            <a:r>
              <a:rPr lang="ru-RU" sz="2400" dirty="0" err="1"/>
              <a:t>SQLAlchemy</a:t>
            </a:r>
            <a:r>
              <a:rPr lang="ru-RU" sz="2400" dirty="0"/>
              <a:t> сама сможет сопоставить классы с таблицами, а атрибуты - со столбцами в таблице.</a:t>
            </a:r>
            <a:endParaRPr lang="en-US" sz="2400" dirty="0"/>
          </a:p>
          <a:p>
            <a:r>
              <a:rPr lang="ru-RU" sz="2400" dirty="0"/>
              <a:t>Для создания моделей необходима базовая модель, от которой потом наследуются остальные модели. Начиная с версии </a:t>
            </a:r>
            <a:r>
              <a:rPr lang="ru-RU" sz="2400" dirty="0" err="1"/>
              <a:t>SQLAlchemy</a:t>
            </a:r>
            <a:r>
              <a:rPr lang="ru-RU" sz="2400" dirty="0"/>
              <a:t> 2.0 для создания базовой модели надо создать класс, унаследованный от </a:t>
            </a:r>
            <a:r>
              <a:rPr lang="ru-RU" sz="2400" dirty="0" err="1"/>
              <a:t>DeclarativeBase</a:t>
            </a:r>
            <a:r>
              <a:rPr lang="ru-RU" sz="2400" dirty="0"/>
              <a:t>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BE3550-008E-478B-AE94-FE319B7DB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1" y="4154984"/>
            <a:ext cx="4362450" cy="74295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9A7137F-C12E-4388-907A-B431FB5EAB9B}"/>
              </a:ext>
            </a:extLst>
          </p:cNvPr>
          <p:cNvSpPr/>
          <p:nvPr/>
        </p:nvSpPr>
        <p:spPr>
          <a:xfrm>
            <a:off x="97490" y="5013483"/>
            <a:ext cx="87417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Классы, которые наследуются от класса базовой модели, будут сопоставляться с таблицами в базе данных. Для сопоставления класса с определенной таблицей в БД применяется атрибут класса __</a:t>
            </a:r>
            <a:r>
              <a:rPr lang="ru-RU" sz="2400" dirty="0" err="1"/>
              <a:t>tablename</a:t>
            </a:r>
            <a:r>
              <a:rPr lang="ru-RU" sz="2400" dirty="0"/>
              <a:t>__. Например, определим модель </a:t>
            </a:r>
            <a:r>
              <a:rPr lang="ru-RU" sz="2400" dirty="0" err="1"/>
              <a:t>Person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3276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6CB91-D189-48F5-8D03-879DACE1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935F05-D2D8-4E6A-8F18-32C714AA6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7C4727-CB51-42C0-923B-136CB3197B59}"/>
              </a:ext>
            </a:extLst>
          </p:cNvPr>
          <p:cNvSpPr/>
          <p:nvPr/>
        </p:nvSpPr>
        <p:spPr>
          <a:xfrm>
            <a:off x="80683" y="94970"/>
            <a:ext cx="8758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06C78E6-2B6E-450D-BB8E-88D0CA2E69D0}"/>
              </a:ext>
            </a:extLst>
          </p:cNvPr>
          <p:cNvSpPr/>
          <p:nvPr/>
        </p:nvSpPr>
        <p:spPr>
          <a:xfrm>
            <a:off x="-3047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B835F2-C110-467A-839F-AC9702C3F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306"/>
            <a:ext cx="8839200" cy="43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2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6CB91-D189-48F5-8D03-879DACE1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935F05-D2D8-4E6A-8F18-32C714AA6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7C4727-CB51-42C0-923B-136CB3197B59}"/>
              </a:ext>
            </a:extLst>
          </p:cNvPr>
          <p:cNvSpPr/>
          <p:nvPr/>
        </p:nvSpPr>
        <p:spPr>
          <a:xfrm>
            <a:off x="80683" y="94970"/>
            <a:ext cx="8758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06C78E6-2B6E-450D-BB8E-88D0CA2E69D0}"/>
              </a:ext>
            </a:extLst>
          </p:cNvPr>
          <p:cNvSpPr/>
          <p:nvPr/>
        </p:nvSpPr>
        <p:spPr>
          <a:xfrm>
            <a:off x="-3047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4CD5AC-CAF8-43EB-BDF4-B3681CFDF4D3}"/>
              </a:ext>
            </a:extLst>
          </p:cNvPr>
          <p:cNvSpPr/>
          <p:nvPr/>
        </p:nvSpPr>
        <p:spPr>
          <a:xfrm>
            <a:off x="77636" y="94970"/>
            <a:ext cx="90633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создания базы данных и таблиц по метаданным моделей применяется метод </a:t>
            </a:r>
            <a:r>
              <a:rPr lang="ru-RU" sz="2400" dirty="0" err="1"/>
              <a:t>Base.metadata.create_all</a:t>
            </a:r>
            <a:r>
              <a:rPr lang="ru-RU" sz="2400" dirty="0"/>
              <a:t>(). Его ключевой параметр - </a:t>
            </a:r>
            <a:r>
              <a:rPr lang="ru-RU" sz="2400" dirty="0" err="1"/>
              <a:t>bind</a:t>
            </a:r>
            <a:r>
              <a:rPr lang="ru-RU" sz="2400" dirty="0"/>
              <a:t> принимает класс, который используется для подключения к базе данных. В качестве такого класса применяется созданный ранее движок </a:t>
            </a:r>
            <a:r>
              <a:rPr lang="ru-RU" sz="2400" dirty="0" err="1"/>
              <a:t>SQLAlchemy</a:t>
            </a:r>
            <a:r>
              <a:rPr lang="ru-RU" sz="2400" dirty="0"/>
              <a:t>. Если база данных и все необходимые таблицы уже имеются, то метод не создает заново таблицы.</a:t>
            </a:r>
            <a:endParaRPr lang="en-US" sz="2400" dirty="0"/>
          </a:p>
          <a:p>
            <a:r>
              <a:rPr lang="en-US" sz="2400" dirty="0" err="1"/>
              <a:t>Base.metadata.create_all</a:t>
            </a:r>
            <a:r>
              <a:rPr lang="en-US" sz="2400" dirty="0"/>
              <a:t>(bind=engine)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87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6CB91-D189-48F5-8D03-879DACE1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935F05-D2D8-4E6A-8F18-32C714AA6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7C4727-CB51-42C0-923B-136CB3197B59}"/>
              </a:ext>
            </a:extLst>
          </p:cNvPr>
          <p:cNvSpPr/>
          <p:nvPr/>
        </p:nvSpPr>
        <p:spPr>
          <a:xfrm>
            <a:off x="80683" y="94970"/>
            <a:ext cx="87585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06C78E6-2B6E-450D-BB8E-88D0CA2E69D0}"/>
              </a:ext>
            </a:extLst>
          </p:cNvPr>
          <p:cNvSpPr/>
          <p:nvPr/>
        </p:nvSpPr>
        <p:spPr>
          <a:xfrm>
            <a:off x="-3047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35245E-B597-45A3-A506-F5BE64754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39200" cy="68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373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936</Words>
  <Application>Microsoft Office PowerPoint</Application>
  <PresentationFormat>Широкоэкранный</PresentationFormat>
  <Paragraphs>43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</cp:revision>
  <dcterms:created xsi:type="dcterms:W3CDTF">2023-03-26T22:23:11Z</dcterms:created>
  <dcterms:modified xsi:type="dcterms:W3CDTF">2023-03-27T17:31:15Z</dcterms:modified>
</cp:coreProperties>
</file>