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47FC-4925-4ABF-B4AA-99B48AAB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701C26-D853-4EB0-B21B-4AA00CC62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1D253-FCA3-4E50-9B8C-7F9AFA98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E447C-E3D3-4BA1-84FA-E3A88B7A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F6C2E2-B8A2-4445-92B4-2788E255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3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FAAD8-3E80-45D1-841F-17AB55EF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D28846-D74B-4536-8F0B-F0D581B9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832015-8E5E-4AF1-80A6-E7413200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1878D-C5B3-46BF-A290-4A3A72B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26FB1-E4A0-4106-A103-4AF845AD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7048AF-E721-4CC2-86FE-704D5D8F3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6B048E-5FD7-4ECE-AA28-89F5E28F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65BF2A-E416-4F11-9ED7-35638265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45614-A632-4C74-B13E-F357F0CE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2B5480-2CAC-4412-82BA-E390BD24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3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57269-4115-44BD-AD8F-DDAFA3CB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66982-355D-4F31-869F-6FDB87CF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1F521-2257-4D81-8053-9DAB02A2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AF781-20F8-4CE6-B330-2622B6CC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B35D40-0D0E-4672-A065-4A89ADC8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4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E31B5-E515-424F-9429-D92E5472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95107-C13D-4BD0-92C3-6F043AB3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2F868-CE75-4554-9911-FD537000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ACEBA-71B4-4894-BAEB-E1DA8BBF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02015-3327-4913-A070-07A48B65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5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1FBF5-4EC3-4E09-AA4E-14F9A8C5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FD8A5-E50D-4F07-A937-EECA0CE3B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1365AC-C71A-4C4D-A79E-289EC868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97DA2-48CD-412D-8703-236BB19F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D6F3D0-A451-4716-A25F-8970E5C5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FCAB14-52F5-48BF-A302-3A90D701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74DCD-E6A7-48D9-850B-14FD4FD3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AAB55-E45A-4C20-BDA3-61802917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CF8C26-BA61-43CD-A834-AB34D800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1D5E77-C803-4C79-88FB-2FA69EA9D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814876-C9D3-4D04-B099-77774EAE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9C0C67-43CA-4F92-BE4C-D3CE9996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DE7EAE-D6C9-4E00-9509-9BA640B8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8BE0E4-C6AD-4EC0-A87B-64C42FB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DE2C2-8A32-4974-812A-38A22409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0D9352-86A9-4470-8699-BBB3B7C1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61ABB1-84BC-406A-AE99-F419BDE0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2B1EF4-9DC3-4BEC-9FDF-E54E6F46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14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2EF5A9-36A8-42BC-8D0D-B501EC59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61693-90C7-4193-BF54-96041E7B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F579D4-113F-4541-AEC5-490EF165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3ECF1-37DA-4745-AC93-C379111C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93729-3645-4770-8E12-9C8BFE53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2DE71F-6D7E-4E93-85BE-835804F8D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6B73E4-F76F-4D77-AD24-DBCFE863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5992E3-6AD7-4D2F-B984-810A8173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C51D80-1CAE-4421-AE08-54DFA4DB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A94E5-8BC2-41A6-A330-A5A65FD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1798C-C723-4019-A765-FF5FF938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01056C-F9A8-44A0-B294-B48BE329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3E1561-4E6B-45FA-BF0F-98947C3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C3020A-F461-4D19-ACD6-79D77B06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07B25-D801-4AC9-8975-CA02B228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F33BA-D507-4A34-AF04-CD469ACC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438BA-80C5-4950-ABDB-EAAAA354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F26BE-3577-483D-9079-5E80CD6A0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9D6D-A14D-4E3D-AEFD-1E6B4118CA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7782FA-9745-436D-8E84-85594343D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654AF-0368-470C-942C-1D9A6B04F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9F6D-E7B8-4834-AF71-3134CFAD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9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74F82-6E6F-4D24-B2F3-CD612D1D9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6D47F9-C88B-445C-86DF-9FCFA3BE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BCF7C0-E618-4468-A78E-02B882705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D653B-E23F-41D3-AB5B-DDEDC3C7B5F5}"/>
              </a:ext>
            </a:extLst>
          </p:cNvPr>
          <p:cNvSpPr txBox="1"/>
          <p:nvPr/>
        </p:nvSpPr>
        <p:spPr>
          <a:xfrm>
            <a:off x="824753" y="3202058"/>
            <a:ext cx="6775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Отношения между таблицами</a:t>
            </a:r>
          </a:p>
        </p:txBody>
      </p:sp>
    </p:spTree>
    <p:extLst>
      <p:ext uri="{BB962C8B-B14F-4D97-AF65-F5344CB8AC3E}">
        <p14:creationId xmlns:p14="http://schemas.microsoft.com/office/powerpoint/2010/main" val="190805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Многие к одному</a:t>
            </a:r>
          </a:p>
          <a:p>
            <a:endParaRPr lang="ru-RU" sz="2400" dirty="0"/>
          </a:p>
          <a:p>
            <a:r>
              <a:rPr lang="ru-RU" sz="2400" dirty="0"/>
              <a:t>Здесь построение отношения похоже на предыдущий, только </a:t>
            </a:r>
            <a:r>
              <a:rPr lang="ru-RU" sz="2400" dirty="0" err="1"/>
              <a:t>ForeignKey</a:t>
            </a:r>
            <a:r>
              <a:rPr lang="ru-RU" sz="2400" dirty="0"/>
              <a:t> указывается в Родителе, вместе с </a:t>
            </a:r>
            <a:r>
              <a:rPr lang="ru-RU" sz="2400" dirty="0" err="1"/>
              <a:t>relationship</a:t>
            </a:r>
            <a:r>
              <a:rPr lang="ru-RU" sz="2400" dirty="0"/>
              <a:t>()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8836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Один к одному</a:t>
            </a:r>
          </a:p>
          <a:p>
            <a:endParaRPr lang="ru-RU" sz="2400" dirty="0"/>
          </a:p>
          <a:p>
            <a:r>
              <a:rPr lang="ru-RU" sz="2400" dirty="0"/>
              <a:t>Со связью один-к-одному вообще всё просто, это та же связь один-к-многим, только в </a:t>
            </a:r>
            <a:r>
              <a:rPr lang="ru-RU" sz="2400" dirty="0" err="1"/>
              <a:t>relationship</a:t>
            </a:r>
            <a:r>
              <a:rPr lang="ru-RU" sz="2400" dirty="0"/>
              <a:t> добавляется еще одно свойство, которое вытягивает из другой таблицы только 1 элемент </a:t>
            </a:r>
            <a:r>
              <a:rPr lang="en-US" sz="2400" dirty="0" err="1"/>
              <a:t>uselist</a:t>
            </a:r>
            <a:r>
              <a:rPr lang="en-US" sz="2400" dirty="0"/>
              <a:t>=False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998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Многие ко многим</a:t>
            </a:r>
          </a:p>
          <a:p>
            <a:endParaRPr lang="ru-RU" sz="2400" b="1" dirty="0"/>
          </a:p>
          <a:p>
            <a:r>
              <a:rPr lang="ru-RU" sz="2400" dirty="0"/>
              <a:t>Данная связь реализуется при помощи </a:t>
            </a:r>
            <a:r>
              <a:rPr lang="ru-RU" sz="2400" dirty="0" err="1"/>
              <a:t>вспомагательной</a:t>
            </a:r>
            <a:r>
              <a:rPr lang="ru-RU" sz="2400" dirty="0"/>
              <a:t> ассоциативной таблицы, которую необходимо создать до создания связанных таблиц.</a:t>
            </a:r>
            <a:endParaRPr lang="ru-RU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762D8-238E-4D9A-B4CC-6EA2E1D2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3955"/>
            <a:ext cx="6762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5E3374-6037-4FBE-8889-9955183DC5C6}"/>
              </a:ext>
            </a:extLst>
          </p:cNvPr>
          <p:cNvSpPr/>
          <p:nvPr/>
        </p:nvSpPr>
        <p:spPr>
          <a:xfrm>
            <a:off x="0" y="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Связи между таблицами в базе данных — основа хранения данных в СУБД.</a:t>
            </a:r>
          </a:p>
          <a:p>
            <a:r>
              <a:rPr lang="ru-RU" sz="2400" dirty="0"/>
              <a:t>Связи в базе данных позволяют нормализировать БД, настроить отношение между данными таблиц и сделать эффективные выборки данных. Главное — понять, как настраивать и использовать связи между таблицами. Это необходимое условие для работы с любой БД.</a:t>
            </a:r>
          </a:p>
          <a:p>
            <a:r>
              <a:rPr lang="ru-RU" sz="2400" dirty="0"/>
              <a:t>Существует 4 вида связей</a:t>
            </a:r>
            <a:r>
              <a:rPr lang="en-US" sz="2400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 к одному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 ко многим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Многие к одному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Многие ко многим</a:t>
            </a:r>
          </a:p>
        </p:txBody>
      </p:sp>
    </p:spTree>
    <p:extLst>
      <p:ext uri="{BB962C8B-B14F-4D97-AF65-F5344CB8AC3E}">
        <p14:creationId xmlns:p14="http://schemas.microsoft.com/office/powerpoint/2010/main" val="96352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5E3374-6037-4FBE-8889-9955183DC5C6}"/>
              </a:ext>
            </a:extLst>
          </p:cNvPr>
          <p:cNvSpPr/>
          <p:nvPr/>
        </p:nvSpPr>
        <p:spPr>
          <a:xfrm>
            <a:off x="0" y="0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Один ко многим</a:t>
            </a:r>
          </a:p>
          <a:p>
            <a:r>
              <a:rPr lang="ru-RU" sz="2400" dirty="0"/>
              <a:t>Отношение один-ко-многим (</a:t>
            </a:r>
            <a:r>
              <a:rPr lang="ru-RU" sz="2400" dirty="0" err="1"/>
              <a:t>one-to-many</a:t>
            </a:r>
            <a:r>
              <a:rPr lang="ru-RU" sz="2400" dirty="0"/>
              <a:t>) представляет ситуацию, когда одна модель хранит ссылку на один объект другой модели, а вторая модель может ссылаться на коллекцию объектов первой модели. Например, в одной компании может работать несколько пользователей, а каждый пользователь в свою очередь может официально работать только в одной компании.</a:t>
            </a:r>
          </a:p>
          <a:p>
            <a:r>
              <a:rPr lang="ru-RU" sz="2400" dirty="0"/>
              <a:t>Связи создаются с помощью внешних ключей (</a:t>
            </a:r>
            <a:r>
              <a:rPr lang="ru-RU" sz="2400" dirty="0" err="1"/>
              <a:t>foreign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).</a:t>
            </a:r>
            <a:br>
              <a:rPr lang="ru-RU" sz="2400" dirty="0"/>
            </a:br>
            <a:r>
              <a:rPr lang="ru-RU" sz="2400" dirty="0"/>
              <a:t>Внешний ключ — это атрибут или набор атрибутов, которые ссылаются на </a:t>
            </a:r>
            <a:r>
              <a:rPr lang="ru-RU" sz="2400" dirty="0" err="1"/>
              <a:t>primary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 или </a:t>
            </a:r>
            <a:r>
              <a:rPr lang="ru-RU" sz="2400" dirty="0" err="1"/>
              <a:t>unique</a:t>
            </a:r>
            <a:r>
              <a:rPr lang="ru-RU" sz="2400" dirty="0"/>
              <a:t> другой таблицы. Другими словами, это что-то вроде указателя на строку другой таблицы.</a:t>
            </a:r>
          </a:p>
          <a:p>
            <a:r>
              <a:rPr lang="ru-RU" sz="2400" dirty="0"/>
              <a:t>Для установки отношений между моделями применяется функция </a:t>
            </a:r>
            <a:r>
              <a:rPr lang="ru-RU" sz="2400" dirty="0" err="1"/>
              <a:t>relationship</a:t>
            </a:r>
            <a:r>
              <a:rPr lang="ru-RU" sz="2400" dirty="0"/>
              <a:t>(). Она принимает множество параметров, из которых самый первый параметр указывает на связанную модель. А параметр </a:t>
            </a:r>
            <a:r>
              <a:rPr lang="ru-RU" sz="2400" dirty="0" err="1"/>
              <a:t>back_populates</a:t>
            </a:r>
            <a:r>
              <a:rPr lang="ru-RU" sz="2400" dirty="0"/>
              <a:t> представляет атрибут связанной модели, с которой будет сопоставляться текущая модель.</a:t>
            </a:r>
          </a:p>
        </p:txBody>
      </p:sp>
    </p:spTree>
    <p:extLst>
      <p:ext uri="{BB962C8B-B14F-4D97-AF65-F5344CB8AC3E}">
        <p14:creationId xmlns:p14="http://schemas.microsoft.com/office/powerpoint/2010/main" val="105785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2514C8-FC91-4131-AF91-75F72F3C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38536"/>
            <a:ext cx="8839200" cy="65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4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добавления данных моделей, связанных отношением один ко многим, используются уже ранее рассмотренные методы добавления в </a:t>
            </a:r>
            <a:r>
              <a:rPr lang="ru-RU" sz="2400" dirty="0" err="1"/>
              <a:t>бд</a:t>
            </a:r>
            <a:r>
              <a:rPr lang="ru-RU" sz="2400" dirty="0"/>
              <a:t>. При этом, при добавлении одного объекта все связанные с ним объекты добавляются автоматически: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B3DFE5-F2C5-4D5C-A3E6-DF8EBC9F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1" y="1567944"/>
            <a:ext cx="7253007" cy="52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7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Получение данных</a:t>
            </a:r>
          </a:p>
          <a:p>
            <a:r>
              <a:rPr lang="ru-RU" sz="2400" dirty="0"/>
              <a:t>Через атрибуты, через которые установлена связь между моделями, можно получить связанные данные. Например, получим компании пользователей: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A606DC-5CD2-4E57-952F-5039D84E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" y="1628070"/>
            <a:ext cx="5067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Редактирование</a:t>
            </a:r>
          </a:p>
          <a:p>
            <a:endParaRPr lang="ru-RU" sz="2400" b="1" dirty="0"/>
          </a:p>
          <a:p>
            <a:r>
              <a:rPr lang="ru-RU" sz="2400" dirty="0"/>
              <a:t>Редактирование производится как и в общем случае. Например, изменим у пользователя компанию: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0FF791-34E0-433B-A7F8-1B64110EA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" y="1628070"/>
            <a:ext cx="6981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0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Удаление</a:t>
            </a:r>
          </a:p>
          <a:p>
            <a:endParaRPr lang="ru-RU" sz="2400" b="1" dirty="0"/>
          </a:p>
          <a:p>
            <a:r>
              <a:rPr lang="ru-RU" sz="2400" dirty="0"/>
              <a:t>Для удаления объекта зависимой модели из списка объектов в главной модели, можно использовать методы списка, в частности, метод </a:t>
            </a:r>
            <a:r>
              <a:rPr lang="ru-RU" sz="2400" dirty="0" err="1"/>
              <a:t>remove</a:t>
            </a:r>
            <a:r>
              <a:rPr lang="ru-RU" sz="2400" dirty="0"/>
              <a:t>():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F3E175-7CC6-4A5E-A4E5-F343EC88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" y="1997402"/>
            <a:ext cx="7934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4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E7D71-30C4-4D7E-8B40-A216A8A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E2B46A-EEFA-44EC-B2F7-20CFBF41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A37A1-189F-4E6B-A103-FE8240815B37}"/>
              </a:ext>
            </a:extLst>
          </p:cNvPr>
          <p:cNvSpPr/>
          <p:nvPr/>
        </p:nvSpPr>
        <p:spPr>
          <a:xfrm>
            <a:off x="0" y="58410"/>
            <a:ext cx="88212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Удаление объекта главной модели (</a:t>
            </a:r>
            <a:r>
              <a:rPr lang="ru-RU" sz="2400" dirty="0" err="1"/>
              <a:t>Company</a:t>
            </a:r>
            <a:r>
              <a:rPr lang="ru-RU" sz="2400" dirty="0"/>
              <a:t>) из базы данных зависит от настройки выражения ON DELETE. В данном случае атрибут </a:t>
            </a:r>
            <a:r>
              <a:rPr lang="ru-RU" sz="2400" dirty="0" err="1"/>
              <a:t>company_id</a:t>
            </a:r>
            <a:r>
              <a:rPr lang="ru-RU" sz="2400" dirty="0"/>
              <a:t> в модели User может принимать значение </a:t>
            </a:r>
            <a:r>
              <a:rPr lang="ru-RU" sz="2400" dirty="0" err="1"/>
              <a:t>None</a:t>
            </a:r>
            <a:r>
              <a:rPr lang="ru-RU" sz="2400" dirty="0"/>
              <a:t> (на уровне базы данных столбец может принимать значение NULL). При удалении объекта главной модели, этот столбец </a:t>
            </a:r>
            <a:r>
              <a:rPr lang="ru-RU" sz="2400" dirty="0" err="1"/>
              <a:t>company_id</a:t>
            </a:r>
            <a:r>
              <a:rPr lang="ru-RU" sz="2400" dirty="0"/>
              <a:t> получит значение NULL (то есть компания для пользователя не установлена). Однако нередко применяется каскадное удаление, при котором при удалении объекта главной модели также удаляются все связанные с ней объекты зависимой модели. Для установки каскадного удаления в функции </a:t>
            </a:r>
            <a:r>
              <a:rPr lang="ru-RU" sz="2400" dirty="0" err="1"/>
              <a:t>relationship</a:t>
            </a:r>
            <a:r>
              <a:rPr lang="ru-RU" sz="2400" dirty="0"/>
              <a:t>() применяется параметр </a:t>
            </a:r>
            <a:r>
              <a:rPr lang="ru-RU" sz="2400" dirty="0" err="1"/>
              <a:t>cascade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8C1E76-536B-4888-AE79-A4301CC8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3762"/>
            <a:ext cx="8201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37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485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2023-03-27T18:19:34Z</dcterms:created>
  <dcterms:modified xsi:type="dcterms:W3CDTF">2023-03-27T18:47:33Z</dcterms:modified>
</cp:coreProperties>
</file>