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E634-673E-4A86-9827-6C693981D6A8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FC51-1B7A-41FE-AAC6-B6881546E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41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E634-673E-4A86-9827-6C693981D6A8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FC51-1B7A-41FE-AAC6-B6881546E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42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E634-673E-4A86-9827-6C693981D6A8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FC51-1B7A-41FE-AAC6-B6881546E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07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E634-673E-4A86-9827-6C693981D6A8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FC51-1B7A-41FE-AAC6-B6881546E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71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E634-673E-4A86-9827-6C693981D6A8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FC51-1B7A-41FE-AAC6-B6881546E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54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E634-673E-4A86-9827-6C693981D6A8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FC51-1B7A-41FE-AAC6-B6881546E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5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E634-673E-4A86-9827-6C693981D6A8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FC51-1B7A-41FE-AAC6-B6881546E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3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E634-673E-4A86-9827-6C693981D6A8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FC51-1B7A-41FE-AAC6-B6881546E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26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E634-673E-4A86-9827-6C693981D6A8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FC51-1B7A-41FE-AAC6-B6881546E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64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E634-673E-4A86-9827-6C693981D6A8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FC51-1B7A-41FE-AAC6-B6881546E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48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E634-673E-4A86-9827-6C693981D6A8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FC51-1B7A-41FE-AAC6-B6881546E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59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FE634-673E-4A86-9827-6C693981D6A8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1FC51-1B7A-41FE-AAC6-B6881546E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08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6968" y="3075057"/>
            <a:ext cx="6909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Управление системой в </a:t>
            </a:r>
            <a:r>
              <a:rPr lang="en-US" sz="4000" dirty="0" smtClean="0">
                <a:solidFill>
                  <a:schemeClr val="bg1"/>
                </a:solidFill>
              </a:rPr>
              <a:t>Python</a:t>
            </a: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16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149352" y="0"/>
            <a:ext cx="867460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Удаление файлов и директорий</a:t>
            </a:r>
          </a:p>
          <a:p>
            <a:r>
              <a:rPr lang="ru-RU" sz="2800" b="1" dirty="0" smtClean="0"/>
              <a:t>Избавиться от ненужного в дальнейшей работе файла можно с помощью метода </a:t>
            </a:r>
            <a:r>
              <a:rPr lang="ru-RU" sz="2800" b="1" dirty="0" err="1" smtClean="0"/>
              <a:t>remove</a:t>
            </a:r>
            <a:r>
              <a:rPr lang="ru-RU" sz="2800" dirty="0" smtClean="0"/>
              <a:t>, отдав ему в качестве аргумента абсолютный либо относительный путь к объекту. При удалении папок программа выдаст ошибку если папка которую вы хотите удалить не будет пустой. Помните об этом.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52" y="2973605"/>
            <a:ext cx="28194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00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149352" y="0"/>
            <a:ext cx="867460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Переименование</a:t>
            </a:r>
          </a:p>
          <a:p>
            <a:r>
              <a:rPr lang="ru-RU" sz="2800" dirty="0" smtClean="0"/>
              <a:t>Библиотека </a:t>
            </a:r>
            <a:r>
              <a:rPr lang="ru-RU" sz="2800" dirty="0" err="1" smtClean="0"/>
              <a:t>os</a:t>
            </a:r>
            <a:r>
              <a:rPr lang="ru-RU" sz="2800" dirty="0" smtClean="0"/>
              <a:t> предоставляет возможность быстрой смены названия для любого файла или же каталога при помощи метода </a:t>
            </a:r>
            <a:r>
              <a:rPr lang="ru-RU" sz="2800" dirty="0" err="1" smtClean="0"/>
              <a:t>rename</a:t>
            </a:r>
            <a:r>
              <a:rPr lang="ru-RU" sz="2800" dirty="0" smtClean="0"/>
              <a:t>. Данная функция принимает сразу два разных аргумента. Первый отвечает за путь к старому наименованию документа, в то время как второй отвечает за его новое название. В примере показано переименование директории </a:t>
            </a:r>
            <a:r>
              <a:rPr lang="ru-RU" sz="2800" dirty="0" err="1" smtClean="0"/>
              <a:t>folder</a:t>
            </a:r>
            <a:r>
              <a:rPr lang="ru-RU" sz="2800" dirty="0" smtClean="0"/>
              <a:t> в </a:t>
            </a:r>
            <a:r>
              <a:rPr lang="ru-RU" sz="2800" dirty="0" err="1" smtClean="0"/>
              <a:t>catalog</a:t>
            </a:r>
            <a:r>
              <a:rPr lang="ru-RU" sz="2800" dirty="0" smtClean="0"/>
              <a:t>. Стоит помнить, что метод может генерировать исключение, если по указанному пути нет файла.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52" y="4401205"/>
            <a:ext cx="42957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29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149352" y="0"/>
            <a:ext cx="86746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Содержимое директорий</a:t>
            </a:r>
          </a:p>
          <a:p>
            <a:r>
              <a:rPr lang="ru-RU" sz="2800" dirty="0" smtClean="0"/>
              <a:t>Проверить наличие в каталоге определенных объектов позволяет функция </a:t>
            </a:r>
            <a:r>
              <a:rPr lang="ru-RU" sz="2800" dirty="0" err="1" smtClean="0"/>
              <a:t>listdir</a:t>
            </a:r>
            <a:r>
              <a:rPr lang="ru-RU" sz="2800" dirty="0" smtClean="0"/>
              <a:t>. С её помощью можно получить информацию о файлах и папках в виде списка.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52" y="2246769"/>
            <a:ext cx="35052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57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149352" y="0"/>
            <a:ext cx="86746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Выполнение команд</a:t>
            </a:r>
          </a:p>
          <a:p>
            <a:r>
              <a:rPr lang="ru-RU" sz="2800" dirty="0" smtClean="0"/>
              <a:t>Модуль </a:t>
            </a:r>
            <a:r>
              <a:rPr lang="en-US" sz="2800" dirty="0" err="1" smtClean="0"/>
              <a:t>os</a:t>
            </a:r>
            <a:r>
              <a:rPr lang="en-US" sz="2800" dirty="0" smtClean="0"/>
              <a:t> </a:t>
            </a:r>
            <a:r>
              <a:rPr lang="ru-RU" sz="2800" dirty="0" smtClean="0"/>
              <a:t>позволяет выполнять любую команду терминала.</a:t>
            </a:r>
            <a:r>
              <a:rPr lang="en-US" sz="2800" dirty="0" smtClean="0"/>
              <a:t> </a:t>
            </a:r>
            <a:r>
              <a:rPr lang="ru-RU" sz="2800" dirty="0" smtClean="0"/>
              <a:t>Для этого существует функция </a:t>
            </a:r>
            <a:r>
              <a:rPr lang="en-US" sz="2800" dirty="0" smtClean="0"/>
              <a:t>system.</a:t>
            </a:r>
            <a:r>
              <a:rPr lang="ru-RU" sz="2800" dirty="0" smtClean="0"/>
              <a:t> Например следующий код выполняет команду </a:t>
            </a:r>
            <a:r>
              <a:rPr lang="en-US" sz="2800" dirty="0" smtClean="0"/>
              <a:t>echo </a:t>
            </a:r>
            <a:r>
              <a:rPr lang="ru-RU" sz="2800" dirty="0" smtClean="0"/>
              <a:t>которая записывает текст </a:t>
            </a:r>
            <a:r>
              <a:rPr lang="en-US" sz="2800" dirty="0" smtClean="0"/>
              <a:t>“</a:t>
            </a:r>
            <a:r>
              <a:rPr lang="en-US" sz="2800" dirty="0" err="1" smtClean="0"/>
              <a:t>oleg</a:t>
            </a:r>
            <a:r>
              <a:rPr lang="en-US" sz="2800" dirty="0" smtClean="0"/>
              <a:t>” </a:t>
            </a:r>
            <a:r>
              <a:rPr lang="ru-RU" sz="2800" dirty="0" smtClean="0"/>
              <a:t>в файл </a:t>
            </a:r>
            <a:r>
              <a:rPr lang="en-US" sz="2800" dirty="0" smtClean="0"/>
              <a:t>oleg.txt.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00" y="2330767"/>
            <a:ext cx="39909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5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149352" y="0"/>
            <a:ext cx="867460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Модуль </a:t>
            </a:r>
            <a:r>
              <a:rPr lang="ru-RU" sz="2800" dirty="0" err="1" smtClean="0"/>
              <a:t>os</a:t>
            </a:r>
            <a:r>
              <a:rPr lang="ru-RU" sz="2800" dirty="0" smtClean="0"/>
              <a:t> в </a:t>
            </a:r>
            <a:r>
              <a:rPr lang="ru-RU" sz="2800" dirty="0" err="1" smtClean="0"/>
              <a:t>Python</a:t>
            </a:r>
            <a:r>
              <a:rPr lang="ru-RU" sz="2800" dirty="0" smtClean="0"/>
              <a:t> — это библиотека функций для работы с операционной системой. </a:t>
            </a:r>
            <a:r>
              <a:rPr lang="ru-RU" sz="2800" b="1" dirty="0" smtClean="0"/>
              <a:t>Методы, включенные в неё позволяют определять тип операционной системы, получать доступ к переменным окружения, управлять директориями и файлами</a:t>
            </a:r>
            <a:r>
              <a:rPr lang="ru-RU" sz="2800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/>
              <a:t>проверка существования объекта по заданному пути;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/>
              <a:t>определение размера в байтах;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/>
              <a:t>удаление;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/>
              <a:t>переименование и др.</a:t>
            </a:r>
          </a:p>
          <a:p>
            <a:r>
              <a:rPr lang="ru-RU" sz="2800" dirty="0" smtClean="0"/>
              <a:t>При вызове функций </a:t>
            </a:r>
            <a:r>
              <a:rPr lang="ru-RU" sz="2800" dirty="0" err="1" smtClean="0"/>
              <a:t>os</a:t>
            </a:r>
            <a:r>
              <a:rPr lang="ru-RU" sz="2800" dirty="0" smtClean="0"/>
              <a:t> необходимо учитывать, что некоторые из них могут не поддерживаться текущей ОС.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8209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149352" y="0"/>
            <a:ext cx="86746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Получение информации об ОС</a:t>
            </a:r>
          </a:p>
          <a:p>
            <a:r>
              <a:rPr lang="ru-RU" sz="2800" dirty="0" smtClean="0"/>
              <a:t>Чтобы узнать имя текущей ОС, достаточно воспользоваться методом </a:t>
            </a:r>
            <a:r>
              <a:rPr lang="ru-RU" sz="2800" dirty="0" err="1" smtClean="0"/>
              <a:t>name</a:t>
            </a:r>
            <a:r>
              <a:rPr lang="ru-RU" sz="2800" dirty="0" smtClean="0"/>
              <a:t>. В зависимости от установленной платформы, он вернет ее короткое наименование в строковом представлении. Следующая программа была запущена на ПК с ОС </a:t>
            </a:r>
            <a:r>
              <a:rPr lang="ru-RU" sz="2800" dirty="0" err="1" smtClean="0"/>
              <a:t>Windows</a:t>
            </a:r>
            <a:r>
              <a:rPr lang="ru-RU" sz="2800" dirty="0" smtClean="0"/>
              <a:t> 10, поэтому результатом работы функции </a:t>
            </a:r>
            <a:r>
              <a:rPr lang="ru-RU" sz="2800" dirty="0" err="1" smtClean="0"/>
              <a:t>name</a:t>
            </a:r>
            <a:r>
              <a:rPr lang="ru-RU" sz="2800" dirty="0" smtClean="0"/>
              <a:t> является строка </a:t>
            </a:r>
            <a:r>
              <a:rPr lang="ru-RU" sz="2800" dirty="0" err="1" smtClean="0"/>
              <a:t>nt</a:t>
            </a:r>
            <a:r>
              <a:rPr lang="ru-RU" sz="2800" dirty="0" smtClean="0"/>
              <a:t>. Увидеть это можно при помощи обычного метода </a:t>
            </a:r>
            <a:r>
              <a:rPr lang="ru-RU" sz="2800" dirty="0" err="1" smtClean="0"/>
              <a:t>print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52" y="3970318"/>
            <a:ext cx="3991532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84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149352" y="0"/>
            <a:ext cx="867460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Получить сведения, которые касаются конфигурации компьютера, можно при помощи метода </a:t>
            </a:r>
            <a:r>
              <a:rPr lang="ru-RU" sz="2800" dirty="0" err="1" smtClean="0"/>
              <a:t>environ</a:t>
            </a:r>
            <a:r>
              <a:rPr lang="ru-RU" sz="2800" dirty="0" smtClean="0"/>
              <a:t>. Вызвав его через обращение к библиотеке </a:t>
            </a:r>
            <a:r>
              <a:rPr lang="ru-RU" sz="2800" dirty="0" err="1" smtClean="0"/>
              <a:t>os</a:t>
            </a:r>
            <a:r>
              <a:rPr lang="ru-RU" sz="2800" dirty="0" smtClean="0"/>
              <a:t>, пользователь получает большой словарь с переменными окружения, который выводится в консоль или строковую переменную. Таким образом, можно узнать название системного диска, адрес домашней директории, имя системы и массу другой информации.</a:t>
            </a:r>
            <a:r>
              <a:rPr lang="en-US" sz="2800" dirty="0" smtClean="0"/>
              <a:t> </a:t>
            </a:r>
            <a:r>
              <a:rPr lang="ru-RU" sz="2800" dirty="0" smtClean="0"/>
              <a:t>Получить определенную информацию из этого словаря можно с помощью метода </a:t>
            </a:r>
            <a:r>
              <a:rPr lang="en-US" sz="2800" dirty="0" smtClean="0"/>
              <a:t>get.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4273296"/>
            <a:ext cx="63722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6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149352" y="0"/>
            <a:ext cx="867460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По умолчанию рабочей директорией программы является каталог, где содержится документ с ее исходным кодом. Благодаря этому, можно не указывать абсолютный путь к файлу, если тот находится именно в этой папке. Получить сведения о текущей директории позволяет функция </a:t>
            </a:r>
            <a:r>
              <a:rPr lang="ru-RU" sz="2800" dirty="0" err="1" smtClean="0"/>
              <a:t>getcwd</a:t>
            </a:r>
            <a:r>
              <a:rPr lang="ru-RU" sz="2800" dirty="0" smtClean="0"/>
              <a:t>, которая возвращает полный адрес рабочего каталога на жестком диске. При желании, рабочую директорию можно настроить по своему усмотрению, применив метод </a:t>
            </a:r>
            <a:r>
              <a:rPr lang="ru-RU" sz="2800" dirty="0" err="1" smtClean="0"/>
              <a:t>chdir</a:t>
            </a:r>
            <a:r>
              <a:rPr lang="ru-RU" sz="2800" dirty="0" smtClean="0"/>
              <a:t> из библиотеки </a:t>
            </a:r>
            <a:r>
              <a:rPr lang="ru-RU" sz="2800" dirty="0" err="1" smtClean="0"/>
              <a:t>os</a:t>
            </a:r>
            <a:r>
              <a:rPr lang="ru-RU" sz="2800" dirty="0" smtClean="0"/>
              <a:t>. Для этого необходимо передать ему в качестве параметра абсолютный адрес к новому каталогу. Если указанного пути на самом деле не существует, программа будет завершена в аварийном режиме из-за выброшенного исключения.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0956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149352" y="0"/>
            <a:ext cx="867460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Чтобы избежать ошибок, связанных с отсутствием определенного файла или директории, которые должны быть обработаны программой, следует предварительно проверять их наличие с помощью метода </a:t>
            </a:r>
            <a:r>
              <a:rPr lang="ru-RU" sz="2800" dirty="0" err="1" smtClean="0"/>
              <a:t>exists</a:t>
            </a:r>
            <a:r>
              <a:rPr lang="ru-RU" sz="2800" dirty="0" smtClean="0"/>
              <a:t>. Передав ему в качестве аргумента путь к нужному файлу или папке, можно рассчитывать на лаконичный ответ в виде булевого значения </a:t>
            </a:r>
            <a:r>
              <a:rPr lang="ru-RU" sz="2800" dirty="0" err="1" smtClean="0"/>
              <a:t>true</a:t>
            </a:r>
            <a:r>
              <a:rPr lang="ru-RU" sz="2800" dirty="0" smtClean="0"/>
              <a:t>/</a:t>
            </a:r>
            <a:r>
              <a:rPr lang="ru-RU" sz="2800" dirty="0" err="1" smtClean="0"/>
              <a:t>false</a:t>
            </a:r>
            <a:r>
              <a:rPr lang="ru-RU" sz="2800" dirty="0" smtClean="0"/>
              <a:t>, сообщающего о наличии/отсутствии указанного объекта в памяти компьютера. В следующем примере идет проверка текстового файла test.txt из корневого каталога D, которая возвращает </a:t>
            </a:r>
            <a:r>
              <a:rPr lang="ru-RU" sz="2800" dirty="0" err="1" smtClean="0"/>
              <a:t>True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52" y="4832092"/>
            <a:ext cx="40862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149352" y="0"/>
            <a:ext cx="86746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 smtClean="0"/>
              <a:t>сли</a:t>
            </a:r>
            <a:r>
              <a:rPr lang="ru-RU" sz="2800" dirty="0" smtClean="0"/>
              <a:t> объект на диске реально существует, это не всегда значит, что он имеет подходящую для дальнейшей обработки форму. </a:t>
            </a:r>
            <a:r>
              <a:rPr lang="ru-RU" sz="2800" b="1" dirty="0" smtClean="0"/>
              <a:t>Проверить, является ли определенный объект файлом, поможет функция </a:t>
            </a:r>
            <a:r>
              <a:rPr lang="ru-RU" sz="2800" b="1" dirty="0" err="1" smtClean="0"/>
              <a:t>isfile</a:t>
            </a:r>
            <a:r>
              <a:rPr lang="ru-RU" sz="2800" dirty="0" smtClean="0"/>
              <a:t>, которая принимает его адрес.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52" y="2173986"/>
            <a:ext cx="39433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22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149352" y="0"/>
            <a:ext cx="86746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Создание директорий</a:t>
            </a:r>
          </a:p>
          <a:p>
            <a:r>
              <a:rPr lang="ru-RU" sz="2800" dirty="0" smtClean="0"/>
              <a:t>Возможности модуля </a:t>
            </a:r>
            <a:r>
              <a:rPr lang="ru-RU" sz="2800" dirty="0" err="1" smtClean="0"/>
              <a:t>os</a:t>
            </a:r>
            <a:r>
              <a:rPr lang="ru-RU" sz="2800" dirty="0" smtClean="0"/>
              <a:t> позволяют не только отображать информацию об уже существующих в памяти объектах, но и генерировать абсолютно новые. Например, с помощью метода </a:t>
            </a:r>
            <a:r>
              <a:rPr lang="ru-RU" sz="2800" dirty="0" err="1" smtClean="0"/>
              <a:t>mkdir</a:t>
            </a:r>
            <a:r>
              <a:rPr lang="ru-RU" sz="2800" dirty="0" smtClean="0"/>
              <a:t> довольно легко создать папку, просто указав для нее желаемый путь. В следующем примере в корневом каталоге диска D производится новая папка под названием </a:t>
            </a:r>
            <a:r>
              <a:rPr lang="ru-RU" sz="2800" dirty="0" err="1" smtClean="0"/>
              <a:t>folder</a:t>
            </a:r>
            <a:r>
              <a:rPr lang="ru-RU" sz="2800" dirty="0" smtClean="0"/>
              <a:t> через </a:t>
            </a:r>
            <a:r>
              <a:rPr lang="ru-RU" sz="2800" dirty="0" err="1" smtClean="0"/>
              <a:t>mkdir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52" y="3949680"/>
            <a:ext cx="25527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5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149352" y="0"/>
            <a:ext cx="867460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Однако на этом возможности по генерации директорий не заканчиваются. Благодаря функции </a:t>
            </a:r>
            <a:r>
              <a:rPr lang="ru-RU" sz="2800" dirty="0" err="1" smtClean="0"/>
              <a:t>makedirs</a:t>
            </a:r>
            <a:r>
              <a:rPr lang="ru-RU" sz="2800" dirty="0" smtClean="0"/>
              <a:t> можно создавать сразу несколько новых папок в неограниченном количестве, если предыдущая директория является родительской для следующей. Таким образом, в следующем примере показывается генерация целой цепочки папок из </a:t>
            </a:r>
            <a:r>
              <a:rPr lang="ru-RU" sz="2800" dirty="0" err="1" smtClean="0"/>
              <a:t>folder</a:t>
            </a:r>
            <a:r>
              <a:rPr lang="ru-RU" sz="2800" dirty="0" smtClean="0"/>
              <a:t>, </a:t>
            </a:r>
            <a:r>
              <a:rPr lang="ru-RU" sz="2800" dirty="0" err="1" smtClean="0"/>
              <a:t>first</a:t>
            </a:r>
            <a:r>
              <a:rPr lang="ru-RU" sz="2800" dirty="0" smtClean="0"/>
              <a:t>, </a:t>
            </a:r>
            <a:r>
              <a:rPr lang="ru-RU" sz="2800" dirty="0" err="1" smtClean="0"/>
              <a:t>second</a:t>
            </a:r>
            <a:r>
              <a:rPr lang="ru-RU" sz="2800" dirty="0" smtClean="0"/>
              <a:t> и </a:t>
            </a:r>
            <a:r>
              <a:rPr lang="ru-RU" sz="2800" dirty="0" err="1" smtClean="0"/>
              <a:t>third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52" y="3501775"/>
            <a:ext cx="47625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981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712</Words>
  <Application>Microsoft Office PowerPoint</Application>
  <PresentationFormat>Широкоэкранный</PresentationFormat>
  <Paragraphs>24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4</cp:revision>
  <dcterms:created xsi:type="dcterms:W3CDTF">2023-02-06T15:03:32Z</dcterms:created>
  <dcterms:modified xsi:type="dcterms:W3CDTF">2023-02-06T15:37:04Z</dcterms:modified>
</cp:coreProperties>
</file>