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7" r:id="rId4"/>
    <p:sldId id="266" r:id="rId5"/>
    <p:sldId id="259" r:id="rId6"/>
    <p:sldId id="268" r:id="rId7"/>
    <p:sldId id="269" r:id="rId8"/>
    <p:sldId id="260" r:id="rId9"/>
    <p:sldId id="261" r:id="rId10"/>
    <p:sldId id="263" r:id="rId11"/>
    <p:sldId id="270" r:id="rId12"/>
    <p:sldId id="265" r:id="rId13"/>
    <p:sldId id="271" r:id="rId14"/>
    <p:sldId id="272" r:id="rId15"/>
    <p:sldId id="273" r:id="rId16"/>
    <p:sldId id="274" r:id="rId17"/>
    <p:sldId id="275" r:id="rId18"/>
    <p:sldId id="276" r:id="rId19"/>
    <p:sldId id="277"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041F8E-7EF0-4A7A-859E-0C550813E543}"/>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A377D972-13C3-4637-B644-8A60A566C4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15691ECF-FB04-41BF-943E-DBEDBB5A9AD1}"/>
              </a:ext>
            </a:extLst>
          </p:cNvPr>
          <p:cNvSpPr>
            <a:spLocks noGrp="1"/>
          </p:cNvSpPr>
          <p:nvPr>
            <p:ph type="dt" sz="half" idx="10"/>
          </p:nvPr>
        </p:nvSpPr>
        <p:spPr/>
        <p:txBody>
          <a:bodyPr/>
          <a:lstStyle/>
          <a:p>
            <a:fld id="{30364EA2-7A17-4A73-9E9F-0A116459E00B}" type="datetimeFigureOut">
              <a:rPr lang="ru-RU" smtClean="0"/>
              <a:t>28.02.2023</a:t>
            </a:fld>
            <a:endParaRPr lang="ru-RU"/>
          </a:p>
        </p:txBody>
      </p:sp>
      <p:sp>
        <p:nvSpPr>
          <p:cNvPr id="5" name="Нижний колонтитул 4">
            <a:extLst>
              <a:ext uri="{FF2B5EF4-FFF2-40B4-BE49-F238E27FC236}">
                <a16:creationId xmlns:a16="http://schemas.microsoft.com/office/drawing/2014/main" id="{1C52DEA3-BAB4-42DE-81BF-F26FEB01FA9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4EB8A4A-D638-4964-9982-B6E0B67EFF7E}"/>
              </a:ext>
            </a:extLst>
          </p:cNvPr>
          <p:cNvSpPr>
            <a:spLocks noGrp="1"/>
          </p:cNvSpPr>
          <p:nvPr>
            <p:ph type="sldNum" sz="quarter" idx="12"/>
          </p:nvPr>
        </p:nvSpPr>
        <p:spPr/>
        <p:txBody>
          <a:bodyPr/>
          <a:lstStyle/>
          <a:p>
            <a:fld id="{4FCF554B-ED43-4DDE-B868-BF23140CCD60}" type="slidenum">
              <a:rPr lang="ru-RU" smtClean="0"/>
              <a:t>‹#›</a:t>
            </a:fld>
            <a:endParaRPr lang="ru-RU"/>
          </a:p>
        </p:txBody>
      </p:sp>
    </p:spTree>
    <p:extLst>
      <p:ext uri="{BB962C8B-B14F-4D97-AF65-F5344CB8AC3E}">
        <p14:creationId xmlns:p14="http://schemas.microsoft.com/office/powerpoint/2010/main" val="546750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163E58-D212-4CC4-84B6-62340C94F97D}"/>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E0DD98DC-CC65-40A8-B254-C5DE997A8940}"/>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1B9654C-7453-4F0E-B789-CCC5F510B71E}"/>
              </a:ext>
            </a:extLst>
          </p:cNvPr>
          <p:cNvSpPr>
            <a:spLocks noGrp="1"/>
          </p:cNvSpPr>
          <p:nvPr>
            <p:ph type="dt" sz="half" idx="10"/>
          </p:nvPr>
        </p:nvSpPr>
        <p:spPr/>
        <p:txBody>
          <a:bodyPr/>
          <a:lstStyle/>
          <a:p>
            <a:fld id="{30364EA2-7A17-4A73-9E9F-0A116459E00B}" type="datetimeFigureOut">
              <a:rPr lang="ru-RU" smtClean="0"/>
              <a:t>28.02.2023</a:t>
            </a:fld>
            <a:endParaRPr lang="ru-RU"/>
          </a:p>
        </p:txBody>
      </p:sp>
      <p:sp>
        <p:nvSpPr>
          <p:cNvPr id="5" name="Нижний колонтитул 4">
            <a:extLst>
              <a:ext uri="{FF2B5EF4-FFF2-40B4-BE49-F238E27FC236}">
                <a16:creationId xmlns:a16="http://schemas.microsoft.com/office/drawing/2014/main" id="{0CDB8B9B-F9E1-4E2A-99DA-7F61ED4F8B5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3489D5B-EB36-43A9-A037-8C6C2C4F2D12}"/>
              </a:ext>
            </a:extLst>
          </p:cNvPr>
          <p:cNvSpPr>
            <a:spLocks noGrp="1"/>
          </p:cNvSpPr>
          <p:nvPr>
            <p:ph type="sldNum" sz="quarter" idx="12"/>
          </p:nvPr>
        </p:nvSpPr>
        <p:spPr/>
        <p:txBody>
          <a:bodyPr/>
          <a:lstStyle/>
          <a:p>
            <a:fld id="{4FCF554B-ED43-4DDE-B868-BF23140CCD60}" type="slidenum">
              <a:rPr lang="ru-RU" smtClean="0"/>
              <a:t>‹#›</a:t>
            </a:fld>
            <a:endParaRPr lang="ru-RU"/>
          </a:p>
        </p:txBody>
      </p:sp>
    </p:spTree>
    <p:extLst>
      <p:ext uri="{BB962C8B-B14F-4D97-AF65-F5344CB8AC3E}">
        <p14:creationId xmlns:p14="http://schemas.microsoft.com/office/powerpoint/2010/main" val="853688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F418F0C8-6052-468E-A4CC-0373B25DCFCE}"/>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E6C8C5AF-A9D2-49D5-A667-328CE23A0D6F}"/>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028400E-8306-40A9-A891-90C2D9BA77C9}"/>
              </a:ext>
            </a:extLst>
          </p:cNvPr>
          <p:cNvSpPr>
            <a:spLocks noGrp="1"/>
          </p:cNvSpPr>
          <p:nvPr>
            <p:ph type="dt" sz="half" idx="10"/>
          </p:nvPr>
        </p:nvSpPr>
        <p:spPr/>
        <p:txBody>
          <a:bodyPr/>
          <a:lstStyle/>
          <a:p>
            <a:fld id="{30364EA2-7A17-4A73-9E9F-0A116459E00B}" type="datetimeFigureOut">
              <a:rPr lang="ru-RU" smtClean="0"/>
              <a:t>28.02.2023</a:t>
            </a:fld>
            <a:endParaRPr lang="ru-RU"/>
          </a:p>
        </p:txBody>
      </p:sp>
      <p:sp>
        <p:nvSpPr>
          <p:cNvPr id="5" name="Нижний колонтитул 4">
            <a:extLst>
              <a:ext uri="{FF2B5EF4-FFF2-40B4-BE49-F238E27FC236}">
                <a16:creationId xmlns:a16="http://schemas.microsoft.com/office/drawing/2014/main" id="{5F54BE81-E0DE-4B51-AE9C-9315F8B944B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F7573E-947F-4BB8-A443-0EA53EAA52CC}"/>
              </a:ext>
            </a:extLst>
          </p:cNvPr>
          <p:cNvSpPr>
            <a:spLocks noGrp="1"/>
          </p:cNvSpPr>
          <p:nvPr>
            <p:ph type="sldNum" sz="quarter" idx="12"/>
          </p:nvPr>
        </p:nvSpPr>
        <p:spPr/>
        <p:txBody>
          <a:bodyPr/>
          <a:lstStyle/>
          <a:p>
            <a:fld id="{4FCF554B-ED43-4DDE-B868-BF23140CCD60}" type="slidenum">
              <a:rPr lang="ru-RU" smtClean="0"/>
              <a:t>‹#›</a:t>
            </a:fld>
            <a:endParaRPr lang="ru-RU"/>
          </a:p>
        </p:txBody>
      </p:sp>
    </p:spTree>
    <p:extLst>
      <p:ext uri="{BB962C8B-B14F-4D97-AF65-F5344CB8AC3E}">
        <p14:creationId xmlns:p14="http://schemas.microsoft.com/office/powerpoint/2010/main" val="3135193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1E716D-EA2F-4216-A8D7-7B8EE8F5091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5755D10-A9B7-4DA4-8955-F7D3E63CF4C8}"/>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0E3BEB8-4CF9-48B2-9BFA-F3C844272CEF}"/>
              </a:ext>
            </a:extLst>
          </p:cNvPr>
          <p:cNvSpPr>
            <a:spLocks noGrp="1"/>
          </p:cNvSpPr>
          <p:nvPr>
            <p:ph type="dt" sz="half" idx="10"/>
          </p:nvPr>
        </p:nvSpPr>
        <p:spPr/>
        <p:txBody>
          <a:bodyPr/>
          <a:lstStyle/>
          <a:p>
            <a:fld id="{30364EA2-7A17-4A73-9E9F-0A116459E00B}" type="datetimeFigureOut">
              <a:rPr lang="ru-RU" smtClean="0"/>
              <a:t>28.02.2023</a:t>
            </a:fld>
            <a:endParaRPr lang="ru-RU"/>
          </a:p>
        </p:txBody>
      </p:sp>
      <p:sp>
        <p:nvSpPr>
          <p:cNvPr id="5" name="Нижний колонтитул 4">
            <a:extLst>
              <a:ext uri="{FF2B5EF4-FFF2-40B4-BE49-F238E27FC236}">
                <a16:creationId xmlns:a16="http://schemas.microsoft.com/office/drawing/2014/main" id="{5B7B8277-D43F-4FBE-84F0-0732D1D3AB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FB279E2-745B-46E5-A9BB-EF6A1AD95781}"/>
              </a:ext>
            </a:extLst>
          </p:cNvPr>
          <p:cNvSpPr>
            <a:spLocks noGrp="1"/>
          </p:cNvSpPr>
          <p:nvPr>
            <p:ph type="sldNum" sz="quarter" idx="12"/>
          </p:nvPr>
        </p:nvSpPr>
        <p:spPr/>
        <p:txBody>
          <a:bodyPr/>
          <a:lstStyle/>
          <a:p>
            <a:fld id="{4FCF554B-ED43-4DDE-B868-BF23140CCD60}" type="slidenum">
              <a:rPr lang="ru-RU" smtClean="0"/>
              <a:t>‹#›</a:t>
            </a:fld>
            <a:endParaRPr lang="ru-RU"/>
          </a:p>
        </p:txBody>
      </p:sp>
    </p:spTree>
    <p:extLst>
      <p:ext uri="{BB962C8B-B14F-4D97-AF65-F5344CB8AC3E}">
        <p14:creationId xmlns:p14="http://schemas.microsoft.com/office/powerpoint/2010/main" val="389496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706F53-5139-4C3C-BD8C-99763BF1905F}"/>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747A0AC5-A156-41C8-959B-98FCBE3FE8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11FCC47B-8C91-4B7B-B108-F0B0A4819675}"/>
              </a:ext>
            </a:extLst>
          </p:cNvPr>
          <p:cNvSpPr>
            <a:spLocks noGrp="1"/>
          </p:cNvSpPr>
          <p:nvPr>
            <p:ph type="dt" sz="half" idx="10"/>
          </p:nvPr>
        </p:nvSpPr>
        <p:spPr/>
        <p:txBody>
          <a:bodyPr/>
          <a:lstStyle/>
          <a:p>
            <a:fld id="{30364EA2-7A17-4A73-9E9F-0A116459E00B}" type="datetimeFigureOut">
              <a:rPr lang="ru-RU" smtClean="0"/>
              <a:t>28.02.2023</a:t>
            </a:fld>
            <a:endParaRPr lang="ru-RU"/>
          </a:p>
        </p:txBody>
      </p:sp>
      <p:sp>
        <p:nvSpPr>
          <p:cNvPr id="5" name="Нижний колонтитул 4">
            <a:extLst>
              <a:ext uri="{FF2B5EF4-FFF2-40B4-BE49-F238E27FC236}">
                <a16:creationId xmlns:a16="http://schemas.microsoft.com/office/drawing/2014/main" id="{B2BC46C4-B1BB-4898-A7E1-A3C3237D0D7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82C4F23-8187-4084-BEF5-6A2D26A56177}"/>
              </a:ext>
            </a:extLst>
          </p:cNvPr>
          <p:cNvSpPr>
            <a:spLocks noGrp="1"/>
          </p:cNvSpPr>
          <p:nvPr>
            <p:ph type="sldNum" sz="quarter" idx="12"/>
          </p:nvPr>
        </p:nvSpPr>
        <p:spPr/>
        <p:txBody>
          <a:bodyPr/>
          <a:lstStyle/>
          <a:p>
            <a:fld id="{4FCF554B-ED43-4DDE-B868-BF23140CCD60}" type="slidenum">
              <a:rPr lang="ru-RU" smtClean="0"/>
              <a:t>‹#›</a:t>
            </a:fld>
            <a:endParaRPr lang="ru-RU"/>
          </a:p>
        </p:txBody>
      </p:sp>
    </p:spTree>
    <p:extLst>
      <p:ext uri="{BB962C8B-B14F-4D97-AF65-F5344CB8AC3E}">
        <p14:creationId xmlns:p14="http://schemas.microsoft.com/office/powerpoint/2010/main" val="3521878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452F32-85E1-4D50-8FD0-382D442ACA8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623E2D5-0FC7-483E-98B0-5E2310E2CDC6}"/>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086F0196-5468-44C0-A2A8-642321E0EC37}"/>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28F8BE61-51A9-4F7A-8DA6-6255D90C60BD}"/>
              </a:ext>
            </a:extLst>
          </p:cNvPr>
          <p:cNvSpPr>
            <a:spLocks noGrp="1"/>
          </p:cNvSpPr>
          <p:nvPr>
            <p:ph type="dt" sz="half" idx="10"/>
          </p:nvPr>
        </p:nvSpPr>
        <p:spPr/>
        <p:txBody>
          <a:bodyPr/>
          <a:lstStyle/>
          <a:p>
            <a:fld id="{30364EA2-7A17-4A73-9E9F-0A116459E00B}" type="datetimeFigureOut">
              <a:rPr lang="ru-RU" smtClean="0"/>
              <a:t>28.02.2023</a:t>
            </a:fld>
            <a:endParaRPr lang="ru-RU"/>
          </a:p>
        </p:txBody>
      </p:sp>
      <p:sp>
        <p:nvSpPr>
          <p:cNvPr id="6" name="Нижний колонтитул 5">
            <a:extLst>
              <a:ext uri="{FF2B5EF4-FFF2-40B4-BE49-F238E27FC236}">
                <a16:creationId xmlns:a16="http://schemas.microsoft.com/office/drawing/2014/main" id="{87F3F811-F163-49AA-8B94-B93E4C50DF4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D510E03-29A4-42FC-8099-64FE3CF1A799}"/>
              </a:ext>
            </a:extLst>
          </p:cNvPr>
          <p:cNvSpPr>
            <a:spLocks noGrp="1"/>
          </p:cNvSpPr>
          <p:nvPr>
            <p:ph type="sldNum" sz="quarter" idx="12"/>
          </p:nvPr>
        </p:nvSpPr>
        <p:spPr/>
        <p:txBody>
          <a:bodyPr/>
          <a:lstStyle/>
          <a:p>
            <a:fld id="{4FCF554B-ED43-4DDE-B868-BF23140CCD60}" type="slidenum">
              <a:rPr lang="ru-RU" smtClean="0"/>
              <a:t>‹#›</a:t>
            </a:fld>
            <a:endParaRPr lang="ru-RU"/>
          </a:p>
        </p:txBody>
      </p:sp>
    </p:spTree>
    <p:extLst>
      <p:ext uri="{BB962C8B-B14F-4D97-AF65-F5344CB8AC3E}">
        <p14:creationId xmlns:p14="http://schemas.microsoft.com/office/powerpoint/2010/main" val="4281265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25CB65-A2AB-4F1D-894F-4E57ED0AB72A}"/>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4B94D44A-3A2F-4124-BAE9-FFAA20089B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CCF4BE54-4730-4CAE-B4D7-0ACAFEFC6AF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74CB3217-4C80-4CE0-BED7-A2312E1437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31A12B96-9165-40A2-AE14-09B8B67C49ED}"/>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D5281C99-5C8A-4004-82A7-B6019D4477F1}"/>
              </a:ext>
            </a:extLst>
          </p:cNvPr>
          <p:cNvSpPr>
            <a:spLocks noGrp="1"/>
          </p:cNvSpPr>
          <p:nvPr>
            <p:ph type="dt" sz="half" idx="10"/>
          </p:nvPr>
        </p:nvSpPr>
        <p:spPr/>
        <p:txBody>
          <a:bodyPr/>
          <a:lstStyle/>
          <a:p>
            <a:fld id="{30364EA2-7A17-4A73-9E9F-0A116459E00B}" type="datetimeFigureOut">
              <a:rPr lang="ru-RU" smtClean="0"/>
              <a:t>28.02.2023</a:t>
            </a:fld>
            <a:endParaRPr lang="ru-RU"/>
          </a:p>
        </p:txBody>
      </p:sp>
      <p:sp>
        <p:nvSpPr>
          <p:cNvPr id="8" name="Нижний колонтитул 7">
            <a:extLst>
              <a:ext uri="{FF2B5EF4-FFF2-40B4-BE49-F238E27FC236}">
                <a16:creationId xmlns:a16="http://schemas.microsoft.com/office/drawing/2014/main" id="{D87516DA-CC99-4CDD-A8AF-E1CC43440775}"/>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AC4340A6-9A83-4C4F-8C7A-9BD6F1DFA8D1}"/>
              </a:ext>
            </a:extLst>
          </p:cNvPr>
          <p:cNvSpPr>
            <a:spLocks noGrp="1"/>
          </p:cNvSpPr>
          <p:nvPr>
            <p:ph type="sldNum" sz="quarter" idx="12"/>
          </p:nvPr>
        </p:nvSpPr>
        <p:spPr/>
        <p:txBody>
          <a:bodyPr/>
          <a:lstStyle/>
          <a:p>
            <a:fld id="{4FCF554B-ED43-4DDE-B868-BF23140CCD60}" type="slidenum">
              <a:rPr lang="ru-RU" smtClean="0"/>
              <a:t>‹#›</a:t>
            </a:fld>
            <a:endParaRPr lang="ru-RU"/>
          </a:p>
        </p:txBody>
      </p:sp>
    </p:spTree>
    <p:extLst>
      <p:ext uri="{BB962C8B-B14F-4D97-AF65-F5344CB8AC3E}">
        <p14:creationId xmlns:p14="http://schemas.microsoft.com/office/powerpoint/2010/main" val="3474125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5FF734-F8D8-42DD-A5B5-BD789DB10F0A}"/>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F6627134-F5FF-4309-98B5-37BA99D0DE8F}"/>
              </a:ext>
            </a:extLst>
          </p:cNvPr>
          <p:cNvSpPr>
            <a:spLocks noGrp="1"/>
          </p:cNvSpPr>
          <p:nvPr>
            <p:ph type="dt" sz="half" idx="10"/>
          </p:nvPr>
        </p:nvSpPr>
        <p:spPr/>
        <p:txBody>
          <a:bodyPr/>
          <a:lstStyle/>
          <a:p>
            <a:fld id="{30364EA2-7A17-4A73-9E9F-0A116459E00B}" type="datetimeFigureOut">
              <a:rPr lang="ru-RU" smtClean="0"/>
              <a:t>28.02.2023</a:t>
            </a:fld>
            <a:endParaRPr lang="ru-RU"/>
          </a:p>
        </p:txBody>
      </p:sp>
      <p:sp>
        <p:nvSpPr>
          <p:cNvPr id="4" name="Нижний колонтитул 3">
            <a:extLst>
              <a:ext uri="{FF2B5EF4-FFF2-40B4-BE49-F238E27FC236}">
                <a16:creationId xmlns:a16="http://schemas.microsoft.com/office/drawing/2014/main" id="{5E81F0AD-FBAD-41A2-B42E-9E1E0109C96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9A46DA84-2FAE-45A5-82C6-0C580B89727F}"/>
              </a:ext>
            </a:extLst>
          </p:cNvPr>
          <p:cNvSpPr>
            <a:spLocks noGrp="1"/>
          </p:cNvSpPr>
          <p:nvPr>
            <p:ph type="sldNum" sz="quarter" idx="12"/>
          </p:nvPr>
        </p:nvSpPr>
        <p:spPr/>
        <p:txBody>
          <a:bodyPr/>
          <a:lstStyle/>
          <a:p>
            <a:fld id="{4FCF554B-ED43-4DDE-B868-BF23140CCD60}" type="slidenum">
              <a:rPr lang="ru-RU" smtClean="0"/>
              <a:t>‹#›</a:t>
            </a:fld>
            <a:endParaRPr lang="ru-RU"/>
          </a:p>
        </p:txBody>
      </p:sp>
    </p:spTree>
    <p:extLst>
      <p:ext uri="{BB962C8B-B14F-4D97-AF65-F5344CB8AC3E}">
        <p14:creationId xmlns:p14="http://schemas.microsoft.com/office/powerpoint/2010/main" val="2679271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FFCDEFA3-2442-4C1A-B714-30D67F3D240F}"/>
              </a:ext>
            </a:extLst>
          </p:cNvPr>
          <p:cNvSpPr>
            <a:spLocks noGrp="1"/>
          </p:cNvSpPr>
          <p:nvPr>
            <p:ph type="dt" sz="half" idx="10"/>
          </p:nvPr>
        </p:nvSpPr>
        <p:spPr/>
        <p:txBody>
          <a:bodyPr/>
          <a:lstStyle/>
          <a:p>
            <a:fld id="{30364EA2-7A17-4A73-9E9F-0A116459E00B}" type="datetimeFigureOut">
              <a:rPr lang="ru-RU" smtClean="0"/>
              <a:t>28.02.2023</a:t>
            </a:fld>
            <a:endParaRPr lang="ru-RU"/>
          </a:p>
        </p:txBody>
      </p:sp>
      <p:sp>
        <p:nvSpPr>
          <p:cNvPr id="3" name="Нижний колонтитул 2">
            <a:extLst>
              <a:ext uri="{FF2B5EF4-FFF2-40B4-BE49-F238E27FC236}">
                <a16:creationId xmlns:a16="http://schemas.microsoft.com/office/drawing/2014/main" id="{13B2723B-E14E-42F3-9882-D616499F0E25}"/>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F9E0071B-B059-440A-8E87-02A06E19254A}"/>
              </a:ext>
            </a:extLst>
          </p:cNvPr>
          <p:cNvSpPr>
            <a:spLocks noGrp="1"/>
          </p:cNvSpPr>
          <p:nvPr>
            <p:ph type="sldNum" sz="quarter" idx="12"/>
          </p:nvPr>
        </p:nvSpPr>
        <p:spPr/>
        <p:txBody>
          <a:bodyPr/>
          <a:lstStyle/>
          <a:p>
            <a:fld id="{4FCF554B-ED43-4DDE-B868-BF23140CCD60}" type="slidenum">
              <a:rPr lang="ru-RU" smtClean="0"/>
              <a:t>‹#›</a:t>
            </a:fld>
            <a:endParaRPr lang="ru-RU"/>
          </a:p>
        </p:txBody>
      </p:sp>
    </p:spTree>
    <p:extLst>
      <p:ext uri="{BB962C8B-B14F-4D97-AF65-F5344CB8AC3E}">
        <p14:creationId xmlns:p14="http://schemas.microsoft.com/office/powerpoint/2010/main" val="1547265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D68E33-C28F-438E-A2F5-F1E23AD1F8D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3A493AFD-DE9C-447C-8124-5801BDE9B8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07BA6F18-F655-41ED-8031-3CF1396A4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576654F-F4C7-43D0-BD7B-E370B5EF1A4B}"/>
              </a:ext>
            </a:extLst>
          </p:cNvPr>
          <p:cNvSpPr>
            <a:spLocks noGrp="1"/>
          </p:cNvSpPr>
          <p:nvPr>
            <p:ph type="dt" sz="half" idx="10"/>
          </p:nvPr>
        </p:nvSpPr>
        <p:spPr/>
        <p:txBody>
          <a:bodyPr/>
          <a:lstStyle/>
          <a:p>
            <a:fld id="{30364EA2-7A17-4A73-9E9F-0A116459E00B}" type="datetimeFigureOut">
              <a:rPr lang="ru-RU" smtClean="0"/>
              <a:t>28.02.2023</a:t>
            </a:fld>
            <a:endParaRPr lang="ru-RU"/>
          </a:p>
        </p:txBody>
      </p:sp>
      <p:sp>
        <p:nvSpPr>
          <p:cNvPr id="6" name="Нижний колонтитул 5">
            <a:extLst>
              <a:ext uri="{FF2B5EF4-FFF2-40B4-BE49-F238E27FC236}">
                <a16:creationId xmlns:a16="http://schemas.microsoft.com/office/drawing/2014/main" id="{ADE404D2-3CC7-40F3-BFA8-6E8B2116946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9DC5D7A-2679-40EF-973D-7776A9BAF6BF}"/>
              </a:ext>
            </a:extLst>
          </p:cNvPr>
          <p:cNvSpPr>
            <a:spLocks noGrp="1"/>
          </p:cNvSpPr>
          <p:nvPr>
            <p:ph type="sldNum" sz="quarter" idx="12"/>
          </p:nvPr>
        </p:nvSpPr>
        <p:spPr/>
        <p:txBody>
          <a:bodyPr/>
          <a:lstStyle/>
          <a:p>
            <a:fld id="{4FCF554B-ED43-4DDE-B868-BF23140CCD60}" type="slidenum">
              <a:rPr lang="ru-RU" smtClean="0"/>
              <a:t>‹#›</a:t>
            </a:fld>
            <a:endParaRPr lang="ru-RU"/>
          </a:p>
        </p:txBody>
      </p:sp>
    </p:spTree>
    <p:extLst>
      <p:ext uri="{BB962C8B-B14F-4D97-AF65-F5344CB8AC3E}">
        <p14:creationId xmlns:p14="http://schemas.microsoft.com/office/powerpoint/2010/main" val="2981330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1641EA-B41B-49ED-ADE1-BEB59BBC5B3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4D1F6C86-4284-4B50-875D-C9956EAB91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82769083-65F6-433E-BF8C-7D3BCD3502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BF4C176-7679-43F6-AC6E-950832BEC94A}"/>
              </a:ext>
            </a:extLst>
          </p:cNvPr>
          <p:cNvSpPr>
            <a:spLocks noGrp="1"/>
          </p:cNvSpPr>
          <p:nvPr>
            <p:ph type="dt" sz="half" idx="10"/>
          </p:nvPr>
        </p:nvSpPr>
        <p:spPr/>
        <p:txBody>
          <a:bodyPr/>
          <a:lstStyle/>
          <a:p>
            <a:fld id="{30364EA2-7A17-4A73-9E9F-0A116459E00B}" type="datetimeFigureOut">
              <a:rPr lang="ru-RU" smtClean="0"/>
              <a:t>28.02.2023</a:t>
            </a:fld>
            <a:endParaRPr lang="ru-RU"/>
          </a:p>
        </p:txBody>
      </p:sp>
      <p:sp>
        <p:nvSpPr>
          <p:cNvPr id="6" name="Нижний колонтитул 5">
            <a:extLst>
              <a:ext uri="{FF2B5EF4-FFF2-40B4-BE49-F238E27FC236}">
                <a16:creationId xmlns:a16="http://schemas.microsoft.com/office/drawing/2014/main" id="{A3397BF1-D1F3-4E44-994D-58B159E99D0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B5572FA-5096-4D7A-995E-E2C93E1A6B16}"/>
              </a:ext>
            </a:extLst>
          </p:cNvPr>
          <p:cNvSpPr>
            <a:spLocks noGrp="1"/>
          </p:cNvSpPr>
          <p:nvPr>
            <p:ph type="sldNum" sz="quarter" idx="12"/>
          </p:nvPr>
        </p:nvSpPr>
        <p:spPr/>
        <p:txBody>
          <a:bodyPr/>
          <a:lstStyle/>
          <a:p>
            <a:fld id="{4FCF554B-ED43-4DDE-B868-BF23140CCD60}" type="slidenum">
              <a:rPr lang="ru-RU" smtClean="0"/>
              <a:t>‹#›</a:t>
            </a:fld>
            <a:endParaRPr lang="ru-RU"/>
          </a:p>
        </p:txBody>
      </p:sp>
    </p:spTree>
    <p:extLst>
      <p:ext uri="{BB962C8B-B14F-4D97-AF65-F5344CB8AC3E}">
        <p14:creationId xmlns:p14="http://schemas.microsoft.com/office/powerpoint/2010/main" val="154569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F99F4B-AF14-4F21-8D2C-98E09749CA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D1E50E9F-4C35-4A34-9315-61C635A5FC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E98668E-3DEC-424A-8DD9-709A1F64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64EA2-7A17-4A73-9E9F-0A116459E00B}" type="datetimeFigureOut">
              <a:rPr lang="ru-RU" smtClean="0"/>
              <a:t>28.02.2023</a:t>
            </a:fld>
            <a:endParaRPr lang="ru-RU"/>
          </a:p>
        </p:txBody>
      </p:sp>
      <p:sp>
        <p:nvSpPr>
          <p:cNvPr id="5" name="Нижний колонтитул 4">
            <a:extLst>
              <a:ext uri="{FF2B5EF4-FFF2-40B4-BE49-F238E27FC236}">
                <a16:creationId xmlns:a16="http://schemas.microsoft.com/office/drawing/2014/main" id="{8F6DA7DF-96DD-4ED9-A3DE-72B3ECC0FF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2C41D206-A143-42EA-A81C-FEB7C1A18E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CF554B-ED43-4DDE-B868-BF23140CCD60}" type="slidenum">
              <a:rPr lang="ru-RU" smtClean="0"/>
              <a:t>‹#›</a:t>
            </a:fld>
            <a:endParaRPr lang="ru-RU"/>
          </a:p>
        </p:txBody>
      </p:sp>
    </p:spTree>
    <p:extLst>
      <p:ext uri="{BB962C8B-B14F-4D97-AF65-F5344CB8AC3E}">
        <p14:creationId xmlns:p14="http://schemas.microsoft.com/office/powerpoint/2010/main" val="1705180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742022" y="2644170"/>
            <a:ext cx="6391943" cy="1569660"/>
          </a:xfrm>
          <a:prstGeom prst="rect">
            <a:avLst/>
          </a:prstGeom>
          <a:noFill/>
        </p:spPr>
        <p:txBody>
          <a:bodyPr wrap="none" rtlCol="0">
            <a:spAutoFit/>
          </a:bodyPr>
          <a:lstStyle/>
          <a:p>
            <a:r>
              <a:rPr lang="ru-RU" sz="4800" dirty="0">
                <a:solidFill>
                  <a:schemeClr val="bg1"/>
                </a:solidFill>
                <a:latin typeface="Times New Roman" panose="02020603050405020304" pitchFamily="18" charset="0"/>
                <a:cs typeface="Times New Roman" panose="02020603050405020304" pitchFamily="18" charset="0"/>
              </a:rPr>
              <a:t>Протокол </a:t>
            </a:r>
            <a:r>
              <a:rPr lang="en-US" sz="4800" dirty="0">
                <a:solidFill>
                  <a:schemeClr val="bg1"/>
                </a:solidFill>
                <a:latin typeface="Times New Roman" panose="02020603050405020304" pitchFamily="18" charset="0"/>
                <a:cs typeface="Times New Roman" panose="02020603050405020304" pitchFamily="18" charset="0"/>
              </a:rPr>
              <a:t>HTTP. </a:t>
            </a:r>
            <a:r>
              <a:rPr lang="ru-RU" sz="4800" dirty="0">
                <a:solidFill>
                  <a:schemeClr val="bg1"/>
                </a:solidFill>
                <a:latin typeface="Times New Roman" panose="02020603050405020304" pitchFamily="18" charset="0"/>
                <a:cs typeface="Times New Roman" panose="02020603050405020304" pitchFamily="18" charset="0"/>
              </a:rPr>
              <a:t>Работа</a:t>
            </a:r>
          </a:p>
          <a:p>
            <a:r>
              <a:rPr lang="ru-RU" sz="4800" dirty="0">
                <a:solidFill>
                  <a:schemeClr val="bg1"/>
                </a:solidFill>
                <a:latin typeface="Times New Roman" panose="02020603050405020304" pitchFamily="18" charset="0"/>
                <a:cs typeface="Times New Roman" panose="02020603050405020304" pitchFamily="18" charset="0"/>
              </a:rPr>
              <a:t>С </a:t>
            </a:r>
            <a:r>
              <a:rPr lang="en-US" sz="4800" dirty="0">
                <a:solidFill>
                  <a:schemeClr val="bg1"/>
                </a:solidFill>
                <a:latin typeface="Times New Roman" panose="02020603050405020304" pitchFamily="18" charset="0"/>
                <a:cs typeface="Times New Roman" panose="02020603050405020304" pitchFamily="18" charset="0"/>
              </a:rPr>
              <a:t>HTTP </a:t>
            </a:r>
            <a:r>
              <a:rPr lang="ru-RU" sz="4800" dirty="0">
                <a:solidFill>
                  <a:schemeClr val="bg1"/>
                </a:solidFill>
                <a:latin typeface="Times New Roman" panose="02020603050405020304" pitchFamily="18" charset="0"/>
                <a:cs typeface="Times New Roman" panose="02020603050405020304" pitchFamily="18" charset="0"/>
              </a:rPr>
              <a:t>в </a:t>
            </a:r>
            <a:r>
              <a:rPr lang="en-US" sz="4800" dirty="0">
                <a:solidFill>
                  <a:schemeClr val="bg1"/>
                </a:solidFill>
                <a:latin typeface="Times New Roman" panose="02020603050405020304" pitchFamily="18" charset="0"/>
                <a:cs typeface="Times New Roman" panose="02020603050405020304" pitchFamily="18" charset="0"/>
              </a:rPr>
              <a:t>Python</a:t>
            </a:r>
            <a:endParaRPr lang="ru-RU" sz="4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2166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713"/>
            <a:ext cx="12192000" cy="6856287"/>
          </a:xfrm>
        </p:spPr>
      </p:pic>
      <p:sp>
        <p:nvSpPr>
          <p:cNvPr id="2" name="TextBox 1"/>
          <p:cNvSpPr txBox="1"/>
          <p:nvPr/>
        </p:nvSpPr>
        <p:spPr>
          <a:xfrm>
            <a:off x="1506583" y="269966"/>
            <a:ext cx="5801460" cy="584775"/>
          </a:xfrm>
          <a:prstGeom prst="rect">
            <a:avLst/>
          </a:prstGeom>
          <a:noFill/>
        </p:spPr>
        <p:txBody>
          <a:bodyPr wrap="none" rtlCol="0">
            <a:spAutoFit/>
          </a:bodyPr>
          <a:lstStyle/>
          <a:p>
            <a:r>
              <a:rPr lang="ru-RU" sz="3200" dirty="0">
                <a:latin typeface="Times New Roman" panose="02020603050405020304" pitchFamily="18" charset="0"/>
                <a:cs typeface="Times New Roman" panose="02020603050405020304" pitchFamily="18" charset="0"/>
              </a:rPr>
              <a:t>Что из себя представляет ответ</a:t>
            </a:r>
            <a:r>
              <a:rPr lang="en-US" sz="3200" dirty="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3"/>
          <a:stretch>
            <a:fillRect/>
          </a:stretch>
        </p:blipFill>
        <p:spPr>
          <a:xfrm>
            <a:off x="84001" y="988867"/>
            <a:ext cx="8646624" cy="5735006"/>
          </a:xfrm>
          <a:prstGeom prst="rect">
            <a:avLst/>
          </a:prstGeom>
        </p:spPr>
      </p:pic>
    </p:spTree>
    <p:extLst>
      <p:ext uri="{BB962C8B-B14F-4D97-AF65-F5344CB8AC3E}">
        <p14:creationId xmlns:p14="http://schemas.microsoft.com/office/powerpoint/2010/main" val="1364441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713"/>
            <a:ext cx="12192000" cy="6856287"/>
          </a:xfrm>
        </p:spPr>
      </p:pic>
      <p:sp>
        <p:nvSpPr>
          <p:cNvPr id="2" name="Прямоугольник 1"/>
          <p:cNvSpPr/>
          <p:nvPr/>
        </p:nvSpPr>
        <p:spPr>
          <a:xfrm>
            <a:off x="0" y="1713"/>
            <a:ext cx="8830491" cy="2308324"/>
          </a:xfrm>
          <a:prstGeom prst="rect">
            <a:avLst/>
          </a:prstGeom>
        </p:spPr>
        <p:txBody>
          <a:bodyPr wrap="square">
            <a:spAutoFit/>
          </a:bodyPr>
          <a:lstStyle/>
          <a:p>
            <a:pPr lvl="0" algn="just">
              <a:buClr>
                <a:schemeClr val="lt2"/>
              </a:buClr>
              <a:buSzPct val="25000"/>
            </a:pPr>
            <a:r>
              <a:rPr lang="ru-RU" dirty="0">
                <a:latin typeface="Times New Roman" panose="02020603050405020304" pitchFamily="18" charset="0"/>
                <a:ea typeface="Roboto"/>
                <a:cs typeface="Times New Roman" panose="02020603050405020304" pitchFamily="18" charset="0"/>
                <a:sym typeface="Roboto"/>
              </a:rPr>
              <a:t>Каждый сервер обязан поддерживать как минимум методы GET и HEAD. Если сервер не распознал указанный клиентом метод, то он должен вернуть статус 501 (</a:t>
            </a:r>
            <a:r>
              <a:rPr lang="ru-RU" dirty="0" err="1">
                <a:latin typeface="Times New Roman" panose="02020603050405020304" pitchFamily="18" charset="0"/>
                <a:ea typeface="Roboto"/>
                <a:cs typeface="Times New Roman" panose="02020603050405020304" pitchFamily="18" charset="0"/>
                <a:sym typeface="Roboto"/>
              </a:rPr>
              <a:t>Not</a:t>
            </a:r>
            <a:r>
              <a:rPr lang="ru-RU" dirty="0">
                <a:latin typeface="Times New Roman" panose="02020603050405020304" pitchFamily="18" charset="0"/>
                <a:ea typeface="Roboto"/>
                <a:cs typeface="Times New Roman" panose="02020603050405020304" pitchFamily="18" charset="0"/>
                <a:sym typeface="Roboto"/>
              </a:rPr>
              <a:t> </a:t>
            </a:r>
            <a:r>
              <a:rPr lang="ru-RU" dirty="0" err="1">
                <a:latin typeface="Times New Roman" panose="02020603050405020304" pitchFamily="18" charset="0"/>
                <a:ea typeface="Roboto"/>
                <a:cs typeface="Times New Roman" panose="02020603050405020304" pitchFamily="18" charset="0"/>
                <a:sym typeface="Roboto"/>
              </a:rPr>
              <a:t>Implemented</a:t>
            </a:r>
            <a:r>
              <a:rPr lang="ru-RU" dirty="0">
                <a:latin typeface="Times New Roman" panose="02020603050405020304" pitchFamily="18" charset="0"/>
                <a:ea typeface="Roboto"/>
                <a:cs typeface="Times New Roman" panose="02020603050405020304" pitchFamily="18" charset="0"/>
                <a:sym typeface="Roboto"/>
              </a:rPr>
              <a:t>). Если серверу метод известен, но он неприменим к конкретному ресурсу, то возвращается сообщение с кодом 405 (</a:t>
            </a:r>
            <a:r>
              <a:rPr lang="ru-RU" dirty="0" err="1">
                <a:latin typeface="Times New Roman" panose="02020603050405020304" pitchFamily="18" charset="0"/>
                <a:ea typeface="Roboto"/>
                <a:cs typeface="Times New Roman" panose="02020603050405020304" pitchFamily="18" charset="0"/>
                <a:sym typeface="Roboto"/>
              </a:rPr>
              <a:t>Method</a:t>
            </a:r>
            <a:r>
              <a:rPr lang="ru-RU" dirty="0">
                <a:latin typeface="Times New Roman" panose="02020603050405020304" pitchFamily="18" charset="0"/>
                <a:ea typeface="Roboto"/>
                <a:cs typeface="Times New Roman" panose="02020603050405020304" pitchFamily="18" charset="0"/>
                <a:sym typeface="Roboto"/>
              </a:rPr>
              <a:t> </a:t>
            </a:r>
            <a:r>
              <a:rPr lang="ru-RU" dirty="0" err="1">
                <a:latin typeface="Times New Roman" panose="02020603050405020304" pitchFamily="18" charset="0"/>
                <a:ea typeface="Roboto"/>
                <a:cs typeface="Times New Roman" panose="02020603050405020304" pitchFamily="18" charset="0"/>
                <a:sym typeface="Roboto"/>
              </a:rPr>
              <a:t>Not</a:t>
            </a:r>
            <a:r>
              <a:rPr lang="ru-RU" dirty="0">
                <a:latin typeface="Times New Roman" panose="02020603050405020304" pitchFamily="18" charset="0"/>
                <a:ea typeface="Roboto"/>
                <a:cs typeface="Times New Roman" panose="02020603050405020304" pitchFamily="18" charset="0"/>
                <a:sym typeface="Roboto"/>
              </a:rPr>
              <a:t> </a:t>
            </a:r>
            <a:r>
              <a:rPr lang="ru-RU" dirty="0" err="1">
                <a:latin typeface="Times New Roman" panose="02020603050405020304" pitchFamily="18" charset="0"/>
                <a:ea typeface="Roboto"/>
                <a:cs typeface="Times New Roman" panose="02020603050405020304" pitchFamily="18" charset="0"/>
                <a:sym typeface="Roboto"/>
              </a:rPr>
              <a:t>Allowed</a:t>
            </a:r>
            <a:r>
              <a:rPr lang="ru-RU" dirty="0">
                <a:latin typeface="Times New Roman" panose="02020603050405020304" pitchFamily="18" charset="0"/>
                <a:ea typeface="Roboto"/>
                <a:cs typeface="Times New Roman" panose="02020603050405020304" pitchFamily="18" charset="0"/>
                <a:sym typeface="Roboto"/>
              </a:rPr>
              <a:t>). В обоих случаях серверу следует включить в сообщение ответа заголовок </a:t>
            </a:r>
            <a:r>
              <a:rPr lang="ru-RU" dirty="0" err="1">
                <a:latin typeface="Times New Roman" panose="02020603050405020304" pitchFamily="18" charset="0"/>
                <a:ea typeface="Roboto"/>
                <a:cs typeface="Times New Roman" panose="02020603050405020304" pitchFamily="18" charset="0"/>
                <a:sym typeface="Roboto"/>
              </a:rPr>
              <a:t>Allow</a:t>
            </a:r>
            <a:r>
              <a:rPr lang="ru-RU" dirty="0">
                <a:latin typeface="Times New Roman" panose="02020603050405020304" pitchFamily="18" charset="0"/>
                <a:ea typeface="Roboto"/>
                <a:cs typeface="Times New Roman" panose="02020603050405020304" pitchFamily="18" charset="0"/>
                <a:sym typeface="Roboto"/>
              </a:rPr>
              <a:t> со списком поддерживаемых методов.</a:t>
            </a:r>
          </a:p>
          <a:p>
            <a:pPr lvl="0" algn="just">
              <a:buClr>
                <a:schemeClr val="lt2"/>
              </a:buClr>
              <a:buSzPct val="25000"/>
            </a:pPr>
            <a:endParaRPr lang="ru-RU" dirty="0">
              <a:latin typeface="Times New Roman" panose="02020603050405020304" pitchFamily="18" charset="0"/>
              <a:ea typeface="Roboto"/>
              <a:cs typeface="Times New Roman" panose="02020603050405020304" pitchFamily="18" charset="0"/>
              <a:sym typeface="Roboto"/>
            </a:endParaRPr>
          </a:p>
          <a:p>
            <a:pPr lvl="0" algn="just">
              <a:buClr>
                <a:schemeClr val="lt2"/>
              </a:buClr>
              <a:buSzPct val="25000"/>
            </a:pPr>
            <a:r>
              <a:rPr lang="ru-RU" dirty="0">
                <a:latin typeface="Times New Roman" panose="02020603050405020304" pitchFamily="18" charset="0"/>
                <a:ea typeface="Roboto"/>
                <a:cs typeface="Times New Roman" panose="02020603050405020304" pitchFamily="18" charset="0"/>
                <a:sym typeface="Roboto"/>
              </a:rPr>
              <a:t>Кроме методов GET и HEAD, часто применяется метод POST.</a:t>
            </a:r>
          </a:p>
        </p:txBody>
      </p:sp>
      <p:sp>
        <p:nvSpPr>
          <p:cNvPr id="6" name="TextBox 5"/>
          <p:cNvSpPr txBox="1"/>
          <p:nvPr/>
        </p:nvSpPr>
        <p:spPr>
          <a:xfrm>
            <a:off x="0" y="2310037"/>
            <a:ext cx="1274708" cy="2585323"/>
          </a:xfrm>
          <a:prstGeom prst="rect">
            <a:avLst/>
          </a:prstGeom>
          <a:noFill/>
        </p:spPr>
        <p:txBody>
          <a:bodyPr wrap="none" rtlCol="0">
            <a:spAutoFit/>
          </a:bodyPr>
          <a:lstStyle/>
          <a:p>
            <a:pPr lvl="0">
              <a:buClr>
                <a:schemeClr val="lt2"/>
              </a:buClr>
              <a:buSzPct val="25000"/>
            </a:pPr>
            <a:r>
              <a:rPr lang="ru" dirty="0">
                <a:latin typeface="Times New Roman" panose="02020603050405020304" pitchFamily="18" charset="0"/>
                <a:ea typeface="Roboto"/>
                <a:cs typeface="Times New Roman" panose="02020603050405020304" pitchFamily="18" charset="0"/>
                <a:sym typeface="Roboto"/>
              </a:rPr>
              <a:t>OPTIONS</a:t>
            </a:r>
          </a:p>
          <a:p>
            <a:pPr lvl="0">
              <a:buClr>
                <a:schemeClr val="lt2"/>
              </a:buClr>
              <a:buSzPct val="25000"/>
            </a:pPr>
            <a:r>
              <a:rPr lang="ru" dirty="0">
                <a:latin typeface="Times New Roman" panose="02020603050405020304" pitchFamily="18" charset="0"/>
                <a:ea typeface="Roboto"/>
                <a:cs typeface="Times New Roman" panose="02020603050405020304" pitchFamily="18" charset="0"/>
                <a:sym typeface="Roboto"/>
              </a:rPr>
              <a:t>GET</a:t>
            </a:r>
          </a:p>
          <a:p>
            <a:pPr lvl="0">
              <a:buClr>
                <a:schemeClr val="lt2"/>
              </a:buClr>
              <a:buSzPct val="25000"/>
            </a:pPr>
            <a:r>
              <a:rPr lang="ru" dirty="0">
                <a:latin typeface="Times New Roman" panose="02020603050405020304" pitchFamily="18" charset="0"/>
                <a:ea typeface="Roboto"/>
                <a:cs typeface="Times New Roman" panose="02020603050405020304" pitchFamily="18" charset="0"/>
                <a:sym typeface="Roboto"/>
              </a:rPr>
              <a:t>HEAD</a:t>
            </a:r>
          </a:p>
          <a:p>
            <a:pPr lvl="0">
              <a:buClr>
                <a:schemeClr val="lt2"/>
              </a:buClr>
              <a:buSzPct val="25000"/>
            </a:pPr>
            <a:r>
              <a:rPr lang="ru" dirty="0">
                <a:latin typeface="Times New Roman" panose="02020603050405020304" pitchFamily="18" charset="0"/>
                <a:ea typeface="Roboto"/>
                <a:cs typeface="Times New Roman" panose="02020603050405020304" pitchFamily="18" charset="0"/>
                <a:sym typeface="Roboto"/>
              </a:rPr>
              <a:t>POST</a:t>
            </a:r>
          </a:p>
          <a:p>
            <a:pPr lvl="0">
              <a:buClr>
                <a:schemeClr val="lt2"/>
              </a:buClr>
              <a:buSzPct val="25000"/>
            </a:pPr>
            <a:r>
              <a:rPr lang="ru" dirty="0">
                <a:latin typeface="Times New Roman" panose="02020603050405020304" pitchFamily="18" charset="0"/>
                <a:ea typeface="Roboto"/>
                <a:cs typeface="Times New Roman" panose="02020603050405020304" pitchFamily="18" charset="0"/>
                <a:sym typeface="Roboto"/>
              </a:rPr>
              <a:t>PUT</a:t>
            </a:r>
          </a:p>
          <a:p>
            <a:pPr lvl="0">
              <a:buClr>
                <a:schemeClr val="lt2"/>
              </a:buClr>
              <a:buSzPct val="25000"/>
            </a:pPr>
            <a:r>
              <a:rPr lang="ru" dirty="0">
                <a:latin typeface="Times New Roman" panose="02020603050405020304" pitchFamily="18" charset="0"/>
                <a:ea typeface="Roboto"/>
                <a:cs typeface="Times New Roman" panose="02020603050405020304" pitchFamily="18" charset="0"/>
                <a:sym typeface="Roboto"/>
              </a:rPr>
              <a:t>PATCH</a:t>
            </a:r>
          </a:p>
          <a:p>
            <a:pPr lvl="0">
              <a:buClr>
                <a:schemeClr val="lt2"/>
              </a:buClr>
              <a:buSzPct val="25000"/>
            </a:pPr>
            <a:r>
              <a:rPr lang="ru" dirty="0">
                <a:latin typeface="Times New Roman" panose="02020603050405020304" pitchFamily="18" charset="0"/>
                <a:ea typeface="Roboto"/>
                <a:cs typeface="Times New Roman" panose="02020603050405020304" pitchFamily="18" charset="0"/>
                <a:sym typeface="Roboto"/>
              </a:rPr>
              <a:t>DELETE</a:t>
            </a:r>
          </a:p>
          <a:p>
            <a:pPr lvl="0">
              <a:buClr>
                <a:schemeClr val="lt2"/>
              </a:buClr>
              <a:buSzPct val="25000"/>
            </a:pPr>
            <a:r>
              <a:rPr lang="ru" dirty="0">
                <a:latin typeface="Times New Roman" panose="02020603050405020304" pitchFamily="18" charset="0"/>
                <a:ea typeface="Roboto"/>
                <a:cs typeface="Times New Roman" panose="02020603050405020304" pitchFamily="18" charset="0"/>
                <a:sym typeface="Roboto"/>
              </a:rPr>
              <a:t>TRACE</a:t>
            </a:r>
          </a:p>
          <a:p>
            <a:pPr lvl="0">
              <a:buClr>
                <a:schemeClr val="lt2"/>
              </a:buClr>
              <a:buSzPct val="25000"/>
            </a:pPr>
            <a:r>
              <a:rPr lang="ru" dirty="0">
                <a:latin typeface="Times New Roman" panose="02020603050405020304" pitchFamily="18" charset="0"/>
                <a:ea typeface="Roboto"/>
                <a:cs typeface="Times New Roman" panose="02020603050405020304" pitchFamily="18" charset="0"/>
                <a:sym typeface="Roboto"/>
              </a:rPr>
              <a:t>CONNECT</a:t>
            </a:r>
          </a:p>
        </p:txBody>
      </p:sp>
    </p:spTree>
    <p:extLst>
      <p:ext uri="{BB962C8B-B14F-4D97-AF65-F5344CB8AC3E}">
        <p14:creationId xmlns:p14="http://schemas.microsoft.com/office/powerpoint/2010/main" val="4250900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Объект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0"/>
            <a:ext cx="12192001" cy="6858000"/>
          </a:xfrm>
        </p:spPr>
      </p:pic>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859" y="1245326"/>
            <a:ext cx="9309462" cy="5612673"/>
          </a:xfrm>
          <a:prstGeom prst="rect">
            <a:avLst/>
          </a:prstGeom>
        </p:spPr>
      </p:pic>
    </p:spTree>
    <p:extLst>
      <p:ext uri="{BB962C8B-B14F-4D97-AF65-F5344CB8AC3E}">
        <p14:creationId xmlns:p14="http://schemas.microsoft.com/office/powerpoint/2010/main" val="2741534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Объект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0"/>
            <a:ext cx="12192001" cy="6858000"/>
          </a:xfrm>
        </p:spPr>
      </p:pic>
      <p:sp>
        <p:nvSpPr>
          <p:cNvPr id="2" name="TextBox 1"/>
          <p:cNvSpPr txBox="1"/>
          <p:nvPr/>
        </p:nvSpPr>
        <p:spPr>
          <a:xfrm>
            <a:off x="600891" y="931817"/>
            <a:ext cx="11512732" cy="6494085"/>
          </a:xfrm>
          <a:prstGeom prst="rect">
            <a:avLst/>
          </a:prstGeom>
          <a:noFill/>
        </p:spPr>
        <p:txBody>
          <a:bodyPr wrap="square" rtlCol="0">
            <a:spAutoFit/>
          </a:bodyPr>
          <a:lstStyle/>
          <a:p>
            <a:pPr lvl="0" algn="just">
              <a:buClr>
                <a:schemeClr val="lt2"/>
              </a:buClr>
              <a:buSzPct val="25000"/>
            </a:pPr>
            <a:r>
              <a:rPr lang="ru-RU" sz="1600" dirty="0">
                <a:latin typeface="Times New Roman" panose="02020603050405020304" pitchFamily="18" charset="0"/>
                <a:ea typeface="Roboto"/>
                <a:cs typeface="Times New Roman" panose="02020603050405020304" pitchFamily="18" charset="0"/>
                <a:sym typeface="Roboto"/>
              </a:rPr>
              <a:t>1xx </a:t>
            </a:r>
            <a:r>
              <a:rPr lang="ru-RU" sz="1600" dirty="0" err="1">
                <a:latin typeface="Times New Roman" panose="02020603050405020304" pitchFamily="18" charset="0"/>
                <a:ea typeface="Roboto"/>
                <a:cs typeface="Times New Roman" panose="02020603050405020304" pitchFamily="18" charset="0"/>
                <a:sym typeface="Roboto"/>
              </a:rPr>
              <a:t>Informational</a:t>
            </a:r>
            <a:r>
              <a:rPr lang="ru-RU" sz="1600" dirty="0">
                <a:latin typeface="Times New Roman" panose="02020603050405020304" pitchFamily="18" charset="0"/>
                <a:ea typeface="Roboto"/>
                <a:cs typeface="Times New Roman" panose="02020603050405020304" pitchFamily="18" charset="0"/>
                <a:sym typeface="Roboto"/>
              </a:rPr>
              <a:t> («Информационный»)</a:t>
            </a:r>
          </a:p>
          <a:p>
            <a:pPr lvl="0" algn="just">
              <a:buClr>
                <a:schemeClr val="lt2"/>
              </a:buClr>
              <a:buSzPct val="25000"/>
            </a:pPr>
            <a:r>
              <a:rPr lang="ru-RU" sz="1600" dirty="0">
                <a:latin typeface="Times New Roman" panose="02020603050405020304" pitchFamily="18" charset="0"/>
                <a:ea typeface="Roboto"/>
                <a:cs typeface="Times New Roman" panose="02020603050405020304" pitchFamily="18" charset="0"/>
                <a:sym typeface="Roboto"/>
              </a:rPr>
              <a:t>В этот класс выделены коды, информирующие о процессе передачи. В HTTP/1.0 сообщения с такими кодами должны игнорироваться. В HTTP/1.1 клиент должен быть готов принять этот класс сообщений как обычный ответ, но ничего отправлять серверу не нужно. Сами сообщения от сервера содержат только стартовую строку ответа и, если требуется, несколько специфичных для ответа полей заголовка. Прокси-серверы подобные сообщения должны отправлять дальше от сервера к клиенту.</a:t>
            </a:r>
          </a:p>
          <a:p>
            <a:pPr lvl="0" algn="just">
              <a:buClr>
                <a:schemeClr val="lt2"/>
              </a:buClr>
              <a:buSzPct val="25000"/>
            </a:pPr>
            <a:endParaRPr lang="ru-RU" sz="1600" dirty="0">
              <a:latin typeface="Times New Roman" panose="02020603050405020304" pitchFamily="18" charset="0"/>
              <a:ea typeface="Roboto"/>
              <a:cs typeface="Times New Roman" panose="02020603050405020304" pitchFamily="18" charset="0"/>
              <a:sym typeface="Roboto"/>
            </a:endParaRPr>
          </a:p>
          <a:p>
            <a:pPr lvl="0" algn="just">
              <a:buClr>
                <a:schemeClr val="lt2"/>
              </a:buClr>
              <a:buSzPct val="25000"/>
            </a:pPr>
            <a:r>
              <a:rPr lang="ru-RU" sz="1600" dirty="0">
                <a:latin typeface="Times New Roman" panose="02020603050405020304" pitchFamily="18" charset="0"/>
                <a:ea typeface="Roboto"/>
                <a:cs typeface="Times New Roman" panose="02020603050405020304" pitchFamily="18" charset="0"/>
                <a:sym typeface="Roboto"/>
              </a:rPr>
              <a:t>2xx </a:t>
            </a:r>
            <a:r>
              <a:rPr lang="ru-RU" sz="1600" dirty="0" err="1">
                <a:latin typeface="Times New Roman" panose="02020603050405020304" pitchFamily="18" charset="0"/>
                <a:ea typeface="Roboto"/>
                <a:cs typeface="Times New Roman" panose="02020603050405020304" pitchFamily="18" charset="0"/>
                <a:sym typeface="Roboto"/>
              </a:rPr>
              <a:t>Success</a:t>
            </a:r>
            <a:r>
              <a:rPr lang="ru-RU" sz="1600" dirty="0">
                <a:latin typeface="Times New Roman" panose="02020603050405020304" pitchFamily="18" charset="0"/>
                <a:ea typeface="Roboto"/>
                <a:cs typeface="Times New Roman" panose="02020603050405020304" pitchFamily="18" charset="0"/>
                <a:sym typeface="Roboto"/>
              </a:rPr>
              <a:t> («Успех»)</a:t>
            </a:r>
          </a:p>
          <a:p>
            <a:pPr lvl="0" algn="just">
              <a:buClr>
                <a:schemeClr val="lt2"/>
              </a:buClr>
              <a:buSzPct val="25000"/>
            </a:pPr>
            <a:r>
              <a:rPr lang="ru-RU" sz="1600" dirty="0">
                <a:latin typeface="Times New Roman" panose="02020603050405020304" pitchFamily="18" charset="0"/>
                <a:ea typeface="Roboto"/>
                <a:cs typeface="Times New Roman" panose="02020603050405020304" pitchFamily="18" charset="0"/>
                <a:sym typeface="Roboto"/>
              </a:rPr>
              <a:t>Сообщения данного класса информируют о случаях успешного принятия и обработки запроса клиента. В зависимости от статуса сервер может ещё передать заголовки и тело сообщения.</a:t>
            </a:r>
          </a:p>
          <a:p>
            <a:pPr lvl="0" algn="just">
              <a:buClr>
                <a:schemeClr val="lt2"/>
              </a:buClr>
              <a:buSzPct val="25000"/>
            </a:pPr>
            <a:endParaRPr lang="ru-RU" sz="1600" dirty="0">
              <a:latin typeface="Times New Roman" panose="02020603050405020304" pitchFamily="18" charset="0"/>
              <a:ea typeface="Roboto"/>
              <a:cs typeface="Times New Roman" panose="02020603050405020304" pitchFamily="18" charset="0"/>
              <a:sym typeface="Roboto"/>
            </a:endParaRPr>
          </a:p>
          <a:p>
            <a:pPr lvl="0" algn="just">
              <a:buClr>
                <a:schemeClr val="lt2"/>
              </a:buClr>
              <a:buSzPct val="25000"/>
            </a:pPr>
            <a:r>
              <a:rPr lang="ru-RU" sz="1600" dirty="0">
                <a:latin typeface="Times New Roman" panose="02020603050405020304" pitchFamily="18" charset="0"/>
                <a:ea typeface="Roboto"/>
                <a:cs typeface="Times New Roman" panose="02020603050405020304" pitchFamily="18" charset="0"/>
                <a:sym typeface="Roboto"/>
              </a:rPr>
              <a:t>3xx </a:t>
            </a:r>
            <a:r>
              <a:rPr lang="ru-RU" sz="1600" dirty="0" err="1">
                <a:latin typeface="Times New Roman" panose="02020603050405020304" pitchFamily="18" charset="0"/>
                <a:ea typeface="Roboto"/>
                <a:cs typeface="Times New Roman" panose="02020603050405020304" pitchFamily="18" charset="0"/>
                <a:sym typeface="Roboto"/>
              </a:rPr>
              <a:t>Redirection</a:t>
            </a:r>
            <a:r>
              <a:rPr lang="ru-RU" sz="1600" dirty="0">
                <a:latin typeface="Times New Roman" panose="02020603050405020304" pitchFamily="18" charset="0"/>
                <a:ea typeface="Roboto"/>
                <a:cs typeface="Times New Roman" panose="02020603050405020304" pitchFamily="18" charset="0"/>
                <a:sym typeface="Roboto"/>
              </a:rPr>
              <a:t> («Перенаправление»)</a:t>
            </a:r>
          </a:p>
          <a:p>
            <a:pPr lvl="0" algn="just">
              <a:buClr>
                <a:schemeClr val="lt2"/>
              </a:buClr>
              <a:buSzPct val="25000"/>
            </a:pPr>
            <a:r>
              <a:rPr lang="ru-RU" sz="1600" dirty="0">
                <a:latin typeface="Times New Roman" panose="02020603050405020304" pitchFamily="18" charset="0"/>
                <a:ea typeface="Roboto"/>
                <a:cs typeface="Times New Roman" panose="02020603050405020304" pitchFamily="18" charset="0"/>
                <a:sym typeface="Roboto"/>
              </a:rPr>
              <a:t>Коды класса 3xx сообщают клиенту что для успешного выполнения операции необходимо сделать другой запрос (как правило по другому URI). Из данного класса пять кодов 301, 302, 303, 305 и 307 относятся непосредственно к </a:t>
            </a:r>
            <a:r>
              <a:rPr lang="ru-RU" sz="1600" dirty="0" err="1">
                <a:latin typeface="Times New Roman" panose="02020603050405020304" pitchFamily="18" charset="0"/>
                <a:ea typeface="Roboto"/>
                <a:cs typeface="Times New Roman" panose="02020603050405020304" pitchFamily="18" charset="0"/>
                <a:sym typeface="Roboto"/>
              </a:rPr>
              <a:t>перенаправлениям</a:t>
            </a:r>
            <a:r>
              <a:rPr lang="ru-RU" sz="1600" dirty="0">
                <a:latin typeface="Times New Roman" panose="02020603050405020304" pitchFamily="18" charset="0"/>
                <a:ea typeface="Roboto"/>
                <a:cs typeface="Times New Roman" panose="02020603050405020304" pitchFamily="18" charset="0"/>
                <a:sym typeface="Roboto"/>
              </a:rPr>
              <a:t> (</a:t>
            </a:r>
            <a:r>
              <a:rPr lang="ru-RU" sz="1600" dirty="0" err="1">
                <a:latin typeface="Times New Roman" panose="02020603050405020304" pitchFamily="18" charset="0"/>
                <a:ea typeface="Roboto"/>
                <a:cs typeface="Times New Roman" panose="02020603050405020304" pitchFamily="18" charset="0"/>
                <a:sym typeface="Roboto"/>
              </a:rPr>
              <a:t>редирект</a:t>
            </a:r>
            <a:r>
              <a:rPr lang="ru-RU" sz="1600" dirty="0">
                <a:latin typeface="Times New Roman" panose="02020603050405020304" pitchFamily="18" charset="0"/>
                <a:ea typeface="Roboto"/>
                <a:cs typeface="Times New Roman" panose="02020603050405020304" pitchFamily="18" charset="0"/>
                <a:sym typeface="Roboto"/>
              </a:rPr>
              <a:t>). Адрес, по которому клиенту следует произвести запрос, сервер указывает в заголовке </a:t>
            </a:r>
            <a:r>
              <a:rPr lang="ru-RU" sz="1600" dirty="0" err="1">
                <a:latin typeface="Times New Roman" panose="02020603050405020304" pitchFamily="18" charset="0"/>
                <a:ea typeface="Roboto"/>
                <a:cs typeface="Times New Roman" panose="02020603050405020304" pitchFamily="18" charset="0"/>
                <a:sym typeface="Roboto"/>
              </a:rPr>
              <a:t>Location</a:t>
            </a:r>
            <a:r>
              <a:rPr lang="ru-RU" sz="1600" dirty="0">
                <a:latin typeface="Times New Roman" panose="02020603050405020304" pitchFamily="18" charset="0"/>
                <a:ea typeface="Roboto"/>
                <a:cs typeface="Times New Roman" panose="02020603050405020304" pitchFamily="18" charset="0"/>
                <a:sym typeface="Roboto"/>
              </a:rPr>
              <a:t>. При этом допускается использование фрагментов в целевом URI.</a:t>
            </a:r>
          </a:p>
          <a:p>
            <a:pPr lvl="0" algn="just">
              <a:buClr>
                <a:schemeClr val="lt2"/>
              </a:buClr>
              <a:buSzPct val="25000"/>
            </a:pPr>
            <a:endParaRPr lang="ru-RU" sz="1600" dirty="0">
              <a:latin typeface="Times New Roman" panose="02020603050405020304" pitchFamily="18" charset="0"/>
              <a:ea typeface="Roboto"/>
              <a:cs typeface="Times New Roman" panose="02020603050405020304" pitchFamily="18" charset="0"/>
              <a:sym typeface="Roboto"/>
            </a:endParaRPr>
          </a:p>
          <a:p>
            <a:pPr lvl="0" algn="just">
              <a:buClr>
                <a:schemeClr val="lt2"/>
              </a:buClr>
              <a:buSzPct val="25000"/>
            </a:pPr>
            <a:r>
              <a:rPr lang="ru-RU" sz="1600" dirty="0">
                <a:latin typeface="Times New Roman" panose="02020603050405020304" pitchFamily="18" charset="0"/>
                <a:ea typeface="Roboto"/>
                <a:cs typeface="Times New Roman" panose="02020603050405020304" pitchFamily="18" charset="0"/>
                <a:sym typeface="Roboto"/>
              </a:rPr>
              <a:t>4xx </a:t>
            </a:r>
            <a:r>
              <a:rPr lang="ru-RU" sz="1600" dirty="0" err="1">
                <a:latin typeface="Times New Roman" panose="02020603050405020304" pitchFamily="18" charset="0"/>
                <a:ea typeface="Roboto"/>
                <a:cs typeface="Times New Roman" panose="02020603050405020304" pitchFamily="18" charset="0"/>
                <a:sym typeface="Roboto"/>
              </a:rPr>
              <a:t>Client</a:t>
            </a:r>
            <a:r>
              <a:rPr lang="ru-RU" sz="1600" dirty="0">
                <a:latin typeface="Times New Roman" panose="02020603050405020304" pitchFamily="18" charset="0"/>
                <a:ea typeface="Roboto"/>
                <a:cs typeface="Times New Roman" panose="02020603050405020304" pitchFamily="18" charset="0"/>
                <a:sym typeface="Roboto"/>
              </a:rPr>
              <a:t> </a:t>
            </a:r>
            <a:r>
              <a:rPr lang="ru-RU" sz="1600" dirty="0" err="1">
                <a:latin typeface="Times New Roman" panose="02020603050405020304" pitchFamily="18" charset="0"/>
                <a:ea typeface="Roboto"/>
                <a:cs typeface="Times New Roman" panose="02020603050405020304" pitchFamily="18" charset="0"/>
                <a:sym typeface="Roboto"/>
              </a:rPr>
              <a:t>Error</a:t>
            </a:r>
            <a:r>
              <a:rPr lang="ru-RU" sz="1600" dirty="0">
                <a:latin typeface="Times New Roman" panose="02020603050405020304" pitchFamily="18" charset="0"/>
                <a:ea typeface="Roboto"/>
                <a:cs typeface="Times New Roman" panose="02020603050405020304" pitchFamily="18" charset="0"/>
                <a:sym typeface="Roboto"/>
              </a:rPr>
              <a:t> («Ошибка клиента»)</a:t>
            </a:r>
          </a:p>
          <a:p>
            <a:pPr lvl="0" algn="just">
              <a:buClr>
                <a:schemeClr val="lt2"/>
              </a:buClr>
              <a:buSzPct val="25000"/>
            </a:pPr>
            <a:r>
              <a:rPr lang="ru-RU" sz="1600" dirty="0">
                <a:latin typeface="Times New Roman" panose="02020603050405020304" pitchFamily="18" charset="0"/>
                <a:ea typeface="Roboto"/>
                <a:cs typeface="Times New Roman" panose="02020603050405020304" pitchFamily="18" charset="0"/>
                <a:sym typeface="Roboto"/>
              </a:rPr>
              <a:t>Класс кодов 4xx предназначен для указания ошибок со стороны клиента. При использовании всех методов, кроме HEAD, сервер должен вернуть в теле сообщения гипертекстовое пояснение для пользователя.</a:t>
            </a:r>
          </a:p>
          <a:p>
            <a:pPr lvl="0" algn="just">
              <a:buClr>
                <a:schemeClr val="lt2"/>
              </a:buClr>
              <a:buSzPct val="25000"/>
            </a:pPr>
            <a:endParaRPr lang="ru-RU" sz="1600" dirty="0">
              <a:latin typeface="Times New Roman" panose="02020603050405020304" pitchFamily="18" charset="0"/>
              <a:ea typeface="Roboto"/>
              <a:cs typeface="Times New Roman" panose="02020603050405020304" pitchFamily="18" charset="0"/>
              <a:sym typeface="Roboto"/>
            </a:endParaRPr>
          </a:p>
          <a:p>
            <a:pPr lvl="0" algn="just">
              <a:buClr>
                <a:schemeClr val="lt2"/>
              </a:buClr>
              <a:buSzPct val="25000"/>
            </a:pPr>
            <a:r>
              <a:rPr lang="ru-RU" sz="1600" dirty="0">
                <a:latin typeface="Times New Roman" panose="02020603050405020304" pitchFamily="18" charset="0"/>
                <a:ea typeface="Roboto"/>
                <a:cs typeface="Times New Roman" panose="02020603050405020304" pitchFamily="18" charset="0"/>
                <a:sym typeface="Roboto"/>
              </a:rPr>
              <a:t>5xx </a:t>
            </a:r>
            <a:r>
              <a:rPr lang="ru-RU" sz="1600" dirty="0" err="1">
                <a:latin typeface="Times New Roman" panose="02020603050405020304" pitchFamily="18" charset="0"/>
                <a:ea typeface="Roboto"/>
                <a:cs typeface="Times New Roman" panose="02020603050405020304" pitchFamily="18" charset="0"/>
                <a:sym typeface="Roboto"/>
              </a:rPr>
              <a:t>Server</a:t>
            </a:r>
            <a:r>
              <a:rPr lang="ru-RU" sz="1600" dirty="0">
                <a:latin typeface="Times New Roman" panose="02020603050405020304" pitchFamily="18" charset="0"/>
                <a:ea typeface="Roboto"/>
                <a:cs typeface="Times New Roman" panose="02020603050405020304" pitchFamily="18" charset="0"/>
                <a:sym typeface="Roboto"/>
              </a:rPr>
              <a:t> </a:t>
            </a:r>
            <a:r>
              <a:rPr lang="ru-RU" sz="1600" dirty="0" err="1">
                <a:latin typeface="Times New Roman" panose="02020603050405020304" pitchFamily="18" charset="0"/>
                <a:ea typeface="Roboto"/>
                <a:cs typeface="Times New Roman" panose="02020603050405020304" pitchFamily="18" charset="0"/>
                <a:sym typeface="Roboto"/>
              </a:rPr>
              <a:t>Error</a:t>
            </a:r>
            <a:r>
              <a:rPr lang="ru-RU" sz="1600" dirty="0">
                <a:latin typeface="Times New Roman" panose="02020603050405020304" pitchFamily="18" charset="0"/>
                <a:ea typeface="Roboto"/>
                <a:cs typeface="Times New Roman" panose="02020603050405020304" pitchFamily="18" charset="0"/>
                <a:sym typeface="Roboto"/>
              </a:rPr>
              <a:t> («Ошибка сервера»)</a:t>
            </a:r>
          </a:p>
          <a:p>
            <a:pPr lvl="0" algn="just">
              <a:buClr>
                <a:schemeClr val="lt2"/>
              </a:buClr>
              <a:buSzPct val="25000"/>
            </a:pPr>
            <a:r>
              <a:rPr lang="ru-RU" sz="1600" dirty="0">
                <a:latin typeface="Times New Roman" panose="02020603050405020304" pitchFamily="18" charset="0"/>
                <a:ea typeface="Roboto"/>
                <a:cs typeface="Times New Roman" panose="02020603050405020304" pitchFamily="18" charset="0"/>
                <a:sym typeface="Roboto"/>
              </a:rPr>
              <a:t>Коды 5xx выделены под случаи неудачного выполнения операции по вине сервера. Для всех ситуаций, кроме использования метода HEAD, сервер должен включать в тело сообщения объяснение, которое клиент отобразит пользователю.</a:t>
            </a:r>
          </a:p>
          <a:p>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44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Объект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0"/>
            <a:ext cx="12192001" cy="6858000"/>
          </a:xfrm>
        </p:spPr>
      </p:pic>
      <p:sp>
        <p:nvSpPr>
          <p:cNvPr id="2" name="TextBox 1"/>
          <p:cNvSpPr txBox="1"/>
          <p:nvPr/>
        </p:nvSpPr>
        <p:spPr>
          <a:xfrm>
            <a:off x="543582" y="400595"/>
            <a:ext cx="7864397" cy="6186309"/>
          </a:xfrm>
          <a:prstGeom prst="rect">
            <a:avLst/>
          </a:prstGeom>
          <a:noFill/>
        </p:spPr>
        <p:txBody>
          <a:bodyPr wrap="none" rtlCol="0">
            <a:spAutoFit/>
          </a:bodyPr>
          <a:lstStyle/>
          <a:p>
            <a:pPr lvl="0">
              <a:buClr>
                <a:schemeClr val="lt2"/>
              </a:buClr>
              <a:buSzPct val="25000"/>
            </a:pPr>
            <a:r>
              <a:rPr lang="ru" b="1" dirty="0">
                <a:latin typeface="Times New Roman" panose="02020603050405020304" pitchFamily="18" charset="0"/>
                <a:ea typeface="Roboto"/>
                <a:cs typeface="Times New Roman" panose="02020603050405020304" pitchFamily="18" charset="0"/>
                <a:sym typeface="Roboto"/>
              </a:rPr>
              <a:t>1xx: Informational (информационные)</a:t>
            </a:r>
          </a:p>
          <a:p>
            <a:pPr marL="457200" lvl="0" indent="-381000">
              <a:buClr>
                <a:schemeClr val="lt2"/>
              </a:buClr>
              <a:buSzPct val="25000"/>
            </a:pPr>
            <a:r>
              <a:rPr lang="ru" dirty="0">
                <a:latin typeface="Times New Roman" panose="02020603050405020304" pitchFamily="18" charset="0"/>
                <a:ea typeface="Roboto"/>
                <a:cs typeface="Times New Roman" panose="02020603050405020304" pitchFamily="18" charset="0"/>
                <a:sym typeface="Roboto"/>
              </a:rPr>
              <a:t>100 Continue («продолжай»)</a:t>
            </a:r>
          </a:p>
          <a:p>
            <a:pPr marL="457200" lvl="0" indent="-381000">
              <a:buClr>
                <a:schemeClr val="lt2"/>
              </a:buClr>
              <a:buSzPct val="25000"/>
            </a:pPr>
            <a:r>
              <a:rPr lang="ru" dirty="0">
                <a:latin typeface="Times New Roman" panose="02020603050405020304" pitchFamily="18" charset="0"/>
                <a:ea typeface="Roboto"/>
                <a:cs typeface="Times New Roman" panose="02020603050405020304" pitchFamily="18" charset="0"/>
                <a:sym typeface="Roboto"/>
              </a:rPr>
              <a:t>101 Switching Protocols («переключение протоколов»)</a:t>
            </a:r>
          </a:p>
          <a:p>
            <a:pPr marL="457200" lvl="0" indent="-381000">
              <a:buClr>
                <a:schemeClr val="lt2"/>
              </a:buClr>
              <a:buSzPct val="25000"/>
            </a:pPr>
            <a:r>
              <a:rPr lang="ru" dirty="0">
                <a:latin typeface="Times New Roman" panose="02020603050405020304" pitchFamily="18" charset="0"/>
                <a:ea typeface="Roboto"/>
                <a:cs typeface="Times New Roman" panose="02020603050405020304" pitchFamily="18" charset="0"/>
                <a:sym typeface="Roboto"/>
              </a:rPr>
              <a:t>102 Processing («идёт обработка»)</a:t>
            </a:r>
          </a:p>
          <a:p>
            <a:pPr lvl="0">
              <a:buClr>
                <a:schemeClr val="lt2"/>
              </a:buClr>
              <a:buSzPct val="25000"/>
            </a:pPr>
            <a:r>
              <a:rPr lang="ru" b="1" dirty="0">
                <a:latin typeface="Times New Roman" panose="02020603050405020304" pitchFamily="18" charset="0"/>
                <a:ea typeface="Roboto"/>
                <a:cs typeface="Times New Roman" panose="02020603050405020304" pitchFamily="18" charset="0"/>
                <a:sym typeface="Roboto"/>
              </a:rPr>
              <a:t>2xx: Success (успешно)</a:t>
            </a:r>
          </a:p>
          <a:p>
            <a:pPr marL="457200" lvl="0" indent="-317500">
              <a:buClr>
                <a:schemeClr val="lt2"/>
              </a:buClr>
              <a:buSzPct val="25000"/>
            </a:pPr>
            <a:r>
              <a:rPr lang="ru" dirty="0">
                <a:latin typeface="Times New Roman" panose="02020603050405020304" pitchFamily="18" charset="0"/>
                <a:ea typeface="Roboto"/>
                <a:cs typeface="Times New Roman" panose="02020603050405020304" pitchFamily="18" charset="0"/>
                <a:sym typeface="Roboto"/>
              </a:rPr>
              <a:t>200 OK («хорошо»)</a:t>
            </a:r>
          </a:p>
          <a:p>
            <a:pPr marL="457200" lvl="0" indent="-317500">
              <a:buClr>
                <a:schemeClr val="lt2"/>
              </a:buClr>
              <a:buSzPct val="25000"/>
            </a:pPr>
            <a:r>
              <a:rPr lang="ru" dirty="0">
                <a:latin typeface="Times New Roman" panose="02020603050405020304" pitchFamily="18" charset="0"/>
                <a:ea typeface="Roboto"/>
                <a:cs typeface="Times New Roman" panose="02020603050405020304" pitchFamily="18" charset="0"/>
                <a:sym typeface="Roboto"/>
              </a:rPr>
              <a:t>201 Created («создано»)</a:t>
            </a:r>
          </a:p>
          <a:p>
            <a:pPr marL="457200" lvl="0" indent="-317500">
              <a:buClr>
                <a:schemeClr val="lt2"/>
              </a:buClr>
              <a:buSzPct val="25000"/>
            </a:pPr>
            <a:r>
              <a:rPr lang="ru" dirty="0">
                <a:latin typeface="Times New Roman" panose="02020603050405020304" pitchFamily="18" charset="0"/>
                <a:ea typeface="Roboto"/>
                <a:cs typeface="Times New Roman" panose="02020603050405020304" pitchFamily="18" charset="0"/>
                <a:sym typeface="Roboto"/>
              </a:rPr>
              <a:t>202 Accepted («принято»)</a:t>
            </a:r>
          </a:p>
          <a:p>
            <a:pPr marL="457200" lvl="0" indent="-317500">
              <a:buClr>
                <a:schemeClr val="lt2"/>
              </a:buClr>
              <a:buSzPct val="25000"/>
            </a:pPr>
            <a:r>
              <a:rPr lang="ru" dirty="0">
                <a:latin typeface="Times New Roman" panose="02020603050405020304" pitchFamily="18" charset="0"/>
                <a:ea typeface="Roboto"/>
                <a:cs typeface="Times New Roman" panose="02020603050405020304" pitchFamily="18" charset="0"/>
                <a:sym typeface="Roboto"/>
              </a:rPr>
              <a:t>203 Non-Authoritative Information («информация не авторитетна»)</a:t>
            </a:r>
          </a:p>
          <a:p>
            <a:pPr marL="457200" lvl="0" indent="-317500">
              <a:buClr>
                <a:schemeClr val="lt2"/>
              </a:buClr>
              <a:buSzPct val="25000"/>
            </a:pPr>
            <a:r>
              <a:rPr lang="ru" dirty="0">
                <a:latin typeface="Times New Roman" panose="02020603050405020304" pitchFamily="18" charset="0"/>
                <a:ea typeface="Roboto"/>
                <a:cs typeface="Times New Roman" panose="02020603050405020304" pitchFamily="18" charset="0"/>
                <a:sym typeface="Roboto"/>
              </a:rPr>
              <a:t>204 No Content («нет содержимого»)</a:t>
            </a:r>
          </a:p>
          <a:p>
            <a:pPr marL="457200" lvl="0" indent="-317500">
              <a:buClr>
                <a:schemeClr val="lt2"/>
              </a:buClr>
              <a:buSzPct val="25000"/>
            </a:pPr>
            <a:r>
              <a:rPr lang="ru" dirty="0">
                <a:latin typeface="Times New Roman" panose="02020603050405020304" pitchFamily="18" charset="0"/>
                <a:ea typeface="Roboto"/>
                <a:cs typeface="Times New Roman" panose="02020603050405020304" pitchFamily="18" charset="0"/>
                <a:sym typeface="Roboto"/>
              </a:rPr>
              <a:t>205 Reset Content («сбросить содержимое»)</a:t>
            </a:r>
          </a:p>
          <a:p>
            <a:pPr marL="457200" lvl="0" indent="-317500">
              <a:buClr>
                <a:schemeClr val="lt2"/>
              </a:buClr>
              <a:buSzPct val="25000"/>
            </a:pPr>
            <a:r>
              <a:rPr lang="ru" dirty="0">
                <a:latin typeface="Times New Roman" panose="02020603050405020304" pitchFamily="18" charset="0"/>
                <a:ea typeface="Roboto"/>
                <a:cs typeface="Times New Roman" panose="02020603050405020304" pitchFamily="18" charset="0"/>
                <a:sym typeface="Roboto"/>
              </a:rPr>
              <a:t>206 Partial Content («частичное содержимое»)</a:t>
            </a:r>
          </a:p>
          <a:p>
            <a:pPr marL="457200" lvl="0" indent="-317500">
              <a:buClr>
                <a:schemeClr val="lt2"/>
              </a:buClr>
              <a:buSzPct val="25000"/>
            </a:pPr>
            <a:r>
              <a:rPr lang="ru" dirty="0">
                <a:latin typeface="Times New Roman" panose="02020603050405020304" pitchFamily="18" charset="0"/>
                <a:ea typeface="Roboto"/>
                <a:cs typeface="Times New Roman" panose="02020603050405020304" pitchFamily="18" charset="0"/>
                <a:sym typeface="Roboto"/>
              </a:rPr>
              <a:t>207 Multi-Status («многостатусный»)</a:t>
            </a:r>
            <a:endParaRPr lang="en-US" dirty="0">
              <a:latin typeface="Times New Roman" panose="02020603050405020304" pitchFamily="18" charset="0"/>
              <a:ea typeface="Roboto"/>
              <a:cs typeface="Times New Roman" panose="02020603050405020304" pitchFamily="18" charset="0"/>
              <a:sym typeface="Roboto"/>
            </a:endParaRPr>
          </a:p>
          <a:p>
            <a:pPr lvl="0">
              <a:buClr>
                <a:schemeClr val="lt2"/>
              </a:buClr>
              <a:buSzPct val="25000"/>
            </a:pPr>
            <a:r>
              <a:rPr lang="ru" b="1" dirty="0">
                <a:latin typeface="Times New Roman" panose="02020603050405020304" pitchFamily="18" charset="0"/>
                <a:ea typeface="Roboto"/>
                <a:cs typeface="Times New Roman" panose="02020603050405020304" pitchFamily="18" charset="0"/>
                <a:sym typeface="Roboto"/>
              </a:rPr>
              <a:t>3xx: Redirection (перенаправление)</a:t>
            </a:r>
          </a:p>
          <a:p>
            <a:pPr lvl="0">
              <a:buClr>
                <a:schemeClr val="lt2"/>
              </a:buClr>
              <a:buSzPct val="25000"/>
            </a:pPr>
            <a:r>
              <a:rPr lang="en-US" dirty="0">
                <a:latin typeface="Times New Roman" panose="02020603050405020304" pitchFamily="18" charset="0"/>
                <a:ea typeface="Roboto"/>
                <a:cs typeface="Times New Roman" panose="02020603050405020304" pitchFamily="18" charset="0"/>
                <a:sym typeface="Roboto"/>
              </a:rPr>
              <a:t>   </a:t>
            </a:r>
            <a:r>
              <a:rPr lang="ru" dirty="0">
                <a:latin typeface="Times New Roman" panose="02020603050405020304" pitchFamily="18" charset="0"/>
                <a:ea typeface="Roboto"/>
                <a:cs typeface="Times New Roman" panose="02020603050405020304" pitchFamily="18" charset="0"/>
                <a:sym typeface="Roboto"/>
              </a:rPr>
              <a:t>300 Multiple Choices («множество выборов»)</a:t>
            </a:r>
          </a:p>
          <a:p>
            <a:pPr lvl="0">
              <a:buClr>
                <a:schemeClr val="lt2"/>
              </a:buClr>
              <a:buSzPct val="25000"/>
            </a:pPr>
            <a:r>
              <a:rPr lang="en-US" dirty="0">
                <a:latin typeface="Times New Roman" panose="02020603050405020304" pitchFamily="18" charset="0"/>
                <a:ea typeface="Roboto"/>
                <a:cs typeface="Times New Roman" panose="02020603050405020304" pitchFamily="18" charset="0"/>
                <a:sym typeface="Roboto"/>
              </a:rPr>
              <a:t>   </a:t>
            </a:r>
            <a:r>
              <a:rPr lang="ru" dirty="0">
                <a:latin typeface="Times New Roman" panose="02020603050405020304" pitchFamily="18" charset="0"/>
                <a:ea typeface="Roboto"/>
                <a:cs typeface="Times New Roman" panose="02020603050405020304" pitchFamily="18" charset="0"/>
                <a:sym typeface="Roboto"/>
              </a:rPr>
              <a:t>301 Moved Permanently («перемещено навсегда»)</a:t>
            </a:r>
          </a:p>
          <a:p>
            <a:pPr lvl="0">
              <a:buClr>
                <a:schemeClr val="lt2"/>
              </a:buClr>
              <a:buSzPct val="25000"/>
            </a:pPr>
            <a:r>
              <a:rPr lang="en-US" dirty="0">
                <a:latin typeface="Times New Roman" panose="02020603050405020304" pitchFamily="18" charset="0"/>
                <a:ea typeface="Roboto"/>
                <a:cs typeface="Times New Roman" panose="02020603050405020304" pitchFamily="18" charset="0"/>
                <a:sym typeface="Roboto"/>
              </a:rPr>
              <a:t>   </a:t>
            </a:r>
            <a:r>
              <a:rPr lang="ru" dirty="0">
                <a:latin typeface="Times New Roman" panose="02020603050405020304" pitchFamily="18" charset="0"/>
                <a:ea typeface="Roboto"/>
                <a:cs typeface="Times New Roman" panose="02020603050405020304" pitchFamily="18" charset="0"/>
                <a:sym typeface="Roboto"/>
              </a:rPr>
              <a:t>302 Moved Temporarily («перемещено временно»)</a:t>
            </a:r>
          </a:p>
          <a:p>
            <a:pPr lvl="0">
              <a:buClr>
                <a:schemeClr val="lt2"/>
              </a:buClr>
              <a:buSzPct val="25000"/>
            </a:pPr>
            <a:r>
              <a:rPr lang="en-US" dirty="0">
                <a:latin typeface="Times New Roman" panose="02020603050405020304" pitchFamily="18" charset="0"/>
                <a:ea typeface="Roboto"/>
                <a:cs typeface="Times New Roman" panose="02020603050405020304" pitchFamily="18" charset="0"/>
                <a:sym typeface="Roboto"/>
              </a:rPr>
              <a:t>   </a:t>
            </a:r>
            <a:r>
              <a:rPr lang="ru" dirty="0">
                <a:latin typeface="Times New Roman" panose="02020603050405020304" pitchFamily="18" charset="0"/>
                <a:ea typeface="Roboto"/>
                <a:cs typeface="Times New Roman" panose="02020603050405020304" pitchFamily="18" charset="0"/>
                <a:sym typeface="Roboto"/>
              </a:rPr>
              <a:t>303 See Other (смотреть другое)</a:t>
            </a:r>
          </a:p>
          <a:p>
            <a:pPr lvl="0">
              <a:buClr>
                <a:schemeClr val="lt2"/>
              </a:buClr>
              <a:buSzPct val="25000"/>
            </a:pPr>
            <a:r>
              <a:rPr lang="en-US" dirty="0">
                <a:latin typeface="Times New Roman" panose="02020603050405020304" pitchFamily="18" charset="0"/>
                <a:ea typeface="Roboto"/>
                <a:cs typeface="Times New Roman" panose="02020603050405020304" pitchFamily="18" charset="0"/>
                <a:sym typeface="Roboto"/>
              </a:rPr>
              <a:t>   </a:t>
            </a:r>
            <a:r>
              <a:rPr lang="ru" dirty="0">
                <a:latin typeface="Times New Roman" panose="02020603050405020304" pitchFamily="18" charset="0"/>
                <a:ea typeface="Roboto"/>
                <a:cs typeface="Times New Roman" panose="02020603050405020304" pitchFamily="18" charset="0"/>
                <a:sym typeface="Roboto"/>
              </a:rPr>
              <a:t>304 Not Modified (не изменялось)</a:t>
            </a:r>
          </a:p>
          <a:p>
            <a:pPr lvl="0">
              <a:buClr>
                <a:schemeClr val="lt2"/>
              </a:buClr>
              <a:buSzPct val="25000"/>
            </a:pPr>
            <a:r>
              <a:rPr lang="en-US" dirty="0">
                <a:latin typeface="Times New Roman" panose="02020603050405020304" pitchFamily="18" charset="0"/>
                <a:ea typeface="Roboto"/>
                <a:cs typeface="Times New Roman" panose="02020603050405020304" pitchFamily="18" charset="0"/>
                <a:sym typeface="Roboto"/>
              </a:rPr>
              <a:t>   </a:t>
            </a:r>
            <a:r>
              <a:rPr lang="ru" dirty="0">
                <a:latin typeface="Times New Roman" panose="02020603050405020304" pitchFamily="18" charset="0"/>
                <a:ea typeface="Roboto"/>
                <a:cs typeface="Times New Roman" panose="02020603050405020304" pitchFamily="18" charset="0"/>
                <a:sym typeface="Roboto"/>
              </a:rPr>
              <a:t>305 Use Proxy («использовать прокси»)</a:t>
            </a:r>
          </a:p>
          <a:p>
            <a:pPr lvl="0">
              <a:buClr>
                <a:schemeClr val="lt2"/>
              </a:buClr>
              <a:buSzPct val="25000"/>
            </a:pPr>
            <a:r>
              <a:rPr lang="en-US" dirty="0">
                <a:latin typeface="Times New Roman" panose="02020603050405020304" pitchFamily="18" charset="0"/>
                <a:ea typeface="Roboto"/>
                <a:cs typeface="Times New Roman" panose="02020603050405020304" pitchFamily="18" charset="0"/>
                <a:sym typeface="Roboto"/>
              </a:rPr>
              <a:t>   </a:t>
            </a:r>
            <a:r>
              <a:rPr lang="ru" dirty="0">
                <a:latin typeface="Times New Roman" panose="02020603050405020304" pitchFamily="18" charset="0"/>
                <a:ea typeface="Roboto"/>
                <a:cs typeface="Times New Roman" panose="02020603050405020304" pitchFamily="18" charset="0"/>
                <a:sym typeface="Roboto"/>
              </a:rPr>
              <a:t>306 — зарезервировано (код использовался только в ранних спецификациях)</a:t>
            </a:r>
          </a:p>
          <a:p>
            <a:pPr lvl="0">
              <a:buClr>
                <a:schemeClr val="lt2"/>
              </a:buClr>
              <a:buSzPct val="25000"/>
            </a:pPr>
            <a:r>
              <a:rPr lang="en-US" dirty="0">
                <a:latin typeface="Times New Roman" panose="02020603050405020304" pitchFamily="18" charset="0"/>
                <a:ea typeface="Roboto"/>
                <a:cs typeface="Times New Roman" panose="02020603050405020304" pitchFamily="18" charset="0"/>
                <a:sym typeface="Roboto"/>
              </a:rPr>
              <a:t>   </a:t>
            </a:r>
            <a:r>
              <a:rPr lang="ru" dirty="0">
                <a:latin typeface="Times New Roman" panose="02020603050405020304" pitchFamily="18" charset="0"/>
                <a:ea typeface="Roboto"/>
                <a:cs typeface="Times New Roman" panose="02020603050405020304" pitchFamily="18" charset="0"/>
                <a:sym typeface="Roboto"/>
              </a:rPr>
              <a:t>307 Temporary Redirect («временное перенаправление»)</a:t>
            </a:r>
          </a:p>
        </p:txBody>
      </p:sp>
    </p:spTree>
    <p:extLst>
      <p:ext uri="{BB962C8B-B14F-4D97-AF65-F5344CB8AC3E}">
        <p14:creationId xmlns:p14="http://schemas.microsoft.com/office/powerpoint/2010/main" val="1333563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Объект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0"/>
            <a:ext cx="12192001" cy="6858000"/>
          </a:xfrm>
        </p:spPr>
      </p:pic>
      <p:sp>
        <p:nvSpPr>
          <p:cNvPr id="2" name="TextBox 1"/>
          <p:cNvSpPr txBox="1"/>
          <p:nvPr/>
        </p:nvSpPr>
        <p:spPr>
          <a:xfrm>
            <a:off x="508748" y="0"/>
            <a:ext cx="6547049" cy="6771084"/>
          </a:xfrm>
          <a:prstGeom prst="rect">
            <a:avLst/>
          </a:prstGeom>
          <a:noFill/>
        </p:spPr>
        <p:txBody>
          <a:bodyPr wrap="none" rtlCol="0">
            <a:spAutoFit/>
          </a:bodyPr>
          <a:lstStyle/>
          <a:p>
            <a:pPr lvl="0">
              <a:buClr>
                <a:schemeClr val="lt2"/>
              </a:buClr>
              <a:buSzPct val="25000"/>
            </a:pPr>
            <a:r>
              <a:rPr lang="ru" sz="1400" b="1" dirty="0">
                <a:latin typeface="Times New Roman" panose="02020603050405020304" pitchFamily="18" charset="0"/>
                <a:ea typeface="Roboto"/>
                <a:cs typeface="Times New Roman" panose="02020603050405020304" pitchFamily="18" charset="0"/>
                <a:sym typeface="Roboto"/>
              </a:rPr>
              <a:t>4xx: Client Error (ошибка клиента)</a:t>
            </a:r>
          </a:p>
          <a:p>
            <a:pPr lvl="0">
              <a:buClr>
                <a:schemeClr val="lt2"/>
              </a:buClr>
              <a:buSzPct val="25000"/>
            </a:pPr>
            <a:r>
              <a:rPr lang="en-US" sz="1400" dirty="0">
                <a:latin typeface="Times New Roman" panose="02020603050405020304" pitchFamily="18" charset="0"/>
                <a:ea typeface="Roboto"/>
                <a:cs typeface="Times New Roman" panose="02020603050405020304" pitchFamily="18" charset="0"/>
                <a:sym typeface="Roboto"/>
              </a:rPr>
              <a:t>   </a:t>
            </a:r>
            <a:r>
              <a:rPr lang="ru" sz="1400" dirty="0">
                <a:latin typeface="Times New Roman" panose="02020603050405020304" pitchFamily="18" charset="0"/>
                <a:ea typeface="Roboto"/>
                <a:cs typeface="Times New Roman" panose="02020603050405020304" pitchFamily="18" charset="0"/>
                <a:sym typeface="Roboto"/>
              </a:rPr>
              <a:t>400 Bad Request («плохой, неверный запрос»)</a:t>
            </a:r>
          </a:p>
          <a:p>
            <a:pPr lvl="0">
              <a:buClr>
                <a:schemeClr val="lt2"/>
              </a:buClr>
              <a:buSzPct val="25000"/>
            </a:pPr>
            <a:r>
              <a:rPr lang="en-US" sz="1400" dirty="0">
                <a:latin typeface="Times New Roman" panose="02020603050405020304" pitchFamily="18" charset="0"/>
                <a:ea typeface="Roboto"/>
                <a:cs typeface="Times New Roman" panose="02020603050405020304" pitchFamily="18" charset="0"/>
                <a:sym typeface="Roboto"/>
              </a:rPr>
              <a:t>   </a:t>
            </a:r>
            <a:r>
              <a:rPr lang="ru" sz="1400" dirty="0">
                <a:latin typeface="Times New Roman" panose="02020603050405020304" pitchFamily="18" charset="0"/>
                <a:ea typeface="Roboto"/>
                <a:cs typeface="Times New Roman" panose="02020603050405020304" pitchFamily="18" charset="0"/>
                <a:sym typeface="Roboto"/>
              </a:rPr>
              <a:t>401 Unauthorized («не авторизован»)</a:t>
            </a:r>
          </a:p>
          <a:p>
            <a:pPr lvl="0">
              <a:buClr>
                <a:schemeClr val="lt2"/>
              </a:buClr>
              <a:buSzPct val="25000"/>
            </a:pPr>
            <a:r>
              <a:rPr lang="en-US" sz="1400" dirty="0">
                <a:latin typeface="Times New Roman" panose="02020603050405020304" pitchFamily="18" charset="0"/>
                <a:ea typeface="Roboto"/>
                <a:cs typeface="Times New Roman" panose="02020603050405020304" pitchFamily="18" charset="0"/>
                <a:sym typeface="Roboto"/>
              </a:rPr>
              <a:t>   </a:t>
            </a:r>
            <a:r>
              <a:rPr lang="ru" sz="1400" dirty="0">
                <a:latin typeface="Times New Roman" panose="02020603050405020304" pitchFamily="18" charset="0"/>
                <a:ea typeface="Roboto"/>
                <a:cs typeface="Times New Roman" panose="02020603050405020304" pitchFamily="18" charset="0"/>
                <a:sym typeface="Roboto"/>
              </a:rPr>
              <a:t>402 Payment Required («необходима оплата»)</a:t>
            </a:r>
          </a:p>
          <a:p>
            <a:pPr lvl="0">
              <a:buClr>
                <a:schemeClr val="lt2"/>
              </a:buClr>
              <a:buSzPct val="25000"/>
            </a:pPr>
            <a:r>
              <a:rPr lang="en-US" sz="1400" dirty="0">
                <a:latin typeface="Times New Roman" panose="02020603050405020304" pitchFamily="18" charset="0"/>
                <a:ea typeface="Roboto"/>
                <a:cs typeface="Times New Roman" panose="02020603050405020304" pitchFamily="18" charset="0"/>
                <a:sym typeface="Roboto"/>
              </a:rPr>
              <a:t>   </a:t>
            </a:r>
            <a:r>
              <a:rPr lang="ru" sz="1400" dirty="0">
                <a:latin typeface="Times New Roman" panose="02020603050405020304" pitchFamily="18" charset="0"/>
                <a:ea typeface="Roboto"/>
                <a:cs typeface="Times New Roman" panose="02020603050405020304" pitchFamily="18" charset="0"/>
                <a:sym typeface="Roboto"/>
              </a:rPr>
              <a:t>403 Forbidden («запрещено»)</a:t>
            </a:r>
          </a:p>
          <a:p>
            <a:pPr lvl="0">
              <a:buClr>
                <a:schemeClr val="lt2"/>
              </a:buClr>
              <a:buSzPct val="25000"/>
            </a:pPr>
            <a:r>
              <a:rPr lang="en-US" sz="1400" dirty="0">
                <a:latin typeface="Times New Roman" panose="02020603050405020304" pitchFamily="18" charset="0"/>
                <a:ea typeface="Roboto"/>
                <a:cs typeface="Times New Roman" panose="02020603050405020304" pitchFamily="18" charset="0"/>
                <a:sym typeface="Roboto"/>
              </a:rPr>
              <a:t>   </a:t>
            </a:r>
            <a:r>
              <a:rPr lang="ru" sz="1400" dirty="0">
                <a:latin typeface="Times New Roman" panose="02020603050405020304" pitchFamily="18" charset="0"/>
                <a:ea typeface="Roboto"/>
                <a:cs typeface="Times New Roman" panose="02020603050405020304" pitchFamily="18" charset="0"/>
                <a:sym typeface="Roboto"/>
              </a:rPr>
              <a:t>404 Not Found («не найдено»)</a:t>
            </a:r>
          </a:p>
          <a:p>
            <a:pPr lvl="0">
              <a:buClr>
                <a:schemeClr val="lt2"/>
              </a:buClr>
              <a:buSzPct val="25000"/>
            </a:pPr>
            <a:r>
              <a:rPr lang="en-US" sz="1400" dirty="0">
                <a:latin typeface="Times New Roman" panose="02020603050405020304" pitchFamily="18" charset="0"/>
                <a:ea typeface="Roboto"/>
                <a:cs typeface="Times New Roman" panose="02020603050405020304" pitchFamily="18" charset="0"/>
                <a:sym typeface="Roboto"/>
              </a:rPr>
              <a:t>   </a:t>
            </a:r>
            <a:r>
              <a:rPr lang="ru" sz="1400" dirty="0">
                <a:latin typeface="Times New Roman" panose="02020603050405020304" pitchFamily="18" charset="0"/>
                <a:ea typeface="Roboto"/>
                <a:cs typeface="Times New Roman" panose="02020603050405020304" pitchFamily="18" charset="0"/>
                <a:sym typeface="Roboto"/>
              </a:rPr>
              <a:t>405 Method Not Allowed («метод не поддерживается»)</a:t>
            </a:r>
          </a:p>
          <a:p>
            <a:pPr lvl="0">
              <a:buClr>
                <a:schemeClr val="lt2"/>
              </a:buClr>
              <a:buSzPct val="25000"/>
            </a:pPr>
            <a:r>
              <a:rPr lang="en-US" sz="1400" dirty="0">
                <a:latin typeface="Times New Roman" panose="02020603050405020304" pitchFamily="18" charset="0"/>
                <a:ea typeface="Roboto"/>
                <a:cs typeface="Times New Roman" panose="02020603050405020304" pitchFamily="18" charset="0"/>
                <a:sym typeface="Roboto"/>
              </a:rPr>
              <a:t>   </a:t>
            </a:r>
            <a:r>
              <a:rPr lang="ru" sz="1400" dirty="0">
                <a:latin typeface="Times New Roman" panose="02020603050405020304" pitchFamily="18" charset="0"/>
                <a:ea typeface="Roboto"/>
                <a:cs typeface="Times New Roman" panose="02020603050405020304" pitchFamily="18" charset="0"/>
                <a:sym typeface="Roboto"/>
              </a:rPr>
              <a:t>406 Not Acceptable («неприемлемо»)</a:t>
            </a:r>
          </a:p>
          <a:p>
            <a:pPr lvl="0">
              <a:buClr>
                <a:schemeClr val="lt2"/>
              </a:buClr>
              <a:buSzPct val="25000"/>
            </a:pPr>
            <a:r>
              <a:rPr lang="en-US" sz="1400" dirty="0">
                <a:latin typeface="Times New Roman" panose="02020603050405020304" pitchFamily="18" charset="0"/>
                <a:ea typeface="Roboto"/>
                <a:cs typeface="Times New Roman" panose="02020603050405020304" pitchFamily="18" charset="0"/>
                <a:sym typeface="Roboto"/>
              </a:rPr>
              <a:t>   </a:t>
            </a:r>
            <a:r>
              <a:rPr lang="ru" sz="1400" dirty="0">
                <a:latin typeface="Times New Roman" panose="02020603050405020304" pitchFamily="18" charset="0"/>
                <a:ea typeface="Roboto"/>
                <a:cs typeface="Times New Roman" panose="02020603050405020304" pitchFamily="18" charset="0"/>
                <a:sym typeface="Roboto"/>
              </a:rPr>
              <a:t>407 Proxy Authentication Required («необходима аутентификация прокси»)</a:t>
            </a:r>
          </a:p>
          <a:p>
            <a:pPr lvl="0">
              <a:buClr>
                <a:schemeClr val="lt2"/>
              </a:buClr>
              <a:buSzPct val="25000"/>
            </a:pPr>
            <a:r>
              <a:rPr lang="en-US" sz="1400" dirty="0">
                <a:latin typeface="Times New Roman" panose="02020603050405020304" pitchFamily="18" charset="0"/>
                <a:ea typeface="Roboto"/>
                <a:cs typeface="Times New Roman" panose="02020603050405020304" pitchFamily="18" charset="0"/>
                <a:sym typeface="Roboto"/>
              </a:rPr>
              <a:t>   </a:t>
            </a:r>
            <a:r>
              <a:rPr lang="ru" sz="1400" dirty="0">
                <a:latin typeface="Times New Roman" panose="02020603050405020304" pitchFamily="18" charset="0"/>
                <a:ea typeface="Roboto"/>
                <a:cs typeface="Times New Roman" panose="02020603050405020304" pitchFamily="18" charset="0"/>
                <a:sym typeface="Roboto"/>
              </a:rPr>
              <a:t>408 Request Timeout («истекло время ожидания»)</a:t>
            </a:r>
          </a:p>
          <a:p>
            <a:pPr lvl="0">
              <a:buClr>
                <a:schemeClr val="lt2"/>
              </a:buClr>
              <a:buSzPct val="25000"/>
            </a:pPr>
            <a:r>
              <a:rPr lang="en-US" sz="1400" dirty="0">
                <a:latin typeface="Times New Roman" panose="02020603050405020304" pitchFamily="18" charset="0"/>
                <a:ea typeface="Roboto"/>
                <a:cs typeface="Times New Roman" panose="02020603050405020304" pitchFamily="18" charset="0"/>
                <a:sym typeface="Roboto"/>
              </a:rPr>
              <a:t>   </a:t>
            </a:r>
            <a:r>
              <a:rPr lang="ru" sz="1400" dirty="0">
                <a:latin typeface="Times New Roman" panose="02020603050405020304" pitchFamily="18" charset="0"/>
                <a:ea typeface="Roboto"/>
                <a:cs typeface="Times New Roman" panose="02020603050405020304" pitchFamily="18" charset="0"/>
                <a:sym typeface="Roboto"/>
              </a:rPr>
              <a:t>409 Conflict («конфликт»)</a:t>
            </a:r>
          </a:p>
          <a:p>
            <a:pPr lvl="0">
              <a:buClr>
                <a:schemeClr val="lt2"/>
              </a:buClr>
              <a:buSzPct val="25000"/>
            </a:pPr>
            <a:r>
              <a:rPr lang="en-US" sz="1400" dirty="0">
                <a:latin typeface="Times New Roman" panose="02020603050405020304" pitchFamily="18" charset="0"/>
                <a:ea typeface="Roboto"/>
                <a:cs typeface="Times New Roman" panose="02020603050405020304" pitchFamily="18" charset="0"/>
                <a:sym typeface="Roboto"/>
              </a:rPr>
              <a:t>   </a:t>
            </a:r>
            <a:r>
              <a:rPr lang="ru" sz="1400" dirty="0">
                <a:latin typeface="Times New Roman" panose="02020603050405020304" pitchFamily="18" charset="0"/>
                <a:ea typeface="Roboto"/>
                <a:cs typeface="Times New Roman" panose="02020603050405020304" pitchFamily="18" charset="0"/>
                <a:sym typeface="Roboto"/>
              </a:rPr>
              <a:t>410 Gone («удалён»)</a:t>
            </a:r>
          </a:p>
          <a:p>
            <a:pPr lvl="0">
              <a:buClr>
                <a:schemeClr val="lt2"/>
              </a:buClr>
              <a:buSzPct val="25000"/>
            </a:pPr>
            <a:r>
              <a:rPr lang="en-US" sz="1400" dirty="0">
                <a:latin typeface="Times New Roman" panose="02020603050405020304" pitchFamily="18" charset="0"/>
                <a:ea typeface="Roboto"/>
                <a:cs typeface="Times New Roman" panose="02020603050405020304" pitchFamily="18" charset="0"/>
                <a:sym typeface="Roboto"/>
              </a:rPr>
              <a:t>   </a:t>
            </a:r>
            <a:r>
              <a:rPr lang="ru" sz="1400" dirty="0">
                <a:latin typeface="Times New Roman" panose="02020603050405020304" pitchFamily="18" charset="0"/>
                <a:ea typeface="Roboto"/>
                <a:cs typeface="Times New Roman" panose="02020603050405020304" pitchFamily="18" charset="0"/>
                <a:sym typeface="Roboto"/>
              </a:rPr>
              <a:t>411 Length Required («необходима длина»)</a:t>
            </a:r>
          </a:p>
          <a:p>
            <a:pPr lvl="0">
              <a:buClr>
                <a:schemeClr val="lt2"/>
              </a:buClr>
              <a:buSzPct val="25000"/>
            </a:pPr>
            <a:r>
              <a:rPr lang="en-US" sz="1400" dirty="0">
                <a:latin typeface="Times New Roman" panose="02020603050405020304" pitchFamily="18" charset="0"/>
                <a:ea typeface="Roboto"/>
                <a:cs typeface="Times New Roman" panose="02020603050405020304" pitchFamily="18" charset="0"/>
                <a:sym typeface="Roboto"/>
              </a:rPr>
              <a:t>   </a:t>
            </a:r>
            <a:r>
              <a:rPr lang="ru" sz="1400" dirty="0">
                <a:latin typeface="Times New Roman" panose="02020603050405020304" pitchFamily="18" charset="0"/>
                <a:ea typeface="Roboto"/>
                <a:cs typeface="Times New Roman" panose="02020603050405020304" pitchFamily="18" charset="0"/>
                <a:sym typeface="Roboto"/>
              </a:rPr>
              <a:t>412 Precondition Failed («условие ложно»)</a:t>
            </a:r>
            <a:endParaRPr lang="en-US" sz="1400" dirty="0">
              <a:latin typeface="Times New Roman" panose="02020603050405020304" pitchFamily="18" charset="0"/>
              <a:ea typeface="Roboto"/>
              <a:cs typeface="Times New Roman" panose="02020603050405020304" pitchFamily="18" charset="0"/>
              <a:sym typeface="Roboto"/>
            </a:endParaRPr>
          </a:p>
          <a:p>
            <a:pPr lvl="0">
              <a:buClr>
                <a:schemeClr val="lt2"/>
              </a:buClr>
              <a:buSzPct val="25000"/>
            </a:pPr>
            <a:r>
              <a:rPr lang="en-US" sz="1400" dirty="0">
                <a:latin typeface="Times New Roman" panose="02020603050405020304" pitchFamily="18" charset="0"/>
                <a:ea typeface="Roboto"/>
                <a:cs typeface="Times New Roman" panose="02020603050405020304" pitchFamily="18" charset="0"/>
                <a:sym typeface="Roboto"/>
              </a:rPr>
              <a:t>   </a:t>
            </a:r>
            <a:r>
              <a:rPr lang="ru" sz="1400" dirty="0">
                <a:latin typeface="Times New Roman" panose="02020603050405020304" pitchFamily="18" charset="0"/>
                <a:ea typeface="Roboto"/>
                <a:cs typeface="Times New Roman" panose="02020603050405020304" pitchFamily="18" charset="0"/>
                <a:sym typeface="Roboto"/>
              </a:rPr>
              <a:t>413 Request Entity Too Large («размер запроса слишком велик»)</a:t>
            </a:r>
          </a:p>
          <a:p>
            <a:pPr lvl="0">
              <a:buClr>
                <a:schemeClr val="lt2"/>
              </a:buClr>
              <a:buSzPct val="25000"/>
            </a:pPr>
            <a:r>
              <a:rPr lang="en-US" sz="1400" dirty="0">
                <a:latin typeface="Times New Roman" panose="02020603050405020304" pitchFamily="18" charset="0"/>
                <a:ea typeface="Roboto"/>
                <a:cs typeface="Times New Roman" panose="02020603050405020304" pitchFamily="18" charset="0"/>
                <a:sym typeface="Roboto"/>
              </a:rPr>
              <a:t>   </a:t>
            </a:r>
            <a:r>
              <a:rPr lang="ru" sz="1400" dirty="0">
                <a:latin typeface="Times New Roman" panose="02020603050405020304" pitchFamily="18" charset="0"/>
                <a:ea typeface="Roboto"/>
                <a:cs typeface="Times New Roman" panose="02020603050405020304" pitchFamily="18" charset="0"/>
                <a:sym typeface="Roboto"/>
              </a:rPr>
              <a:t>414 Request-URI Too Large («запрашиваемый URI слишком длинный»)</a:t>
            </a:r>
          </a:p>
          <a:p>
            <a:pPr lvl="0">
              <a:buClr>
                <a:schemeClr val="lt2"/>
              </a:buClr>
              <a:buSzPct val="25000"/>
            </a:pPr>
            <a:r>
              <a:rPr lang="en-US" sz="1400" dirty="0">
                <a:latin typeface="Times New Roman" panose="02020603050405020304" pitchFamily="18" charset="0"/>
                <a:ea typeface="Roboto"/>
                <a:cs typeface="Times New Roman" panose="02020603050405020304" pitchFamily="18" charset="0"/>
                <a:sym typeface="Roboto"/>
              </a:rPr>
              <a:t>   </a:t>
            </a:r>
            <a:r>
              <a:rPr lang="ru" sz="1400" dirty="0">
                <a:latin typeface="Times New Roman" panose="02020603050405020304" pitchFamily="18" charset="0"/>
                <a:ea typeface="Roboto"/>
                <a:cs typeface="Times New Roman" panose="02020603050405020304" pitchFamily="18" charset="0"/>
                <a:sym typeface="Roboto"/>
              </a:rPr>
              <a:t>415 Unsupported Media Type («неподдерживаемый тип данных»)</a:t>
            </a:r>
          </a:p>
          <a:p>
            <a:pPr lvl="0">
              <a:buClr>
                <a:schemeClr val="lt2"/>
              </a:buClr>
              <a:buSzPct val="25000"/>
            </a:pPr>
            <a:r>
              <a:rPr lang="en-US" sz="1400" dirty="0">
                <a:latin typeface="Times New Roman" panose="02020603050405020304" pitchFamily="18" charset="0"/>
                <a:ea typeface="Roboto"/>
                <a:cs typeface="Times New Roman" panose="02020603050405020304" pitchFamily="18" charset="0"/>
                <a:sym typeface="Roboto"/>
              </a:rPr>
              <a:t>   </a:t>
            </a:r>
            <a:r>
              <a:rPr lang="ru" sz="1400" dirty="0">
                <a:latin typeface="Times New Roman" panose="02020603050405020304" pitchFamily="18" charset="0"/>
                <a:ea typeface="Roboto"/>
                <a:cs typeface="Times New Roman" panose="02020603050405020304" pitchFamily="18" charset="0"/>
                <a:sym typeface="Roboto"/>
              </a:rPr>
              <a:t>416 Requested Range Not Satisfiable («запрашиваемый диапазон не достижим»)</a:t>
            </a:r>
          </a:p>
          <a:p>
            <a:pPr lvl="0">
              <a:buClr>
                <a:schemeClr val="lt2"/>
              </a:buClr>
              <a:buSzPct val="25000"/>
            </a:pPr>
            <a:r>
              <a:rPr lang="en-US" sz="1400" dirty="0">
                <a:latin typeface="Times New Roman" panose="02020603050405020304" pitchFamily="18" charset="0"/>
                <a:ea typeface="Roboto"/>
                <a:cs typeface="Times New Roman" panose="02020603050405020304" pitchFamily="18" charset="0"/>
                <a:sym typeface="Roboto"/>
              </a:rPr>
              <a:t>   </a:t>
            </a:r>
            <a:r>
              <a:rPr lang="ru" sz="1400" dirty="0">
                <a:latin typeface="Times New Roman" panose="02020603050405020304" pitchFamily="18" charset="0"/>
                <a:ea typeface="Roboto"/>
                <a:cs typeface="Times New Roman" panose="02020603050405020304" pitchFamily="18" charset="0"/>
                <a:sym typeface="Roboto"/>
              </a:rPr>
              <a:t>417 Expectation Failed («ожидаемое неприемлемо»)</a:t>
            </a:r>
          </a:p>
          <a:p>
            <a:pPr lvl="0">
              <a:buClr>
                <a:schemeClr val="lt2"/>
              </a:buClr>
              <a:buSzPct val="25000"/>
            </a:pPr>
            <a:r>
              <a:rPr lang="en-US" sz="1400" dirty="0">
                <a:latin typeface="Times New Roman" panose="02020603050405020304" pitchFamily="18" charset="0"/>
                <a:ea typeface="Roboto"/>
                <a:cs typeface="Times New Roman" panose="02020603050405020304" pitchFamily="18" charset="0"/>
                <a:sym typeface="Roboto"/>
              </a:rPr>
              <a:t>   </a:t>
            </a:r>
            <a:r>
              <a:rPr lang="ru" sz="1400" dirty="0">
                <a:latin typeface="Times New Roman" panose="02020603050405020304" pitchFamily="18" charset="0"/>
                <a:ea typeface="Roboto"/>
                <a:cs typeface="Times New Roman" panose="02020603050405020304" pitchFamily="18" charset="0"/>
                <a:sym typeface="Roboto"/>
              </a:rPr>
              <a:t>422 Unprocessable Entity («необрабатываемый экземпляр»)</a:t>
            </a:r>
          </a:p>
          <a:p>
            <a:pPr lvl="0">
              <a:buClr>
                <a:schemeClr val="lt2"/>
              </a:buClr>
              <a:buSzPct val="25000"/>
            </a:pPr>
            <a:r>
              <a:rPr lang="en-US" sz="1400" dirty="0">
                <a:latin typeface="Times New Roman" panose="02020603050405020304" pitchFamily="18" charset="0"/>
                <a:ea typeface="Roboto"/>
                <a:cs typeface="Times New Roman" panose="02020603050405020304" pitchFamily="18" charset="0"/>
                <a:sym typeface="Roboto"/>
              </a:rPr>
              <a:t>   </a:t>
            </a:r>
            <a:r>
              <a:rPr lang="ru" sz="1400" dirty="0">
                <a:latin typeface="Times New Roman" panose="02020603050405020304" pitchFamily="18" charset="0"/>
                <a:ea typeface="Roboto"/>
                <a:cs typeface="Times New Roman" panose="02020603050405020304" pitchFamily="18" charset="0"/>
                <a:sym typeface="Roboto"/>
              </a:rPr>
              <a:t>423 Locked («заблокировано»)</a:t>
            </a:r>
          </a:p>
          <a:p>
            <a:pPr lvl="0">
              <a:buClr>
                <a:schemeClr val="lt2"/>
              </a:buClr>
              <a:buSzPct val="25000"/>
            </a:pPr>
            <a:r>
              <a:rPr lang="en-US" sz="1400" dirty="0">
                <a:latin typeface="Times New Roman" panose="02020603050405020304" pitchFamily="18" charset="0"/>
                <a:ea typeface="Roboto"/>
                <a:cs typeface="Times New Roman" panose="02020603050405020304" pitchFamily="18" charset="0"/>
                <a:sym typeface="Roboto"/>
              </a:rPr>
              <a:t>   </a:t>
            </a:r>
            <a:r>
              <a:rPr lang="ru" sz="1400" dirty="0">
                <a:latin typeface="Times New Roman" panose="02020603050405020304" pitchFamily="18" charset="0"/>
                <a:ea typeface="Roboto"/>
                <a:cs typeface="Times New Roman" panose="02020603050405020304" pitchFamily="18" charset="0"/>
                <a:sym typeface="Roboto"/>
              </a:rPr>
              <a:t>424 Failed Dependency («невыполненная зависимость»)</a:t>
            </a:r>
          </a:p>
          <a:p>
            <a:pPr lvl="0">
              <a:buClr>
                <a:schemeClr val="lt2"/>
              </a:buClr>
              <a:buSzPct val="25000"/>
            </a:pPr>
            <a:r>
              <a:rPr lang="en-US" sz="1400" dirty="0">
                <a:latin typeface="Times New Roman" panose="02020603050405020304" pitchFamily="18" charset="0"/>
                <a:ea typeface="Roboto"/>
                <a:cs typeface="Times New Roman" panose="02020603050405020304" pitchFamily="18" charset="0"/>
                <a:sym typeface="Roboto"/>
              </a:rPr>
              <a:t>   </a:t>
            </a:r>
            <a:r>
              <a:rPr lang="ru" sz="1400" dirty="0">
                <a:latin typeface="Times New Roman" panose="02020603050405020304" pitchFamily="18" charset="0"/>
                <a:ea typeface="Roboto"/>
                <a:cs typeface="Times New Roman" panose="02020603050405020304" pitchFamily="18" charset="0"/>
                <a:sym typeface="Roboto"/>
              </a:rPr>
              <a:t>425 Unordered Collection («неупорядоченный набор»)</a:t>
            </a:r>
          </a:p>
          <a:p>
            <a:pPr lvl="0">
              <a:buClr>
                <a:schemeClr val="lt2"/>
              </a:buClr>
              <a:buSzPct val="25000"/>
            </a:pPr>
            <a:r>
              <a:rPr lang="en-US" sz="1400" dirty="0">
                <a:latin typeface="Times New Roman" panose="02020603050405020304" pitchFamily="18" charset="0"/>
                <a:ea typeface="Roboto"/>
                <a:cs typeface="Times New Roman" panose="02020603050405020304" pitchFamily="18" charset="0"/>
                <a:sym typeface="Roboto"/>
              </a:rPr>
              <a:t>   </a:t>
            </a:r>
            <a:r>
              <a:rPr lang="ru" sz="1400" dirty="0">
                <a:latin typeface="Times New Roman" panose="02020603050405020304" pitchFamily="18" charset="0"/>
                <a:ea typeface="Roboto"/>
                <a:cs typeface="Times New Roman" panose="02020603050405020304" pitchFamily="18" charset="0"/>
                <a:sym typeface="Roboto"/>
              </a:rPr>
              <a:t>426 Upgrade Required («необходимо обновление»)</a:t>
            </a:r>
          </a:p>
          <a:p>
            <a:pPr lvl="0">
              <a:buClr>
                <a:schemeClr val="lt2"/>
              </a:buClr>
              <a:buSzPct val="25000"/>
            </a:pPr>
            <a:r>
              <a:rPr lang="en-US" sz="1400" dirty="0">
                <a:latin typeface="Times New Roman" panose="02020603050405020304" pitchFamily="18" charset="0"/>
                <a:ea typeface="Roboto"/>
                <a:cs typeface="Times New Roman" panose="02020603050405020304" pitchFamily="18" charset="0"/>
                <a:sym typeface="Roboto"/>
              </a:rPr>
              <a:t>   </a:t>
            </a:r>
            <a:r>
              <a:rPr lang="ru" sz="1400" dirty="0">
                <a:latin typeface="Times New Roman" panose="02020603050405020304" pitchFamily="18" charset="0"/>
                <a:ea typeface="Roboto"/>
                <a:cs typeface="Times New Roman" panose="02020603050405020304" pitchFamily="18" charset="0"/>
                <a:sym typeface="Roboto"/>
              </a:rPr>
              <a:t>428 Precondition Required («необходимо предусловие»)</a:t>
            </a:r>
          </a:p>
          <a:p>
            <a:pPr lvl="0">
              <a:buClr>
                <a:schemeClr val="lt2"/>
              </a:buClr>
              <a:buSzPct val="25000"/>
            </a:pPr>
            <a:r>
              <a:rPr lang="en-US" sz="1400" dirty="0">
                <a:latin typeface="Times New Roman" panose="02020603050405020304" pitchFamily="18" charset="0"/>
                <a:ea typeface="Roboto"/>
                <a:cs typeface="Times New Roman" panose="02020603050405020304" pitchFamily="18" charset="0"/>
                <a:sym typeface="Roboto"/>
              </a:rPr>
              <a:t>   </a:t>
            </a:r>
            <a:r>
              <a:rPr lang="ru" sz="1400" dirty="0">
                <a:latin typeface="Times New Roman" panose="02020603050405020304" pitchFamily="18" charset="0"/>
                <a:ea typeface="Roboto"/>
                <a:cs typeface="Times New Roman" panose="02020603050405020304" pitchFamily="18" charset="0"/>
                <a:sym typeface="Roboto"/>
              </a:rPr>
              <a:t>429 Too Many Requests («слишком много запросов»)</a:t>
            </a:r>
          </a:p>
          <a:p>
            <a:pPr lvl="0">
              <a:buClr>
                <a:schemeClr val="lt2"/>
              </a:buClr>
              <a:buSzPct val="25000"/>
            </a:pPr>
            <a:r>
              <a:rPr lang="en-US" sz="1400" dirty="0">
                <a:latin typeface="Times New Roman" panose="02020603050405020304" pitchFamily="18" charset="0"/>
                <a:ea typeface="Roboto"/>
                <a:cs typeface="Times New Roman" panose="02020603050405020304" pitchFamily="18" charset="0"/>
                <a:sym typeface="Roboto"/>
              </a:rPr>
              <a:t>   </a:t>
            </a:r>
            <a:r>
              <a:rPr lang="ru" sz="1400" dirty="0">
                <a:latin typeface="Times New Roman" panose="02020603050405020304" pitchFamily="18" charset="0"/>
                <a:ea typeface="Roboto"/>
                <a:cs typeface="Times New Roman" panose="02020603050405020304" pitchFamily="18" charset="0"/>
                <a:sym typeface="Roboto"/>
              </a:rPr>
              <a:t>431 Request Header Fields Too Large («поля заголовка запроса слишком большие»)</a:t>
            </a:r>
          </a:p>
          <a:p>
            <a:pPr lvl="0">
              <a:buClr>
                <a:schemeClr val="lt2"/>
              </a:buClr>
              <a:buSzPct val="25000"/>
            </a:pPr>
            <a:r>
              <a:rPr lang="en-US" sz="1400" dirty="0">
                <a:latin typeface="Times New Roman" panose="02020603050405020304" pitchFamily="18" charset="0"/>
                <a:ea typeface="Roboto"/>
                <a:cs typeface="Times New Roman" panose="02020603050405020304" pitchFamily="18" charset="0"/>
                <a:sym typeface="Roboto"/>
              </a:rPr>
              <a:t>   </a:t>
            </a:r>
            <a:r>
              <a:rPr lang="ru" sz="1400" dirty="0">
                <a:latin typeface="Times New Roman" panose="02020603050405020304" pitchFamily="18" charset="0"/>
                <a:ea typeface="Roboto"/>
                <a:cs typeface="Times New Roman" panose="02020603050405020304" pitchFamily="18" charset="0"/>
                <a:sym typeface="Roboto"/>
              </a:rPr>
              <a:t>434 Requested host unavailable. («Запрашиваемый адрес недоступен»)</a:t>
            </a:r>
          </a:p>
          <a:p>
            <a:pPr lvl="0">
              <a:buClr>
                <a:schemeClr val="lt2"/>
              </a:buClr>
              <a:buSzPct val="25000"/>
            </a:pPr>
            <a:r>
              <a:rPr lang="en-US" sz="1400" dirty="0">
                <a:latin typeface="Times New Roman" panose="02020603050405020304" pitchFamily="18" charset="0"/>
                <a:ea typeface="Roboto"/>
                <a:cs typeface="Times New Roman" panose="02020603050405020304" pitchFamily="18" charset="0"/>
                <a:sym typeface="Roboto"/>
              </a:rPr>
              <a:t>   </a:t>
            </a:r>
            <a:r>
              <a:rPr lang="ru" sz="1400" dirty="0">
                <a:latin typeface="Times New Roman" panose="02020603050405020304" pitchFamily="18" charset="0"/>
                <a:ea typeface="Roboto"/>
                <a:cs typeface="Times New Roman" panose="02020603050405020304" pitchFamily="18" charset="0"/>
                <a:sym typeface="Roboto"/>
              </a:rPr>
              <a:t>444 Закрывает соединение без передачи заголовка ответа. Нестандартный код </a:t>
            </a:r>
          </a:p>
          <a:p>
            <a:pPr lvl="0">
              <a:buClr>
                <a:schemeClr val="lt2"/>
              </a:buClr>
              <a:buSzPct val="25000"/>
            </a:pPr>
            <a:r>
              <a:rPr lang="en-US" sz="1400" dirty="0">
                <a:latin typeface="Times New Roman" panose="02020603050405020304" pitchFamily="18" charset="0"/>
                <a:ea typeface="Roboto"/>
                <a:cs typeface="Times New Roman" panose="02020603050405020304" pitchFamily="18" charset="0"/>
                <a:sym typeface="Roboto"/>
              </a:rPr>
              <a:t>   </a:t>
            </a:r>
            <a:r>
              <a:rPr lang="ru" sz="1400" dirty="0">
                <a:latin typeface="Times New Roman" panose="02020603050405020304" pitchFamily="18" charset="0"/>
                <a:ea typeface="Roboto"/>
                <a:cs typeface="Times New Roman" panose="02020603050405020304" pitchFamily="18" charset="0"/>
                <a:sym typeface="Roboto"/>
              </a:rPr>
              <a:t>449 Retry With («повторить с»)</a:t>
            </a:r>
          </a:p>
          <a:p>
            <a:pPr lvl="0">
              <a:buClr>
                <a:schemeClr val="lt2"/>
              </a:buClr>
              <a:buSzPct val="25000"/>
            </a:pPr>
            <a:r>
              <a:rPr lang="en-US" sz="1400" dirty="0">
                <a:latin typeface="Times New Roman" panose="02020603050405020304" pitchFamily="18" charset="0"/>
                <a:ea typeface="Roboto"/>
                <a:cs typeface="Times New Roman" panose="02020603050405020304" pitchFamily="18" charset="0"/>
                <a:sym typeface="Roboto"/>
              </a:rPr>
              <a:t>   </a:t>
            </a:r>
            <a:r>
              <a:rPr lang="ru" sz="1400" dirty="0">
                <a:latin typeface="Times New Roman" panose="02020603050405020304" pitchFamily="18" charset="0"/>
                <a:ea typeface="Roboto"/>
                <a:cs typeface="Times New Roman" panose="02020603050405020304" pitchFamily="18" charset="0"/>
                <a:sym typeface="Roboto"/>
              </a:rPr>
              <a:t>451 Unavailable For Legal Reasons («недоступно по юридическим причинам»)</a:t>
            </a:r>
          </a:p>
        </p:txBody>
      </p:sp>
    </p:spTree>
    <p:extLst>
      <p:ext uri="{BB962C8B-B14F-4D97-AF65-F5344CB8AC3E}">
        <p14:creationId xmlns:p14="http://schemas.microsoft.com/office/powerpoint/2010/main" val="424496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Объект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0"/>
            <a:ext cx="12192001" cy="6858000"/>
          </a:xfrm>
        </p:spPr>
      </p:pic>
      <p:sp>
        <p:nvSpPr>
          <p:cNvPr id="2" name="TextBox 1"/>
          <p:cNvSpPr txBox="1"/>
          <p:nvPr/>
        </p:nvSpPr>
        <p:spPr>
          <a:xfrm>
            <a:off x="508748" y="95794"/>
            <a:ext cx="7659854" cy="3693319"/>
          </a:xfrm>
          <a:prstGeom prst="rect">
            <a:avLst/>
          </a:prstGeom>
          <a:noFill/>
        </p:spPr>
        <p:txBody>
          <a:bodyPr wrap="none" rtlCol="0">
            <a:spAutoFit/>
          </a:bodyPr>
          <a:lstStyle/>
          <a:p>
            <a:pPr lvl="0">
              <a:buClr>
                <a:schemeClr val="lt2"/>
              </a:buClr>
              <a:buSzPct val="25000"/>
            </a:pPr>
            <a:r>
              <a:rPr lang="ru" b="1" dirty="0">
                <a:latin typeface="Times New Roman" panose="02020603050405020304" pitchFamily="18" charset="0"/>
                <a:ea typeface="Roboto"/>
                <a:cs typeface="Times New Roman" panose="02020603050405020304" pitchFamily="18" charset="0"/>
                <a:sym typeface="Roboto"/>
              </a:rPr>
              <a:t>5xx: Server Error (ошибка сервера)</a:t>
            </a:r>
          </a:p>
          <a:p>
            <a:pPr lvl="0">
              <a:buClr>
                <a:schemeClr val="lt2"/>
              </a:buClr>
              <a:buSzPct val="25000"/>
            </a:pPr>
            <a:r>
              <a:rPr lang="en-US" dirty="0">
                <a:latin typeface="Times New Roman" panose="02020603050405020304" pitchFamily="18" charset="0"/>
                <a:ea typeface="Roboto"/>
                <a:cs typeface="Times New Roman" panose="02020603050405020304" pitchFamily="18" charset="0"/>
                <a:sym typeface="Roboto"/>
              </a:rPr>
              <a:t>   </a:t>
            </a:r>
            <a:r>
              <a:rPr lang="ru" dirty="0">
                <a:latin typeface="Times New Roman" panose="02020603050405020304" pitchFamily="18" charset="0"/>
                <a:ea typeface="Roboto"/>
                <a:cs typeface="Times New Roman" panose="02020603050405020304" pitchFamily="18" charset="0"/>
                <a:sym typeface="Roboto"/>
              </a:rPr>
              <a:t>500 Internal Server Error («внутренняя ошибка сервера»)</a:t>
            </a:r>
          </a:p>
          <a:p>
            <a:pPr lvl="0">
              <a:buClr>
                <a:schemeClr val="lt2"/>
              </a:buClr>
              <a:buSzPct val="25000"/>
            </a:pPr>
            <a:r>
              <a:rPr lang="en-US" dirty="0">
                <a:latin typeface="Times New Roman" panose="02020603050405020304" pitchFamily="18" charset="0"/>
                <a:ea typeface="Roboto"/>
                <a:cs typeface="Times New Roman" panose="02020603050405020304" pitchFamily="18" charset="0"/>
                <a:sym typeface="Roboto"/>
              </a:rPr>
              <a:t>   </a:t>
            </a:r>
            <a:r>
              <a:rPr lang="ru" dirty="0">
                <a:latin typeface="Times New Roman" panose="02020603050405020304" pitchFamily="18" charset="0"/>
                <a:ea typeface="Roboto"/>
                <a:cs typeface="Times New Roman" panose="02020603050405020304" pitchFamily="18" charset="0"/>
                <a:sym typeface="Roboto"/>
              </a:rPr>
              <a:t>501 Not Implemented («не реализовано»)</a:t>
            </a:r>
          </a:p>
          <a:p>
            <a:pPr lvl="0">
              <a:buClr>
                <a:schemeClr val="lt2"/>
              </a:buClr>
              <a:buSzPct val="25000"/>
            </a:pPr>
            <a:r>
              <a:rPr lang="en-US" dirty="0">
                <a:latin typeface="Times New Roman" panose="02020603050405020304" pitchFamily="18" charset="0"/>
                <a:ea typeface="Roboto"/>
                <a:cs typeface="Times New Roman" panose="02020603050405020304" pitchFamily="18" charset="0"/>
                <a:sym typeface="Roboto"/>
              </a:rPr>
              <a:t>   </a:t>
            </a:r>
            <a:r>
              <a:rPr lang="ru" dirty="0">
                <a:latin typeface="Times New Roman" panose="02020603050405020304" pitchFamily="18" charset="0"/>
                <a:ea typeface="Roboto"/>
                <a:cs typeface="Times New Roman" panose="02020603050405020304" pitchFamily="18" charset="0"/>
                <a:sym typeface="Roboto"/>
              </a:rPr>
              <a:t>502 Bad Gateway («плохой, ошибочный шлюз»)</a:t>
            </a:r>
          </a:p>
          <a:p>
            <a:pPr lvl="0">
              <a:buClr>
                <a:schemeClr val="lt2"/>
              </a:buClr>
              <a:buSzPct val="25000"/>
            </a:pPr>
            <a:r>
              <a:rPr lang="en-US" dirty="0">
                <a:latin typeface="Times New Roman" panose="02020603050405020304" pitchFamily="18" charset="0"/>
                <a:ea typeface="Roboto"/>
                <a:cs typeface="Times New Roman" panose="02020603050405020304" pitchFamily="18" charset="0"/>
                <a:sym typeface="Roboto"/>
              </a:rPr>
              <a:t>   </a:t>
            </a:r>
            <a:r>
              <a:rPr lang="ru" dirty="0">
                <a:latin typeface="Times New Roman" panose="02020603050405020304" pitchFamily="18" charset="0"/>
                <a:ea typeface="Roboto"/>
                <a:cs typeface="Times New Roman" panose="02020603050405020304" pitchFamily="18" charset="0"/>
                <a:sym typeface="Roboto"/>
              </a:rPr>
              <a:t>503 Service Unavailable («сервис недоступен»)</a:t>
            </a:r>
          </a:p>
          <a:p>
            <a:pPr lvl="0">
              <a:buClr>
                <a:schemeClr val="lt2"/>
              </a:buClr>
              <a:buSzPct val="25000"/>
            </a:pPr>
            <a:r>
              <a:rPr lang="en-US" dirty="0">
                <a:latin typeface="Times New Roman" panose="02020603050405020304" pitchFamily="18" charset="0"/>
                <a:ea typeface="Roboto"/>
                <a:cs typeface="Times New Roman" panose="02020603050405020304" pitchFamily="18" charset="0"/>
                <a:sym typeface="Roboto"/>
              </a:rPr>
              <a:t>   </a:t>
            </a:r>
            <a:r>
              <a:rPr lang="ru" dirty="0">
                <a:latin typeface="Times New Roman" panose="02020603050405020304" pitchFamily="18" charset="0"/>
                <a:ea typeface="Roboto"/>
                <a:cs typeface="Times New Roman" panose="02020603050405020304" pitchFamily="18" charset="0"/>
                <a:sym typeface="Roboto"/>
              </a:rPr>
              <a:t>504 Gateway Timeout («шлюз не отвечает»)</a:t>
            </a:r>
          </a:p>
          <a:p>
            <a:pPr lvl="0">
              <a:buClr>
                <a:schemeClr val="lt2"/>
              </a:buClr>
              <a:buSzPct val="25000"/>
            </a:pPr>
            <a:r>
              <a:rPr lang="en-US" dirty="0">
                <a:latin typeface="Times New Roman" panose="02020603050405020304" pitchFamily="18" charset="0"/>
                <a:ea typeface="Roboto"/>
                <a:cs typeface="Times New Roman" panose="02020603050405020304" pitchFamily="18" charset="0"/>
                <a:sym typeface="Roboto"/>
              </a:rPr>
              <a:t>   </a:t>
            </a:r>
            <a:r>
              <a:rPr lang="ru" dirty="0">
                <a:latin typeface="Times New Roman" panose="02020603050405020304" pitchFamily="18" charset="0"/>
                <a:ea typeface="Roboto"/>
                <a:cs typeface="Times New Roman" panose="02020603050405020304" pitchFamily="18" charset="0"/>
                <a:sym typeface="Roboto"/>
              </a:rPr>
              <a:t>505 HTTP Version Not Supported («версия HTTP не поддерживается»)</a:t>
            </a:r>
          </a:p>
          <a:p>
            <a:pPr lvl="0">
              <a:buClr>
                <a:schemeClr val="lt2"/>
              </a:buClr>
              <a:buSzPct val="25000"/>
            </a:pPr>
            <a:r>
              <a:rPr lang="en-US" dirty="0">
                <a:latin typeface="Times New Roman" panose="02020603050405020304" pitchFamily="18" charset="0"/>
                <a:ea typeface="Roboto"/>
                <a:cs typeface="Times New Roman" panose="02020603050405020304" pitchFamily="18" charset="0"/>
                <a:sym typeface="Roboto"/>
              </a:rPr>
              <a:t>   </a:t>
            </a:r>
            <a:r>
              <a:rPr lang="ru" dirty="0">
                <a:latin typeface="Times New Roman" panose="02020603050405020304" pitchFamily="18" charset="0"/>
                <a:ea typeface="Roboto"/>
                <a:cs typeface="Times New Roman" panose="02020603050405020304" pitchFamily="18" charset="0"/>
                <a:sym typeface="Roboto"/>
              </a:rPr>
              <a:t>506 Variant Also Negotiates («вариант тоже проводит согласование»)</a:t>
            </a:r>
          </a:p>
          <a:p>
            <a:pPr lvl="0">
              <a:buClr>
                <a:schemeClr val="lt2"/>
              </a:buClr>
              <a:buSzPct val="25000"/>
            </a:pPr>
            <a:r>
              <a:rPr lang="en-US" dirty="0">
                <a:latin typeface="Times New Roman" panose="02020603050405020304" pitchFamily="18" charset="0"/>
                <a:ea typeface="Roboto"/>
                <a:cs typeface="Times New Roman" panose="02020603050405020304" pitchFamily="18" charset="0"/>
                <a:sym typeface="Roboto"/>
              </a:rPr>
              <a:t>   </a:t>
            </a:r>
            <a:r>
              <a:rPr lang="ru" dirty="0">
                <a:latin typeface="Times New Roman" panose="02020603050405020304" pitchFamily="18" charset="0"/>
                <a:ea typeface="Roboto"/>
                <a:cs typeface="Times New Roman" panose="02020603050405020304" pitchFamily="18" charset="0"/>
                <a:sym typeface="Roboto"/>
              </a:rPr>
              <a:t>507 Insufficient Storage («переполнение хранилища»)</a:t>
            </a:r>
          </a:p>
          <a:p>
            <a:pPr lvl="0">
              <a:buClr>
                <a:schemeClr val="lt2"/>
              </a:buClr>
              <a:buSzPct val="25000"/>
            </a:pPr>
            <a:r>
              <a:rPr lang="en-US" dirty="0">
                <a:latin typeface="Times New Roman" panose="02020603050405020304" pitchFamily="18" charset="0"/>
                <a:ea typeface="Roboto"/>
                <a:cs typeface="Times New Roman" panose="02020603050405020304" pitchFamily="18" charset="0"/>
                <a:sym typeface="Roboto"/>
              </a:rPr>
              <a:t>   </a:t>
            </a:r>
            <a:r>
              <a:rPr lang="ru" dirty="0">
                <a:latin typeface="Times New Roman" panose="02020603050405020304" pitchFamily="18" charset="0"/>
                <a:ea typeface="Roboto"/>
                <a:cs typeface="Times New Roman" panose="02020603050405020304" pitchFamily="18" charset="0"/>
                <a:sym typeface="Roboto"/>
              </a:rPr>
              <a:t>508 Loop Detected («обнаружена петля»)</a:t>
            </a:r>
          </a:p>
          <a:p>
            <a:pPr lvl="0">
              <a:buClr>
                <a:schemeClr val="lt2"/>
              </a:buClr>
              <a:buSzPct val="25000"/>
            </a:pPr>
            <a:r>
              <a:rPr lang="en-US" dirty="0">
                <a:latin typeface="Times New Roman" panose="02020603050405020304" pitchFamily="18" charset="0"/>
                <a:ea typeface="Roboto"/>
                <a:cs typeface="Times New Roman" panose="02020603050405020304" pitchFamily="18" charset="0"/>
                <a:sym typeface="Roboto"/>
              </a:rPr>
              <a:t>   </a:t>
            </a:r>
            <a:r>
              <a:rPr lang="ru" dirty="0">
                <a:latin typeface="Times New Roman" panose="02020603050405020304" pitchFamily="18" charset="0"/>
                <a:ea typeface="Roboto"/>
                <a:cs typeface="Times New Roman" panose="02020603050405020304" pitchFamily="18" charset="0"/>
                <a:sym typeface="Roboto"/>
              </a:rPr>
              <a:t>509 Bandwidth Limit Exceeded («исчерпана пропускная ширина канала»)</a:t>
            </a:r>
          </a:p>
          <a:p>
            <a:pPr lvl="0">
              <a:buClr>
                <a:schemeClr val="lt2"/>
              </a:buClr>
              <a:buSzPct val="25000"/>
            </a:pPr>
            <a:r>
              <a:rPr lang="en-US" dirty="0">
                <a:latin typeface="Times New Roman" panose="02020603050405020304" pitchFamily="18" charset="0"/>
                <a:ea typeface="Roboto"/>
                <a:cs typeface="Times New Roman" panose="02020603050405020304" pitchFamily="18" charset="0"/>
                <a:sym typeface="Roboto"/>
              </a:rPr>
              <a:t>   </a:t>
            </a:r>
            <a:r>
              <a:rPr lang="ru" dirty="0">
                <a:latin typeface="Times New Roman" panose="02020603050405020304" pitchFamily="18" charset="0"/>
                <a:ea typeface="Roboto"/>
                <a:cs typeface="Times New Roman" panose="02020603050405020304" pitchFamily="18" charset="0"/>
                <a:sym typeface="Roboto"/>
              </a:rPr>
              <a:t>510 Not Extended («не расширено»)</a:t>
            </a:r>
          </a:p>
          <a:p>
            <a:pPr lvl="0">
              <a:buClr>
                <a:schemeClr val="lt2"/>
              </a:buClr>
              <a:buSzPct val="25000"/>
            </a:pPr>
            <a:r>
              <a:rPr lang="en-US" dirty="0">
                <a:latin typeface="Times New Roman" panose="02020603050405020304" pitchFamily="18" charset="0"/>
                <a:ea typeface="Roboto"/>
                <a:cs typeface="Times New Roman" panose="02020603050405020304" pitchFamily="18" charset="0"/>
                <a:sym typeface="Roboto"/>
              </a:rPr>
              <a:t>   </a:t>
            </a:r>
            <a:r>
              <a:rPr lang="ru" dirty="0">
                <a:latin typeface="Times New Roman" panose="02020603050405020304" pitchFamily="18" charset="0"/>
                <a:ea typeface="Roboto"/>
                <a:cs typeface="Times New Roman" panose="02020603050405020304" pitchFamily="18" charset="0"/>
                <a:sym typeface="Roboto"/>
              </a:rPr>
              <a:t>511 Network Authentication Required («требуется сетевая аутентификация»)</a:t>
            </a:r>
          </a:p>
        </p:txBody>
      </p:sp>
    </p:spTree>
    <p:extLst>
      <p:ext uri="{BB962C8B-B14F-4D97-AF65-F5344CB8AC3E}">
        <p14:creationId xmlns:p14="http://schemas.microsoft.com/office/powerpoint/2010/main" val="2270399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Объект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0"/>
            <a:ext cx="12192001" cy="6858000"/>
          </a:xfrm>
        </p:spPr>
      </p:pic>
      <p:sp>
        <p:nvSpPr>
          <p:cNvPr id="4" name="TextBox 3"/>
          <p:cNvSpPr txBox="1"/>
          <p:nvPr/>
        </p:nvSpPr>
        <p:spPr>
          <a:xfrm>
            <a:off x="740229" y="478971"/>
            <a:ext cx="2861104"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HTTP. </a:t>
            </a:r>
            <a:r>
              <a:rPr lang="ru-RU" sz="2800" dirty="0">
                <a:latin typeface="Times New Roman" panose="02020603050405020304" pitchFamily="18" charset="0"/>
                <a:cs typeface="Times New Roman" panose="02020603050405020304" pitchFamily="18" charset="0"/>
              </a:rPr>
              <a:t>Заголовки </a:t>
            </a:r>
          </a:p>
        </p:txBody>
      </p:sp>
      <p:sp>
        <p:nvSpPr>
          <p:cNvPr id="5" name="TextBox 4"/>
          <p:cNvSpPr txBox="1"/>
          <p:nvPr/>
        </p:nvSpPr>
        <p:spPr>
          <a:xfrm>
            <a:off x="740230" y="1428206"/>
            <a:ext cx="11451770" cy="1292662"/>
          </a:xfrm>
          <a:prstGeom prst="rect">
            <a:avLst/>
          </a:prstGeom>
          <a:noFill/>
        </p:spPr>
        <p:txBody>
          <a:bodyPr wrap="square" rtlCol="0">
            <a:spAutoFit/>
          </a:bodyPr>
          <a:lstStyle/>
          <a:p>
            <a:pPr algn="just"/>
            <a:r>
              <a:rPr lang="ru" sz="2000" dirty="0">
                <a:latin typeface="Times New Roman" panose="02020603050405020304" pitchFamily="18" charset="0"/>
                <a:ea typeface="Roboto"/>
                <a:cs typeface="Times New Roman" panose="02020603050405020304" pitchFamily="18" charset="0"/>
                <a:sym typeface="Roboto"/>
              </a:rPr>
              <a:t>HTTP Headers — это строки в HTTP-сообщении, содержащие раздел</a:t>
            </a:r>
            <a:r>
              <a:rPr lang="ru" sz="2000" dirty="0">
                <a:latin typeface="Times New Roman" panose="02020603050405020304" pitchFamily="18" charset="0"/>
                <a:cs typeface="Times New Roman" panose="02020603050405020304" pitchFamily="18" charset="0"/>
              </a:rPr>
              <a:t>е</a:t>
            </a:r>
            <a:r>
              <a:rPr lang="ru" sz="2000" dirty="0">
                <a:latin typeface="Times New Roman" panose="02020603050405020304" pitchFamily="18" charset="0"/>
                <a:ea typeface="Roboto"/>
                <a:cs typeface="Times New Roman" panose="02020603050405020304" pitchFamily="18" charset="0"/>
                <a:sym typeface="Roboto"/>
              </a:rPr>
              <a:t>нную двоеточием пару параметр-значение. Формат заголовков соответствует общему формату заголовков текстовых сетевых сообщений ARPA (RFC 822). Заголовки должны отделяться от тела сообщения хотя бы одной пустой строкой</a:t>
            </a:r>
          </a:p>
          <a:p>
            <a:endParaRPr lang="ru-RU" dirty="0"/>
          </a:p>
        </p:txBody>
      </p:sp>
      <p:pic>
        <p:nvPicPr>
          <p:cNvPr id="6" name="Shape 262"/>
          <p:cNvPicPr preferRelativeResize="0"/>
          <p:nvPr/>
        </p:nvPicPr>
        <p:blipFill rotWithShape="1">
          <a:blip r:embed="rId3">
            <a:alphaModFix/>
          </a:blip>
          <a:srcRect/>
          <a:stretch/>
        </p:blipFill>
        <p:spPr>
          <a:xfrm>
            <a:off x="740229" y="2796603"/>
            <a:ext cx="5371187" cy="1316111"/>
          </a:xfrm>
          <a:prstGeom prst="rect">
            <a:avLst/>
          </a:prstGeom>
          <a:noFill/>
          <a:ln>
            <a:noFill/>
          </a:ln>
        </p:spPr>
      </p:pic>
      <p:sp>
        <p:nvSpPr>
          <p:cNvPr id="7" name="TextBox 6"/>
          <p:cNvSpPr txBox="1"/>
          <p:nvPr/>
        </p:nvSpPr>
        <p:spPr>
          <a:xfrm>
            <a:off x="844731" y="4380411"/>
            <a:ext cx="11347269" cy="2554545"/>
          </a:xfrm>
          <a:prstGeom prst="rect">
            <a:avLst/>
          </a:prstGeom>
          <a:noFill/>
        </p:spPr>
        <p:txBody>
          <a:bodyPr wrap="square" rtlCol="0">
            <a:spAutoFit/>
          </a:bodyPr>
          <a:lstStyle/>
          <a:p>
            <a:pPr lvl="0">
              <a:buClr>
                <a:schemeClr val="lt2"/>
              </a:buClr>
              <a:buSzPct val="25000"/>
            </a:pPr>
            <a:r>
              <a:rPr lang="ru-RU" sz="2000" dirty="0">
                <a:latin typeface="Times New Roman" panose="02020603050405020304" pitchFamily="18" charset="0"/>
                <a:ea typeface="Roboto"/>
                <a:cs typeface="Times New Roman" panose="02020603050405020304" pitchFamily="18" charset="0"/>
                <a:sym typeface="Roboto"/>
              </a:rPr>
              <a:t>Все заголовки разделяются на четыре основных группы:</a:t>
            </a:r>
          </a:p>
          <a:p>
            <a:pPr lvl="0">
              <a:buClr>
                <a:schemeClr val="lt2"/>
              </a:buClr>
              <a:buSzPct val="25000"/>
            </a:pPr>
            <a:endParaRPr lang="ru-RU" sz="2000" dirty="0">
              <a:latin typeface="Times New Roman" panose="02020603050405020304" pitchFamily="18" charset="0"/>
              <a:ea typeface="Roboto"/>
              <a:cs typeface="Times New Roman" panose="02020603050405020304" pitchFamily="18" charset="0"/>
              <a:sym typeface="Roboto"/>
            </a:endParaRPr>
          </a:p>
          <a:p>
            <a:pPr marL="228600" lvl="0">
              <a:buClr>
                <a:schemeClr val="lt2"/>
              </a:buClr>
              <a:buSzPct val="25000"/>
            </a:pPr>
            <a:r>
              <a:rPr lang="ru-RU" sz="2000" dirty="0" err="1">
                <a:latin typeface="Times New Roman" panose="02020603050405020304" pitchFamily="18" charset="0"/>
                <a:ea typeface="Roboto"/>
                <a:cs typeface="Times New Roman" panose="02020603050405020304" pitchFamily="18" charset="0"/>
                <a:sym typeface="Roboto"/>
              </a:rPr>
              <a:t>General</a:t>
            </a:r>
            <a:r>
              <a:rPr lang="ru-RU" sz="2000" dirty="0">
                <a:latin typeface="Times New Roman" panose="02020603050405020304" pitchFamily="18" charset="0"/>
                <a:ea typeface="Roboto"/>
                <a:cs typeface="Times New Roman" panose="02020603050405020304" pitchFamily="18" charset="0"/>
                <a:sym typeface="Roboto"/>
              </a:rPr>
              <a:t> </a:t>
            </a:r>
            <a:r>
              <a:rPr lang="ru-RU" sz="2000" dirty="0" err="1">
                <a:latin typeface="Times New Roman" panose="02020603050405020304" pitchFamily="18" charset="0"/>
                <a:ea typeface="Roboto"/>
                <a:cs typeface="Times New Roman" panose="02020603050405020304" pitchFamily="18" charset="0"/>
                <a:sym typeface="Roboto"/>
              </a:rPr>
              <a:t>Headers</a:t>
            </a:r>
            <a:r>
              <a:rPr lang="ru-RU" sz="2000" dirty="0">
                <a:latin typeface="Times New Roman" panose="02020603050405020304" pitchFamily="18" charset="0"/>
                <a:ea typeface="Roboto"/>
                <a:cs typeface="Times New Roman" panose="02020603050405020304" pitchFamily="18" charset="0"/>
                <a:sym typeface="Roboto"/>
              </a:rPr>
              <a:t> («Основные заголовки») — могут включаться в любое сообщение клиента и</a:t>
            </a:r>
            <a:r>
              <a:rPr lang="en-US" sz="2000" dirty="0">
                <a:latin typeface="Times New Roman" panose="02020603050405020304" pitchFamily="18" charset="0"/>
                <a:ea typeface="Roboto"/>
                <a:cs typeface="Times New Roman" panose="02020603050405020304" pitchFamily="18" charset="0"/>
                <a:sym typeface="Roboto"/>
              </a:rPr>
              <a:t> </a:t>
            </a:r>
            <a:r>
              <a:rPr lang="ru-RU" sz="2000" dirty="0">
                <a:latin typeface="Times New Roman" panose="02020603050405020304" pitchFamily="18" charset="0"/>
                <a:ea typeface="Roboto"/>
                <a:cs typeface="Times New Roman" panose="02020603050405020304" pitchFamily="18" charset="0"/>
                <a:sym typeface="Roboto"/>
              </a:rPr>
              <a:t>сервера.</a:t>
            </a:r>
          </a:p>
          <a:p>
            <a:pPr marL="228600" lvl="0">
              <a:buClr>
                <a:schemeClr val="lt2"/>
              </a:buClr>
              <a:buSzPct val="25000"/>
            </a:pPr>
            <a:r>
              <a:rPr lang="ru-RU" sz="2000" dirty="0" err="1">
                <a:latin typeface="Times New Roman" panose="02020603050405020304" pitchFamily="18" charset="0"/>
                <a:ea typeface="Roboto"/>
                <a:cs typeface="Times New Roman" panose="02020603050405020304" pitchFamily="18" charset="0"/>
                <a:sym typeface="Roboto"/>
              </a:rPr>
              <a:t>Request</a:t>
            </a:r>
            <a:r>
              <a:rPr lang="ru-RU" sz="2000" dirty="0">
                <a:latin typeface="Times New Roman" panose="02020603050405020304" pitchFamily="18" charset="0"/>
                <a:ea typeface="Roboto"/>
                <a:cs typeface="Times New Roman" panose="02020603050405020304" pitchFamily="18" charset="0"/>
                <a:sym typeface="Roboto"/>
              </a:rPr>
              <a:t> </a:t>
            </a:r>
            <a:r>
              <a:rPr lang="ru-RU" sz="2000" dirty="0" err="1">
                <a:latin typeface="Times New Roman" panose="02020603050405020304" pitchFamily="18" charset="0"/>
                <a:ea typeface="Roboto"/>
                <a:cs typeface="Times New Roman" panose="02020603050405020304" pitchFamily="18" charset="0"/>
                <a:sym typeface="Roboto"/>
              </a:rPr>
              <a:t>Headers</a:t>
            </a:r>
            <a:r>
              <a:rPr lang="ru-RU" sz="2000" dirty="0">
                <a:latin typeface="Times New Roman" panose="02020603050405020304" pitchFamily="18" charset="0"/>
                <a:ea typeface="Roboto"/>
                <a:cs typeface="Times New Roman" panose="02020603050405020304" pitchFamily="18" charset="0"/>
                <a:sym typeface="Roboto"/>
              </a:rPr>
              <a:t> («Заголовки запроса») — используются только в запросах клиента.</a:t>
            </a:r>
          </a:p>
          <a:p>
            <a:pPr marL="228600" lvl="0">
              <a:buClr>
                <a:schemeClr val="lt2"/>
              </a:buClr>
              <a:buSzPct val="25000"/>
            </a:pPr>
            <a:r>
              <a:rPr lang="ru-RU" sz="2000" dirty="0" err="1">
                <a:latin typeface="Times New Roman" panose="02020603050405020304" pitchFamily="18" charset="0"/>
                <a:ea typeface="Roboto"/>
                <a:cs typeface="Times New Roman" panose="02020603050405020304" pitchFamily="18" charset="0"/>
                <a:sym typeface="Roboto"/>
              </a:rPr>
              <a:t>Response</a:t>
            </a:r>
            <a:r>
              <a:rPr lang="ru-RU" sz="2000" dirty="0">
                <a:latin typeface="Times New Roman" panose="02020603050405020304" pitchFamily="18" charset="0"/>
                <a:ea typeface="Roboto"/>
                <a:cs typeface="Times New Roman" panose="02020603050405020304" pitchFamily="18" charset="0"/>
                <a:sym typeface="Roboto"/>
              </a:rPr>
              <a:t> </a:t>
            </a:r>
            <a:r>
              <a:rPr lang="ru-RU" sz="2000" dirty="0" err="1">
                <a:latin typeface="Times New Roman" panose="02020603050405020304" pitchFamily="18" charset="0"/>
                <a:ea typeface="Roboto"/>
                <a:cs typeface="Times New Roman" panose="02020603050405020304" pitchFamily="18" charset="0"/>
                <a:sym typeface="Roboto"/>
              </a:rPr>
              <a:t>Headers</a:t>
            </a:r>
            <a:r>
              <a:rPr lang="ru-RU" sz="2000" dirty="0">
                <a:latin typeface="Times New Roman" panose="02020603050405020304" pitchFamily="18" charset="0"/>
                <a:ea typeface="Roboto"/>
                <a:cs typeface="Times New Roman" panose="02020603050405020304" pitchFamily="18" charset="0"/>
                <a:sym typeface="Roboto"/>
              </a:rPr>
              <a:t> («Заголовки ответа») — только для ответов от сервера.</a:t>
            </a:r>
          </a:p>
          <a:p>
            <a:pPr marL="228600" lvl="0">
              <a:buClr>
                <a:schemeClr val="lt2"/>
              </a:buClr>
              <a:buSzPct val="25000"/>
            </a:pPr>
            <a:r>
              <a:rPr lang="ru-RU" sz="2000" dirty="0" err="1">
                <a:latin typeface="Times New Roman" panose="02020603050405020304" pitchFamily="18" charset="0"/>
                <a:ea typeface="Roboto"/>
                <a:cs typeface="Times New Roman" panose="02020603050405020304" pitchFamily="18" charset="0"/>
                <a:sym typeface="Roboto"/>
              </a:rPr>
              <a:t>Entity</a:t>
            </a:r>
            <a:r>
              <a:rPr lang="ru-RU" sz="2000" dirty="0">
                <a:latin typeface="Times New Roman" panose="02020603050405020304" pitchFamily="18" charset="0"/>
                <a:ea typeface="Roboto"/>
                <a:cs typeface="Times New Roman" panose="02020603050405020304" pitchFamily="18" charset="0"/>
                <a:sym typeface="Roboto"/>
              </a:rPr>
              <a:t> </a:t>
            </a:r>
            <a:r>
              <a:rPr lang="ru-RU" sz="2000" dirty="0" err="1">
                <a:latin typeface="Times New Roman" panose="02020603050405020304" pitchFamily="18" charset="0"/>
                <a:ea typeface="Roboto"/>
                <a:cs typeface="Times New Roman" panose="02020603050405020304" pitchFamily="18" charset="0"/>
                <a:sym typeface="Roboto"/>
              </a:rPr>
              <a:t>Headers</a:t>
            </a:r>
            <a:r>
              <a:rPr lang="ru-RU" sz="2000" dirty="0">
                <a:latin typeface="Times New Roman" panose="02020603050405020304" pitchFamily="18" charset="0"/>
                <a:ea typeface="Roboto"/>
                <a:cs typeface="Times New Roman" panose="02020603050405020304" pitchFamily="18" charset="0"/>
                <a:sym typeface="Roboto"/>
              </a:rPr>
              <a:t> («Заголовки сущности») — сопровождают каждую сущность сообщения</a:t>
            </a:r>
          </a:p>
          <a:p>
            <a:endParaRPr lang="ru-RU" sz="2000" dirty="0"/>
          </a:p>
        </p:txBody>
      </p:sp>
    </p:spTree>
    <p:extLst>
      <p:ext uri="{BB962C8B-B14F-4D97-AF65-F5344CB8AC3E}">
        <p14:creationId xmlns:p14="http://schemas.microsoft.com/office/powerpoint/2010/main" val="55292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Объект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0"/>
            <a:ext cx="12192001" cy="6858000"/>
          </a:xfrm>
        </p:spPr>
      </p:pic>
      <p:graphicFrame>
        <p:nvGraphicFramePr>
          <p:cNvPr id="4" name="Shape 274"/>
          <p:cNvGraphicFramePr/>
          <p:nvPr/>
        </p:nvGraphicFramePr>
        <p:xfrm>
          <a:off x="705394" y="1288868"/>
          <a:ext cx="9605555" cy="4876798"/>
        </p:xfrm>
        <a:graphic>
          <a:graphicData uri="http://schemas.openxmlformats.org/drawingml/2006/table">
            <a:tbl>
              <a:tblPr>
                <a:noFill/>
              </a:tblPr>
              <a:tblGrid>
                <a:gridCol w="1921045">
                  <a:extLst>
                    <a:ext uri="{9D8B030D-6E8A-4147-A177-3AD203B41FA5}">
                      <a16:colId xmlns:a16="http://schemas.microsoft.com/office/drawing/2014/main" val="20000"/>
                    </a:ext>
                  </a:extLst>
                </a:gridCol>
                <a:gridCol w="4482658">
                  <a:extLst>
                    <a:ext uri="{9D8B030D-6E8A-4147-A177-3AD203B41FA5}">
                      <a16:colId xmlns:a16="http://schemas.microsoft.com/office/drawing/2014/main" val="20001"/>
                    </a:ext>
                  </a:extLst>
                </a:gridCol>
                <a:gridCol w="3201852">
                  <a:extLst>
                    <a:ext uri="{9D8B030D-6E8A-4147-A177-3AD203B41FA5}">
                      <a16:colId xmlns:a16="http://schemas.microsoft.com/office/drawing/2014/main" val="20002"/>
                    </a:ext>
                  </a:extLst>
                </a:gridCol>
              </a:tblGrid>
              <a:tr h="612681">
                <a:tc>
                  <a:txBody>
                    <a:bodyPr/>
                    <a:lstStyle/>
                    <a:p>
                      <a:pPr marL="0" marR="0" lvl="0" indent="0" algn="l" rtl="0">
                        <a:lnSpc>
                          <a:spcPct val="100000"/>
                        </a:lnSpc>
                        <a:spcBef>
                          <a:spcPts val="0"/>
                        </a:spcBef>
                        <a:spcAft>
                          <a:spcPts val="0"/>
                        </a:spcAft>
                        <a:buClr>
                          <a:srgbClr val="FFFFFF"/>
                        </a:buClr>
                        <a:buSzPct val="25000"/>
                        <a:buFont typeface="Arial"/>
                        <a:buNone/>
                      </a:pPr>
                      <a:r>
                        <a:rPr lang="ru" sz="1100" u="none" strike="noStrike" cap="none" dirty="0">
                          <a:solidFill>
                            <a:srgbClr val="FFFFFF"/>
                          </a:solidFill>
                        </a:rPr>
                        <a:t>Заголовок</a:t>
                      </a:r>
                    </a:p>
                  </a:txBody>
                  <a:tcPr marL="91425" marR="91425" marT="91425" marB="91425">
                    <a:solidFill>
                      <a:srgbClr val="434343"/>
                    </a:solidFill>
                  </a:tcPr>
                </a:tc>
                <a:tc>
                  <a:txBody>
                    <a:bodyPr/>
                    <a:lstStyle/>
                    <a:p>
                      <a:pPr marL="0" marR="0" lvl="0" indent="0" algn="l" rtl="0">
                        <a:lnSpc>
                          <a:spcPct val="100000"/>
                        </a:lnSpc>
                        <a:spcBef>
                          <a:spcPts val="0"/>
                        </a:spcBef>
                        <a:spcAft>
                          <a:spcPts val="0"/>
                        </a:spcAft>
                        <a:buClr>
                          <a:srgbClr val="FFFFFF"/>
                        </a:buClr>
                        <a:buSzPct val="25000"/>
                        <a:buFont typeface="Arial"/>
                        <a:buNone/>
                      </a:pPr>
                      <a:r>
                        <a:rPr lang="ru" sz="1100" u="none" strike="noStrike" cap="none">
                          <a:solidFill>
                            <a:srgbClr val="FFFFFF"/>
                          </a:solidFill>
                        </a:rPr>
                        <a:t>Описание</a:t>
                      </a:r>
                    </a:p>
                  </a:txBody>
                  <a:tcPr marL="91425" marR="91425" marT="91425" marB="91425">
                    <a:solidFill>
                      <a:srgbClr val="434343"/>
                    </a:solidFill>
                  </a:tcPr>
                </a:tc>
                <a:tc>
                  <a:txBody>
                    <a:bodyPr/>
                    <a:lstStyle/>
                    <a:p>
                      <a:pPr marL="0" marR="0" lvl="0" indent="0" algn="l" rtl="0">
                        <a:lnSpc>
                          <a:spcPct val="100000"/>
                        </a:lnSpc>
                        <a:spcBef>
                          <a:spcPts val="0"/>
                        </a:spcBef>
                        <a:spcAft>
                          <a:spcPts val="0"/>
                        </a:spcAft>
                        <a:buClr>
                          <a:srgbClr val="FFFFFF"/>
                        </a:buClr>
                        <a:buSzPct val="25000"/>
                        <a:buFont typeface="Arial"/>
                        <a:buNone/>
                      </a:pPr>
                      <a:r>
                        <a:rPr lang="ru" sz="1100" u="none" strike="noStrike" cap="none">
                          <a:solidFill>
                            <a:srgbClr val="FFFFFF"/>
                          </a:solidFill>
                        </a:rPr>
                        <a:t>Пример</a:t>
                      </a:r>
                    </a:p>
                  </a:txBody>
                  <a:tcPr marL="91425" marR="91425" marT="91425" marB="91425">
                    <a:solidFill>
                      <a:srgbClr val="434343"/>
                    </a:solidFill>
                  </a:tcPr>
                </a:tc>
                <a:extLst>
                  <a:ext uri="{0D108BD9-81ED-4DB2-BD59-A6C34878D82A}">
                    <a16:rowId xmlns:a16="http://schemas.microsoft.com/office/drawing/2014/main" val="10000"/>
                  </a:ext>
                </a:extLst>
              </a:tr>
              <a:tr h="612681">
                <a:tc>
                  <a:txBody>
                    <a:bodyPr/>
                    <a:lstStyle/>
                    <a:p>
                      <a:pPr marL="0" marR="0" lvl="0" indent="0" algn="l" rtl="0">
                        <a:lnSpc>
                          <a:spcPct val="100000"/>
                        </a:lnSpc>
                        <a:spcBef>
                          <a:spcPts val="0"/>
                        </a:spcBef>
                        <a:spcAft>
                          <a:spcPts val="0"/>
                        </a:spcAft>
                        <a:buClr>
                          <a:srgbClr val="000000"/>
                        </a:buClr>
                        <a:buSzPct val="25000"/>
                        <a:buFont typeface="Arial"/>
                        <a:buNone/>
                      </a:pPr>
                      <a:r>
                        <a:rPr lang="ru" sz="1100" u="none" strike="noStrike" cap="none"/>
                        <a:t>Accept</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ru" sz="1100" u="none" strike="noStrike" cap="none"/>
                        <a:t>Список допустимых форматов ресурса</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ru" sz="1100" u="none" strike="noStrike" cap="none" dirty="0"/>
                        <a:t>Accept: text/plain</a:t>
                      </a:r>
                    </a:p>
                  </a:txBody>
                  <a:tcPr marL="91425" marR="91425" marT="91425" marB="91425"/>
                </a:tc>
                <a:extLst>
                  <a:ext uri="{0D108BD9-81ED-4DB2-BD59-A6C34878D82A}">
                    <a16:rowId xmlns:a16="http://schemas.microsoft.com/office/drawing/2014/main" val="10001"/>
                  </a:ext>
                </a:extLst>
              </a:tr>
              <a:tr h="833199">
                <a:tc>
                  <a:txBody>
                    <a:bodyPr/>
                    <a:lstStyle/>
                    <a:p>
                      <a:pPr marL="0" marR="0" lvl="0" indent="0" algn="l" rtl="0">
                        <a:lnSpc>
                          <a:spcPct val="100000"/>
                        </a:lnSpc>
                        <a:spcBef>
                          <a:spcPts val="0"/>
                        </a:spcBef>
                        <a:spcAft>
                          <a:spcPts val="0"/>
                        </a:spcAft>
                        <a:buClr>
                          <a:srgbClr val="000000"/>
                        </a:buClr>
                        <a:buSzPct val="25000"/>
                        <a:buFont typeface="Arial"/>
                        <a:buNone/>
                      </a:pPr>
                      <a:r>
                        <a:rPr lang="ru" sz="1100" u="none" strike="noStrike" cap="none"/>
                        <a:t>Accept-Charset</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ru" sz="1100" u="none" strike="noStrike" cap="none" dirty="0"/>
                        <a:t>Перечень поддерживаемых кодировок для предоставления пользователю</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ru" sz="1100" u="none" strike="noStrike" cap="none" dirty="0"/>
                        <a:t>Accept-Charset: utf-8</a:t>
                      </a:r>
                    </a:p>
                    <a:p>
                      <a:pPr marL="0" marR="0" lvl="0" indent="0" algn="l" rtl="0">
                        <a:lnSpc>
                          <a:spcPct val="100000"/>
                        </a:lnSpc>
                        <a:spcBef>
                          <a:spcPts val="0"/>
                        </a:spcBef>
                        <a:spcAft>
                          <a:spcPts val="0"/>
                        </a:spcAft>
                        <a:buClr>
                          <a:srgbClr val="000000"/>
                        </a:buClr>
                        <a:buSzPct val="25000"/>
                        <a:buFont typeface="Arial"/>
                        <a:buNone/>
                      </a:pPr>
                      <a:endParaRPr sz="1100" u="none" strike="noStrike" cap="none" dirty="0"/>
                    </a:p>
                  </a:txBody>
                  <a:tcPr marL="91425" marR="91425" marT="91425" marB="91425"/>
                </a:tc>
                <a:extLst>
                  <a:ext uri="{0D108BD9-81ED-4DB2-BD59-A6C34878D82A}">
                    <a16:rowId xmlns:a16="http://schemas.microsoft.com/office/drawing/2014/main" val="10002"/>
                  </a:ext>
                </a:extLst>
              </a:tr>
              <a:tr h="612681">
                <a:tc>
                  <a:txBody>
                    <a:bodyPr/>
                    <a:lstStyle/>
                    <a:p>
                      <a:pPr marL="0" marR="0" lvl="0" indent="0" algn="l" rtl="0">
                        <a:lnSpc>
                          <a:spcPct val="100000"/>
                        </a:lnSpc>
                        <a:spcBef>
                          <a:spcPts val="0"/>
                        </a:spcBef>
                        <a:spcAft>
                          <a:spcPts val="0"/>
                        </a:spcAft>
                        <a:buClr>
                          <a:srgbClr val="000000"/>
                        </a:buClr>
                        <a:buSzPct val="25000"/>
                        <a:buFont typeface="Arial"/>
                        <a:buNone/>
                      </a:pPr>
                      <a:r>
                        <a:rPr lang="ru" sz="1100" u="none" strike="noStrike" cap="none"/>
                        <a:t>Allow</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ru" sz="1100" u="none" strike="noStrike" cap="none"/>
                        <a:t>Список поддерживаемых методов</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ru" sz="1100" u="none" strike="noStrike" cap="none"/>
                        <a:t>Allow: OPTIONS, GET, HEAD</a:t>
                      </a:r>
                    </a:p>
                  </a:txBody>
                  <a:tcPr marL="91425" marR="91425" marT="91425" marB="91425"/>
                </a:tc>
                <a:extLst>
                  <a:ext uri="{0D108BD9-81ED-4DB2-BD59-A6C34878D82A}">
                    <a16:rowId xmlns:a16="http://schemas.microsoft.com/office/drawing/2014/main" val="10003"/>
                  </a:ext>
                </a:extLst>
              </a:tr>
              <a:tr h="1102778">
                <a:tc>
                  <a:txBody>
                    <a:bodyPr/>
                    <a:lstStyle/>
                    <a:p>
                      <a:pPr marL="0" marR="0" lvl="0" indent="0" algn="l" rtl="0">
                        <a:lnSpc>
                          <a:spcPct val="100000"/>
                        </a:lnSpc>
                        <a:spcBef>
                          <a:spcPts val="0"/>
                        </a:spcBef>
                        <a:spcAft>
                          <a:spcPts val="0"/>
                        </a:spcAft>
                        <a:buClr>
                          <a:srgbClr val="000000"/>
                        </a:buClr>
                        <a:buSzPct val="25000"/>
                        <a:buFont typeface="Arial"/>
                        <a:buNone/>
                      </a:pPr>
                      <a:r>
                        <a:rPr lang="ru" sz="1100" u="none" strike="noStrike" cap="none" dirty="0"/>
                        <a:t>Referer</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ru" sz="1100" u="none" strike="noStrike" cap="none" dirty="0"/>
                        <a:t>URI ресурса, после которого клиент сделал текущий запрос</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ru" sz="1100" u="none" strike="noStrike" cap="none" dirty="0"/>
                        <a:t>Referer: http://en.wikipedia.org/wiki/Main_Page</a:t>
                      </a:r>
                    </a:p>
                  </a:txBody>
                  <a:tcPr marL="91425" marR="91425" marT="91425" marB="91425"/>
                </a:tc>
                <a:extLst>
                  <a:ext uri="{0D108BD9-81ED-4DB2-BD59-A6C34878D82A}">
                    <a16:rowId xmlns:a16="http://schemas.microsoft.com/office/drawing/2014/main" val="10004"/>
                  </a:ext>
                </a:extLst>
              </a:tr>
              <a:tr h="1102778">
                <a:tc>
                  <a:txBody>
                    <a:bodyPr/>
                    <a:lstStyle/>
                    <a:p>
                      <a:pPr marL="0" marR="0" lvl="0" indent="0" algn="l" rtl="0">
                        <a:lnSpc>
                          <a:spcPct val="100000"/>
                        </a:lnSpc>
                        <a:spcBef>
                          <a:spcPts val="0"/>
                        </a:spcBef>
                        <a:spcAft>
                          <a:spcPts val="0"/>
                        </a:spcAft>
                        <a:buClr>
                          <a:srgbClr val="000000"/>
                        </a:buClr>
                        <a:buSzPct val="25000"/>
                        <a:buFont typeface="Arial"/>
                        <a:buNone/>
                      </a:pPr>
                      <a:r>
                        <a:rPr lang="ru" sz="1100" u="none" strike="noStrike" cap="none"/>
                        <a:t>User-Agent</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ru" sz="1100" u="none" strike="noStrike" cap="none"/>
                        <a:t>Список названий и версий клиента и его компонентов с комментариями</a:t>
                      </a:r>
                    </a:p>
                  </a:txBody>
                  <a:tcPr marL="91425" marR="91425" marT="91425" marB="91425"/>
                </a:tc>
                <a:tc>
                  <a:txBody>
                    <a:bodyPr/>
                    <a:lstStyle/>
                    <a:p>
                      <a:pPr marL="0" marR="0" lvl="0" indent="0" algn="l" rtl="0">
                        <a:lnSpc>
                          <a:spcPct val="100000"/>
                        </a:lnSpc>
                        <a:spcBef>
                          <a:spcPts val="0"/>
                        </a:spcBef>
                        <a:spcAft>
                          <a:spcPts val="0"/>
                        </a:spcAft>
                        <a:buClr>
                          <a:srgbClr val="000000"/>
                        </a:buClr>
                        <a:buSzPct val="25000"/>
                        <a:buFont typeface="Arial"/>
                        <a:buNone/>
                      </a:pPr>
                      <a:r>
                        <a:rPr lang="ru" sz="1100" u="none" strike="noStrike" cap="none" dirty="0"/>
                        <a:t>User-Agent: Mozilla/5.0 (X11; Linux i686; rv:2.0.1) Gecko/20100101 Firefox/4.0.1</a:t>
                      </a:r>
                    </a:p>
                  </a:txBody>
                  <a:tcPr marL="91425" marR="91425" marT="91425" marB="9142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12286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Объект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0"/>
            <a:ext cx="12192001" cy="6858000"/>
          </a:xfrm>
        </p:spPr>
      </p:pic>
      <p:sp>
        <p:nvSpPr>
          <p:cNvPr id="2" name="Прямоугольник 1"/>
          <p:cNvSpPr/>
          <p:nvPr/>
        </p:nvSpPr>
        <p:spPr>
          <a:xfrm>
            <a:off x="522514" y="1420561"/>
            <a:ext cx="9805851" cy="5909310"/>
          </a:xfrm>
          <a:prstGeom prst="rect">
            <a:avLst/>
          </a:prstGeom>
        </p:spPr>
        <p:txBody>
          <a:bodyPr wrap="square">
            <a:spAutoFit/>
          </a:bodyPr>
          <a:lstStyle/>
          <a:p>
            <a:pPr lvl="0" algn="just">
              <a:buClr>
                <a:schemeClr val="lt2"/>
              </a:buClr>
              <a:buSzPct val="25000"/>
            </a:pPr>
            <a:r>
              <a:rPr lang="ru" dirty="0">
                <a:latin typeface="Times New Roman" panose="02020603050405020304" pitchFamily="18" charset="0"/>
                <a:ea typeface="Roboto"/>
                <a:cs typeface="Times New Roman" panose="02020603050405020304" pitchFamily="18" charset="0"/>
                <a:sym typeface="Roboto"/>
              </a:rPr>
              <a:t>HyperText Transfer Protocol Secure — расширение протокола HTTP, поддерживающее шифрование. Данные, передаваемые по протоколу HTTPS, «упаковываются» в криптографический протокол SSL или TLS. </a:t>
            </a:r>
          </a:p>
          <a:p>
            <a:pPr lvl="0" algn="just">
              <a:buClr>
                <a:schemeClr val="lt2"/>
              </a:buClr>
              <a:buSzPct val="25000"/>
            </a:pPr>
            <a:r>
              <a:rPr lang="ru" dirty="0">
                <a:latin typeface="Times New Roman" panose="02020603050405020304" pitchFamily="18" charset="0"/>
                <a:ea typeface="Roboto"/>
                <a:cs typeface="Times New Roman" panose="02020603050405020304" pitchFamily="18" charset="0"/>
                <a:sym typeface="Roboto"/>
              </a:rPr>
              <a:t>В отличие от HTTP, для HTTPS по умолчанию используется TCP-порт 443</a:t>
            </a:r>
            <a:endParaRPr lang="en-US" dirty="0">
              <a:latin typeface="Times New Roman" panose="02020603050405020304" pitchFamily="18" charset="0"/>
              <a:ea typeface="Roboto"/>
              <a:cs typeface="Times New Roman" panose="02020603050405020304" pitchFamily="18" charset="0"/>
              <a:sym typeface="Roboto"/>
            </a:endParaRPr>
          </a:p>
          <a:p>
            <a:pPr algn="just">
              <a:buClr>
                <a:schemeClr val="lt2"/>
              </a:buClr>
              <a:buSzPct val="25000"/>
            </a:pPr>
            <a:r>
              <a:rPr lang="ru" dirty="0">
                <a:latin typeface="Times New Roman" panose="02020603050405020304" pitchFamily="18" charset="0"/>
                <a:ea typeface="Roboto"/>
                <a:cs typeface="Times New Roman" panose="02020603050405020304" pitchFamily="18" charset="0"/>
                <a:sym typeface="Roboto"/>
              </a:rPr>
              <a:t>HTTPS не является отдельным протоколом. Это обычный HTTP, работающий через шифрованные транспортные механизмы SSL и TLS. Он обеспечивает защиту от атак, основанных на прослушивании сетевого соединения — от снифферских атак и атак типа man-in-the-middle, при условии, что будут использоваться шифрующие средства и сертификат сервера проверен и ему доверяют</a:t>
            </a:r>
            <a:r>
              <a:rPr lang="en-US" dirty="0">
                <a:latin typeface="Times New Roman" panose="02020603050405020304" pitchFamily="18" charset="0"/>
                <a:ea typeface="Roboto"/>
                <a:cs typeface="Times New Roman" panose="02020603050405020304" pitchFamily="18" charset="0"/>
                <a:sym typeface="Roboto"/>
              </a:rPr>
              <a:t>.</a:t>
            </a:r>
          </a:p>
          <a:p>
            <a:pPr algn="just">
              <a:buClr>
                <a:schemeClr val="lt2"/>
              </a:buClr>
              <a:buSzPct val="25000"/>
            </a:pPr>
            <a:r>
              <a:rPr lang="ru" dirty="0">
                <a:latin typeface="Times New Roman" panose="02020603050405020304" pitchFamily="18" charset="0"/>
                <a:ea typeface="Roboto"/>
                <a:cs typeface="Times New Roman" panose="02020603050405020304" pitchFamily="18" charset="0"/>
                <a:sym typeface="Roboto"/>
              </a:rPr>
              <a:t>По умолчанию HTTPS URL использует 443 TCP-порт (для незащищённого HTTP — 80). Чтобы подготовить веб-сервер для обработки https-соединений, администратор должен получить и установить в систему сертификат для этого веб-сервера. Сертификат состоит из 2 частей (2 ключей) — public и private. Public-часть сертификата используется для зашифровывания трафика от клиента к серверу в защищённом соединении, private-часть — для расшифровывания полученного от клиента зашифрованного трафика на сервере. После того как пара ключей приватный/публичный сгенерированы, на основе публичного ключа формируется запрос на сертификат в Центр сертификации, в ответ на который ЦС высылает подписанный сертификат. ЦС при подписании проверяет клиента, что позволяет ему гарантировать, что держатель сертификата является тем, за кого себя выдаёт (обычно это платная услуга)</a:t>
            </a:r>
            <a:r>
              <a:rPr lang="en-US" dirty="0">
                <a:latin typeface="Times New Roman" panose="02020603050405020304" pitchFamily="18" charset="0"/>
                <a:ea typeface="Roboto"/>
                <a:cs typeface="Times New Roman" panose="02020603050405020304" pitchFamily="18" charset="0"/>
                <a:sym typeface="Roboto"/>
              </a:rPr>
              <a:t>.</a:t>
            </a:r>
            <a:endParaRPr lang="ru" dirty="0">
              <a:latin typeface="Times New Roman" panose="02020603050405020304" pitchFamily="18" charset="0"/>
              <a:ea typeface="Roboto"/>
              <a:cs typeface="Times New Roman" panose="02020603050405020304" pitchFamily="18" charset="0"/>
              <a:sym typeface="Roboto"/>
            </a:endParaRPr>
          </a:p>
          <a:p>
            <a:pPr algn="just">
              <a:buClr>
                <a:schemeClr val="lt2"/>
              </a:buClr>
              <a:buSzPct val="25000"/>
            </a:pPr>
            <a:endParaRPr lang="ru" dirty="0">
              <a:latin typeface="Times New Roman" panose="02020603050405020304" pitchFamily="18" charset="0"/>
              <a:ea typeface="Roboto"/>
              <a:cs typeface="Times New Roman" panose="02020603050405020304" pitchFamily="18" charset="0"/>
              <a:sym typeface="Roboto"/>
            </a:endParaRPr>
          </a:p>
          <a:p>
            <a:pPr lvl="0">
              <a:buClr>
                <a:schemeClr val="lt2"/>
              </a:buClr>
              <a:buSzPct val="25000"/>
            </a:pPr>
            <a:endParaRPr lang="ru" dirty="0">
              <a:latin typeface="Times New Roman" panose="02020603050405020304" pitchFamily="18" charset="0"/>
              <a:ea typeface="Roboto"/>
              <a:cs typeface="Times New Roman" panose="02020603050405020304" pitchFamily="18" charset="0"/>
              <a:sym typeface="Roboto"/>
            </a:endParaRPr>
          </a:p>
        </p:txBody>
      </p:sp>
      <p:sp>
        <p:nvSpPr>
          <p:cNvPr id="5" name="TextBox 4"/>
          <p:cNvSpPr txBox="1"/>
          <p:nvPr/>
        </p:nvSpPr>
        <p:spPr>
          <a:xfrm>
            <a:off x="522515" y="496389"/>
            <a:ext cx="3167598"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HTTP VS HTTPS</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9466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p:spPr>
      </p:pic>
      <p:sp>
        <p:nvSpPr>
          <p:cNvPr id="2" name="Прямоугольник 1"/>
          <p:cNvSpPr/>
          <p:nvPr/>
        </p:nvSpPr>
        <p:spPr>
          <a:xfrm>
            <a:off x="156754" y="86916"/>
            <a:ext cx="8682446" cy="4832092"/>
          </a:xfrm>
          <a:prstGeom prst="rect">
            <a:avLst/>
          </a:prstGeom>
        </p:spPr>
        <p:txBody>
          <a:bodyPr wrap="square">
            <a:spAutoFit/>
          </a:bodyPr>
          <a:lstStyle/>
          <a:p>
            <a:pPr indent="449580" algn="just">
              <a:spcAft>
                <a:spcPts val="0"/>
              </a:spcAft>
            </a:pPr>
            <a:r>
              <a:rPr lang="ru-RU" dirty="0">
                <a:latin typeface="Arial" panose="020B0604020202020204" pitchFamily="34" charset="0"/>
                <a:ea typeface="Calibri" panose="020F0502020204030204" pitchFamily="34" charset="0"/>
                <a:cs typeface="Times New Roman" panose="02020603050405020304" pitchFamily="18" charset="0"/>
              </a:rPr>
              <a:t>Аббревиатуру HTTP слышал в своей жизни практически каждый человек на планете. HTTP — это язык (протокол), который договорились использовать разработчики браузеров, серверов, сайтов, мобильных приложений и обычных программ для обмена данными по сети.</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49580" algn="just">
              <a:spcAft>
                <a:spcPts val="0"/>
              </a:spcAft>
            </a:pPr>
            <a:r>
              <a:rPr lang="ru-RU" dirty="0">
                <a:latin typeface="Arial" panose="020B0604020202020204" pitchFamily="34" charset="0"/>
                <a:ea typeface="Calibri" panose="020F0502020204030204" pitchFamily="34" charset="0"/>
                <a:cs typeface="Times New Roman" panose="02020603050405020304" pitchFamily="18" charset="0"/>
              </a:rPr>
              <a:t>Благодаря этому у нас есть возможность использовать разные браузеры и открывать разные сайты, не задумываясь о том, подходят ли они друг другу. Как если бы существовал только один тип зарядок для всех устройств, было бы круто, правда?</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ru-RU" dirty="0">
                <a:latin typeface="Arial" panose="020B0604020202020204" pitchFamily="34" charset="0"/>
                <a:ea typeface="Calibri" panose="020F0502020204030204" pitchFamily="34" charset="0"/>
                <a:cs typeface="Times New Roman" panose="02020603050405020304" pitchFamily="18" charset="0"/>
              </a:rPr>
              <a:t>HTTP работает по клиент-серверной модели. Это значит, что во время взаимодействия существует две стороны: клиент – запрашивает данные, сервер – отдает клиенту ответ на его запрос. Например, браузер играет роль клиента.</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dirty="0">
                <a:latin typeface="Arial" panose="020B0604020202020204" pitchFamily="34" charset="0"/>
                <a:ea typeface="Calibri" panose="020F0502020204030204" pitchFamily="34" charset="0"/>
                <a:cs typeface="Times New Roman" panose="02020603050405020304" pitchFamily="18" charset="0"/>
              </a:rPr>
              <a:t>Каждый раз, когда мы вводим адрес сайта или кликаем по ссылке, происходит новый запрос к серверу, который формирует HTML-страницу и возвращает ее браузеру, а он уже ее отображает. Примерно то же самое происходит и в мобильных приложениях, хотя от нас это скрыто. Данные и логика большинства приложений находятся на сервере, и приложение</a:t>
            </a:r>
            <a:r>
              <a:rPr lang="en-US" dirty="0">
                <a:latin typeface="Arial" panose="020B0604020202020204" pitchFamily="34" charset="0"/>
                <a:ea typeface="Calibri" panose="020F0502020204030204" pitchFamily="34" charset="0"/>
                <a:cs typeface="Times New Roman" panose="02020603050405020304" pitchFamily="18" charset="0"/>
              </a:rPr>
              <a:t> </a:t>
            </a:r>
            <a:r>
              <a:rPr lang="ru-RU" dirty="0">
                <a:latin typeface="Arial" panose="020B0604020202020204" pitchFamily="34" charset="0"/>
                <a:ea typeface="Calibri" panose="020F0502020204030204" pitchFamily="34" charset="0"/>
              </a:rPr>
              <a:t>просто обращается к нему, когда это требуется.</a:t>
            </a:r>
            <a:endParaRPr lang="ru-RU" dirty="0"/>
          </a:p>
        </p:txBody>
      </p:sp>
    </p:spTree>
    <p:extLst>
      <p:ext uri="{BB962C8B-B14F-4D97-AF65-F5344CB8AC3E}">
        <p14:creationId xmlns:p14="http://schemas.microsoft.com/office/powerpoint/2010/main" val="623595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p:spPr>
      </p:pic>
      <p:sp>
        <p:nvSpPr>
          <p:cNvPr id="3" name="Прямоугольник 2"/>
          <p:cNvSpPr/>
          <p:nvPr/>
        </p:nvSpPr>
        <p:spPr>
          <a:xfrm>
            <a:off x="0" y="69669"/>
            <a:ext cx="8839200" cy="2585323"/>
          </a:xfrm>
          <a:prstGeom prst="rect">
            <a:avLst/>
          </a:prstGeom>
        </p:spPr>
        <p:txBody>
          <a:bodyPr wrap="square">
            <a:spAutoFit/>
          </a:bodyPr>
          <a:lstStyle/>
          <a:p>
            <a:pPr lvl="0" algn="just">
              <a:buClr>
                <a:schemeClr val="lt2"/>
              </a:buClr>
              <a:buSzPct val="25000"/>
            </a:pPr>
            <a:r>
              <a:rPr lang="ru" dirty="0">
                <a:latin typeface="Roboto"/>
                <a:ea typeface="Roboto"/>
                <a:cs typeface="Roboto"/>
                <a:sym typeface="Roboto"/>
              </a:rPr>
              <a:t>Основным объектом манипуляции в HTTP является ресурс, на который указывает URI (Uniform Resource Identifier) в запросе клиента. Обычно такими ресурсами являются хранящиеся на сервере файлы, но ими могут быть логические объекты или что-то абстрактное. Особенностью протокола HTTP является возможность указать в запросе и ответе способ представления одного и того же ресурса по различным параметрам: формату, кодировке, языку и т. д. (В частности для этого используется HTTP-заголовок.) Именно благодаря возможности указания способа кодирования сообщения клиент и сервер могут обмениваться двоичными данными, хотя данный протокол является текстовым</a:t>
            </a:r>
          </a:p>
        </p:txBody>
      </p:sp>
      <p:pic>
        <p:nvPicPr>
          <p:cNvPr id="5" name="Рисунок 4"/>
          <p:cNvPicPr>
            <a:picLocks noChangeAspect="1"/>
          </p:cNvPicPr>
          <p:nvPr/>
        </p:nvPicPr>
        <p:blipFill>
          <a:blip r:embed="rId3"/>
          <a:stretch>
            <a:fillRect/>
          </a:stretch>
        </p:blipFill>
        <p:spPr>
          <a:xfrm>
            <a:off x="0" y="2654992"/>
            <a:ext cx="8839200" cy="2428875"/>
          </a:xfrm>
          <a:prstGeom prst="rect">
            <a:avLst/>
          </a:prstGeom>
        </p:spPr>
      </p:pic>
    </p:spTree>
    <p:extLst>
      <p:ext uri="{BB962C8B-B14F-4D97-AF65-F5344CB8AC3E}">
        <p14:creationId xmlns:p14="http://schemas.microsoft.com/office/powerpoint/2010/main" val="2426379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p:spPr>
      </p:pic>
      <p:pic>
        <p:nvPicPr>
          <p:cNvPr id="5" name="Shape 82"/>
          <p:cNvPicPr preferRelativeResize="0"/>
          <p:nvPr/>
        </p:nvPicPr>
        <p:blipFill rotWithShape="1">
          <a:blip r:embed="rId3">
            <a:alphaModFix/>
          </a:blip>
          <a:srcRect/>
          <a:stretch/>
        </p:blipFill>
        <p:spPr>
          <a:xfrm>
            <a:off x="1515291" y="870857"/>
            <a:ext cx="5434149" cy="4397829"/>
          </a:xfrm>
          <a:prstGeom prst="rect">
            <a:avLst/>
          </a:prstGeom>
          <a:noFill/>
          <a:ln>
            <a:noFill/>
          </a:ln>
        </p:spPr>
      </p:pic>
    </p:spTree>
    <p:extLst>
      <p:ext uri="{BB962C8B-B14F-4D97-AF65-F5344CB8AC3E}">
        <p14:creationId xmlns:p14="http://schemas.microsoft.com/office/powerpoint/2010/main" val="1275610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p:spPr>
      </p:pic>
      <p:sp>
        <p:nvSpPr>
          <p:cNvPr id="2" name="Прямоугольник 1"/>
          <p:cNvSpPr/>
          <p:nvPr/>
        </p:nvSpPr>
        <p:spPr>
          <a:xfrm>
            <a:off x="156754" y="86916"/>
            <a:ext cx="8682446" cy="1754326"/>
          </a:xfrm>
          <a:prstGeom prst="rect">
            <a:avLst/>
          </a:prstGeom>
        </p:spPr>
        <p:txBody>
          <a:bodyPr wrap="square">
            <a:spAutoFit/>
          </a:bodyPr>
          <a:lstStyle/>
          <a:p>
            <a:pPr algn="just"/>
            <a:r>
              <a:rPr lang="ru-RU" dirty="0">
                <a:latin typeface="Times New Roman" panose="02020603050405020304" pitchFamily="18" charset="0"/>
                <a:cs typeface="Times New Roman" panose="02020603050405020304" pitchFamily="18" charset="0"/>
              </a:rPr>
              <a:t>HTTP пронизывает всю разработку от и до, будь это </a:t>
            </a:r>
            <a:r>
              <a:rPr lang="ru-RU" dirty="0" err="1">
                <a:latin typeface="Times New Roman" panose="02020603050405020304" pitchFamily="18" charset="0"/>
                <a:cs typeface="Times New Roman" panose="02020603050405020304" pitchFamily="18" charset="0"/>
              </a:rPr>
              <a:t>бекенд</a:t>
            </a:r>
            <a:r>
              <a:rPr lang="ru-RU" dirty="0">
                <a:latin typeface="Times New Roman" panose="02020603050405020304" pitchFamily="18" charset="0"/>
                <a:cs typeface="Times New Roman" panose="02020603050405020304" pitchFamily="18" charset="0"/>
              </a:rPr>
              <a:t> или </a:t>
            </a:r>
            <a:r>
              <a:rPr lang="ru-RU" dirty="0" err="1">
                <a:latin typeface="Times New Roman" panose="02020603050405020304" pitchFamily="18" charset="0"/>
                <a:cs typeface="Times New Roman" panose="02020603050405020304" pitchFamily="18" charset="0"/>
              </a:rPr>
              <a:t>фронтенд</a:t>
            </a:r>
            <a:r>
              <a:rPr lang="ru-RU" dirty="0">
                <a:latin typeface="Times New Roman" panose="02020603050405020304" pitchFamily="18" charset="0"/>
                <a:cs typeface="Times New Roman" panose="02020603050405020304" pitchFamily="18" charset="0"/>
              </a:rPr>
              <a:t>. Любой веб-разработчик пишет код, который</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выполняет HTTP-запросы или, как минимум, формирует HTTP-ответы (простейшие сайты). Знание HTTP-протокола — это часть фундамента, которым должен обладать любой веб-программист в современном мире. На что это влияет? Вот некоторые моменты, которые вы сможете делать лучше, зная как устроен HTTP:</a:t>
            </a:r>
          </a:p>
        </p:txBody>
      </p:sp>
      <p:sp>
        <p:nvSpPr>
          <p:cNvPr id="3" name="Прямоугольник 2"/>
          <p:cNvSpPr/>
          <p:nvPr/>
        </p:nvSpPr>
        <p:spPr>
          <a:xfrm>
            <a:off x="0" y="1841242"/>
            <a:ext cx="8839200" cy="3970318"/>
          </a:xfrm>
          <a:prstGeom prst="rect">
            <a:avLst/>
          </a:prstGeom>
        </p:spPr>
        <p:txBody>
          <a:bodyPr wrap="square">
            <a:spAutoFit/>
          </a:bodyPr>
          <a:lstStyle/>
          <a:p>
            <a:pPr marL="285750" indent="-285750" algn="just">
              <a:spcAft>
                <a:spcPts val="0"/>
              </a:spcAft>
              <a:buFont typeface="Arial" panose="020B0604020202020204" pitchFamily="34" charset="0"/>
              <a:buChar char="•"/>
            </a:pPr>
            <a:r>
              <a:rPr lang="ru-RU" dirty="0">
                <a:latin typeface="Times New Roman" panose="02020603050405020304" pitchFamily="18" charset="0"/>
                <a:ea typeface="Calibri" panose="020F0502020204030204" pitchFamily="34" charset="0"/>
                <a:cs typeface="Times New Roman" panose="02020603050405020304" pitchFamily="18" charset="0"/>
              </a:rPr>
              <a:t>Кеширование (техника ускорения вычислений и экономии ресурсов). Кеширование в HTTP очень сильно влияет на производительность </a:t>
            </a:r>
            <a:r>
              <a:rPr lang="ru-RU" dirty="0" err="1">
                <a:latin typeface="Times New Roman" panose="02020603050405020304" pitchFamily="18" charset="0"/>
                <a:ea typeface="Calibri" panose="020F0502020204030204" pitchFamily="34" charset="0"/>
                <a:cs typeface="Times New Roman" panose="02020603050405020304" pitchFamily="18" charset="0"/>
              </a:rPr>
              <a:t>web</a:t>
            </a:r>
            <a:r>
              <a:rPr lang="ru-RU" dirty="0">
                <a:latin typeface="Times New Roman" panose="02020603050405020304" pitchFamily="18" charset="0"/>
                <a:ea typeface="Calibri" panose="020F0502020204030204" pitchFamily="34" charset="0"/>
                <a:cs typeface="Times New Roman" panose="02020603050405020304" pitchFamily="18" charset="0"/>
              </a:rPr>
              <a:t>-приложений.</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Aft>
                <a:spcPts val="0"/>
              </a:spcAft>
              <a:buFont typeface="Arial" panose="020B0604020202020204" pitchFamily="34" charset="0"/>
              <a:buChar char="•"/>
            </a:pPr>
            <a:r>
              <a:rPr lang="ru-RU" dirty="0">
                <a:latin typeface="Times New Roman" panose="02020603050405020304" pitchFamily="18" charset="0"/>
                <a:ea typeface="Calibri" panose="020F0502020204030204" pitchFamily="34" charset="0"/>
                <a:cs typeface="Times New Roman" panose="02020603050405020304" pitchFamily="18" charset="0"/>
              </a:rPr>
              <a:t>Отладка. Способность быстро находить источник проблемы и устранять его. Резко падает количество магии.</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Aft>
                <a:spcPts val="0"/>
              </a:spcAft>
              <a:buFont typeface="Arial" panose="020B0604020202020204" pitchFamily="34" charset="0"/>
              <a:buChar char="•"/>
            </a:pPr>
            <a:r>
              <a:rPr lang="ru-RU" dirty="0">
                <a:latin typeface="Times New Roman" panose="02020603050405020304" pitchFamily="18" charset="0"/>
                <a:ea typeface="Calibri" panose="020F0502020204030204" pitchFamily="34" charset="0"/>
                <a:cs typeface="Times New Roman" panose="02020603050405020304" pitchFamily="18" charset="0"/>
              </a:rPr>
              <a:t>Производительность. Последние версии протокола позволяют очень эффективно использовать каналы связи.</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Aft>
                <a:spcPts val="0"/>
              </a:spcAft>
              <a:buFont typeface="Arial" panose="020B0604020202020204" pitchFamily="34" charset="0"/>
              <a:buChar char="•"/>
            </a:pPr>
            <a:r>
              <a:rPr lang="ru-RU" dirty="0">
                <a:latin typeface="Times New Roman" panose="02020603050405020304" pitchFamily="18" charset="0"/>
                <a:ea typeface="Calibri" panose="020F0502020204030204" pitchFamily="34" charset="0"/>
                <a:cs typeface="Times New Roman" panose="02020603050405020304" pitchFamily="18" charset="0"/>
              </a:rPr>
              <a:t>Безопасность. Через сеть постоянно передаются секретные данные (пароли, ключи, личная информация). Держать их в секрете получится только зная как работает HTTP.</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Aft>
                <a:spcPts val="0"/>
              </a:spcAft>
              <a:buFont typeface="Arial" panose="020B0604020202020204" pitchFamily="34" charset="0"/>
              <a:buChar char="•"/>
            </a:pPr>
            <a:r>
              <a:rPr lang="ru-RU" dirty="0">
                <a:latin typeface="Times New Roman" panose="02020603050405020304" pitchFamily="18" charset="0"/>
                <a:ea typeface="Calibri" panose="020F0502020204030204" pitchFamily="34" charset="0"/>
                <a:cs typeface="Times New Roman" panose="02020603050405020304" pitchFamily="18" charset="0"/>
              </a:rPr>
              <a:t>Дизайн (Архитектура). Правильное использование HTTP позволяет делать поведение сайтов и приложений (мобильных</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ru-RU" dirty="0">
                <a:latin typeface="Times New Roman" panose="02020603050405020304" pitchFamily="18" charset="0"/>
                <a:ea typeface="Calibri" panose="020F0502020204030204" pitchFamily="34" charset="0"/>
                <a:cs typeface="Times New Roman" panose="02020603050405020304" pitchFamily="18" charset="0"/>
              </a:rPr>
              <a:t>веб-приложений) гораздо более предсказуемым, устойчивым к ошибкам, простым в обслуживании.</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ru-RU" dirty="0">
                <a:latin typeface="Times New Roman" panose="02020603050405020304" pitchFamily="18" charset="0"/>
                <a:ea typeface="Calibri" panose="020F0502020204030204" pitchFamily="34" charset="0"/>
                <a:cs typeface="Times New Roman" panose="02020603050405020304" pitchFamily="18" charset="0"/>
              </a:rPr>
              <a:t>Аутентификация. Способность сайтов запоминать пользователей тоже базируется на возможностях HTTP (</a:t>
            </a:r>
            <a:r>
              <a:rPr lang="ru-RU" dirty="0" err="1">
                <a:latin typeface="Times New Roman" panose="02020603050405020304" pitchFamily="18" charset="0"/>
                <a:ea typeface="Calibri" panose="020F0502020204030204" pitchFamily="34" charset="0"/>
                <a:cs typeface="Times New Roman" panose="02020603050405020304" pitchFamily="18" charset="0"/>
              </a:rPr>
              <a:t>cookies</a:t>
            </a:r>
            <a:r>
              <a:rPr lang="ru-RU" dirty="0">
                <a:latin typeface="Times New Roman" panose="02020603050405020304" pitchFamily="18" charset="0"/>
                <a:ea typeface="Calibri" panose="020F0502020204030204" pitchFamily="34"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7277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0"/>
            <a:ext cx="12192000" cy="6858000"/>
          </a:xfrm>
        </p:spPr>
      </p:pic>
      <p:pic>
        <p:nvPicPr>
          <p:cNvPr id="5" name="Рисунок 4"/>
          <p:cNvPicPr>
            <a:picLocks noChangeAspect="1"/>
          </p:cNvPicPr>
          <p:nvPr/>
        </p:nvPicPr>
        <p:blipFill>
          <a:blip r:embed="rId3"/>
          <a:stretch>
            <a:fillRect/>
          </a:stretch>
        </p:blipFill>
        <p:spPr>
          <a:xfrm>
            <a:off x="113211" y="380456"/>
            <a:ext cx="7236823" cy="1028700"/>
          </a:xfrm>
          <a:prstGeom prst="rect">
            <a:avLst/>
          </a:prstGeom>
        </p:spPr>
      </p:pic>
      <p:pic>
        <p:nvPicPr>
          <p:cNvPr id="6" name="Рисунок 5"/>
          <p:cNvPicPr>
            <a:picLocks noChangeAspect="1"/>
          </p:cNvPicPr>
          <p:nvPr/>
        </p:nvPicPr>
        <p:blipFill>
          <a:blip r:embed="rId4"/>
          <a:stretch>
            <a:fillRect/>
          </a:stretch>
        </p:blipFill>
        <p:spPr>
          <a:xfrm>
            <a:off x="113211" y="1656667"/>
            <a:ext cx="7236823" cy="1819275"/>
          </a:xfrm>
          <a:prstGeom prst="rect">
            <a:avLst/>
          </a:prstGeom>
        </p:spPr>
      </p:pic>
      <p:sp>
        <p:nvSpPr>
          <p:cNvPr id="7" name="Прямоугольник 6"/>
          <p:cNvSpPr/>
          <p:nvPr/>
        </p:nvSpPr>
        <p:spPr>
          <a:xfrm>
            <a:off x="113211" y="3429000"/>
            <a:ext cx="8220892" cy="1754326"/>
          </a:xfrm>
          <a:prstGeom prst="rect">
            <a:avLst/>
          </a:prstGeom>
        </p:spPr>
        <p:txBody>
          <a:bodyPr wrap="square">
            <a:spAutoFit/>
          </a:bodyPr>
          <a:lstStyle/>
          <a:p>
            <a:r>
              <a:rPr lang="ru-RU" dirty="0">
                <a:effectLst/>
                <a:latin typeface="Arial" panose="020B0604020202020204" pitchFamily="34" charset="0"/>
              </a:rPr>
              <a:t>Почему порт имеет номер 80? Это общепринятое соглашение. Сайты, доступные по HTTP, доступны на порту 80, а по</a:t>
            </a:r>
            <a:r>
              <a:rPr lang="en-US" dirty="0">
                <a:effectLst/>
                <a:latin typeface="Arial" panose="020B0604020202020204" pitchFamily="34" charset="0"/>
              </a:rPr>
              <a:t> </a:t>
            </a:r>
            <a:r>
              <a:rPr lang="ru-RU" dirty="0">
                <a:effectLst/>
                <a:latin typeface="Arial" panose="020B0604020202020204" pitchFamily="34" charset="0"/>
              </a:rPr>
              <a:t>HTTPS – на порту 443. Именно поэтому в браузерах порты не указываются, браузер подставляет их автоматически.</a:t>
            </a:r>
            <a:br>
              <a:rPr lang="ru-RU" dirty="0"/>
            </a:br>
            <a:r>
              <a:rPr lang="ru-RU" dirty="0">
                <a:effectLst/>
                <a:latin typeface="Arial" panose="020B0604020202020204" pitchFamily="34" charset="0"/>
              </a:rPr>
              <a:t>Если соединение произошло успешно, то </a:t>
            </a:r>
            <a:r>
              <a:rPr lang="ru-RU" dirty="0" err="1">
                <a:effectLst/>
                <a:latin typeface="Arial" panose="020B0604020202020204" pitchFamily="34" charset="0"/>
              </a:rPr>
              <a:t>telnet</a:t>
            </a:r>
            <a:r>
              <a:rPr lang="ru-RU" dirty="0">
                <a:effectLst/>
                <a:latin typeface="Arial" panose="020B0604020202020204" pitchFamily="34" charset="0"/>
              </a:rPr>
              <a:t> выводит на экран такие строчки:</a:t>
            </a:r>
            <a:endParaRPr lang="ru-RU" dirty="0"/>
          </a:p>
        </p:txBody>
      </p:sp>
      <p:pic>
        <p:nvPicPr>
          <p:cNvPr id="8" name="Рисунок 7"/>
          <p:cNvPicPr>
            <a:picLocks noChangeAspect="1"/>
          </p:cNvPicPr>
          <p:nvPr/>
        </p:nvPicPr>
        <p:blipFill>
          <a:blip r:embed="rId5"/>
          <a:stretch>
            <a:fillRect/>
          </a:stretch>
        </p:blipFill>
        <p:spPr>
          <a:xfrm>
            <a:off x="113211" y="5183326"/>
            <a:ext cx="3829050" cy="1362075"/>
          </a:xfrm>
          <a:prstGeom prst="rect">
            <a:avLst/>
          </a:prstGeom>
        </p:spPr>
      </p:pic>
    </p:spTree>
    <p:extLst>
      <p:ext uri="{BB962C8B-B14F-4D97-AF65-F5344CB8AC3E}">
        <p14:creationId xmlns:p14="http://schemas.microsoft.com/office/powerpoint/2010/main" val="951818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p:cNvSpPr txBox="1"/>
          <p:nvPr/>
        </p:nvSpPr>
        <p:spPr>
          <a:xfrm>
            <a:off x="0" y="123969"/>
            <a:ext cx="8821271" cy="2893100"/>
          </a:xfrm>
          <a:prstGeom prst="rect">
            <a:avLst/>
          </a:prstGeom>
          <a:noFill/>
        </p:spPr>
        <p:txBody>
          <a:bodyPr wrap="square" rtlCol="0">
            <a:spAutoFit/>
          </a:bodyPr>
          <a:lstStyle/>
          <a:p>
            <a:pPr lvl="0">
              <a:buClr>
                <a:schemeClr val="lt2"/>
              </a:buClr>
              <a:buSzPct val="25000"/>
            </a:pPr>
            <a:r>
              <a:rPr lang="ru-RU" sz="1400" dirty="0">
                <a:latin typeface="Times New Roman" panose="02020603050405020304" pitchFamily="18" charset="0"/>
                <a:ea typeface="Roboto"/>
                <a:cs typeface="Times New Roman" panose="02020603050405020304" pitchFamily="18" charset="0"/>
                <a:sym typeface="Roboto"/>
              </a:rPr>
              <a:t>Каждое HTTP-сообщение состоит из трёх частей, которые передаются в указанном порядке:</a:t>
            </a:r>
          </a:p>
          <a:p>
            <a:pPr lvl="0">
              <a:buClr>
                <a:schemeClr val="lt2"/>
              </a:buClr>
              <a:buSzPct val="25000"/>
            </a:pPr>
            <a:endParaRPr lang="ru-RU" sz="1400" dirty="0">
              <a:latin typeface="Times New Roman" panose="02020603050405020304" pitchFamily="18" charset="0"/>
              <a:ea typeface="Roboto"/>
              <a:cs typeface="Times New Roman" panose="02020603050405020304" pitchFamily="18" charset="0"/>
              <a:sym typeface="Roboto"/>
            </a:endParaRPr>
          </a:p>
          <a:p>
            <a:pPr marL="457200" lvl="0" indent="-304800">
              <a:buClr>
                <a:schemeClr val="lt2"/>
              </a:buClr>
              <a:buSzPct val="25000"/>
            </a:pPr>
            <a:r>
              <a:rPr lang="ru-RU" sz="1400" dirty="0">
                <a:latin typeface="Times New Roman" panose="02020603050405020304" pitchFamily="18" charset="0"/>
                <a:ea typeface="Roboto"/>
                <a:cs typeface="Times New Roman" panose="02020603050405020304" pitchFamily="18" charset="0"/>
                <a:sym typeface="Roboto"/>
              </a:rPr>
              <a:t>Стартовая строка (англ. </a:t>
            </a:r>
            <a:r>
              <a:rPr lang="ru-RU" sz="1400" dirty="0" err="1">
                <a:latin typeface="Times New Roman" panose="02020603050405020304" pitchFamily="18" charset="0"/>
                <a:ea typeface="Roboto"/>
                <a:cs typeface="Times New Roman" panose="02020603050405020304" pitchFamily="18" charset="0"/>
                <a:sym typeface="Roboto"/>
              </a:rPr>
              <a:t>Starting</a:t>
            </a:r>
            <a:r>
              <a:rPr lang="ru-RU" sz="1400" dirty="0">
                <a:latin typeface="Times New Roman" panose="02020603050405020304" pitchFamily="18" charset="0"/>
                <a:ea typeface="Roboto"/>
                <a:cs typeface="Times New Roman" panose="02020603050405020304" pitchFamily="18" charset="0"/>
                <a:sym typeface="Roboto"/>
              </a:rPr>
              <a:t> </a:t>
            </a:r>
            <a:r>
              <a:rPr lang="ru-RU" sz="1400" dirty="0" err="1">
                <a:latin typeface="Times New Roman" panose="02020603050405020304" pitchFamily="18" charset="0"/>
                <a:ea typeface="Roboto"/>
                <a:cs typeface="Times New Roman" panose="02020603050405020304" pitchFamily="18" charset="0"/>
                <a:sym typeface="Roboto"/>
              </a:rPr>
              <a:t>line</a:t>
            </a:r>
            <a:r>
              <a:rPr lang="ru-RU" sz="1400" dirty="0">
                <a:latin typeface="Times New Roman" panose="02020603050405020304" pitchFamily="18" charset="0"/>
                <a:ea typeface="Roboto"/>
                <a:cs typeface="Times New Roman" panose="02020603050405020304" pitchFamily="18" charset="0"/>
                <a:sym typeface="Roboto"/>
              </a:rPr>
              <a:t>) — определяет тип сообщения;</a:t>
            </a:r>
          </a:p>
          <a:p>
            <a:pPr marL="457200" lvl="0" indent="-304800">
              <a:buClr>
                <a:schemeClr val="lt2"/>
              </a:buClr>
              <a:buSzPct val="25000"/>
            </a:pPr>
            <a:r>
              <a:rPr lang="ru-RU" sz="1400" dirty="0">
                <a:latin typeface="Times New Roman" panose="02020603050405020304" pitchFamily="18" charset="0"/>
                <a:ea typeface="Roboto"/>
                <a:cs typeface="Times New Roman" panose="02020603050405020304" pitchFamily="18" charset="0"/>
                <a:sym typeface="Roboto"/>
              </a:rPr>
              <a:t>Заголовки (англ. </a:t>
            </a:r>
            <a:r>
              <a:rPr lang="ru-RU" sz="1400" dirty="0" err="1">
                <a:latin typeface="Times New Roman" panose="02020603050405020304" pitchFamily="18" charset="0"/>
                <a:ea typeface="Roboto"/>
                <a:cs typeface="Times New Roman" panose="02020603050405020304" pitchFamily="18" charset="0"/>
                <a:sym typeface="Roboto"/>
              </a:rPr>
              <a:t>Headers</a:t>
            </a:r>
            <a:r>
              <a:rPr lang="ru-RU" sz="1400" dirty="0">
                <a:latin typeface="Times New Roman" panose="02020603050405020304" pitchFamily="18" charset="0"/>
                <a:ea typeface="Roboto"/>
                <a:cs typeface="Times New Roman" panose="02020603050405020304" pitchFamily="18" charset="0"/>
                <a:sym typeface="Roboto"/>
              </a:rPr>
              <a:t>) — характеризуют тело сообщения, параметры передачи и прочие сведения;</a:t>
            </a:r>
          </a:p>
          <a:p>
            <a:pPr marL="457200" lvl="0" indent="-304800">
              <a:buClr>
                <a:schemeClr val="lt2"/>
              </a:buClr>
              <a:buSzPct val="25000"/>
            </a:pPr>
            <a:r>
              <a:rPr lang="ru-RU" sz="1400" dirty="0">
                <a:latin typeface="Times New Roman" panose="02020603050405020304" pitchFamily="18" charset="0"/>
                <a:ea typeface="Roboto"/>
                <a:cs typeface="Times New Roman" panose="02020603050405020304" pitchFamily="18" charset="0"/>
                <a:sym typeface="Roboto"/>
              </a:rPr>
              <a:t>Тело сообщения (англ. </a:t>
            </a:r>
            <a:r>
              <a:rPr lang="ru-RU" sz="1400" dirty="0" err="1">
                <a:latin typeface="Times New Roman" panose="02020603050405020304" pitchFamily="18" charset="0"/>
                <a:ea typeface="Roboto"/>
                <a:cs typeface="Times New Roman" panose="02020603050405020304" pitchFamily="18" charset="0"/>
                <a:sym typeface="Roboto"/>
              </a:rPr>
              <a:t>Message</a:t>
            </a:r>
            <a:r>
              <a:rPr lang="ru-RU" sz="1400" dirty="0">
                <a:latin typeface="Times New Roman" panose="02020603050405020304" pitchFamily="18" charset="0"/>
                <a:ea typeface="Roboto"/>
                <a:cs typeface="Times New Roman" panose="02020603050405020304" pitchFamily="18" charset="0"/>
                <a:sym typeface="Roboto"/>
              </a:rPr>
              <a:t> </a:t>
            </a:r>
            <a:r>
              <a:rPr lang="ru-RU" sz="1400" dirty="0" err="1">
                <a:latin typeface="Times New Roman" panose="02020603050405020304" pitchFamily="18" charset="0"/>
                <a:ea typeface="Roboto"/>
                <a:cs typeface="Times New Roman" panose="02020603050405020304" pitchFamily="18" charset="0"/>
                <a:sym typeface="Roboto"/>
              </a:rPr>
              <a:t>Body</a:t>
            </a:r>
            <a:r>
              <a:rPr lang="ru-RU" sz="1400" dirty="0">
                <a:latin typeface="Times New Roman" panose="02020603050405020304" pitchFamily="18" charset="0"/>
                <a:ea typeface="Roboto"/>
                <a:cs typeface="Times New Roman" panose="02020603050405020304" pitchFamily="18" charset="0"/>
                <a:sym typeface="Roboto"/>
              </a:rPr>
              <a:t>) — непосредственно данные сообщения. Обязательно должно отделяться от заголовков пустой строкой.</a:t>
            </a:r>
          </a:p>
          <a:p>
            <a:pPr lvl="0">
              <a:buClr>
                <a:schemeClr val="lt2"/>
              </a:buClr>
              <a:buSzPct val="25000"/>
            </a:pPr>
            <a:endParaRPr lang="ru-RU" sz="1400" dirty="0">
              <a:latin typeface="Times New Roman" panose="02020603050405020304" pitchFamily="18" charset="0"/>
              <a:ea typeface="Roboto"/>
              <a:cs typeface="Times New Roman" panose="02020603050405020304" pitchFamily="18" charset="0"/>
              <a:sym typeface="Roboto"/>
            </a:endParaRPr>
          </a:p>
          <a:p>
            <a:pPr lvl="0">
              <a:buClr>
                <a:schemeClr val="lt2"/>
              </a:buClr>
              <a:buSzPct val="25000"/>
            </a:pPr>
            <a:r>
              <a:rPr lang="ru-RU" sz="1400" dirty="0">
                <a:latin typeface="Times New Roman" panose="02020603050405020304" pitchFamily="18" charset="0"/>
                <a:ea typeface="Roboto"/>
                <a:cs typeface="Times New Roman" panose="02020603050405020304" pitchFamily="18" charset="0"/>
                <a:sym typeface="Roboto"/>
              </a:rPr>
              <a:t>Заголовки и тело сообщения могут отсутствовать, но стартовая строка является обязательным элементом, так как указывает на тип запроса/ответа. Исключением является версия 0.9 протокола, у которой сообщение запроса содержит только стартовую строку, а сообщения ответа только тело сообщения.</a:t>
            </a:r>
          </a:p>
          <a:p>
            <a:pPr lvl="0">
              <a:buClr>
                <a:schemeClr val="lt2"/>
              </a:buClr>
              <a:buSzPct val="25000"/>
            </a:pPr>
            <a:endParaRPr lang="ru-RU" sz="1400" dirty="0">
              <a:latin typeface="Times New Roman" panose="02020603050405020304" pitchFamily="18" charset="0"/>
              <a:ea typeface="Roboto"/>
              <a:cs typeface="Times New Roman" panose="02020603050405020304" pitchFamily="18" charset="0"/>
              <a:sym typeface="Roboto"/>
            </a:endParaRPr>
          </a:p>
          <a:p>
            <a:pPr lvl="0">
              <a:buClr>
                <a:schemeClr val="lt2"/>
              </a:buClr>
              <a:buSzPct val="25000"/>
            </a:pPr>
            <a:r>
              <a:rPr lang="ru-RU" sz="1400" dirty="0">
                <a:latin typeface="Times New Roman" panose="02020603050405020304" pitchFamily="18" charset="0"/>
                <a:ea typeface="Roboto"/>
                <a:cs typeface="Times New Roman" panose="02020603050405020304" pitchFamily="18" charset="0"/>
                <a:sym typeface="Roboto"/>
              </a:rPr>
              <a:t>Для версии протокола 1.1 сообщение запроса обязательно должно содержать заголовок </a:t>
            </a:r>
            <a:r>
              <a:rPr lang="ru-RU" sz="1400" dirty="0" err="1">
                <a:latin typeface="Times New Roman" panose="02020603050405020304" pitchFamily="18" charset="0"/>
                <a:ea typeface="Roboto"/>
                <a:cs typeface="Times New Roman" panose="02020603050405020304" pitchFamily="18" charset="0"/>
                <a:sym typeface="Roboto"/>
              </a:rPr>
              <a:t>Host</a:t>
            </a:r>
            <a:r>
              <a:rPr lang="ru-RU" sz="1400" dirty="0">
                <a:latin typeface="Times New Roman" panose="02020603050405020304" pitchFamily="18" charset="0"/>
                <a:ea typeface="Roboto"/>
                <a:cs typeface="Times New Roman" panose="02020603050405020304" pitchFamily="18" charset="0"/>
                <a:sym typeface="Roboto"/>
              </a:rPr>
              <a:t>.</a:t>
            </a:r>
          </a:p>
          <a:p>
            <a:r>
              <a:rPr lang="ru-RU" sz="1400" dirty="0">
                <a:latin typeface="Times New Roman" panose="02020603050405020304" pitchFamily="18" charset="0"/>
                <a:cs typeface="Times New Roman" panose="02020603050405020304" pitchFamily="18" charset="0"/>
              </a:rPr>
              <a:t>Давайте рассмотрим как выглядит структура </a:t>
            </a:r>
            <a:r>
              <a:rPr lang="en-US" sz="1400" dirty="0">
                <a:latin typeface="Times New Roman" panose="02020603050405020304" pitchFamily="18" charset="0"/>
                <a:cs typeface="Times New Roman" panose="02020603050405020304" pitchFamily="18" charset="0"/>
              </a:rPr>
              <a:t>HTTP </a:t>
            </a:r>
            <a:r>
              <a:rPr lang="ru-RU" sz="1400" dirty="0">
                <a:latin typeface="Times New Roman" panose="02020603050405020304" pitchFamily="18" charset="0"/>
                <a:cs typeface="Times New Roman" panose="02020603050405020304" pitchFamily="18" charset="0"/>
              </a:rPr>
              <a:t>запроса</a:t>
            </a:r>
            <a:r>
              <a:rPr lang="en-US" sz="1400" dirty="0">
                <a:latin typeface="Times New Roman" panose="02020603050405020304" pitchFamily="18" charset="0"/>
                <a:cs typeface="Times New Roman" panose="02020603050405020304" pitchFamily="18" charset="0"/>
              </a:rPr>
              <a:t>:</a:t>
            </a:r>
            <a:endParaRPr lang="ru-RU" sz="1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0" y="3141038"/>
            <a:ext cx="7454537" cy="1107996"/>
          </a:xfrm>
          <a:prstGeom prst="rect">
            <a:avLst/>
          </a:prstGeom>
          <a:noFill/>
        </p:spPr>
        <p:txBody>
          <a:bodyPr wrap="square" rtlCol="0">
            <a:spAutoFit/>
          </a:bodyPr>
          <a:lstStyle/>
          <a:p>
            <a:r>
              <a:rPr lang="ru" sz="4800" dirty="0">
                <a:latin typeface="Times New Roman" panose="02020603050405020304" pitchFamily="18" charset="0"/>
                <a:ea typeface="Roboto"/>
                <a:cs typeface="Times New Roman" panose="02020603050405020304" pitchFamily="18" charset="0"/>
                <a:sym typeface="Roboto"/>
              </a:rPr>
              <a:t>Метод URI HTTP/Версия</a:t>
            </a:r>
          </a:p>
          <a:p>
            <a:endParaRPr lang="ru-RU" dirty="0"/>
          </a:p>
        </p:txBody>
      </p:sp>
      <p:pic>
        <p:nvPicPr>
          <p:cNvPr id="8" name="Shape 136"/>
          <p:cNvPicPr preferRelativeResize="0"/>
          <p:nvPr/>
        </p:nvPicPr>
        <p:blipFill rotWithShape="1">
          <a:blip r:embed="rId3">
            <a:alphaModFix/>
          </a:blip>
          <a:srcRect/>
          <a:stretch/>
        </p:blipFill>
        <p:spPr>
          <a:xfrm>
            <a:off x="0" y="3935521"/>
            <a:ext cx="3792975" cy="2653084"/>
          </a:xfrm>
          <a:prstGeom prst="rect">
            <a:avLst/>
          </a:prstGeom>
          <a:noFill/>
          <a:ln>
            <a:noFill/>
          </a:ln>
        </p:spPr>
      </p:pic>
    </p:spTree>
    <p:extLst>
      <p:ext uri="{BB962C8B-B14F-4D97-AF65-F5344CB8AC3E}">
        <p14:creationId xmlns:p14="http://schemas.microsoft.com/office/powerpoint/2010/main" val="1933681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2192000" cy="6856287"/>
          </a:xfrm>
        </p:spPr>
      </p:pic>
      <p:sp>
        <p:nvSpPr>
          <p:cNvPr id="7" name="TextBox 6"/>
          <p:cNvSpPr txBox="1"/>
          <p:nvPr/>
        </p:nvSpPr>
        <p:spPr>
          <a:xfrm>
            <a:off x="1393371" y="209005"/>
            <a:ext cx="8038011" cy="523220"/>
          </a:xfrm>
          <a:prstGeom prst="rect">
            <a:avLst/>
          </a:prstGeom>
          <a:noFill/>
        </p:spPr>
        <p:txBody>
          <a:bodyPr wrap="square" rtlCol="0">
            <a:spAutoFit/>
          </a:bodyPr>
          <a:lstStyle/>
          <a:p>
            <a:r>
              <a:rPr lang="ru-RU" sz="2800" dirty="0"/>
              <a:t>Что из себя представляет сам запрос?</a:t>
            </a:r>
            <a:endParaRPr lang="ru-RU" sz="2800" dirty="0">
              <a:latin typeface="Times New Roman" panose="02020603050405020304" pitchFamily="18" charset="0"/>
              <a:cs typeface="Times New Roman" panose="02020603050405020304" pitchFamily="18" charset="0"/>
            </a:endParaRPr>
          </a:p>
        </p:txBody>
      </p:sp>
      <p:pic>
        <p:nvPicPr>
          <p:cNvPr id="8" name="Рисунок 7"/>
          <p:cNvPicPr>
            <a:picLocks noChangeAspect="1"/>
          </p:cNvPicPr>
          <p:nvPr/>
        </p:nvPicPr>
        <p:blipFill>
          <a:blip r:embed="rId3"/>
          <a:stretch>
            <a:fillRect/>
          </a:stretch>
        </p:blipFill>
        <p:spPr>
          <a:xfrm>
            <a:off x="433524" y="941231"/>
            <a:ext cx="8186797" cy="5185571"/>
          </a:xfrm>
          <a:prstGeom prst="rect">
            <a:avLst/>
          </a:prstGeom>
        </p:spPr>
      </p:pic>
      <p:sp>
        <p:nvSpPr>
          <p:cNvPr id="9" name="TextBox 8"/>
          <p:cNvSpPr txBox="1"/>
          <p:nvPr/>
        </p:nvSpPr>
        <p:spPr>
          <a:xfrm>
            <a:off x="145305" y="6335808"/>
            <a:ext cx="8763233" cy="369332"/>
          </a:xfrm>
          <a:prstGeom prst="rect">
            <a:avLst/>
          </a:prstGeom>
          <a:noFill/>
        </p:spPr>
        <p:txBody>
          <a:bodyPr wrap="none" rtlCol="0">
            <a:spAutoFit/>
          </a:bodyPr>
          <a:lstStyle/>
          <a:p>
            <a:r>
              <a:rPr lang="ru-RU" dirty="0"/>
              <a:t>Запрос состоит из нескольких частей. Первая часть — </a:t>
            </a:r>
            <a:r>
              <a:rPr lang="ru-RU" dirty="0" err="1"/>
              <a:t>request</a:t>
            </a:r>
            <a:r>
              <a:rPr lang="ru-RU" dirty="0"/>
              <a:t> </a:t>
            </a:r>
            <a:r>
              <a:rPr lang="ru-RU" dirty="0" err="1"/>
              <a:t>line</a:t>
            </a:r>
            <a:r>
              <a:rPr lang="ru-RU" dirty="0"/>
              <a:t>. Вторая — заголовки.</a:t>
            </a:r>
          </a:p>
        </p:txBody>
      </p:sp>
    </p:spTree>
    <p:extLst>
      <p:ext uri="{BB962C8B-B14F-4D97-AF65-F5344CB8AC3E}">
        <p14:creationId xmlns:p14="http://schemas.microsoft.com/office/powerpoint/2010/main" val="363455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
            <a:ext cx="12192000" cy="6856287"/>
          </a:xfrm>
        </p:spPr>
      </p:pic>
      <p:sp>
        <p:nvSpPr>
          <p:cNvPr id="2" name="TextBox 1"/>
          <p:cNvSpPr txBox="1"/>
          <p:nvPr/>
        </p:nvSpPr>
        <p:spPr>
          <a:xfrm>
            <a:off x="166233" y="110394"/>
            <a:ext cx="8603298" cy="6463308"/>
          </a:xfrm>
          <a:prstGeom prst="rect">
            <a:avLst/>
          </a:prstGeom>
          <a:noFill/>
        </p:spPr>
        <p:txBody>
          <a:bodyPr wrap="square" rtlCol="0">
            <a:spAutoFit/>
          </a:bodyPr>
          <a:lstStyle/>
          <a:p>
            <a:pPr algn="just"/>
            <a:r>
              <a:rPr lang="ru-RU" dirty="0"/>
              <a:t>В </a:t>
            </a:r>
            <a:r>
              <a:rPr lang="ru-RU" dirty="0" err="1"/>
              <a:t>request</a:t>
            </a:r>
            <a:r>
              <a:rPr lang="ru-RU" dirty="0"/>
              <a:t> </a:t>
            </a:r>
            <a:r>
              <a:rPr lang="ru-RU" dirty="0" err="1"/>
              <a:t>line</a:t>
            </a:r>
            <a:r>
              <a:rPr lang="ru-RU" dirty="0"/>
              <a:t> мы указываем специальное слово, ещё говорят глагол. В HTTP описаны разные глаголы, но мы сейчас не будем вдаваться в подробности. Просто скажем, что они определяют, как реагировать на этот запрос. И в данном случае мы будем использовать глагол HEAD. Он очень простой, и просит сервер отдать только заголовки, без содержимого. Более распространённым является GET. Именно с помощью GET мы запрашиваем содержимое сайта.</a:t>
            </a:r>
          </a:p>
          <a:p>
            <a:pPr algn="just"/>
            <a:r>
              <a:rPr lang="ru-RU" dirty="0"/>
              <a:t>После глагола указывается путь к ресурсу </a:t>
            </a:r>
            <a:r>
              <a:rPr lang="ru-RU" dirty="0" err="1"/>
              <a:t>request</a:t>
            </a:r>
            <a:r>
              <a:rPr lang="ru-RU" dirty="0"/>
              <a:t> URI. Если мы указываем /, это обозначает просто корень сайта. Дальше всё, что нужно сделать, это указать название протокола и его версию.</a:t>
            </a:r>
            <a:endParaRPr lang="en-US" dirty="0"/>
          </a:p>
          <a:p>
            <a:pPr algn="just"/>
            <a:endParaRPr lang="ru-RU" dirty="0"/>
          </a:p>
          <a:p>
            <a:pPr algn="just"/>
            <a:endParaRPr lang="en-US" dirty="0"/>
          </a:p>
          <a:p>
            <a:pPr algn="just"/>
            <a:r>
              <a:rPr lang="ru-RU" dirty="0"/>
              <a:t>Дальше идут заголовки. Что это? Заголовки позволяют передавать дополнительную информацию, например браузеры предоставляют информацию о себе, чтобы было понятно откуда идет запрос. Кроме этого они указывают какие форматы сжатия поддерживают, в каком формате готовы принимать ответ и так далее. Количество стандартных заголовков достаточно большое, помимо них можно добавлять любые свои.</a:t>
            </a:r>
            <a:r>
              <a:rPr lang="en-US" dirty="0"/>
              <a:t> </a:t>
            </a:r>
            <a:r>
              <a:rPr lang="ru-RU" dirty="0"/>
              <a:t>Давайте рассмотрим, как выглядят заголовки. Мы указываем имя и через двоеточие какое-то значение: REFERER: </a:t>
            </a:r>
            <a:r>
              <a:rPr lang="ru-RU" dirty="0" err="1"/>
              <a:t>value</a:t>
            </a:r>
            <a:r>
              <a:rPr lang="ru-RU" dirty="0"/>
              <a:t>.</a:t>
            </a:r>
            <a:r>
              <a:rPr lang="en-US" dirty="0"/>
              <a:t> </a:t>
            </a:r>
            <a:r>
              <a:rPr lang="ru-RU" dirty="0"/>
              <a:t>Заголовки часто указывают заглавными буквами, но регистр здесь не важен. Порядок заголовков также не</a:t>
            </a:r>
            <a:r>
              <a:rPr lang="en-US" dirty="0"/>
              <a:t> </a:t>
            </a:r>
            <a:r>
              <a:rPr lang="ru-RU" dirty="0"/>
              <a:t>важен. В каком бы порядке мы не передали заголовки, тело ответа будет разбираться все вместе.</a:t>
            </a:r>
            <a:br>
              <a:rPr lang="ru-RU" dirty="0"/>
            </a:br>
            <a:r>
              <a:rPr lang="ru-RU" dirty="0"/>
              <a:t>Браузерами используется много заголовков, например </a:t>
            </a:r>
            <a:r>
              <a:rPr lang="ru-RU" dirty="0" err="1"/>
              <a:t>user-agent</a:t>
            </a:r>
            <a:r>
              <a:rPr lang="ru-RU" dirty="0"/>
              <a:t>. Этот заголовок используется для аналитики, а </a:t>
            </a:r>
            <a:r>
              <a:rPr lang="ru-RU" dirty="0" err="1"/>
              <a:t>также,когда</a:t>
            </a:r>
            <a:r>
              <a:rPr lang="ru-RU" dirty="0"/>
              <a:t> необходимо адаптировать страницы сайта под разные экраны или браузеры. Но и без него все должно работать:</a:t>
            </a:r>
          </a:p>
        </p:txBody>
      </p:sp>
      <p:pic>
        <p:nvPicPr>
          <p:cNvPr id="3" name="Рисунок 2"/>
          <p:cNvPicPr>
            <a:picLocks noChangeAspect="1"/>
          </p:cNvPicPr>
          <p:nvPr/>
        </p:nvPicPr>
        <p:blipFill>
          <a:blip r:embed="rId3"/>
          <a:stretch>
            <a:fillRect/>
          </a:stretch>
        </p:blipFill>
        <p:spPr>
          <a:xfrm>
            <a:off x="235902" y="2675676"/>
            <a:ext cx="1819275" cy="476250"/>
          </a:xfrm>
          <a:prstGeom prst="rect">
            <a:avLst/>
          </a:prstGeom>
        </p:spPr>
      </p:pic>
    </p:spTree>
    <p:extLst>
      <p:ext uri="{BB962C8B-B14F-4D97-AF65-F5344CB8AC3E}">
        <p14:creationId xmlns:p14="http://schemas.microsoft.com/office/powerpoint/2010/main" val="7362091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2290</Words>
  <Application>Microsoft Office PowerPoint</Application>
  <PresentationFormat>Широкоэкранный</PresentationFormat>
  <Paragraphs>156</Paragraphs>
  <Slides>19</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19</vt:i4>
      </vt:variant>
    </vt:vector>
  </HeadingPairs>
  <TitlesOfParts>
    <vt:vector size="25" baseType="lpstr">
      <vt:lpstr>Arial</vt:lpstr>
      <vt:lpstr>Calibri</vt:lpstr>
      <vt:lpstr>Calibri Light</vt:lpstr>
      <vt:lpstr>Roboto</vt:lpstr>
      <vt:lpstr>Times New 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User</cp:lastModifiedBy>
  <cp:revision>1</cp:revision>
  <dcterms:created xsi:type="dcterms:W3CDTF">2023-02-28T14:47:23Z</dcterms:created>
  <dcterms:modified xsi:type="dcterms:W3CDTF">2023-02-28T14:54:03Z</dcterms:modified>
</cp:coreProperties>
</file>