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741E-671B-49B4-9726-4D0D158089A5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D43F-C406-4503-A460-11CBC3F60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73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741E-671B-49B4-9726-4D0D158089A5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D43F-C406-4503-A460-11CBC3F60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2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741E-671B-49B4-9726-4D0D158089A5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D43F-C406-4503-A460-11CBC3F60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00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741E-671B-49B4-9726-4D0D158089A5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D43F-C406-4503-A460-11CBC3F60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77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741E-671B-49B4-9726-4D0D158089A5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D43F-C406-4503-A460-11CBC3F60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22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741E-671B-49B4-9726-4D0D158089A5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D43F-C406-4503-A460-11CBC3F60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06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741E-671B-49B4-9726-4D0D158089A5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D43F-C406-4503-A460-11CBC3F60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22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741E-671B-49B4-9726-4D0D158089A5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D43F-C406-4503-A460-11CBC3F60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70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741E-671B-49B4-9726-4D0D158089A5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D43F-C406-4503-A460-11CBC3F60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43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741E-671B-49B4-9726-4D0D158089A5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D43F-C406-4503-A460-11CBC3F60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26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741E-671B-49B4-9726-4D0D158089A5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D43F-C406-4503-A460-11CBC3F60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26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4741E-671B-49B4-9726-4D0D158089A5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2D43F-C406-4503-A460-11CBC3F60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78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1992" y="2551837"/>
            <a:ext cx="35444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solidFill>
                  <a:schemeClr val="bg1"/>
                </a:solidFill>
              </a:rPr>
              <a:t>Множества</a:t>
            </a:r>
          </a:p>
          <a:p>
            <a:r>
              <a:rPr lang="en-US" sz="5400" dirty="0" smtClean="0">
                <a:solidFill>
                  <a:schemeClr val="bg1"/>
                </a:solidFill>
              </a:rPr>
              <a:t>FrozenSets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45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TextBox 2"/>
          <p:cNvSpPr txBox="1"/>
          <p:nvPr/>
        </p:nvSpPr>
        <p:spPr>
          <a:xfrm>
            <a:off x="128016" y="103515"/>
            <a:ext cx="4442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Операции со множествами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8016" y="991860"/>
            <a:ext cx="87142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Результат объединения A и B — множество, содержащее в себе все элементы множеств A и B.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28016" y="528130"/>
            <a:ext cx="2356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Объединение</a:t>
            </a:r>
            <a:endParaRPr lang="ru-RU" sz="2800" b="1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28016" y="1945967"/>
            <a:ext cx="884224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Операцию объединения можно произвести двумя способами: с помощью оператора | и метода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union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().  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48" y="3003232"/>
            <a:ext cx="4162425" cy="23145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140" y="3003232"/>
            <a:ext cx="3616452" cy="231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8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Прямоугольник 2"/>
          <p:cNvSpPr/>
          <p:nvPr/>
        </p:nvSpPr>
        <p:spPr>
          <a:xfrm>
            <a:off x="191624" y="180459"/>
            <a:ext cx="2230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Пересечение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1624" y="884138"/>
            <a:ext cx="86597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Результат пересечения A и B — множество, которому принадлежат те и только те элементы, которые одновременно принадлежат всем данным множествам</a:t>
            </a:r>
            <a:endParaRPr lang="ru-RU" sz="28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624" y="2196851"/>
            <a:ext cx="865976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Операцию объединения можно произвести двумя способами: с помощью оператора &amp; и метода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intersection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().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24" y="3648839"/>
            <a:ext cx="2771775" cy="22955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499" y="3648839"/>
            <a:ext cx="4739148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2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/>
          <p:cNvSpPr/>
          <p:nvPr/>
        </p:nvSpPr>
        <p:spPr>
          <a:xfrm>
            <a:off x="166278" y="180459"/>
            <a:ext cx="1563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Разность</a:t>
            </a:r>
            <a:endParaRPr lang="ru-RU" sz="2800" b="1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66278" y="670183"/>
            <a:ext cx="867597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Результат разности множеств B и A — множество элементов, содержащихся только в A. Следовательно, B-A = множество элементов, содержащихся только в B.  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01" y="2110997"/>
            <a:ext cx="4275568" cy="320992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169" y="2110996"/>
            <a:ext cx="42386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3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/>
          <p:cNvSpPr/>
          <p:nvPr/>
        </p:nvSpPr>
        <p:spPr>
          <a:xfrm>
            <a:off x="166278" y="180459"/>
            <a:ext cx="4300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Симметрическая разность</a:t>
            </a:r>
            <a:endParaRPr lang="ru-RU" sz="2800" b="1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66278" y="637619"/>
            <a:ext cx="867597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 smtClean="0"/>
              <a:t>Результат симметрической разности множеств A и B — множество элементов, содержащихся и в A, и в B, но не в обоих сразу. Иначе говоря, исключается только пересечение множеств. 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6278" y="2366458"/>
            <a:ext cx="867597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Операцию объединения можно произвести двумя способами: с помощью оператора ^ и метода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symmetric_difference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78" y="3751453"/>
            <a:ext cx="3655914" cy="204257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286" y="3755679"/>
            <a:ext cx="4915962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28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/>
          <p:cNvSpPr/>
          <p:nvPr/>
        </p:nvSpPr>
        <p:spPr>
          <a:xfrm>
            <a:off x="166278" y="180459"/>
            <a:ext cx="4300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Симметрическая разность</a:t>
            </a:r>
            <a:endParaRPr lang="ru-RU" sz="2800" b="1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66278" y="637619"/>
            <a:ext cx="867597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 smtClean="0"/>
              <a:t>Результат симметрической разности множеств A и B — множество элементов, содержащихся и в A, и в B, но не в обоих сразу. Иначе говоря, исключается только пересечение множеств. 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6278" y="2366458"/>
            <a:ext cx="867597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Операцию объединения можно произвести двумя способами: с помощью оператора ^ и метода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symmetric_difference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78" y="3751453"/>
            <a:ext cx="3655914" cy="204257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286" y="3755679"/>
            <a:ext cx="4915962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4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" y="53295"/>
            <a:ext cx="6724650" cy="680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86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Прямоугольник 2"/>
          <p:cNvSpPr/>
          <p:nvPr/>
        </p:nvSpPr>
        <p:spPr>
          <a:xfrm>
            <a:off x="204216" y="178415"/>
            <a:ext cx="86654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Несколько операций со множествами</a:t>
            </a:r>
          </a:p>
          <a:p>
            <a:r>
              <a:rPr lang="ru-RU" sz="2800" b="1" dirty="0" smtClean="0"/>
              <a:t>Проверка на вхождение </a:t>
            </a:r>
          </a:p>
          <a:p>
            <a:r>
              <a:rPr lang="ru-RU" sz="2800" dirty="0" smtClean="0"/>
              <a:t>Мы можем проверить, есть ли элемент в множестве.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98" y="1644968"/>
            <a:ext cx="42481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99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Прямоугольник 2"/>
          <p:cNvSpPr/>
          <p:nvPr/>
        </p:nvSpPr>
        <p:spPr>
          <a:xfrm>
            <a:off x="204216" y="178415"/>
            <a:ext cx="86654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Итерирование по множеству</a:t>
            </a:r>
          </a:p>
          <a:p>
            <a:r>
              <a:rPr lang="ru-RU" sz="2800" dirty="0" smtClean="0"/>
              <a:t>Множество можно перебрать с помощью цикла</a:t>
            </a:r>
            <a:r>
              <a:rPr lang="en-US" sz="2800" dirty="0" smtClean="0"/>
              <a:t> for.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1321594"/>
            <a:ext cx="31242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60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877824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94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1335" y="-23654"/>
            <a:ext cx="882675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Frozenset</a:t>
            </a:r>
            <a:endParaRPr kumimoji="0" lang="ru-RU" alt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Frozenset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— класс, имеющий характеристики множества. Отличие состоит в том, что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frozenset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после объявления неизменяем.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Кортеж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— неизменяемый список,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frozenset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— неизменяемое множество.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 smtClean="0"/>
              <a:t>Множества изменяемы, поэтому не могут использоваться в качестве ключей словаря. </a:t>
            </a:r>
            <a:r>
              <a:rPr lang="ru-RU" sz="2800" dirty="0" err="1" smtClean="0"/>
              <a:t>Frozenset</a:t>
            </a:r>
            <a:r>
              <a:rPr lang="ru-RU" sz="2800" dirty="0" smtClean="0"/>
              <a:t> же неизменяемы — их можно использовать в качестве ключей словаря. 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312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92025" y="365125"/>
            <a:ext cx="85862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Множества – структура данных являющаяся набором каких-либо элементов, называемые элементами этого множества.</a:t>
            </a:r>
          </a:p>
          <a:p>
            <a:r>
              <a:rPr lang="ru-RU" sz="2800" dirty="0" smtClean="0"/>
              <a:t>Множество – это не более чем неупорядоченная коллекция уникальных элементов. Что значит </a:t>
            </a:r>
            <a:r>
              <a:rPr lang="ru-RU" sz="2800" i="1" dirty="0" smtClean="0"/>
              <a:t>неупорядоченная</a:t>
            </a:r>
            <a:r>
              <a:rPr lang="ru-RU" sz="2800" dirty="0" smtClean="0"/>
              <a:t>? Это значит, что два множества эквивалентны, если содержат одинаковые элементы.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5" y="3607594"/>
            <a:ext cx="8591550" cy="13335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92025" y="4790409"/>
            <a:ext cx="85862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Элементы множества должны быть </a:t>
            </a:r>
            <a:r>
              <a:rPr lang="ru-RU" sz="2800" i="1" dirty="0" smtClean="0"/>
              <a:t>уникальными</a:t>
            </a:r>
            <a:r>
              <a:rPr lang="ru-RU" sz="2800" dirty="0" smtClean="0"/>
              <a:t>, множество не может содержать одинаковых элементов. Добавление элементов, которые уже есть в множестве, не изменяет это множество.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00715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95" y="229933"/>
            <a:ext cx="2790825" cy="10763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95" y="1536191"/>
            <a:ext cx="57054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0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1" y="108204"/>
            <a:ext cx="6486525" cy="14478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13942" y="1459464"/>
            <a:ext cx="8537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Множество в </a:t>
            </a:r>
            <a:r>
              <a:rPr lang="ru-RU" sz="2800" dirty="0" err="1" smtClean="0"/>
              <a:t>Python</a:t>
            </a:r>
            <a:r>
              <a:rPr lang="ru-RU" sz="2800" dirty="0" smtClean="0"/>
              <a:t> можно создать несколькими способами. Самый простой – это задать множество перечислением его элементов в фигурных скобках:</a:t>
            </a:r>
            <a:endParaRPr lang="ru-RU" sz="2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42" y="2844459"/>
            <a:ext cx="3819525" cy="6477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942" y="3531394"/>
            <a:ext cx="3224786" cy="1262452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13942" y="4698026"/>
            <a:ext cx="818997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Для создания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пустого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множества нужно непосредственно использовать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(): 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942" y="5582740"/>
            <a:ext cx="3224786" cy="113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2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TextBox 5"/>
          <p:cNvSpPr txBox="1"/>
          <p:nvPr/>
        </p:nvSpPr>
        <p:spPr>
          <a:xfrm>
            <a:off x="237744" y="100584"/>
            <a:ext cx="8339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Также в функцию </a:t>
            </a:r>
            <a:r>
              <a:rPr lang="en-US" sz="2800" dirty="0" smtClean="0"/>
              <a:t>set() </a:t>
            </a:r>
            <a:r>
              <a:rPr lang="ru-RU" sz="2800" dirty="0" smtClean="0"/>
              <a:t>можно передать любой итерируемый объект. Повторяющиеся элементы удалятся, а порядок может изменится.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" y="1474848"/>
            <a:ext cx="6315075" cy="19335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44" y="3408423"/>
            <a:ext cx="5486400" cy="33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2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TextBox 2"/>
          <p:cNvSpPr txBox="1"/>
          <p:nvPr/>
        </p:nvSpPr>
        <p:spPr>
          <a:xfrm>
            <a:off x="137161" y="249819"/>
            <a:ext cx="8686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Множества изменяемы и не упорядочены. Поэтому в индексации нет никакого смысла.</a:t>
            </a:r>
          </a:p>
          <a:p>
            <a:r>
              <a:rPr lang="ru-RU" sz="2800" dirty="0" smtClean="0"/>
              <a:t>Так что получить доступ к элементам множества с помощью индекса или среза не получится. Множества просто не поддерживают эти операции.</a:t>
            </a:r>
          </a:p>
          <a:p>
            <a:r>
              <a:rPr lang="ru-RU" sz="2800" dirty="0" smtClean="0"/>
              <a:t>Чтобы добавить элемент в множество следует использовать метод </a:t>
            </a:r>
            <a:r>
              <a:rPr lang="en-US" sz="2800" dirty="0" smtClean="0"/>
              <a:t>add(). </a:t>
            </a:r>
            <a:r>
              <a:rPr lang="ru-RU" sz="2800" dirty="0" smtClean="0"/>
              <a:t>Чтобы добавить несколько элементов в множество метод </a:t>
            </a:r>
            <a:r>
              <a:rPr lang="en-US" sz="2800" dirty="0" smtClean="0"/>
              <a:t>update(). </a:t>
            </a:r>
            <a:r>
              <a:rPr lang="ru-RU" sz="2800" dirty="0" smtClean="0"/>
              <a:t>Метод </a:t>
            </a:r>
            <a:r>
              <a:rPr lang="en-US" sz="2800" dirty="0" smtClean="0"/>
              <a:t>update() </a:t>
            </a:r>
            <a:r>
              <a:rPr lang="ru-RU" sz="2800" dirty="0" smtClean="0"/>
              <a:t>принимает списки, кортежи и другие множества. Во всех случаях повторяющиеся элементы не добавятся.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3414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676900" cy="6105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445" y="583137"/>
            <a:ext cx="2447925" cy="1228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2744" y="22860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Вывод</a:t>
            </a:r>
            <a:r>
              <a:rPr lang="en-US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86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3047" y="0"/>
            <a:ext cx="882675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Определенный элемент множества можно удалить с помощью методов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discard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 и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remove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Разница между ними вот в чем. Если элемент, который вы хотите удалить с помощью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discard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(), отсутствует в множестве — оно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не изменится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А вот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remove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 вызовет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ошибку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если элемента нет в множестве.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-3048" y="2658416"/>
            <a:ext cx="882675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Удалить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и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вернуть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элемент мы можем с помощью метода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pop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Так как множество — неупорядоченный тип данных, невозможно определить, какой из элементов будет удален. Это произойдет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случайным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образом.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Удалить все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элементы из множества можно с помощью метода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clear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67590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19475" cy="68294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502" y="352616"/>
            <a:ext cx="4029075" cy="1981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39502" y="1765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Вывод</a:t>
            </a:r>
            <a:r>
              <a:rPr lang="en-US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91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71" y="75057"/>
            <a:ext cx="4743450" cy="49339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71" y="5009007"/>
            <a:ext cx="3429762" cy="184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315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590</Words>
  <Application>Microsoft Office PowerPoint</Application>
  <PresentationFormat>Широкоэкранный</PresentationFormat>
  <Paragraphs>42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7</cp:revision>
  <dcterms:created xsi:type="dcterms:W3CDTF">2022-09-25T12:50:02Z</dcterms:created>
  <dcterms:modified xsi:type="dcterms:W3CDTF">2022-09-25T13:57:25Z</dcterms:modified>
</cp:coreProperties>
</file>