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78" d="100"/>
          <a:sy n="78" d="100"/>
        </p:scale>
        <p:origin x="77"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B47A37-2AD4-4B50-975F-AF10D31B094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23C1B17E-9199-4E52-A78A-DA197E7D6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0AD56F0-ABC1-4900-87AF-84A00584A4E0}"/>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5" name="Нижний колонтитул 4">
            <a:extLst>
              <a:ext uri="{FF2B5EF4-FFF2-40B4-BE49-F238E27FC236}">
                <a16:creationId xmlns:a16="http://schemas.microsoft.com/office/drawing/2014/main" id="{5C9DE83B-4C13-48CB-8C8A-90850B13E23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A265577-F7CD-4E77-956C-B5B7900A407F}"/>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215542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4AA456-7C83-459E-B336-6B9D30180B8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10DB1DB-5C83-43B4-B2A7-6CBD928A3DA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2CAD05-923D-405F-AC85-D00A8616BDC1}"/>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5" name="Нижний колонтитул 4">
            <a:extLst>
              <a:ext uri="{FF2B5EF4-FFF2-40B4-BE49-F238E27FC236}">
                <a16:creationId xmlns:a16="http://schemas.microsoft.com/office/drawing/2014/main" id="{E9F3B1A8-2DD1-4563-AF2D-A0D5802884A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6F559C2-A529-413B-BA6A-FB87A97D33B4}"/>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91910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9546C3E-B63D-4040-BDB1-111415E1D52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2C54E68-F038-4236-A8A8-26D80867975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7CF507D-62CD-4E2A-BAF4-4061408AB646}"/>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5" name="Нижний колонтитул 4">
            <a:extLst>
              <a:ext uri="{FF2B5EF4-FFF2-40B4-BE49-F238E27FC236}">
                <a16:creationId xmlns:a16="http://schemas.microsoft.com/office/drawing/2014/main" id="{A1FD20E9-B6B2-43A7-8968-7D81A32F033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5CC5760-1B75-4A37-BF81-E251AA47487B}"/>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169612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D4EDC5-BD6E-447A-A722-B5F90DEF1BD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F46629-E0BE-4510-80CA-13F08569D58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E9DF9E-0A9C-4062-9E1A-CFD12E757DCD}"/>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5" name="Нижний колонтитул 4">
            <a:extLst>
              <a:ext uri="{FF2B5EF4-FFF2-40B4-BE49-F238E27FC236}">
                <a16:creationId xmlns:a16="http://schemas.microsoft.com/office/drawing/2014/main" id="{EB1A32ED-6B14-4752-894F-71067FEFC3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0921FBC-3AD0-41AE-A33F-7777D4BE65D9}"/>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328750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E06FB0-8D54-473D-86A7-5671EA455F0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68AED7A-4F2D-4BFC-A75F-D25778CEB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EEE09D6-5624-4443-AE08-56DEF5F2E0F2}"/>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5" name="Нижний колонтитул 4">
            <a:extLst>
              <a:ext uri="{FF2B5EF4-FFF2-40B4-BE49-F238E27FC236}">
                <a16:creationId xmlns:a16="http://schemas.microsoft.com/office/drawing/2014/main" id="{8CEB3967-3347-4D98-9704-3CF7A22422B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3DA6A0C-008C-4289-96FB-5A0C428966E7}"/>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354082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E6D247-17BB-4799-86E9-0BCEFE6AAB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72DFEFD-7C37-4325-BD65-F4576D35FFC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94AB271-EAAD-4D86-BA2B-13B54BD22FB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1D1AB37-9E8C-46BA-92A2-A738D460136F}"/>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6" name="Нижний колонтитул 5">
            <a:extLst>
              <a:ext uri="{FF2B5EF4-FFF2-40B4-BE49-F238E27FC236}">
                <a16:creationId xmlns:a16="http://schemas.microsoft.com/office/drawing/2014/main" id="{22AA37F8-ED46-47EF-BA26-1689CFDC86E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2769E2A-85BF-443B-BB62-9745C3B17258}"/>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85491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67F975-057A-4309-A4EC-487D121BB33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CA353ED-3A62-406B-9F51-C50B2C634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156287D-B047-49D4-9C8F-000A741C955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C8D62F2-0B66-4040-9A57-E96469ECA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0B84950-C162-4B2E-8B61-A1FE638295A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CD7974C-5A8A-41AA-90E7-B98B9A0C41E6}"/>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8" name="Нижний колонтитул 7">
            <a:extLst>
              <a:ext uri="{FF2B5EF4-FFF2-40B4-BE49-F238E27FC236}">
                <a16:creationId xmlns:a16="http://schemas.microsoft.com/office/drawing/2014/main" id="{1F88D7BB-A619-4BCC-B8D3-A925B8632CC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05C1AB9-D8C8-40E2-B25B-B2509245B7F1}"/>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215997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9E6084-C525-4C53-BE33-7B39BFF3B97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496650C-5E5C-41A9-8FB2-D50A6F21F6C9}"/>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4" name="Нижний колонтитул 3">
            <a:extLst>
              <a:ext uri="{FF2B5EF4-FFF2-40B4-BE49-F238E27FC236}">
                <a16:creationId xmlns:a16="http://schemas.microsoft.com/office/drawing/2014/main" id="{8062241F-0667-4E75-8D8B-A92FEE54032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9D1B2325-4F9C-44D5-995E-9A0E676FB0B1}"/>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232857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2D02BCA-D545-4900-A4D3-BB25F22285D4}"/>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3" name="Нижний колонтитул 2">
            <a:extLst>
              <a:ext uri="{FF2B5EF4-FFF2-40B4-BE49-F238E27FC236}">
                <a16:creationId xmlns:a16="http://schemas.microsoft.com/office/drawing/2014/main" id="{D1262F5D-CE91-4FC9-990C-66FFADEBF959}"/>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581BC73-C8BB-4804-8F1B-C93425B4302A}"/>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113913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9E7322-522F-4074-A33F-D0968B05C8E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8F2D34B-12B8-4BE6-8C75-728C26672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B8D507E-EAE8-42FF-9666-B240D00D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47C4A62-247E-40D9-A9E9-7F267273CD9C}"/>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6" name="Нижний колонтитул 5">
            <a:extLst>
              <a:ext uri="{FF2B5EF4-FFF2-40B4-BE49-F238E27FC236}">
                <a16:creationId xmlns:a16="http://schemas.microsoft.com/office/drawing/2014/main" id="{75A0D762-7705-48FC-9C99-DB3D73C81F0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27413BF-8789-4941-9231-9DAA9F6A0989}"/>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366947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6CA48C-0B2C-4E06-B3AA-7387068D9BD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34E055F-91B9-476B-A1A4-5CC3AE811F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D97D7C8-F91F-4CF8-BE73-41E5B3A98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CBB4360-DA5E-4769-A2C9-06E3F5CD3988}"/>
              </a:ext>
            </a:extLst>
          </p:cNvPr>
          <p:cNvSpPr>
            <a:spLocks noGrp="1"/>
          </p:cNvSpPr>
          <p:nvPr>
            <p:ph type="dt" sz="half" idx="10"/>
          </p:nvPr>
        </p:nvSpPr>
        <p:spPr/>
        <p:txBody>
          <a:bodyPr/>
          <a:lstStyle/>
          <a:p>
            <a:fld id="{EE3E9CD3-E723-42D4-B9F3-7EE48589B8EC}" type="datetimeFigureOut">
              <a:rPr lang="ru-RU" smtClean="0"/>
              <a:t>26.02.2023</a:t>
            </a:fld>
            <a:endParaRPr lang="ru-RU"/>
          </a:p>
        </p:txBody>
      </p:sp>
      <p:sp>
        <p:nvSpPr>
          <p:cNvPr id="6" name="Нижний колонтитул 5">
            <a:extLst>
              <a:ext uri="{FF2B5EF4-FFF2-40B4-BE49-F238E27FC236}">
                <a16:creationId xmlns:a16="http://schemas.microsoft.com/office/drawing/2014/main" id="{A881FC41-9527-44CD-8865-2CEFB206BC4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5EE3A72-46AB-41BC-9AC7-7F0D2BC36D17}"/>
              </a:ext>
            </a:extLst>
          </p:cNvPr>
          <p:cNvSpPr>
            <a:spLocks noGrp="1"/>
          </p:cNvSpPr>
          <p:nvPr>
            <p:ph type="sldNum" sz="quarter" idx="12"/>
          </p:nvPr>
        </p:nvSpPr>
        <p:spPr/>
        <p:txBody>
          <a:bodyPr/>
          <a:lstStyle/>
          <a:p>
            <a:fld id="{F3B0A13D-FC1E-4137-98FA-DCB627246E59}" type="slidenum">
              <a:rPr lang="ru-RU" smtClean="0"/>
              <a:t>‹#›</a:t>
            </a:fld>
            <a:endParaRPr lang="ru-RU"/>
          </a:p>
        </p:txBody>
      </p:sp>
    </p:spTree>
    <p:extLst>
      <p:ext uri="{BB962C8B-B14F-4D97-AF65-F5344CB8AC3E}">
        <p14:creationId xmlns:p14="http://schemas.microsoft.com/office/powerpoint/2010/main" val="91989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4652E4-B3D3-46AB-8A42-B86944F08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3F005009-CBE2-4D58-9E5A-F6AE745BC3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74D7152-0467-452F-B3C4-F8DC131922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E9CD3-E723-42D4-B9F3-7EE48589B8EC}" type="datetimeFigureOut">
              <a:rPr lang="ru-RU" smtClean="0"/>
              <a:t>26.02.2023</a:t>
            </a:fld>
            <a:endParaRPr lang="ru-RU"/>
          </a:p>
        </p:txBody>
      </p:sp>
      <p:sp>
        <p:nvSpPr>
          <p:cNvPr id="5" name="Нижний колонтитул 4">
            <a:extLst>
              <a:ext uri="{FF2B5EF4-FFF2-40B4-BE49-F238E27FC236}">
                <a16:creationId xmlns:a16="http://schemas.microsoft.com/office/drawing/2014/main" id="{36CA1D88-58D5-492F-84B5-B162D5EFA5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783DE76-168D-4E8B-AEFE-0B3061EB0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0A13D-FC1E-4137-98FA-DCB627246E59}" type="slidenum">
              <a:rPr lang="ru-RU" smtClean="0"/>
              <a:t>‹#›</a:t>
            </a:fld>
            <a:endParaRPr lang="ru-RU"/>
          </a:p>
        </p:txBody>
      </p:sp>
    </p:spTree>
    <p:extLst>
      <p:ext uri="{BB962C8B-B14F-4D97-AF65-F5344CB8AC3E}">
        <p14:creationId xmlns:p14="http://schemas.microsoft.com/office/powerpoint/2010/main" val="748840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EDE74A-8E98-44A6-A9C2-BC936ED245EE}"/>
              </a:ext>
            </a:extLst>
          </p:cNvPr>
          <p:cNvSpPr>
            <a:spLocks noGrp="1"/>
          </p:cNvSpPr>
          <p:nvPr>
            <p:ph type="ctrTitle"/>
          </p:nvPr>
        </p:nvSpPr>
        <p:spPr/>
        <p:txBody>
          <a:bodyPr/>
          <a:lstStyle/>
          <a:p>
            <a:endParaRPr lang="ru-RU"/>
          </a:p>
        </p:txBody>
      </p:sp>
      <p:sp>
        <p:nvSpPr>
          <p:cNvPr id="3" name="Подзаголовок 2">
            <a:extLst>
              <a:ext uri="{FF2B5EF4-FFF2-40B4-BE49-F238E27FC236}">
                <a16:creationId xmlns:a16="http://schemas.microsoft.com/office/drawing/2014/main" id="{91F472A3-CB82-426B-BF49-D6E90C9CC20E}"/>
              </a:ext>
            </a:extLst>
          </p:cNvPr>
          <p:cNvSpPr>
            <a:spLocks noGrp="1"/>
          </p:cNvSpPr>
          <p:nvPr>
            <p:ph type="subTitle" idx="1"/>
          </p:nvPr>
        </p:nvSpPr>
        <p:spPr/>
        <p:txBody>
          <a:bodyPr/>
          <a:lstStyle/>
          <a:p>
            <a:endParaRPr lang="ru-RU"/>
          </a:p>
        </p:txBody>
      </p:sp>
      <p:pic>
        <p:nvPicPr>
          <p:cNvPr id="5" name="Рисунок 4">
            <a:extLst>
              <a:ext uri="{FF2B5EF4-FFF2-40B4-BE49-F238E27FC236}">
                <a16:creationId xmlns:a16="http://schemas.microsoft.com/office/drawing/2014/main" id="{9562EF92-23AD-4978-BE29-0BCEC80D5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167258A9-D57C-44AF-912C-791041F8B70D}"/>
              </a:ext>
            </a:extLst>
          </p:cNvPr>
          <p:cNvSpPr txBox="1"/>
          <p:nvPr/>
        </p:nvSpPr>
        <p:spPr>
          <a:xfrm>
            <a:off x="1138519" y="2756647"/>
            <a:ext cx="6804210" cy="1077218"/>
          </a:xfrm>
          <a:prstGeom prst="rect">
            <a:avLst/>
          </a:prstGeom>
          <a:noFill/>
        </p:spPr>
        <p:txBody>
          <a:bodyPr wrap="square" rtlCol="0">
            <a:spAutoFit/>
          </a:bodyPr>
          <a:lstStyle/>
          <a:p>
            <a:r>
              <a:rPr lang="ru-RU" sz="3200" dirty="0">
                <a:solidFill>
                  <a:schemeClr val="bg1"/>
                </a:solidFill>
              </a:rPr>
              <a:t>Пул потоков.</a:t>
            </a:r>
          </a:p>
          <a:p>
            <a:r>
              <a:rPr lang="ru-RU" sz="3200" dirty="0">
                <a:solidFill>
                  <a:schemeClr val="bg1"/>
                </a:solidFill>
              </a:rPr>
              <a:t>Обмен данными между потоками</a:t>
            </a:r>
          </a:p>
        </p:txBody>
      </p:sp>
    </p:spTree>
    <p:extLst>
      <p:ext uri="{BB962C8B-B14F-4D97-AF65-F5344CB8AC3E}">
        <p14:creationId xmlns:p14="http://schemas.microsoft.com/office/powerpoint/2010/main" val="2388396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sp>
        <p:nvSpPr>
          <p:cNvPr id="6" name="Rectangle 1">
            <a:extLst>
              <a:ext uri="{FF2B5EF4-FFF2-40B4-BE49-F238E27FC236}">
                <a16:creationId xmlns:a16="http://schemas.microsoft.com/office/drawing/2014/main" id="{C5606F52-D69C-40B0-BBF4-DDFCA9E2C392}"/>
              </a:ext>
            </a:extLst>
          </p:cNvPr>
          <p:cNvSpPr>
            <a:spLocks noChangeArrowheads="1"/>
          </p:cNvSpPr>
          <p:nvPr/>
        </p:nvSpPr>
        <p:spPr bwMode="auto">
          <a:xfrm>
            <a:off x="0" y="100027"/>
            <a:ext cx="8848162"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0" u="none" strike="noStrike" cap="none" normalizeH="0" baseline="0" dirty="0">
                <a:ln>
                  <a:noFill/>
                </a:ln>
                <a:solidFill>
                  <a:schemeClr val="tx1"/>
                </a:solidFill>
                <a:effectLst/>
              </a:rPr>
              <a:t>У класса </a:t>
            </a:r>
            <a:r>
              <a:rPr kumimoji="0" lang="ru-RU" altLang="ru-RU" sz="2300" b="0" i="0" u="none" strike="noStrike" cap="none" normalizeH="0" baseline="0" dirty="0" err="1">
                <a:ln>
                  <a:noFill/>
                </a:ln>
                <a:solidFill>
                  <a:schemeClr val="tx1"/>
                </a:solidFill>
                <a:effectLst/>
              </a:rPr>
              <a:t>Executor</a:t>
            </a:r>
            <a:r>
              <a:rPr kumimoji="0" lang="ru-RU" altLang="ru-RU" sz="2300" b="0" i="0" u="none" strike="noStrike" cap="none" normalizeH="0" baseline="0" dirty="0">
                <a:ln>
                  <a:noFill/>
                </a:ln>
                <a:solidFill>
                  <a:schemeClr val="tx1"/>
                </a:solidFill>
                <a:effectLst/>
              </a:rPr>
              <a:t> есть три метода для управления пулом потоков:</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rPr>
              <a:t>submit</a:t>
            </a:r>
            <a:r>
              <a:rPr kumimoji="0" lang="ru-RU" altLang="ru-RU" sz="2300" b="0" i="0" u="none" strike="noStrike" cap="none" normalizeH="0" baseline="0" dirty="0">
                <a:ln>
                  <a:noFill/>
                </a:ln>
                <a:solidFill>
                  <a:schemeClr val="tx1"/>
                </a:solidFill>
                <a:effectLst/>
              </a:rPr>
              <a:t>() — отправляет функцию на выполнение и возвращает объект </a:t>
            </a:r>
            <a:r>
              <a:rPr kumimoji="0" lang="ru-RU" altLang="ru-RU" sz="2300" b="0" i="0" u="none" strike="noStrike" cap="none" normalizeH="0" baseline="0" dirty="0" err="1">
                <a:ln>
                  <a:noFill/>
                </a:ln>
                <a:solidFill>
                  <a:schemeClr val="tx1"/>
                </a:solidFill>
                <a:effectLst/>
              </a:rPr>
              <a:t>Future</a:t>
            </a:r>
            <a:r>
              <a:rPr kumimoji="0" lang="ru-RU" altLang="ru-RU" sz="2300" b="0" i="0" u="none" strike="noStrike" cap="none" normalizeH="0" baseline="0" dirty="0">
                <a:ln>
                  <a:noFill/>
                </a:ln>
                <a:solidFill>
                  <a:schemeClr val="tx1"/>
                </a:solidFill>
                <a:effectLst/>
              </a:rPr>
              <a:t>. Метод </a:t>
            </a:r>
            <a:r>
              <a:rPr kumimoji="0" lang="ru-RU" altLang="ru-RU" sz="2300" b="0" i="0" u="none" strike="noStrike" cap="none" normalizeH="0" baseline="0" dirty="0" err="1">
                <a:ln>
                  <a:noFill/>
                </a:ln>
                <a:solidFill>
                  <a:schemeClr val="tx1"/>
                </a:solidFill>
                <a:effectLst/>
              </a:rPr>
              <a:t>submit</a:t>
            </a:r>
            <a:r>
              <a:rPr kumimoji="0" lang="ru-RU" altLang="ru-RU" sz="2300" b="0" i="0" u="none" strike="noStrike" cap="none" normalizeH="0" baseline="0" dirty="0">
                <a:ln>
                  <a:noFill/>
                </a:ln>
                <a:solidFill>
                  <a:schemeClr val="tx1"/>
                </a:solidFill>
                <a:effectLst/>
              </a:rPr>
              <a:t>() принимает функцию и выполняет ее асинхронно.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rPr>
              <a:t>map</a:t>
            </a:r>
            <a:r>
              <a:rPr kumimoji="0" lang="ru-RU" altLang="ru-RU" sz="2300" b="0" i="0" u="none" strike="noStrike" cap="none" normalizeH="0" baseline="0" dirty="0">
                <a:ln>
                  <a:noFill/>
                </a:ln>
                <a:solidFill>
                  <a:schemeClr val="tx1"/>
                </a:solidFill>
                <a:effectLst/>
              </a:rPr>
              <a:t>() — асинхронно выполняет функции для каждого элемента </a:t>
            </a:r>
            <a:r>
              <a:rPr kumimoji="0" lang="ru-RU" altLang="ru-RU" sz="2300" b="0" i="0" u="none" strike="noStrike" cap="none" normalizeH="0" baseline="0" dirty="0" err="1">
                <a:ln>
                  <a:noFill/>
                </a:ln>
                <a:solidFill>
                  <a:schemeClr val="tx1"/>
                </a:solidFill>
                <a:effectLst/>
              </a:rPr>
              <a:t>итерабельной</a:t>
            </a:r>
            <a:r>
              <a:rPr kumimoji="0" lang="ru-RU" altLang="ru-RU" sz="2300" b="0" i="0" u="none" strike="noStrike" cap="none" normalizeH="0" baseline="0" dirty="0">
                <a:ln>
                  <a:noFill/>
                </a:ln>
                <a:solidFill>
                  <a:schemeClr val="tx1"/>
                </a:solidFill>
                <a:effectLst/>
              </a:rPr>
              <a:t> таблицы.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rPr>
              <a:t>shutdown</a:t>
            </a:r>
            <a:r>
              <a:rPr kumimoji="0" lang="ru-RU" altLang="ru-RU" sz="2300" b="0" i="0" u="none" strike="noStrike" cap="none" normalizeH="0" baseline="0" dirty="0">
                <a:ln>
                  <a:noFill/>
                </a:ln>
                <a:solidFill>
                  <a:schemeClr val="tx1"/>
                </a:solidFill>
                <a:effectLst/>
              </a:rPr>
              <a:t>() — завершает работу исполнителя.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0" u="none" strike="noStrike" cap="none" normalizeH="0" baseline="0" dirty="0">
                <a:ln>
                  <a:noFill/>
                </a:ln>
                <a:solidFill>
                  <a:schemeClr val="tx1"/>
                </a:solidFill>
                <a:effectLst/>
              </a:rPr>
              <a:t>Когда вы создаете новый экземпляр класса </a:t>
            </a:r>
            <a:r>
              <a:rPr kumimoji="0" lang="ru-RU" altLang="ru-RU" sz="2300" b="0" i="0" u="none" strike="noStrike" cap="none" normalizeH="0" baseline="0" dirty="0" err="1">
                <a:ln>
                  <a:noFill/>
                </a:ln>
                <a:solidFill>
                  <a:schemeClr val="tx1"/>
                </a:solidFill>
                <a:effectLst/>
              </a:rPr>
              <a:t>ThreadPoolExecutor</a:t>
            </a:r>
            <a:r>
              <a:rPr kumimoji="0" lang="ru-RU" altLang="ru-RU" sz="2300" b="0" i="0" u="none" strike="noStrike" cap="none" normalizeH="0" baseline="0" dirty="0">
                <a:ln>
                  <a:noFill/>
                </a:ln>
                <a:solidFill>
                  <a:schemeClr val="tx1"/>
                </a:solidFill>
                <a:effectLst/>
              </a:rPr>
              <a:t>, </a:t>
            </a:r>
            <a:r>
              <a:rPr kumimoji="0" lang="ru-RU" altLang="ru-RU" sz="2300" b="0" i="0" u="none" strike="noStrike" cap="none" normalizeH="0" baseline="0" dirty="0" err="1">
                <a:ln>
                  <a:noFill/>
                </a:ln>
                <a:solidFill>
                  <a:schemeClr val="tx1"/>
                </a:solidFill>
                <a:effectLst/>
              </a:rPr>
              <a:t>Python</a:t>
            </a:r>
            <a:r>
              <a:rPr kumimoji="0" lang="ru-RU" altLang="ru-RU" sz="2300" b="0" i="0" u="none" strike="noStrike" cap="none" normalizeH="0" baseline="0" dirty="0">
                <a:ln>
                  <a:noFill/>
                </a:ln>
                <a:solidFill>
                  <a:schemeClr val="tx1"/>
                </a:solidFill>
                <a:effectLst/>
              </a:rPr>
              <a:t> запускает исполнителя.</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0" u="none" strike="noStrike" cap="none" normalizeH="0" baseline="0" dirty="0">
                <a:ln>
                  <a:noFill/>
                </a:ln>
                <a:solidFill>
                  <a:schemeClr val="tx1"/>
                </a:solidFill>
                <a:effectLst/>
              </a:rPr>
              <a:t>После завершения работы с исполнителем вы должны явно вызвать метод </a:t>
            </a:r>
            <a:r>
              <a:rPr kumimoji="0" lang="ru-RU" altLang="ru-RU" sz="2300" b="0" i="0" u="none" strike="noStrike" cap="none" normalizeH="0" baseline="0" dirty="0" err="1">
                <a:ln>
                  <a:noFill/>
                </a:ln>
                <a:solidFill>
                  <a:schemeClr val="tx1"/>
                </a:solidFill>
                <a:effectLst/>
              </a:rPr>
              <a:t>shutdown</a:t>
            </a:r>
            <a:r>
              <a:rPr kumimoji="0" lang="ru-RU" altLang="ru-RU" sz="2300" b="0" i="0" u="none" strike="noStrike" cap="none" normalizeH="0" baseline="0" dirty="0">
                <a:ln>
                  <a:noFill/>
                </a:ln>
                <a:solidFill>
                  <a:schemeClr val="tx1"/>
                </a:solidFill>
                <a:effectLst/>
              </a:rPr>
              <a:t>(), чтобы освободить ресурс, удерживаемый исполнителем. Чтобы явно не вызывать метод </a:t>
            </a:r>
            <a:r>
              <a:rPr kumimoji="0" lang="ru-RU" altLang="ru-RU" sz="2300" b="0" i="0" u="none" strike="noStrike" cap="none" normalizeH="0" baseline="0" dirty="0" err="1">
                <a:ln>
                  <a:noFill/>
                </a:ln>
                <a:solidFill>
                  <a:schemeClr val="tx1"/>
                </a:solidFill>
                <a:effectLst/>
              </a:rPr>
              <a:t>shutdown</a:t>
            </a:r>
            <a:r>
              <a:rPr kumimoji="0" lang="ru-RU" altLang="ru-RU" sz="2300" b="0" i="0" u="none" strike="noStrike" cap="none" normalizeH="0" baseline="0" dirty="0">
                <a:ln>
                  <a:noFill/>
                </a:ln>
                <a:solidFill>
                  <a:schemeClr val="tx1"/>
                </a:solidFill>
                <a:effectLst/>
              </a:rPr>
              <a:t>(), можно воспользоваться менеджером контекста.</a:t>
            </a:r>
          </a:p>
        </p:txBody>
      </p:sp>
      <p:sp>
        <p:nvSpPr>
          <p:cNvPr id="7" name="Rectangle 2">
            <a:extLst>
              <a:ext uri="{FF2B5EF4-FFF2-40B4-BE49-F238E27FC236}">
                <a16:creationId xmlns:a16="http://schemas.microsoft.com/office/drawing/2014/main" id="{C5B97EDE-C8D7-4FDB-B2A0-148DFC43064D}"/>
              </a:ext>
            </a:extLst>
          </p:cNvPr>
          <p:cNvSpPr>
            <a:spLocks noChangeArrowheads="1"/>
          </p:cNvSpPr>
          <p:nvPr/>
        </p:nvSpPr>
        <p:spPr bwMode="auto">
          <a:xfrm>
            <a:off x="0" y="4622212"/>
            <a:ext cx="88481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300" b="0" i="0" u="none" strike="noStrike" cap="none" normalizeH="0" baseline="0" dirty="0" err="1">
                <a:ln>
                  <a:noFill/>
                </a:ln>
                <a:solidFill>
                  <a:schemeClr val="tx1"/>
                </a:solidFill>
                <a:effectLst/>
                <a:latin typeface="Arial Unicode MS"/>
              </a:rPr>
              <a:t>Future</a:t>
            </a:r>
            <a:r>
              <a:rPr kumimoji="0" lang="ru-RU" altLang="ru-RU" sz="2300" b="0" i="0" u="none" strike="noStrike" cap="none" normalizeH="0" baseline="0" dirty="0">
                <a:ln>
                  <a:noFill/>
                </a:ln>
                <a:solidFill>
                  <a:schemeClr val="tx1"/>
                </a:solidFill>
                <a:effectLst/>
              </a:rPr>
              <a:t> — это объект, который представляет собой конечный результат асинхронной операции. У класса </a:t>
            </a:r>
            <a:r>
              <a:rPr kumimoji="0" lang="ru-RU" altLang="ru-RU" sz="2300" b="0" i="0" u="none" strike="noStrike" cap="none" normalizeH="0" baseline="0" dirty="0" err="1">
                <a:ln>
                  <a:noFill/>
                </a:ln>
                <a:solidFill>
                  <a:schemeClr val="tx1"/>
                </a:solidFill>
                <a:effectLst/>
                <a:latin typeface="Arial Unicode MS"/>
              </a:rPr>
              <a:t>Future</a:t>
            </a:r>
            <a:r>
              <a:rPr kumimoji="0" lang="ru-RU" altLang="ru-RU" sz="2300" b="0" i="0" u="none" strike="noStrike" cap="none" normalizeH="0" baseline="0" dirty="0">
                <a:ln>
                  <a:noFill/>
                </a:ln>
                <a:solidFill>
                  <a:schemeClr val="tx1"/>
                </a:solidFill>
                <a:effectLst/>
              </a:rPr>
              <a:t> есть два полезных метода:</a:t>
            </a:r>
            <a:endParaRPr kumimoji="0" lang="ru-RU" altLang="ru-RU" sz="2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latin typeface="Arial Unicode MS"/>
              </a:rPr>
              <a:t>result</a:t>
            </a:r>
            <a:r>
              <a:rPr kumimoji="0" lang="ru-RU" altLang="ru-RU" sz="2300" b="0" i="0" u="none" strike="noStrike" cap="none" normalizeH="0" baseline="0" dirty="0">
                <a:ln>
                  <a:noFill/>
                </a:ln>
                <a:solidFill>
                  <a:schemeClr val="tx1"/>
                </a:solidFill>
                <a:effectLst/>
                <a:latin typeface="Arial Unicode MS"/>
              </a:rPr>
              <a:t>()</a:t>
            </a:r>
            <a:r>
              <a:rPr kumimoji="0" lang="ru-RU" altLang="ru-RU" sz="2300" b="0" i="0" u="none" strike="noStrike" cap="none" normalizeH="0" baseline="0" dirty="0">
                <a:ln>
                  <a:noFill/>
                </a:ln>
                <a:solidFill>
                  <a:schemeClr val="tx1"/>
                </a:solidFill>
                <a:effectLst/>
              </a:rPr>
              <a:t> — возвращает результат асинхронной операции.</a:t>
            </a:r>
            <a:r>
              <a:rPr kumimoji="0" lang="ru-RU" altLang="ru-RU" sz="23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300" b="0" i="0" u="none" strike="noStrike" cap="none" normalizeH="0" baseline="0" dirty="0" err="1">
                <a:ln>
                  <a:noFill/>
                </a:ln>
                <a:solidFill>
                  <a:schemeClr val="tx1"/>
                </a:solidFill>
                <a:effectLst/>
                <a:latin typeface="Arial Unicode MS"/>
              </a:rPr>
              <a:t>exception</a:t>
            </a:r>
            <a:r>
              <a:rPr kumimoji="0" lang="ru-RU" altLang="ru-RU" sz="2300" b="0" i="0" u="none" strike="noStrike" cap="none" normalizeH="0" baseline="0" dirty="0">
                <a:ln>
                  <a:noFill/>
                </a:ln>
                <a:solidFill>
                  <a:schemeClr val="tx1"/>
                </a:solidFill>
                <a:effectLst/>
                <a:latin typeface="Arial Unicode MS"/>
              </a:rPr>
              <a:t>()</a:t>
            </a:r>
            <a:r>
              <a:rPr kumimoji="0" lang="ru-RU" altLang="ru-RU" sz="2300" b="0" i="0" u="none" strike="noStrike" cap="none" normalizeH="0" baseline="0" dirty="0">
                <a:ln>
                  <a:noFill/>
                </a:ln>
                <a:solidFill>
                  <a:schemeClr val="tx1"/>
                </a:solidFill>
                <a:effectLst/>
              </a:rPr>
              <a:t> — возвращает исключение асинхронной операции в случае возникновения исключения.</a:t>
            </a:r>
            <a:r>
              <a:rPr kumimoji="0" lang="ru-RU" altLang="ru-RU" sz="23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737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pic>
        <p:nvPicPr>
          <p:cNvPr id="4" name="Рисунок 3">
            <a:extLst>
              <a:ext uri="{FF2B5EF4-FFF2-40B4-BE49-F238E27FC236}">
                <a16:creationId xmlns:a16="http://schemas.microsoft.com/office/drawing/2014/main" id="{6FB32EDF-B2E8-41BD-B599-0DFA2E8F94C0}"/>
              </a:ext>
            </a:extLst>
          </p:cNvPr>
          <p:cNvPicPr>
            <a:picLocks noChangeAspect="1"/>
          </p:cNvPicPr>
          <p:nvPr/>
        </p:nvPicPr>
        <p:blipFill>
          <a:blip r:embed="rId3"/>
          <a:stretch>
            <a:fillRect/>
          </a:stretch>
        </p:blipFill>
        <p:spPr>
          <a:xfrm>
            <a:off x="926165" y="0"/>
            <a:ext cx="6693833" cy="6861739"/>
          </a:xfrm>
          <a:prstGeom prst="rect">
            <a:avLst/>
          </a:prstGeom>
        </p:spPr>
      </p:pic>
    </p:spTree>
    <p:extLst>
      <p:ext uri="{BB962C8B-B14F-4D97-AF65-F5344CB8AC3E}">
        <p14:creationId xmlns:p14="http://schemas.microsoft.com/office/powerpoint/2010/main" val="3674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pic>
        <p:nvPicPr>
          <p:cNvPr id="6" name="Рисунок 5">
            <a:extLst>
              <a:ext uri="{FF2B5EF4-FFF2-40B4-BE49-F238E27FC236}">
                <a16:creationId xmlns:a16="http://schemas.microsoft.com/office/drawing/2014/main" id="{F9CDF40C-1B54-48F4-A4C9-10742AA7B279}"/>
              </a:ext>
            </a:extLst>
          </p:cNvPr>
          <p:cNvPicPr>
            <a:picLocks noChangeAspect="1"/>
          </p:cNvPicPr>
          <p:nvPr/>
        </p:nvPicPr>
        <p:blipFill>
          <a:blip r:embed="rId3"/>
          <a:stretch>
            <a:fillRect/>
          </a:stretch>
        </p:blipFill>
        <p:spPr>
          <a:xfrm>
            <a:off x="637611" y="0"/>
            <a:ext cx="7116859" cy="6857636"/>
          </a:xfrm>
          <a:prstGeom prst="rect">
            <a:avLst/>
          </a:prstGeom>
        </p:spPr>
      </p:pic>
    </p:spTree>
    <p:extLst>
      <p:ext uri="{BB962C8B-B14F-4D97-AF65-F5344CB8AC3E}">
        <p14:creationId xmlns:p14="http://schemas.microsoft.com/office/powerpoint/2010/main" val="91222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6287"/>
          </a:xfrm>
        </p:spPr>
      </p:pic>
      <p:sp>
        <p:nvSpPr>
          <p:cNvPr id="6" name="TextBox 5">
            <a:extLst>
              <a:ext uri="{FF2B5EF4-FFF2-40B4-BE49-F238E27FC236}">
                <a16:creationId xmlns:a16="http://schemas.microsoft.com/office/drawing/2014/main" id="{40FD2EEF-523D-47B8-99ED-3603ABE8185E}"/>
              </a:ext>
            </a:extLst>
          </p:cNvPr>
          <p:cNvSpPr txBox="1"/>
          <p:nvPr/>
        </p:nvSpPr>
        <p:spPr>
          <a:xfrm>
            <a:off x="80680" y="179294"/>
            <a:ext cx="8767482" cy="2246769"/>
          </a:xfrm>
          <a:prstGeom prst="rect">
            <a:avLst/>
          </a:prstGeom>
          <a:noFill/>
        </p:spPr>
        <p:txBody>
          <a:bodyPr wrap="square" rtlCol="0">
            <a:spAutoFit/>
          </a:bodyPr>
          <a:lstStyle/>
          <a:p>
            <a:r>
              <a:rPr lang="ru-RU" sz="2800" dirty="0"/>
              <a:t>Для безопасного обмена данными между несколькими потоками существуют так называемые </a:t>
            </a:r>
            <a:r>
              <a:rPr lang="ru-RU" sz="2800" dirty="0" err="1"/>
              <a:t>потокобезопасные</a:t>
            </a:r>
            <a:r>
              <a:rPr lang="ru-RU" sz="2800" dirty="0"/>
              <a:t> очереди. В питоне очереди вынесены в отдельный модуль </a:t>
            </a:r>
            <a:r>
              <a:rPr lang="en-US" sz="2800" dirty="0"/>
              <a:t>queue. </a:t>
            </a:r>
            <a:r>
              <a:rPr lang="ru-RU" sz="2800" dirty="0"/>
              <a:t>Все механизмы реализованы в классе </a:t>
            </a:r>
            <a:r>
              <a:rPr lang="en-US" sz="2800" dirty="0"/>
              <a:t>Queue.</a:t>
            </a:r>
            <a:endParaRPr lang="ru-RU" sz="2800" dirty="0"/>
          </a:p>
        </p:txBody>
      </p:sp>
      <p:pic>
        <p:nvPicPr>
          <p:cNvPr id="8" name="Рисунок 7">
            <a:extLst>
              <a:ext uri="{FF2B5EF4-FFF2-40B4-BE49-F238E27FC236}">
                <a16:creationId xmlns:a16="http://schemas.microsoft.com/office/drawing/2014/main" id="{03364837-DEB3-454D-A15F-932A28E71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917" y="2537884"/>
            <a:ext cx="5977218" cy="3942291"/>
          </a:xfrm>
          <a:prstGeom prst="rect">
            <a:avLst/>
          </a:prstGeom>
        </p:spPr>
      </p:pic>
    </p:spTree>
    <p:extLst>
      <p:ext uri="{BB962C8B-B14F-4D97-AF65-F5344CB8AC3E}">
        <p14:creationId xmlns:p14="http://schemas.microsoft.com/office/powerpoint/2010/main" val="78324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373546"/>
            <a:ext cx="8848162"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get</a:t>
            </a:r>
            <a:r>
              <a:rPr kumimoji="0" lang="ru-RU" altLang="ru-RU" sz="2800" b="0" i="0" u="none" strike="noStrike" cap="none" normalizeH="0" baseline="0" dirty="0">
                <a:ln>
                  <a:noFill/>
                </a:ln>
                <a:solidFill>
                  <a:schemeClr val="tx1"/>
                </a:solidFill>
                <a:effectLst/>
              </a:rPr>
              <a:t>(): Данный метод возвращает следующий элемент вызывая объект </a:t>
            </a:r>
            <a:r>
              <a:rPr kumimoji="0" lang="ru-RU" altLang="ru-RU" sz="2800" b="0" i="0" u="none" strike="noStrike" cap="none" normalizeH="0" baseline="0" dirty="0" err="1">
                <a:ln>
                  <a:noFill/>
                </a:ln>
                <a:solidFill>
                  <a:schemeClr val="tx1"/>
                </a:solidFill>
                <a:effectLst/>
              </a:rPr>
              <a:t>queue</a:t>
            </a:r>
            <a:r>
              <a:rPr kumimoji="0" lang="ru-RU" altLang="ru-RU" sz="2800" b="0" i="0" u="none" strike="noStrike" cap="none" normalizeH="0" baseline="0" dirty="0">
                <a:ln>
                  <a:noFill/>
                </a:ln>
                <a:solidFill>
                  <a:schemeClr val="tx1"/>
                </a:solidFill>
                <a:effectLst/>
              </a:rPr>
              <a:t> и удаляя его из этого объекта </a:t>
            </a:r>
            <a:r>
              <a:rPr kumimoji="0" lang="ru-RU" altLang="ru-RU" sz="2800" b="0" i="0" u="none" strike="noStrike" cap="none" normalizeH="0" baseline="0" dirty="0" err="1">
                <a:ln>
                  <a:noFill/>
                </a:ln>
                <a:solidFill>
                  <a:schemeClr val="tx1"/>
                </a:solidFill>
                <a:effectLst/>
              </a:rPr>
              <a:t>queue</a:t>
            </a:r>
            <a:endParaRPr kumimoji="0" lang="ru-RU" altLang="ru-RU"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put</a:t>
            </a:r>
            <a:r>
              <a:rPr kumimoji="0" lang="ru-RU" altLang="ru-RU" sz="2800" b="0" i="0" u="none" strike="noStrike" cap="none" normalizeH="0" baseline="0" dirty="0">
                <a:ln>
                  <a:noFill/>
                </a:ln>
                <a:solidFill>
                  <a:schemeClr val="tx1"/>
                </a:solidFill>
                <a:effectLst/>
              </a:rPr>
              <a:t>(): Этот метод добавляет новый элемент в данный вызываемый объект </a:t>
            </a:r>
            <a:r>
              <a:rPr kumimoji="0" lang="ru-RU" altLang="ru-RU" sz="2800" b="0" i="0" u="none" strike="noStrike" cap="none" normalizeH="0" baseline="0" dirty="0" err="1">
                <a:ln>
                  <a:noFill/>
                </a:ln>
                <a:solidFill>
                  <a:schemeClr val="tx1"/>
                </a:solidFill>
                <a:effectLst/>
              </a:rPr>
              <a:t>queue</a:t>
            </a:r>
            <a:endParaRPr kumimoji="0" lang="ru-RU" altLang="ru-RU"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qsize</a:t>
            </a:r>
            <a:r>
              <a:rPr kumimoji="0" lang="ru-RU" altLang="ru-RU" sz="2800" b="0" i="0" u="none" strike="noStrike" cap="none" normalizeH="0" baseline="0" dirty="0">
                <a:ln>
                  <a:noFill/>
                </a:ln>
                <a:solidFill>
                  <a:schemeClr val="tx1"/>
                </a:solidFill>
                <a:effectLst/>
              </a:rPr>
              <a:t>(): Этот метод возвращает общее число текущих элементов в данном вызываемом объекте </a:t>
            </a:r>
            <a:r>
              <a:rPr kumimoji="0" lang="ru-RU" altLang="ru-RU" sz="2800" b="0" i="0" u="none" strike="noStrike" cap="none" normalizeH="0" baseline="0" dirty="0" err="1">
                <a:ln>
                  <a:noFill/>
                </a:ln>
                <a:solidFill>
                  <a:schemeClr val="tx1"/>
                </a:solidFill>
                <a:effectLst/>
              </a:rPr>
              <a:t>queue</a:t>
            </a:r>
            <a:r>
              <a:rPr kumimoji="0" lang="ru-RU" altLang="ru-RU" sz="2800" b="0" i="0" u="none" strike="noStrike" cap="none" normalizeH="0" baseline="0" dirty="0">
                <a:ln>
                  <a:noFill/>
                </a:ln>
                <a:solidFill>
                  <a:schemeClr val="tx1"/>
                </a:solidFill>
                <a:effectLst/>
              </a:rPr>
              <a:t> (то есть его размер).</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empty</a:t>
            </a:r>
            <a:r>
              <a:rPr kumimoji="0" lang="ru-RU" altLang="ru-RU" sz="2800" b="0" i="0" u="none" strike="noStrike" cap="none" normalizeH="0" baseline="0" dirty="0">
                <a:ln>
                  <a:noFill/>
                </a:ln>
                <a:solidFill>
                  <a:schemeClr val="tx1"/>
                </a:solidFill>
                <a:effectLst/>
              </a:rPr>
              <a:t>(): Такой метод возвращает некое Булево значение, указывающее является ли вызываемый объект </a:t>
            </a:r>
            <a:r>
              <a:rPr kumimoji="0" lang="ru-RU" altLang="ru-RU" sz="2800" b="0" i="0" u="none" strike="noStrike" cap="none" normalizeH="0" baseline="0" dirty="0" err="1">
                <a:ln>
                  <a:noFill/>
                </a:ln>
                <a:solidFill>
                  <a:schemeClr val="tx1"/>
                </a:solidFill>
                <a:effectLst/>
              </a:rPr>
              <a:t>queue</a:t>
            </a:r>
            <a:r>
              <a:rPr kumimoji="0" lang="ru-RU" altLang="ru-RU" sz="2800" b="0" i="0" u="none" strike="noStrike" cap="none" normalizeH="0" baseline="0" dirty="0">
                <a:ln>
                  <a:noFill/>
                </a:ln>
                <a:solidFill>
                  <a:schemeClr val="tx1"/>
                </a:solidFill>
                <a:effectLst/>
              </a:rPr>
              <a:t> пустым.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2800" b="0" i="0" u="none" strike="noStrike" cap="none" normalizeH="0" baseline="0" dirty="0" err="1">
                <a:ln>
                  <a:noFill/>
                </a:ln>
                <a:solidFill>
                  <a:schemeClr val="tx1"/>
                </a:solidFill>
                <a:effectLst/>
              </a:rPr>
              <a:t>full</a:t>
            </a:r>
            <a:r>
              <a:rPr kumimoji="0" lang="ru-RU" altLang="ru-RU" sz="2800" b="0" i="0" u="none" strike="noStrike" cap="none" normalizeH="0" baseline="0" dirty="0">
                <a:ln>
                  <a:noFill/>
                </a:ln>
                <a:solidFill>
                  <a:schemeClr val="tx1"/>
                </a:solidFill>
                <a:effectLst/>
              </a:rPr>
              <a:t>(): Данный метод возвращает некое Булево значение, указывающее является ли вызываемый объект </a:t>
            </a:r>
            <a:r>
              <a:rPr kumimoji="0" lang="ru-RU" altLang="ru-RU" sz="2800" b="0" i="0" u="none" strike="noStrike" cap="none" normalizeH="0" baseline="0" dirty="0" err="1">
                <a:ln>
                  <a:noFill/>
                </a:ln>
                <a:solidFill>
                  <a:schemeClr val="tx1"/>
                </a:solidFill>
                <a:effectLst/>
              </a:rPr>
              <a:t>queue</a:t>
            </a:r>
            <a:r>
              <a:rPr kumimoji="0" lang="ru-RU" altLang="ru-RU" sz="2800" b="0" i="0" u="none" strike="noStrike" cap="none" normalizeH="0" baseline="0" dirty="0">
                <a:ln>
                  <a:noFill/>
                </a:ln>
                <a:solidFill>
                  <a:schemeClr val="tx1"/>
                </a:solidFill>
                <a:effectLst/>
              </a:rPr>
              <a:t> заполненным.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8428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6287"/>
          </a:xfrm>
        </p:spPr>
      </p:pic>
      <p:sp>
        <p:nvSpPr>
          <p:cNvPr id="4" name="Rectangle 1">
            <a:extLst>
              <a:ext uri="{FF2B5EF4-FFF2-40B4-BE49-F238E27FC236}">
                <a16:creationId xmlns:a16="http://schemas.microsoft.com/office/drawing/2014/main" id="{1296D8CD-689D-449B-A4BA-0F0617816036}"/>
              </a:ext>
            </a:extLst>
          </p:cNvPr>
          <p:cNvSpPr>
            <a:spLocks noChangeArrowheads="1"/>
          </p:cNvSpPr>
          <p:nvPr/>
        </p:nvSpPr>
        <p:spPr bwMode="auto">
          <a:xfrm>
            <a:off x="17929" y="-50374"/>
            <a:ext cx="88481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t>Ч</a:t>
            </a:r>
            <a:r>
              <a:rPr kumimoji="0" lang="ru-RU" altLang="ru-RU" sz="2400" b="0" i="0" u="none" strike="noStrike" cap="none" normalizeH="0" baseline="0" dirty="0">
                <a:ln>
                  <a:noFill/>
                </a:ln>
                <a:solidFill>
                  <a:schemeClr val="tx1"/>
                </a:solidFill>
                <a:effectLst/>
              </a:rPr>
              <a:t>тобы создать новую очередь, нужно использовать конструктор </a:t>
            </a:r>
            <a:r>
              <a:rPr kumimoji="0" lang="ru-RU" altLang="ru-RU" sz="2400" b="0" i="0" u="none" strike="noStrike" cap="none" normalizeH="0" baseline="0" dirty="0" err="1">
                <a:ln>
                  <a:noFill/>
                </a:ln>
                <a:solidFill>
                  <a:schemeClr val="tx1"/>
                </a:solidFill>
                <a:effectLst/>
              </a:rPr>
              <a:t>Queue</a:t>
            </a:r>
            <a:r>
              <a:rPr kumimoji="0" lang="ru-RU" altLang="ru-RU" sz="2400" b="0" i="0" u="none" strike="noStrike" cap="none" normalizeH="0" baseline="0" dirty="0">
                <a:ln>
                  <a:noFill/>
                </a:ln>
                <a:solidFill>
                  <a:schemeClr val="tx1"/>
                </a:solidFill>
                <a:effectLst/>
              </a:rPr>
              <a:t> следующим образом: </a:t>
            </a:r>
          </a:p>
        </p:txBody>
      </p:sp>
      <p:pic>
        <p:nvPicPr>
          <p:cNvPr id="6" name="Рисунок 5">
            <a:extLst>
              <a:ext uri="{FF2B5EF4-FFF2-40B4-BE49-F238E27FC236}">
                <a16:creationId xmlns:a16="http://schemas.microsoft.com/office/drawing/2014/main" id="{3334BD46-4C00-4676-B581-9C415F9724D6}"/>
              </a:ext>
            </a:extLst>
          </p:cNvPr>
          <p:cNvPicPr>
            <a:picLocks noChangeAspect="1"/>
          </p:cNvPicPr>
          <p:nvPr/>
        </p:nvPicPr>
        <p:blipFill>
          <a:blip r:embed="rId3"/>
          <a:stretch>
            <a:fillRect/>
          </a:stretch>
        </p:blipFill>
        <p:spPr>
          <a:xfrm>
            <a:off x="132509" y="789797"/>
            <a:ext cx="2352675" cy="1133475"/>
          </a:xfrm>
          <a:prstGeom prst="rect">
            <a:avLst/>
          </a:prstGeom>
        </p:spPr>
      </p:pic>
      <p:sp>
        <p:nvSpPr>
          <p:cNvPr id="7" name="Прямоугольник 6">
            <a:extLst>
              <a:ext uri="{FF2B5EF4-FFF2-40B4-BE49-F238E27FC236}">
                <a16:creationId xmlns:a16="http://schemas.microsoft.com/office/drawing/2014/main" id="{5D4D4CB2-C76F-4B23-B142-7E5AC07AE6E8}"/>
              </a:ext>
            </a:extLst>
          </p:cNvPr>
          <p:cNvSpPr/>
          <p:nvPr/>
        </p:nvSpPr>
        <p:spPr>
          <a:xfrm>
            <a:off x="17928" y="2055814"/>
            <a:ext cx="8848161" cy="830997"/>
          </a:xfrm>
          <a:prstGeom prst="rect">
            <a:avLst/>
          </a:prstGeom>
        </p:spPr>
        <p:txBody>
          <a:bodyPr wrap="square">
            <a:spAutoFit/>
          </a:bodyPr>
          <a:lstStyle/>
          <a:p>
            <a:r>
              <a:rPr lang="ru-RU" sz="2400" dirty="0"/>
              <a:t>Чтобы создать очередь с ограничением по размеру, можно использовать параметр </a:t>
            </a:r>
            <a:r>
              <a:rPr lang="en-US" sz="2400" dirty="0" err="1"/>
              <a:t>maxsize</a:t>
            </a:r>
            <a:r>
              <a:rPr lang="en-US" sz="2400" dirty="0"/>
              <a:t>.</a:t>
            </a:r>
            <a:endParaRPr lang="ru-RU" sz="2400" dirty="0"/>
          </a:p>
        </p:txBody>
      </p:sp>
      <p:pic>
        <p:nvPicPr>
          <p:cNvPr id="8" name="Рисунок 7">
            <a:extLst>
              <a:ext uri="{FF2B5EF4-FFF2-40B4-BE49-F238E27FC236}">
                <a16:creationId xmlns:a16="http://schemas.microsoft.com/office/drawing/2014/main" id="{C168D02B-571E-4B64-A7E1-354E30A424A4}"/>
              </a:ext>
            </a:extLst>
          </p:cNvPr>
          <p:cNvPicPr>
            <a:picLocks noChangeAspect="1"/>
          </p:cNvPicPr>
          <p:nvPr/>
        </p:nvPicPr>
        <p:blipFill>
          <a:blip r:embed="rId4"/>
          <a:stretch>
            <a:fillRect/>
          </a:stretch>
        </p:blipFill>
        <p:spPr>
          <a:xfrm>
            <a:off x="132509" y="2886811"/>
            <a:ext cx="2609850" cy="1162050"/>
          </a:xfrm>
          <a:prstGeom prst="rect">
            <a:avLst/>
          </a:prstGeom>
        </p:spPr>
      </p:pic>
      <p:sp>
        <p:nvSpPr>
          <p:cNvPr id="9" name="Прямоугольник 8">
            <a:extLst>
              <a:ext uri="{FF2B5EF4-FFF2-40B4-BE49-F238E27FC236}">
                <a16:creationId xmlns:a16="http://schemas.microsoft.com/office/drawing/2014/main" id="{03EA7FE8-C6F9-4748-BEBD-3AD0A9660D47}"/>
              </a:ext>
            </a:extLst>
          </p:cNvPr>
          <p:cNvSpPr/>
          <p:nvPr/>
        </p:nvSpPr>
        <p:spPr>
          <a:xfrm>
            <a:off x="17928" y="4111629"/>
            <a:ext cx="8848160" cy="1569660"/>
          </a:xfrm>
          <a:prstGeom prst="rect">
            <a:avLst/>
          </a:prstGeom>
        </p:spPr>
        <p:txBody>
          <a:bodyPr wrap="square">
            <a:spAutoFit/>
          </a:bodyPr>
          <a:lstStyle/>
          <a:p>
            <a:r>
              <a:rPr lang="ru-RU" sz="2400" dirty="0"/>
              <a:t>Чтобы добавить элемент в очередь, нужно использовать метод</a:t>
            </a:r>
            <a:r>
              <a:rPr lang="en-US" sz="2400" dirty="0"/>
              <a:t> put().</a:t>
            </a:r>
            <a:r>
              <a:rPr lang="ru-RU" sz="2400" dirty="0"/>
              <a:t> Как только очередь заполнится, вы не сможете добавить в нее элемент.</a:t>
            </a:r>
            <a:r>
              <a:rPr lang="en-US" sz="2400" dirty="0"/>
              <a:t> </a:t>
            </a:r>
            <a:r>
              <a:rPr lang="ru-RU" sz="2400" dirty="0"/>
              <a:t>Вызов метода </a:t>
            </a:r>
            <a:r>
              <a:rPr lang="en-US" sz="2400" dirty="0"/>
              <a:t>put() </a:t>
            </a:r>
            <a:r>
              <a:rPr lang="ru-RU" sz="2400" dirty="0"/>
              <a:t>в таком случае будет блокироваться до тех пор пока в очереди не освободится место.</a:t>
            </a:r>
          </a:p>
        </p:txBody>
      </p:sp>
    </p:spTree>
    <p:extLst>
      <p:ext uri="{BB962C8B-B14F-4D97-AF65-F5344CB8AC3E}">
        <p14:creationId xmlns:p14="http://schemas.microsoft.com/office/powerpoint/2010/main" val="45400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1" y="-1"/>
            <a:ext cx="88481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ru-RU" sz="2800" dirty="0"/>
              <a:t>Элемент, который вы добавляете в очередь, представляет собой единицу работы или задачу.</a:t>
            </a:r>
          </a:p>
          <a:p>
            <a:pPr lvl="0" eaLnBrk="0" fontAlgn="base" hangingPunct="0">
              <a:spcBef>
                <a:spcPct val="0"/>
              </a:spcBef>
              <a:spcAft>
                <a:spcPct val="0"/>
              </a:spcAft>
            </a:pPr>
            <a:r>
              <a:rPr kumimoji="0" lang="ru-RU" altLang="ru-RU" sz="2800" b="0" i="0" u="none" strike="noStrike" cap="none" normalizeH="0" baseline="0" dirty="0">
                <a:ln>
                  <a:noFill/>
                </a:ln>
                <a:solidFill>
                  <a:schemeClr val="tx1"/>
                </a:solidFill>
                <a:effectLst/>
              </a:rPr>
              <a:t>Когда поток вызовет метод </a:t>
            </a:r>
            <a:r>
              <a:rPr kumimoji="0" lang="en-US" altLang="ru-RU" sz="2800" b="0" i="0" u="none" strike="noStrike" cap="none" normalizeH="0" baseline="0" dirty="0">
                <a:ln>
                  <a:noFill/>
                </a:ln>
                <a:solidFill>
                  <a:schemeClr val="tx1"/>
                </a:solidFill>
                <a:effectLst/>
              </a:rPr>
              <a:t>get()</a:t>
            </a:r>
            <a:r>
              <a:rPr kumimoji="0" lang="ru-RU" altLang="ru-RU" sz="2800" b="0" i="0" u="none" strike="noStrike" cap="none" normalizeH="0" baseline="0" dirty="0">
                <a:ln>
                  <a:noFill/>
                </a:ln>
                <a:solidFill>
                  <a:schemeClr val="tx1"/>
                </a:solidFill>
                <a:effectLst/>
              </a:rPr>
              <a:t> ему может потребоваться обработать задачу перед тем как выполнить ее. После завершения поток может вызвать метод </a:t>
            </a:r>
            <a:r>
              <a:rPr kumimoji="0" lang="en-US" altLang="ru-RU" sz="2800" b="0" i="0" u="none" strike="noStrike" cap="none" normalizeH="0" baseline="0" dirty="0" err="1">
                <a:ln>
                  <a:noFill/>
                </a:ln>
                <a:solidFill>
                  <a:schemeClr val="tx1"/>
                </a:solidFill>
                <a:effectLst/>
              </a:rPr>
              <a:t>task_done</a:t>
            </a:r>
            <a:r>
              <a:rPr kumimoji="0" lang="en-US" altLang="ru-RU" sz="2800" b="0" i="0" u="none" strike="noStrike" cap="none" normalizeH="0" baseline="0" dirty="0">
                <a:ln>
                  <a:noFill/>
                </a:ln>
                <a:solidFill>
                  <a:schemeClr val="tx1"/>
                </a:solidFill>
                <a:effectLst/>
              </a:rPr>
              <a:t>() </a:t>
            </a:r>
            <a:r>
              <a:rPr kumimoji="0" lang="ru-RU" altLang="ru-RU" sz="2800" b="0" i="0" u="none" strike="noStrike" cap="none" normalizeH="0" baseline="0" dirty="0">
                <a:ln>
                  <a:noFill/>
                </a:ln>
                <a:solidFill>
                  <a:schemeClr val="tx1"/>
                </a:solidFill>
                <a:effectLst/>
              </a:rPr>
              <a:t>чтобы указать что задача выполнена.</a:t>
            </a:r>
          </a:p>
        </p:txBody>
      </p:sp>
      <p:pic>
        <p:nvPicPr>
          <p:cNvPr id="4" name="Рисунок 3">
            <a:extLst>
              <a:ext uri="{FF2B5EF4-FFF2-40B4-BE49-F238E27FC236}">
                <a16:creationId xmlns:a16="http://schemas.microsoft.com/office/drawing/2014/main" id="{30772221-101B-44B8-93EE-EB2ABED905C4}"/>
              </a:ext>
            </a:extLst>
          </p:cNvPr>
          <p:cNvPicPr>
            <a:picLocks noChangeAspect="1"/>
          </p:cNvPicPr>
          <p:nvPr/>
        </p:nvPicPr>
        <p:blipFill>
          <a:blip r:embed="rId3"/>
          <a:stretch>
            <a:fillRect/>
          </a:stretch>
        </p:blipFill>
        <p:spPr>
          <a:xfrm>
            <a:off x="84605" y="2677655"/>
            <a:ext cx="3524250" cy="1905000"/>
          </a:xfrm>
          <a:prstGeom prst="rect">
            <a:avLst/>
          </a:prstGeom>
        </p:spPr>
      </p:pic>
      <p:sp>
        <p:nvSpPr>
          <p:cNvPr id="6" name="Прямоугольник 5">
            <a:extLst>
              <a:ext uri="{FF2B5EF4-FFF2-40B4-BE49-F238E27FC236}">
                <a16:creationId xmlns:a16="http://schemas.microsoft.com/office/drawing/2014/main" id="{08D35C4A-9E47-4E35-A3DA-7765A846503D}"/>
              </a:ext>
            </a:extLst>
          </p:cNvPr>
          <p:cNvSpPr/>
          <p:nvPr/>
        </p:nvSpPr>
        <p:spPr>
          <a:xfrm>
            <a:off x="84605" y="4582655"/>
            <a:ext cx="8763556" cy="954107"/>
          </a:xfrm>
          <a:prstGeom prst="rect">
            <a:avLst/>
          </a:prstGeom>
        </p:spPr>
        <p:txBody>
          <a:bodyPr wrap="square">
            <a:spAutoFit/>
          </a:bodyPr>
          <a:lstStyle/>
          <a:p>
            <a:r>
              <a:rPr lang="ru-RU" sz="2800" dirty="0"/>
              <a:t>Чтобы дождаться завершения всех задач в очереди, можно вызвать метод </a:t>
            </a:r>
            <a:r>
              <a:rPr lang="en-US" sz="2800" dirty="0" err="1"/>
              <a:t>queue.join</a:t>
            </a:r>
            <a:r>
              <a:rPr lang="en-US" sz="2800" dirty="0"/>
              <a:t>().</a:t>
            </a:r>
            <a:endParaRPr lang="ru-RU" sz="2800" dirty="0"/>
          </a:p>
        </p:txBody>
      </p:sp>
    </p:spTree>
    <p:extLst>
      <p:ext uri="{BB962C8B-B14F-4D97-AF65-F5344CB8AC3E}">
        <p14:creationId xmlns:p14="http://schemas.microsoft.com/office/powerpoint/2010/main" val="230126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pic>
        <p:nvPicPr>
          <p:cNvPr id="4" name="Рисунок 3">
            <a:extLst>
              <a:ext uri="{FF2B5EF4-FFF2-40B4-BE49-F238E27FC236}">
                <a16:creationId xmlns:a16="http://schemas.microsoft.com/office/drawing/2014/main" id="{DBACFB0C-FA86-4ACC-BAA7-DD50DE187C94}"/>
              </a:ext>
            </a:extLst>
          </p:cNvPr>
          <p:cNvPicPr>
            <a:picLocks noChangeAspect="1"/>
          </p:cNvPicPr>
          <p:nvPr/>
        </p:nvPicPr>
        <p:blipFill>
          <a:blip r:embed="rId3"/>
          <a:stretch>
            <a:fillRect/>
          </a:stretch>
        </p:blipFill>
        <p:spPr>
          <a:xfrm>
            <a:off x="1694329" y="0"/>
            <a:ext cx="5282796" cy="6856286"/>
          </a:xfrm>
          <a:prstGeom prst="rect">
            <a:avLst/>
          </a:prstGeom>
        </p:spPr>
      </p:pic>
    </p:spTree>
    <p:extLst>
      <p:ext uri="{BB962C8B-B14F-4D97-AF65-F5344CB8AC3E}">
        <p14:creationId xmlns:p14="http://schemas.microsoft.com/office/powerpoint/2010/main" val="110570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sp>
        <p:nvSpPr>
          <p:cNvPr id="6" name="Прямоугольник 5">
            <a:extLst>
              <a:ext uri="{FF2B5EF4-FFF2-40B4-BE49-F238E27FC236}">
                <a16:creationId xmlns:a16="http://schemas.microsoft.com/office/drawing/2014/main" id="{779A957A-EC97-4087-9768-427CB3679B95}"/>
              </a:ext>
            </a:extLst>
          </p:cNvPr>
          <p:cNvSpPr/>
          <p:nvPr/>
        </p:nvSpPr>
        <p:spPr>
          <a:xfrm>
            <a:off x="0" y="72730"/>
            <a:ext cx="8848162" cy="5324535"/>
          </a:xfrm>
          <a:prstGeom prst="rect">
            <a:avLst/>
          </a:prstGeom>
        </p:spPr>
        <p:txBody>
          <a:bodyPr wrap="square">
            <a:spAutoFit/>
          </a:bodyPr>
          <a:lstStyle/>
          <a:p>
            <a:r>
              <a:rPr lang="ru-RU" sz="2000" dirty="0"/>
              <a:t>Порой не желательно иметь столько же потоков, сколько задач у нас имеется для обработки. Скажем, у вас имеется большое число подлежащих обработки, тогда было бы достаточно не эффективно порождать то же самое число потоков и иметь каждый поток исполняющим только одну задачу. Может дать больше преимуществ наличие фиксированного числа потоков (обычно именуемого неким пулом потоков), который мог бы работать с имеющимися задачами на основе кооперации.</a:t>
            </a:r>
            <a:endParaRPr lang="en-US" sz="2000" dirty="0"/>
          </a:p>
          <a:p>
            <a:r>
              <a:rPr lang="ru-RU" sz="2000" dirty="0"/>
              <a:t>Здесь на сцену выходит понятие очереди. У нас есть возможность спроектировать некую структуру, в которой наш пул потоков не будет сохранять какую бы то ни было информацию относящуюся к задачам, которые ему следует исполнять, а вместо этого сами задачи хранятся в некоторой очереди (иными словами, создают очередь задач), и соответствующие элементы из этой очереди будут питать персональных участников имеющегося пула потоков. По мере того как выбранная задача завершается неким участником нашего пула потоков, если присутствующая очередь задач всё ещё содержит подлежащие обработке элементы, тогда следующий элемент из этой очереди будет отправлен в тот поток, который только что освободился.</a:t>
            </a:r>
          </a:p>
        </p:txBody>
      </p:sp>
    </p:spTree>
    <p:extLst>
      <p:ext uri="{BB962C8B-B14F-4D97-AF65-F5344CB8AC3E}">
        <p14:creationId xmlns:p14="http://schemas.microsoft.com/office/powerpoint/2010/main" val="147201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pic>
        <p:nvPicPr>
          <p:cNvPr id="7" name="Рисунок 6">
            <a:extLst>
              <a:ext uri="{FF2B5EF4-FFF2-40B4-BE49-F238E27FC236}">
                <a16:creationId xmlns:a16="http://schemas.microsoft.com/office/drawing/2014/main" id="{7A3B6374-7EAC-40DA-B3CD-C27D75E91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083"/>
            <a:ext cx="8848162" cy="5162037"/>
          </a:xfrm>
          <a:prstGeom prst="rect">
            <a:avLst/>
          </a:prstGeom>
        </p:spPr>
      </p:pic>
    </p:spTree>
    <p:extLst>
      <p:ext uri="{BB962C8B-B14F-4D97-AF65-F5344CB8AC3E}">
        <p14:creationId xmlns:p14="http://schemas.microsoft.com/office/powerpoint/2010/main" val="72466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F9686-2FBF-4596-9346-329D74B2902D}"/>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6DDA46C0-457B-497D-AFB3-092BED940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3"/>
            <a:ext cx="12192000" cy="6856287"/>
          </a:xfrm>
        </p:spPr>
      </p:pic>
      <p:sp>
        <p:nvSpPr>
          <p:cNvPr id="3" name="Rectangle 1">
            <a:extLst>
              <a:ext uri="{FF2B5EF4-FFF2-40B4-BE49-F238E27FC236}">
                <a16:creationId xmlns:a16="http://schemas.microsoft.com/office/drawing/2014/main" id="{D24846DB-0120-4276-AE3F-8ABDCB29E88B}"/>
              </a:ext>
            </a:extLst>
          </p:cNvPr>
          <p:cNvSpPr>
            <a:spLocks noChangeArrowheads="1"/>
          </p:cNvSpPr>
          <p:nvPr/>
        </p:nvSpPr>
        <p:spPr bwMode="auto">
          <a:xfrm>
            <a:off x="0" y="2858108"/>
            <a:ext cx="8848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endParaRPr>
          </a:p>
        </p:txBody>
      </p:sp>
      <p:sp>
        <p:nvSpPr>
          <p:cNvPr id="4" name="Прямоугольник 3">
            <a:extLst>
              <a:ext uri="{FF2B5EF4-FFF2-40B4-BE49-F238E27FC236}">
                <a16:creationId xmlns:a16="http://schemas.microsoft.com/office/drawing/2014/main" id="{D71F5477-9515-47D5-8691-43EE1F6AD894}"/>
              </a:ext>
            </a:extLst>
          </p:cNvPr>
          <p:cNvSpPr/>
          <p:nvPr/>
        </p:nvSpPr>
        <p:spPr>
          <a:xfrm>
            <a:off x="0" y="91083"/>
            <a:ext cx="8848162" cy="3416320"/>
          </a:xfrm>
          <a:prstGeom prst="rect">
            <a:avLst/>
          </a:prstGeom>
        </p:spPr>
        <p:txBody>
          <a:bodyPr wrap="square">
            <a:spAutoFit/>
          </a:bodyPr>
          <a:lstStyle/>
          <a:p>
            <a:r>
              <a:rPr lang="ru-RU" sz="2400" dirty="0"/>
              <a:t>Каждый поток в пуле называется рабочим потоком или просто рабочим (</a:t>
            </a:r>
            <a:r>
              <a:rPr lang="ru-RU" sz="2400" dirty="0" err="1"/>
              <a:t>worker</a:t>
            </a:r>
            <a:r>
              <a:rPr lang="ru-RU" sz="2400" dirty="0"/>
              <a:t>). Пул потоков позволяет повторно использовать рабочие потоки после выполнения задач. Он также защищает от неожиданных сбоев — например, исключений.</a:t>
            </a:r>
          </a:p>
          <a:p>
            <a:r>
              <a:rPr lang="ru-RU" sz="2400" dirty="0"/>
              <a:t>Обычно пул потоков позволяет настраивать количество рабочих потоков и предоставляет определенное соглашение об именовании для каждого рабочего потока.</a:t>
            </a:r>
            <a:endParaRPr lang="en-US" sz="2400" dirty="0"/>
          </a:p>
          <a:p>
            <a:r>
              <a:rPr lang="ru-RU" sz="2400" dirty="0"/>
              <a:t>Для создания пулов потоков используется класс</a:t>
            </a:r>
            <a:r>
              <a:rPr lang="en-US" sz="2400" dirty="0"/>
              <a:t> </a:t>
            </a:r>
            <a:r>
              <a:rPr lang="en-US" sz="2400" dirty="0" err="1"/>
              <a:t>ThreadPoolExecutor</a:t>
            </a:r>
            <a:r>
              <a:rPr lang="en-US" sz="2400" dirty="0"/>
              <a:t> </a:t>
            </a:r>
            <a:r>
              <a:rPr lang="ru-RU" sz="2400" dirty="0"/>
              <a:t>из модуля </a:t>
            </a:r>
            <a:r>
              <a:rPr lang="en-US" sz="2400" dirty="0" err="1"/>
              <a:t>concurrent.futures</a:t>
            </a:r>
            <a:r>
              <a:rPr lang="en-US" sz="2400" dirty="0"/>
              <a:t>.</a:t>
            </a:r>
            <a:endParaRPr lang="ru-RU" sz="2400" dirty="0"/>
          </a:p>
        </p:txBody>
      </p:sp>
    </p:spTree>
    <p:extLst>
      <p:ext uri="{BB962C8B-B14F-4D97-AF65-F5344CB8AC3E}">
        <p14:creationId xmlns:p14="http://schemas.microsoft.com/office/powerpoint/2010/main" val="270213828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636</Words>
  <Application>Microsoft Office PowerPoint</Application>
  <PresentationFormat>Широкоэкранный</PresentationFormat>
  <Paragraphs>29</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Arial Unicode MS</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2</cp:revision>
  <dcterms:created xsi:type="dcterms:W3CDTF">2023-02-26T12:50:31Z</dcterms:created>
  <dcterms:modified xsi:type="dcterms:W3CDTF">2023-02-26T15:31:53Z</dcterms:modified>
</cp:coreProperties>
</file>