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62B91-C809-4C6D-8715-DF375B4A5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E2C4E4-9B07-41CE-B40F-40805B956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0C5C41-E573-4819-8827-E219B13B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5EDE-FCD6-4B00-AD69-0B5D6ECE4F32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A2802C-1B6B-44FC-82BB-FABF6CA9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61E721-64FB-4125-9BE5-FC0EB87F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AEE2-96DE-429C-A6BF-01A45ABFF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40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65CD1-8200-414E-9F1C-7A38BBC1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813DC4-59A6-4B53-A449-001B215C5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845DCE-0B26-46B0-B6F5-1282C4C0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5EDE-FCD6-4B00-AD69-0B5D6ECE4F32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ABC2DA-93E8-4790-95EB-DBC06CFB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F337E5-AF3B-4643-A062-15B9E2DE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AEE2-96DE-429C-A6BF-01A45ABFF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93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4782EF-949E-40ED-ACC9-8EF05F399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393D30-20B4-4F26-B970-332A70B9E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6AB0DE-B472-4DBF-9DCE-C7E0B4BF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5EDE-FCD6-4B00-AD69-0B5D6ECE4F32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2A9049-466F-43D0-A7FE-104088C2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0020BB-D84D-4BF4-86E3-02C4712C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AEE2-96DE-429C-A6BF-01A45ABFF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33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D78F9-F81A-4C64-83C0-B3A3B967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DDA6A2-390D-4124-9CE7-DE0EC9D2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1E489A-75A3-4DCC-A150-359F4775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5EDE-FCD6-4B00-AD69-0B5D6ECE4F32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7D3437-6EE9-45A1-81C0-9D57CDA9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FFD550-0922-450B-B16B-EF45C8C8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AEE2-96DE-429C-A6BF-01A45ABFF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90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082FF-838E-4B1A-889A-749ED828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2D8DA8-05E7-4760-AFA2-874724B8D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C12C81-FC52-4BF0-854E-DF499932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5EDE-FCD6-4B00-AD69-0B5D6ECE4F32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CF6935-2C81-461C-9912-69F77F85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30522C-CA02-4867-9D01-4179058A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AEE2-96DE-429C-A6BF-01A45ABFF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86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B2A6A-DDEB-4698-9963-C253EC2A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C409ED-D3DE-471A-81EE-39C89E4BF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B44A77-3D5A-4192-8B27-D3B78D873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B184BD-B819-4170-B3D9-0313F55A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5EDE-FCD6-4B00-AD69-0B5D6ECE4F32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EF3F13-417E-4199-A1D5-D70CDCAA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6193E4-7968-4D33-B006-8ABB8F31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AEE2-96DE-429C-A6BF-01A45ABFF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55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534AF-C839-48A0-81A1-4FD3E779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11B510-36B2-4A49-BC48-DFEB83B5F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4E34AF-1CC6-473F-B7E9-DBB310090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3C9584-AF5D-4A36-8C29-31AD0C433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567983-9EE1-47FD-A032-CDB0FE6DA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7BAB2C-CE3E-4697-B745-E6588297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5EDE-FCD6-4B00-AD69-0B5D6ECE4F32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12EA957-21C5-49BB-8E16-F6A5E03E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4B57DD-892A-4F25-BFCE-9FEFB293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AEE2-96DE-429C-A6BF-01A45ABFF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93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6BB6F-179F-4863-814C-C1354C51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09DE2B-2E61-4DF6-AA77-57ADF0AA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5EDE-FCD6-4B00-AD69-0B5D6ECE4F32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96058D-6C01-4907-BDCF-2B1294BD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8FB779-E3A8-4C19-9F88-E34D82FC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AEE2-96DE-429C-A6BF-01A45ABFF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00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77534C-263C-4F84-8547-F13481FC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5EDE-FCD6-4B00-AD69-0B5D6ECE4F32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41521B-874D-4AB8-9977-F2D557BA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5AAC5D-E4DE-48BD-BCCD-8562B79B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AEE2-96DE-429C-A6BF-01A45ABFF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86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55575-FED2-42B8-B1ED-73EC73CD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0C026-C60A-407C-9192-F8EC39EF8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84E103-34A6-4D8E-A2D7-6EDA598F0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4D099C-6A92-42E2-9CE1-24BC084E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5EDE-FCD6-4B00-AD69-0B5D6ECE4F32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E8089C-3DAB-4B8A-94D3-B713672D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440D07-7CCB-4CD9-A221-89FE0502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AEE2-96DE-429C-A6BF-01A45ABFF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56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DA17A-E82E-424B-B1C4-79988A71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1D20E2-1E8B-46FB-968E-751C42A8C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DE4F27-E64B-4C95-BED0-2CD15F7CE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B65C50-486F-4018-80D3-CC22BE73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5EDE-FCD6-4B00-AD69-0B5D6ECE4F32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20385E-A52A-4CB1-AB8C-7AEE33AE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61AC03-5FA9-4AA7-811A-4F9120B5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AEE2-96DE-429C-A6BF-01A45ABFF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77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A0920-6030-4858-94E2-8F88BA55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0E5DC7-DF1E-41B6-9D12-ED007F7C0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2246C-95F5-4903-9C7D-2D1FCFDDA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A5EDE-FCD6-4B00-AD69-0B5D6ECE4F32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477E1F-48B9-41B4-BE6D-F7618F3A0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BA4740-53F6-4E14-A8A9-517DECD20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DAEE2-96DE-429C-A6BF-01A45ABFF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75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482A1-6E03-417A-9FDB-38AABF5F7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0E67AD-3364-484F-AC27-F241B40FC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BECDE3-0BF1-4912-AFE1-46F7405F8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1D10C3-4E15-409F-B89D-D2720371AF20}"/>
              </a:ext>
            </a:extLst>
          </p:cNvPr>
          <p:cNvSpPr txBox="1"/>
          <p:nvPr/>
        </p:nvSpPr>
        <p:spPr>
          <a:xfrm>
            <a:off x="977153" y="3012141"/>
            <a:ext cx="6946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Потоки и процессы в </a:t>
            </a:r>
            <a:r>
              <a:rPr lang="en-US" sz="4400" dirty="0">
                <a:solidFill>
                  <a:schemeClr val="bg1"/>
                </a:solidFill>
              </a:rPr>
              <a:t>Python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0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D61AC-0B19-40DE-981D-CBA04D5F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DCB97C-06B8-477D-9687-9CDA3382D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E55028-A2FF-4DA0-A9BA-42333D959873}"/>
              </a:ext>
            </a:extLst>
          </p:cNvPr>
          <p:cNvSpPr/>
          <p:nvPr/>
        </p:nvSpPr>
        <p:spPr>
          <a:xfrm>
            <a:off x="62752" y="104576"/>
            <a:ext cx="8776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84351E-CD8F-43A6-8CD0-0D1D90E07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943" y="29662"/>
            <a:ext cx="6106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6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D61AC-0B19-40DE-981D-CBA04D5F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DCB97C-06B8-477D-9687-9CDA3382D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F1624F1-9B76-40E2-9BDE-BB119C4EC787}"/>
              </a:ext>
            </a:extLst>
          </p:cNvPr>
          <p:cNvSpPr/>
          <p:nvPr/>
        </p:nvSpPr>
        <p:spPr>
          <a:xfrm>
            <a:off x="81018" y="115652"/>
            <a:ext cx="8776111" cy="726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0" dirty="0">
                <a:effectLst/>
              </a:rPr>
              <a:t>Для начала разберемся с терминологией</a:t>
            </a:r>
            <a:r>
              <a:rPr lang="en-US" sz="2200" b="0" dirty="0">
                <a:effectLst/>
              </a:rPr>
              <a:t>:</a:t>
            </a:r>
          </a:p>
          <a:p>
            <a:r>
              <a:rPr lang="ru-RU" sz="2200" b="1" dirty="0"/>
              <a:t>Синхронное</a:t>
            </a:r>
            <a:r>
              <a:rPr lang="ru-RU" sz="2200" b="0" dirty="0">
                <a:effectLst/>
              </a:rPr>
              <a:t> выполнение программы подразумевает последовательное выполнение операций.</a:t>
            </a:r>
            <a:endParaRPr lang="en-US" sz="2200" b="0" dirty="0">
              <a:effectLst/>
            </a:endParaRPr>
          </a:p>
          <a:p>
            <a:r>
              <a:rPr lang="ru-RU" sz="2200" b="1" dirty="0"/>
              <a:t>Асинхронное</a:t>
            </a:r>
            <a:r>
              <a:rPr lang="ru-RU" sz="2200" b="0" dirty="0">
                <a:effectLst/>
              </a:rPr>
              <a:t> – предполагает возможность независимого выполнения задач.</a:t>
            </a:r>
            <a:endParaRPr lang="ru-RU" sz="2200" dirty="0"/>
          </a:p>
          <a:p>
            <a:r>
              <a:rPr lang="ru-RU" sz="2200" dirty="0"/>
              <a:t>Другими словами</a:t>
            </a:r>
            <a:r>
              <a:rPr lang="en-US" sz="2200" dirty="0"/>
              <a:t>, </a:t>
            </a:r>
            <a:r>
              <a:rPr lang="ru-RU" sz="2200" b="0" dirty="0">
                <a:effectLst/>
              </a:rPr>
              <a:t>синхронность —  это когда вы сначала сварили картошку, а потом помыли кастрюлю, и помыть ее раньше того, как в ней приготовили вы не можете. Асинхронность —  это когда вы варите картошку и одновременно прибираетесь на кухне – эти задачи можно выполнять параллельно.</a:t>
            </a:r>
            <a:endParaRPr lang="ru-RU" sz="2200" dirty="0"/>
          </a:p>
          <a:p>
            <a:r>
              <a:rPr lang="ru-RU" sz="2200" b="0" dirty="0">
                <a:effectLst/>
              </a:rPr>
              <a:t>Теперь несколько слов о </a:t>
            </a:r>
            <a:r>
              <a:rPr lang="ru-RU" sz="2200" b="1" dirty="0"/>
              <a:t>конкурентности</a:t>
            </a:r>
            <a:r>
              <a:rPr lang="ru-RU" sz="2200" b="0" dirty="0">
                <a:effectLst/>
              </a:rPr>
              <a:t> и </a:t>
            </a:r>
            <a:r>
              <a:rPr lang="ru-RU" sz="2200" b="1" dirty="0"/>
              <a:t>параллелизме</a:t>
            </a:r>
            <a:r>
              <a:rPr lang="ru-RU" sz="2200" b="0" dirty="0">
                <a:effectLst/>
              </a:rPr>
              <a:t>. </a:t>
            </a:r>
            <a:r>
              <a:rPr lang="ru-RU" sz="2200" b="1" dirty="0"/>
              <a:t>Конкурентность</a:t>
            </a:r>
            <a:r>
              <a:rPr lang="ru-RU" sz="2200" b="0" dirty="0">
                <a:effectLst/>
              </a:rPr>
              <a:t> предполагает выполнение нескольких задач одним исполнителем. Из примера с готовкой: один человек варит картошку и прибирается, при этом, в процессе, он может переключаться: немного прибрался, пошел помешал-посмотрел на картошку, и делает он это до тех пор, пока все не будет готово. </a:t>
            </a:r>
            <a:endParaRPr lang="ru-RU" sz="2200" dirty="0"/>
          </a:p>
          <a:p>
            <a:r>
              <a:rPr lang="ru-RU" sz="2200" b="1" dirty="0"/>
              <a:t>Параллельность</a:t>
            </a:r>
            <a:r>
              <a:rPr lang="ru-RU" sz="2200" b="0" dirty="0">
                <a:effectLst/>
              </a:rPr>
              <a:t> предполагает параллельное выполнение задач разными исполнителями: один человек занимается готовкой, другой приборкой.</a:t>
            </a:r>
            <a:endParaRPr lang="ru-RU" sz="2200" dirty="0"/>
          </a:p>
          <a:p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0011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D61AC-0B19-40DE-981D-CBA04D5F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DCB97C-06B8-477D-9687-9CDA3382D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F1624F1-9B76-40E2-9BDE-BB119C4EC787}"/>
              </a:ext>
            </a:extLst>
          </p:cNvPr>
          <p:cNvSpPr/>
          <p:nvPr/>
        </p:nvSpPr>
        <p:spPr>
          <a:xfrm>
            <a:off x="81018" y="115652"/>
            <a:ext cx="877611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1" dirty="0">
                <a:effectLst/>
              </a:rPr>
              <a:t>GIL </a:t>
            </a:r>
            <a:r>
              <a:rPr lang="ru-RU" sz="2000" b="0" dirty="0">
                <a:effectLst/>
              </a:rPr>
              <a:t>—  это аббревиатура от </a:t>
            </a:r>
            <a:r>
              <a:rPr lang="ru-RU" sz="2000" b="0" i="1" dirty="0" err="1">
                <a:effectLst/>
              </a:rPr>
              <a:t>Global</a:t>
            </a:r>
            <a:r>
              <a:rPr lang="ru-RU" sz="2000" b="0" i="1" dirty="0">
                <a:effectLst/>
              </a:rPr>
              <a:t> </a:t>
            </a:r>
            <a:r>
              <a:rPr lang="ru-RU" sz="2000" b="0" i="1" dirty="0" err="1">
                <a:effectLst/>
              </a:rPr>
              <a:t>Interpreter</a:t>
            </a:r>
            <a:r>
              <a:rPr lang="ru-RU" sz="2000" b="0" i="1" dirty="0">
                <a:effectLst/>
              </a:rPr>
              <a:t> </a:t>
            </a:r>
            <a:r>
              <a:rPr lang="ru-RU" sz="2000" b="0" i="1" dirty="0" err="1">
                <a:effectLst/>
              </a:rPr>
              <a:t>Lock</a:t>
            </a:r>
            <a:r>
              <a:rPr lang="ru-RU" sz="2000" b="0" i="1" dirty="0">
                <a:effectLst/>
              </a:rPr>
              <a:t> </a:t>
            </a:r>
            <a:r>
              <a:rPr lang="ru-RU" sz="2000" b="0" dirty="0">
                <a:effectLst/>
              </a:rPr>
              <a:t>– глобальная блокировка интерпретатора. Он является элементом эталонной реализации языка </a:t>
            </a:r>
            <a:r>
              <a:rPr lang="ru-RU" sz="2000" b="0" i="1" dirty="0" err="1">
                <a:effectLst/>
              </a:rPr>
              <a:t>Python</a:t>
            </a:r>
            <a:r>
              <a:rPr lang="ru-RU" sz="2000" b="0" dirty="0">
                <a:effectLst/>
              </a:rPr>
              <a:t>, которая носит название </a:t>
            </a:r>
            <a:r>
              <a:rPr lang="ru-RU" sz="2000" b="0" i="1" dirty="0" err="1">
                <a:effectLst/>
              </a:rPr>
              <a:t>CPython</a:t>
            </a:r>
            <a:r>
              <a:rPr lang="ru-RU" sz="2000" b="0" dirty="0">
                <a:effectLst/>
              </a:rPr>
              <a:t>. Суть </a:t>
            </a:r>
            <a:r>
              <a:rPr lang="ru-RU" sz="2000" b="0" i="1" dirty="0">
                <a:effectLst/>
              </a:rPr>
              <a:t>GIL </a:t>
            </a:r>
            <a:r>
              <a:rPr lang="ru-RU" sz="2000" b="0" dirty="0">
                <a:effectLst/>
              </a:rPr>
              <a:t>заключается в том, что выполнять байт код может только один поток. Это нужно для того, чтобы упростить работу с памятью (на уровне интерпретатора) и сделать комфортной разработку модулей на языке </a:t>
            </a:r>
            <a:r>
              <a:rPr lang="ru-RU" sz="2000" b="0" i="1" dirty="0">
                <a:effectLst/>
              </a:rPr>
              <a:t>C</a:t>
            </a:r>
            <a:r>
              <a:rPr lang="ru-RU" sz="2000" b="0" dirty="0">
                <a:effectLst/>
              </a:rPr>
              <a:t>. Это приводит к некоторым особенностям, о которых необходимо помнить. Условно, все задачи можно разделить на две большие группы: в первую входят те, что преимущественно используют процессор для своего выполнения, например, математические, их ещё называют </a:t>
            </a:r>
            <a:r>
              <a:rPr lang="ru-RU" sz="2000" b="0" i="1" dirty="0">
                <a:effectLst/>
              </a:rPr>
              <a:t>CPU-</a:t>
            </a:r>
            <a:r>
              <a:rPr lang="ru-RU" sz="2000" b="0" i="1" dirty="0" err="1">
                <a:effectLst/>
              </a:rPr>
              <a:t>bound</a:t>
            </a:r>
            <a:r>
              <a:rPr lang="ru-RU" sz="2000" b="0" dirty="0">
                <a:effectLst/>
              </a:rPr>
              <a:t>, во вторую – задачи работающие с вводом выводом (диск, сеть и т.п.), такие задачи называют </a:t>
            </a:r>
            <a:r>
              <a:rPr lang="ru-RU" sz="2000" b="0" i="1" dirty="0">
                <a:effectLst/>
              </a:rPr>
              <a:t>IO-</a:t>
            </a:r>
            <a:r>
              <a:rPr lang="ru-RU" sz="2000" b="0" i="1" dirty="0" err="1">
                <a:effectLst/>
              </a:rPr>
              <a:t>bound</a:t>
            </a:r>
            <a:r>
              <a:rPr lang="ru-RU" sz="2000" b="0" dirty="0">
                <a:effectLst/>
              </a:rPr>
              <a:t>. Если вы запустили в одном интерпретаторе несколько потоков, которые в основном используют процессор, то скорее всего получите общее замедление работы, а не прирост производительности. Пока выполняется одна задача, остальные простаивают (из-за GIL), переключение происходит через определенные промежутки времени. Таким образом, в каждый конкретный момент времени, будет выполняться только один поток</a:t>
            </a:r>
            <a:r>
              <a:rPr lang="en-US" sz="2000" b="0" dirty="0">
                <a:effectLst/>
              </a:rPr>
              <a:t>,</a:t>
            </a:r>
            <a:r>
              <a:rPr lang="ru-RU" sz="2000" b="0" dirty="0">
                <a:effectLst/>
              </a:rPr>
              <a:t>плюс ко всему, будет тратиться время на переключение между задачами. Если код в потоках в основном выполняет операции ввода-вывода, то в этом случае ситуация будет в вашу пользу. В </a:t>
            </a:r>
            <a:r>
              <a:rPr lang="ru-RU" sz="2000" b="0" i="1" dirty="0" err="1">
                <a:effectLst/>
              </a:rPr>
              <a:t>CPython</a:t>
            </a:r>
            <a:r>
              <a:rPr lang="ru-RU" sz="2000" b="0" dirty="0">
                <a:effectLst/>
              </a:rPr>
              <a:t> все стандартные библиотечные функций, которые выполняют блокирующий ввод-вывод, освобождают </a:t>
            </a:r>
            <a:r>
              <a:rPr lang="ru-RU" sz="2000" b="0" i="1" dirty="0">
                <a:effectLst/>
              </a:rPr>
              <a:t>GIL</a:t>
            </a:r>
            <a:r>
              <a:rPr lang="ru-RU" sz="2000" b="0" dirty="0">
                <a:effectLst/>
              </a:rPr>
              <a:t>, это дает возможность поработать другим потокам, пока ожидается ответ от ОС.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234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D61AC-0B19-40DE-981D-CBA04D5F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DCB97C-06B8-477D-9687-9CDA3382D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F1624F1-9B76-40E2-9BDE-BB119C4EC787}"/>
              </a:ext>
            </a:extLst>
          </p:cNvPr>
          <p:cNvSpPr/>
          <p:nvPr/>
        </p:nvSpPr>
        <p:spPr>
          <a:xfrm>
            <a:off x="81018" y="115652"/>
            <a:ext cx="877611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Потоки в </a:t>
            </a:r>
            <a:r>
              <a:rPr lang="ru-RU" sz="2000" b="1" i="1" dirty="0" err="1"/>
              <a:t>Python</a:t>
            </a:r>
            <a:endParaRPr lang="ru-RU" sz="2000" b="1" dirty="0"/>
          </a:p>
          <a:p>
            <a:r>
              <a:rPr lang="ru-RU" sz="2000" b="0" dirty="0">
                <a:effectLst/>
              </a:rPr>
              <a:t>Потоки позволяют запустить выполнение нескольких задач в конкурентном режиме в рамках одного процесса интерпретатора. При этом, нужно помнить о </a:t>
            </a:r>
            <a:r>
              <a:rPr lang="ru-RU" sz="2000" b="0" i="1" dirty="0">
                <a:effectLst/>
              </a:rPr>
              <a:t>GIL</a:t>
            </a:r>
            <a:r>
              <a:rPr lang="ru-RU" sz="2000" b="0" dirty="0">
                <a:effectLst/>
              </a:rPr>
              <a:t>. Все потоки будут выполняться на одном </a:t>
            </a:r>
            <a:r>
              <a:rPr lang="ru-RU" sz="2000" b="0" i="1" dirty="0">
                <a:effectLst/>
              </a:rPr>
              <a:t>CPU</a:t>
            </a:r>
            <a:r>
              <a:rPr lang="ru-RU" sz="2000" b="0" dirty="0">
                <a:effectLst/>
              </a:rPr>
              <a:t>, даже если задачи могут выполняться параллельно.  Поэтому есть такое правило, если ваши задачи в основном потребляют ресурсы процессора, то используйте процессы, если ввод-вывод, то потоки и другие инструменты асинхронного программирования</a:t>
            </a:r>
            <a:r>
              <a:rPr lang="en-US" sz="2000" b="0" dirty="0">
                <a:effectLst/>
              </a:rPr>
              <a:t>.</a:t>
            </a:r>
          </a:p>
          <a:p>
            <a:r>
              <a:rPr lang="ru-RU" sz="2000" dirty="0"/>
              <a:t>Представим такую ситуацию:</a:t>
            </a:r>
          </a:p>
          <a:p>
            <a:r>
              <a:rPr lang="ru-RU" sz="2000" dirty="0"/>
              <a:t>У вас на руке смарт-часы, которые собирают данные о вашем пульсе, УФ-излучении и движениях. На смарт-часах работает программа, которая обрабатывает эти данные.</a:t>
            </a:r>
          </a:p>
          <a:p>
            <a:r>
              <a:rPr lang="ru-RU" sz="2000" dirty="0"/>
              <a:t>Программа состоит из четырёх функций. Первая собирает данные с датчиков. Три другие обрабатывают эти данные и делают выводы. </a:t>
            </a:r>
          </a:p>
          <a:p>
            <a:r>
              <a:rPr lang="ru-RU" sz="2000" dirty="0"/>
              <a:t>Пока первая функция не собрала нужные данные, ничего другого не происходит.</a:t>
            </a:r>
          </a:p>
          <a:p>
            <a:r>
              <a:rPr lang="ru-RU" sz="2000" dirty="0"/>
              <a:t>Как только данные введены, запускаются три оставшиеся функции. Они не зависят друг от друга и каждая считает своё.</a:t>
            </a:r>
          </a:p>
          <a:p>
            <a:r>
              <a:rPr lang="ru-RU" sz="2000" dirty="0"/>
              <a:t>Как только все три функции закончат работу, программа выдаёт нужный результат.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4903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D61AC-0B19-40DE-981D-CBA04D5F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DCB97C-06B8-477D-9687-9CDA3382D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D69567-B12A-44B3-92F4-6E7AFBB74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17175"/>
            <a:ext cx="8830236" cy="51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9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D61AC-0B19-40DE-981D-CBA04D5F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DCB97C-06B8-477D-9687-9CDA3382D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E55028-A2FF-4DA0-A9BA-42333D959873}"/>
              </a:ext>
            </a:extLst>
          </p:cNvPr>
          <p:cNvSpPr/>
          <p:nvPr/>
        </p:nvSpPr>
        <p:spPr>
          <a:xfrm>
            <a:off x="62752" y="104576"/>
            <a:ext cx="87764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За потоки в </a:t>
            </a:r>
            <a:r>
              <a:rPr lang="ru-RU" sz="2400" dirty="0" err="1"/>
              <a:t>Python</a:t>
            </a:r>
            <a:r>
              <a:rPr lang="ru-RU" sz="2400" dirty="0"/>
              <a:t> отвечает модуль </a:t>
            </a:r>
            <a:r>
              <a:rPr lang="ru-RU" sz="2400" dirty="0" err="1"/>
              <a:t>threading</a:t>
            </a:r>
            <a:r>
              <a:rPr lang="ru-RU" sz="2400" dirty="0"/>
              <a:t>, а сам поток можно создать с помощью класса </a:t>
            </a:r>
            <a:r>
              <a:rPr lang="ru-RU" sz="2400" dirty="0" err="1"/>
              <a:t>Thread</a:t>
            </a:r>
            <a:r>
              <a:rPr lang="ru-RU" sz="2400" dirty="0"/>
              <a:t> из этого модуля. Подключается он через </a:t>
            </a:r>
            <a:r>
              <a:rPr lang="en-US" sz="2400" dirty="0"/>
              <a:t>from threading import Thread.</a:t>
            </a:r>
          </a:p>
          <a:p>
            <a:r>
              <a:rPr lang="ru-RU" sz="2400" dirty="0"/>
              <a:t>После этого с помощью функции </a:t>
            </a:r>
            <a:r>
              <a:rPr lang="ru-RU" sz="2400" dirty="0" err="1"/>
              <a:t>Thread</a:t>
            </a:r>
            <a:r>
              <a:rPr lang="ru-RU" sz="2400" dirty="0"/>
              <a:t> () мы сможем создать столько потоков, сколько нам нужно. Логика работы такая:</a:t>
            </a:r>
          </a:p>
          <a:p>
            <a:r>
              <a:rPr lang="ru-RU" sz="2400" dirty="0"/>
              <a:t>Подключаем нужный модуль и класс </a:t>
            </a:r>
            <a:r>
              <a:rPr lang="ru-RU" sz="2400" dirty="0" err="1"/>
              <a:t>Thread</a:t>
            </a:r>
            <a:r>
              <a:rPr lang="ru-RU" sz="2400" dirty="0"/>
              <a:t>.</a:t>
            </a:r>
          </a:p>
          <a:p>
            <a:r>
              <a:rPr lang="ru-RU" sz="2400" dirty="0"/>
              <a:t>Пишем функции, которые нам нужно выполнять в потоках.</a:t>
            </a:r>
          </a:p>
          <a:p>
            <a:r>
              <a:rPr lang="ru-RU" sz="2400" dirty="0"/>
              <a:t>Создаём новую переменную — поток, и передаём в неё название функции и её аргументы. Один поток = одна функция на входе.</a:t>
            </a:r>
          </a:p>
          <a:p>
            <a:r>
              <a:rPr lang="ru-RU" sz="2400" dirty="0"/>
              <a:t>Делаем так столько потоков, сколько требует логика программы.</a:t>
            </a:r>
          </a:p>
          <a:p>
            <a:r>
              <a:rPr lang="ru-RU" sz="2400" dirty="0"/>
              <a:t>Потоки сами следят за тем, закончилась в них функция или нет. Пока работает функция — работает и поток.</a:t>
            </a:r>
          </a:p>
          <a:p>
            <a:r>
              <a:rPr lang="ru-RU" sz="2400" dirty="0"/>
              <a:t>Всё это работает параллельно и (в теории) не мешает друг другу.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5128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D61AC-0B19-40DE-981D-CBA04D5F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DCB97C-06B8-477D-9687-9CDA3382D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E55028-A2FF-4DA0-A9BA-42333D959873}"/>
              </a:ext>
            </a:extLst>
          </p:cNvPr>
          <p:cNvSpPr/>
          <p:nvPr/>
        </p:nvSpPr>
        <p:spPr>
          <a:xfrm>
            <a:off x="62752" y="104576"/>
            <a:ext cx="8776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5C063-0E66-4C7F-A739-4871A661D603}"/>
              </a:ext>
            </a:extLst>
          </p:cNvPr>
          <p:cNvSpPr txBox="1"/>
          <p:nvPr/>
        </p:nvSpPr>
        <p:spPr>
          <a:xfrm>
            <a:off x="62752" y="0"/>
            <a:ext cx="877644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Демон потока</a:t>
            </a:r>
          </a:p>
          <a:p>
            <a:r>
              <a:rPr lang="ru-RU" sz="2400" dirty="0"/>
              <a:t>В информатике </a:t>
            </a:r>
            <a:r>
              <a:rPr lang="en-US" sz="2400" dirty="0"/>
              <a:t>daemon – </a:t>
            </a:r>
            <a:r>
              <a:rPr lang="ru-RU" sz="2400" dirty="0"/>
              <a:t>это процесс который работает в фоновом режиме.</a:t>
            </a:r>
          </a:p>
          <a:p>
            <a:r>
              <a:rPr lang="ru-RU" sz="2400" dirty="0" err="1"/>
              <a:t>Python</a:t>
            </a:r>
            <a:r>
              <a:rPr lang="ru-RU" sz="2400" dirty="0"/>
              <a:t> потоки имеет особое значение для демонов. Демон потока (или как еще его можно назвать демонический поток) будет остановлен сразу после выхода из программы. Один из способов думать об этих определениях — считать демон потока как потоком, который работает в фоновом режиме, не беспокоясь о его завершении.</a:t>
            </a:r>
          </a:p>
          <a:p>
            <a:r>
              <a:rPr lang="ru-RU" sz="2400" dirty="0"/>
              <a:t>Если в программе запущены потоки, которые не являются демонами, то программа будет ожидать завершения этих потоков, прежде чем сможет завершится. Тем не менее, потоки, которые являются демонами, при закрытие программы просто убиваются, в каком бы они состояние ни находились.</a:t>
            </a:r>
          </a:p>
          <a:p>
            <a:r>
              <a:rPr lang="ru-RU" sz="2400" dirty="0"/>
              <a:t>Сделать поток демоническим можно изменив способ создания </a:t>
            </a:r>
            <a:r>
              <a:rPr lang="ru-RU" sz="2400" b="1" dirty="0" err="1"/>
              <a:t>Thread</a:t>
            </a:r>
            <a:r>
              <a:rPr lang="ru-RU" sz="2400" dirty="0"/>
              <a:t>, добавив флаг </a:t>
            </a:r>
            <a:r>
              <a:rPr lang="ru-RU" sz="2400" b="1" dirty="0" err="1"/>
              <a:t>daemon</a:t>
            </a:r>
            <a:r>
              <a:rPr lang="ru-RU" sz="2400" b="1" dirty="0"/>
              <a:t> = </a:t>
            </a:r>
            <a:r>
              <a:rPr lang="ru-RU" sz="2400" b="1" dirty="0" err="1"/>
              <a:t>True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544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D61AC-0B19-40DE-981D-CBA04D5F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DCB97C-06B8-477D-9687-9CDA3382D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E55028-A2FF-4DA0-A9BA-42333D959873}"/>
              </a:ext>
            </a:extLst>
          </p:cNvPr>
          <p:cNvSpPr/>
          <p:nvPr/>
        </p:nvSpPr>
        <p:spPr>
          <a:xfrm>
            <a:off x="62752" y="104576"/>
            <a:ext cx="8776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5C063-0E66-4C7F-A739-4871A661D603}"/>
              </a:ext>
            </a:extLst>
          </p:cNvPr>
          <p:cNvSpPr txBox="1"/>
          <p:nvPr/>
        </p:nvSpPr>
        <p:spPr>
          <a:xfrm>
            <a:off x="62752" y="0"/>
            <a:ext cx="8776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Демонические потоки удобны, но что делать, если вы хотите дождаться остановки потока? Как насчет того, что вы хотите сделать это и не выходить из программы? Чтобы </a:t>
            </a:r>
            <a:r>
              <a:rPr lang="ru-RU" sz="2400" b="1" dirty="0"/>
              <a:t>указать одному потоку дождаться завершения другого потока</a:t>
            </a:r>
            <a:r>
              <a:rPr lang="ru-RU" sz="2400" dirty="0"/>
              <a:t>, вам нужно вызывать </a:t>
            </a:r>
            <a:r>
              <a:rPr lang="ru-RU" sz="2400" b="1" dirty="0"/>
              <a:t>.</a:t>
            </a:r>
            <a:r>
              <a:rPr lang="ru-RU" sz="2400" b="1" dirty="0" err="1"/>
              <a:t>join</a:t>
            </a:r>
            <a:r>
              <a:rPr lang="ru-RU" sz="2400" b="1" dirty="0"/>
              <a:t>()</a:t>
            </a:r>
            <a:r>
              <a:rPr lang="ru-RU" sz="2400" dirty="0"/>
              <a:t>.</a:t>
            </a:r>
          </a:p>
          <a:p>
            <a:r>
              <a:rPr lang="ru-RU" sz="2400" dirty="0"/>
              <a:t>С каким потоком тогда работать, с демоническим потоком или обычным? Оказывается, это не имеет значения. Если вы вызвали </a:t>
            </a:r>
            <a:r>
              <a:rPr lang="ru-RU" sz="2400" b="1" dirty="0"/>
              <a:t>.</a:t>
            </a:r>
            <a:r>
              <a:rPr lang="ru-RU" sz="2400" b="1" dirty="0" err="1"/>
              <a:t>join</a:t>
            </a:r>
            <a:r>
              <a:rPr lang="ru-RU" sz="2400" b="1" dirty="0"/>
              <a:t>()</a:t>
            </a:r>
            <a:r>
              <a:rPr lang="ru-RU" sz="2400" dirty="0"/>
              <a:t>, этот оператор будет ждать, пока не завершится любой вид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24187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D61AC-0B19-40DE-981D-CBA04D5F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DCB97C-06B8-477D-9687-9CDA3382D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E55028-A2FF-4DA0-A9BA-42333D959873}"/>
              </a:ext>
            </a:extLst>
          </p:cNvPr>
          <p:cNvSpPr/>
          <p:nvPr/>
        </p:nvSpPr>
        <p:spPr>
          <a:xfrm>
            <a:off x="62752" y="104576"/>
            <a:ext cx="8776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5C063-0E66-4C7F-A739-4871A661D603}"/>
              </a:ext>
            </a:extLst>
          </p:cNvPr>
          <p:cNvSpPr txBox="1"/>
          <p:nvPr/>
        </p:nvSpPr>
        <p:spPr>
          <a:xfrm>
            <a:off x="62752" y="0"/>
            <a:ext cx="87764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Состояние гонки</a:t>
            </a:r>
          </a:p>
          <a:p>
            <a:r>
              <a:rPr lang="ru-RU" sz="2400" dirty="0"/>
              <a:t>Представьте, что у нас есть два потока. Один поток считывает значение из некой общей переменной, а потом то же самое делает второй поток. </a:t>
            </a:r>
          </a:p>
          <a:p>
            <a:r>
              <a:rPr lang="ru-RU" sz="2400" dirty="0"/>
              <a:t>Затем оба потока пытаются изменить значение общей переменной. Они начинаются </a:t>
            </a:r>
            <a:r>
              <a:rPr lang="ru-RU" sz="2400" dirty="0" err="1"/>
              <a:t>соревоваться</a:t>
            </a:r>
            <a:r>
              <a:rPr lang="ru-RU" sz="2400" dirty="0"/>
              <a:t> в том, какой поток запишет значение в переменную последним.</a:t>
            </a:r>
          </a:p>
          <a:p>
            <a:r>
              <a:rPr lang="ru-RU" sz="2400" dirty="0"/>
              <a:t>Сохранится только значение от потока, который записывает значение в общую переменную последним, потому что он перезапишет предыдущее значение.</a:t>
            </a:r>
          </a:p>
          <a:p>
            <a:r>
              <a:rPr lang="ru-RU" sz="2400" dirty="0"/>
              <a:t>Для предотвращения состояния гонки можно использовать класс </a:t>
            </a:r>
            <a:r>
              <a:rPr lang="en-US" sz="2400" dirty="0"/>
              <a:t>Lock. </a:t>
            </a:r>
            <a:r>
              <a:rPr lang="ru-RU" sz="2400" dirty="0"/>
              <a:t>По умолчанию класс разблокирован, чтобы заблокировать класс нужно вызвать функцию </a:t>
            </a:r>
            <a:r>
              <a:rPr lang="en-US" sz="2400" dirty="0"/>
              <a:t>acquire(). </a:t>
            </a:r>
            <a:r>
              <a:rPr lang="ru-RU" sz="2400" dirty="0"/>
              <a:t>Чтобы разблокировать – функцию </a:t>
            </a:r>
            <a:r>
              <a:rPr lang="en-US" sz="2400" dirty="0"/>
              <a:t>release()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305736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1023</Words>
  <Application>Microsoft Office PowerPoint</Application>
  <PresentationFormat>Широкоэкранный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2023-02-19T15:55:23Z</dcterms:created>
  <dcterms:modified xsi:type="dcterms:W3CDTF">2023-02-19T17:33:22Z</dcterms:modified>
</cp:coreProperties>
</file>