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latin typeface="Yu Gothic UI"/>
              </a:defRPr>
            </a:pPr>
            <a:r>
              <a:t>Google (at the beginning)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latin typeface="Yu Gothic UI"/>
              </a:defRPr>
            </a:pPr>
            <a:r>
              <a:t>1998-09-04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Problem</a:t>
            </a:r>
          </a:p>
          <a:p>
            <a:pPr>
              <a:defRPr sz="1000">
                <a:latin typeface="Yu Gothic UI"/>
              </a:defRPr>
            </a:pPr>
            <a:r>
              <a:t>•Incomplete and inconvenient search of web pages</a:t>
            </a:r>
          </a:p>
          <a:p>
            <a:pPr>
              <a:defRPr sz="1000">
                <a:latin typeface="Yu Gothic UI"/>
              </a:defRPr>
            </a:pPr>
            <a:r>
              <a:t>•Inconsistent quality of search results</a:t>
            </a:r>
          </a:p>
          <a:p>
            <a:pPr>
              <a:defRPr sz="1000">
                <a:latin typeface="Yu Gothic UI"/>
              </a:defRPr>
            </a:pPr>
            <a:r>
              <a:t>•Low relevance of search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Solution</a:t>
            </a:r>
          </a:p>
          <a:p>
            <a:pPr>
              <a:defRPr sz="1000">
                <a:latin typeface="Yu Gothic UI"/>
              </a:defRPr>
            </a:pPr>
            <a:r>
              <a:t>•High quality search engine using PageRank algorithm</a:t>
            </a:r>
          </a:p>
          <a:p>
            <a:pPr>
              <a:defRPr sz="1000">
                <a:latin typeface="Yu Gothic UI"/>
              </a:defRPr>
            </a:pPr>
            <a:r>
              <a:t>•Improved user search experience</a:t>
            </a:r>
          </a:p>
          <a:p>
            <a:pPr>
              <a:defRPr sz="1000">
                <a:latin typeface="Yu Gothic UI"/>
              </a:defRPr>
            </a:pPr>
            <a:r>
              <a:t>•Organize web pages and improve search efficiency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Key Metrics</a:t>
            </a:r>
          </a:p>
          <a:p>
            <a:pPr>
              <a:defRPr sz="1000">
                <a:latin typeface="Yu Gothic UI"/>
              </a:defRPr>
            </a:pPr>
            <a:r>
              <a:t>•Number of search queries</a:t>
            </a:r>
          </a:p>
          <a:p>
            <a:pPr>
              <a:defRPr sz="1000">
                <a:latin typeface="Yu Gothic UI"/>
              </a:defRPr>
            </a:pPr>
            <a:r>
              <a:t>•Number of active users</a:t>
            </a:r>
          </a:p>
          <a:p>
            <a:pPr>
              <a:defRPr sz="1000">
                <a:latin typeface="Yu Gothic UI"/>
              </a:defRPr>
            </a:pPr>
            <a:r>
              <a:t>•User feedback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Unique Value Proposition</a:t>
            </a:r>
          </a:p>
          <a:p>
            <a:pPr>
              <a:defRPr sz="1000">
                <a:latin typeface="Yu Gothic UI"/>
              </a:defRPr>
            </a:pPr>
            <a:r>
              <a:t>•Find the most relevant information quickly</a:t>
            </a:r>
          </a:p>
          <a:p>
            <a:pPr>
              <a:defRPr sz="1000">
                <a:latin typeface="Yu Gothic UI"/>
              </a:defRPr>
            </a:pPr>
            <a:r>
              <a:t>•Powerful tools for efficient web exploration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Unfair Advantage</a:t>
            </a:r>
          </a:p>
          <a:p>
            <a:pPr>
              <a:defRPr sz="1000">
                <a:latin typeface="Yu Gothic UI"/>
              </a:defRPr>
            </a:pPr>
            <a:r>
              <a:t>•Advanced search algorithm (PageRank)</a:t>
            </a:r>
          </a:p>
          <a:p>
            <a:pPr>
              <a:defRPr sz="1000">
                <a:latin typeface="Yu Gothic UI"/>
              </a:defRPr>
            </a:pPr>
            <a:r>
              <a:t>•Superior search results compared to other search engines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Channels</a:t>
            </a:r>
          </a:p>
          <a:p>
            <a:pPr>
              <a:defRPr sz="1000">
                <a:latin typeface="Yu Gothic UI"/>
              </a:defRPr>
            </a:pPr>
            <a:r>
              <a:t>•Websites</a:t>
            </a:r>
          </a:p>
          <a:p>
            <a:pPr>
              <a:defRPr sz="1000">
                <a:latin typeface="Yu Gothic UI"/>
              </a:defRPr>
            </a:pPr>
            <a:r>
              <a:t>•Word of Mouth</a:t>
            </a:r>
          </a:p>
          <a:p>
            <a:pPr>
              <a:defRPr sz="1000">
                <a:latin typeface="Yu Gothic UI"/>
              </a:defRPr>
            </a:pPr>
            <a:r>
              <a:t>•Media exposure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Customer Segments</a:t>
            </a:r>
          </a:p>
          <a:p>
            <a:pPr>
              <a:defRPr sz="1000">
                <a:latin typeface="Yu Gothic UI"/>
              </a:defRPr>
            </a:pPr>
            <a:r>
              <a:t>•Overall Internet users</a:t>
            </a:r>
          </a:p>
          <a:p>
            <a:pPr>
              <a:defRPr sz="1000">
                <a:latin typeface="Yu Gothic UI"/>
              </a:defRPr>
            </a:pPr>
            <a:r>
              <a:t>•People who need information for their businesses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Cost Structure</a:t>
            </a:r>
          </a:p>
          <a:p>
            <a:pPr>
              <a:defRPr sz="1000">
                <a:latin typeface="Yu Gothic UI"/>
              </a:defRPr>
            </a:pPr>
            <a:r>
              <a:t>•Maintaining servers and infrastructure</a:t>
            </a:r>
          </a:p>
          <a:p>
            <a:pPr>
              <a:defRPr sz="1000">
                <a:latin typeface="Yu Gothic UI"/>
              </a:defRPr>
            </a:pPr>
            <a:r>
              <a:t>•Algorithm and software development</a:t>
            </a:r>
          </a:p>
          <a:p>
            <a:pPr>
              <a:defRPr sz="1000">
                <a:latin typeface="Yu Gothic UI"/>
              </a:defRPr>
            </a:pPr>
            <a:r>
              <a:t>•Marketing and brand building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Revenue Streams</a:t>
            </a:r>
          </a:p>
          <a:p>
            <a:pPr>
              <a:defRPr sz="1000">
                <a:latin typeface="Yu Gothic UI"/>
              </a:defRPr>
            </a:pPr>
            <a:r>
              <a:t>•Advertising revenue (AdWords and AdSense)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latin typeface="Yu Gothic UI"/>
              </a:defRPr>
            </a:pPr>
            <a:r>
              <a:t>NANOX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latin typeface="Yu Gothic UI"/>
              </a:defRPr>
            </a:pPr>
            <a:r>
              <a:t>2016-01-01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Problem</a:t>
            </a:r>
          </a:p>
          <a:p>
            <a:pPr>
              <a:defRPr sz="1000">
                <a:latin typeface="Yu Gothic UI"/>
              </a:defRPr>
            </a:pPr>
            <a:r>
              <a:t>•High cost of x-ray equipment</a:t>
            </a:r>
          </a:p>
          <a:p>
            <a:pPr>
              <a:defRPr sz="1000">
                <a:latin typeface="Yu Gothic UI"/>
              </a:defRPr>
            </a:pPr>
            <a:r>
              <a:t>•Limited availability of medical diagnostics in inaccessible areas</a:t>
            </a:r>
          </a:p>
          <a:p>
            <a:pPr>
              <a:defRPr sz="1000">
                <a:latin typeface="Yu Gothic UI"/>
              </a:defRPr>
            </a:pPr>
            <a:r>
              <a:t>•Waiting time for diagnostic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Solution</a:t>
            </a:r>
          </a:p>
          <a:p>
            <a:pPr>
              <a:defRPr sz="1000">
                <a:latin typeface="Yu Gothic UI"/>
              </a:defRPr>
            </a:pPr>
            <a:r>
              <a:t>•Low-cost, compact X-ray equipment (Nanox.ARC)</a:t>
            </a:r>
          </a:p>
          <a:p>
            <a:pPr>
              <a:defRPr sz="1000">
                <a:latin typeface="Yu Gothic UI"/>
              </a:defRPr>
            </a:pPr>
            <a:r>
              <a:t>•Cloud-based diagnostic network (Nanox.Cloud)</a:t>
            </a:r>
          </a:p>
          <a:p>
            <a:pPr>
              <a:defRPr sz="1000">
                <a:latin typeface="Yu Gothic UI"/>
              </a:defRPr>
            </a:pPr>
            <a:r>
              <a:t>•Instant diagnostic support using AI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Key Metrics</a:t>
            </a:r>
          </a:p>
          <a:p>
            <a:pPr>
              <a:defRPr sz="1000">
                <a:latin typeface="Yu Gothic UI"/>
              </a:defRPr>
            </a:pPr>
            <a:r>
              <a:t>•Number of Nanox.ARC shipments</a:t>
            </a:r>
          </a:p>
          <a:p>
            <a:pPr>
              <a:defRPr sz="1000">
                <a:latin typeface="Yu Gothic UI"/>
              </a:defRPr>
            </a:pPr>
            <a:r>
              <a:t>•Number of connections to Nanox.Cloud</a:t>
            </a:r>
          </a:p>
          <a:p>
            <a:pPr>
              <a:defRPr sz="1000">
                <a:latin typeface="Yu Gothic UI"/>
              </a:defRPr>
            </a:pPr>
            <a:r>
              <a:t>•Volume of diagnostic processing by AI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Unique Value Proposition</a:t>
            </a:r>
          </a:p>
          <a:p>
            <a:pPr>
              <a:defRPr sz="1000">
                <a:latin typeface="Yu Gothic UI"/>
              </a:defRPr>
            </a:pPr>
            <a:r>
              <a:t>•Provision of low-cost, accessible X-ray diagnostic technology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Unfair Advantage</a:t>
            </a:r>
          </a:p>
          <a:p>
            <a:pPr>
              <a:defRPr sz="1000">
                <a:latin typeface="Yu Gothic UI"/>
              </a:defRPr>
            </a:pPr>
            <a:r>
              <a:t>•Development of innovative low-cost x-ray systems</a:t>
            </a:r>
          </a:p>
          <a:p>
            <a:pPr>
              <a:defRPr sz="1000">
                <a:latin typeface="Yu Gothic UI"/>
              </a:defRPr>
            </a:pPr>
            <a:r>
              <a:t>•Integrated solutions combining cloud-based diagnostic platforms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Channels</a:t>
            </a:r>
          </a:p>
          <a:p>
            <a:pPr>
              <a:defRPr sz="1000">
                <a:latin typeface="Yu Gothic UI"/>
              </a:defRPr>
            </a:pPr>
            <a:r>
              <a:t>•Direct sales to medical institutions</a:t>
            </a:r>
          </a:p>
          <a:p>
            <a:pPr>
              <a:defRPr sz="1000">
                <a:latin typeface="Yu Gothic UI"/>
              </a:defRPr>
            </a:pPr>
            <a:r>
              <a:t>•Medical events and conferences</a:t>
            </a:r>
          </a:p>
          <a:p>
            <a:pPr>
              <a:defRPr sz="1000">
                <a:latin typeface="Yu Gothic UI"/>
              </a:defRPr>
            </a:pPr>
            <a:r>
              <a:t>•Online (websites, social media)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Customer Segments</a:t>
            </a:r>
          </a:p>
          <a:p>
            <a:pPr>
              <a:defRPr sz="1000">
                <a:latin typeface="Yu Gothic UI"/>
              </a:defRPr>
            </a:pPr>
            <a:r>
              <a:t>•Medical institutions in developing countries</a:t>
            </a:r>
          </a:p>
          <a:p>
            <a:pPr>
              <a:defRPr sz="1000">
                <a:latin typeface="Yu Gothic UI"/>
              </a:defRPr>
            </a:pPr>
            <a:r>
              <a:t>•Rural clinics and small hospitals</a:t>
            </a:r>
          </a:p>
          <a:p>
            <a:pPr>
              <a:defRPr sz="1000">
                <a:latin typeface="Yu Gothic UI"/>
              </a:defRPr>
            </a:pPr>
            <a:r>
              <a:t>•Large medical institutions and hospitals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Cost Structure</a:t>
            </a:r>
          </a:p>
          <a:p>
            <a:pPr>
              <a:defRPr sz="1000">
                <a:latin typeface="Yu Gothic UI"/>
              </a:defRPr>
            </a:pPr>
            <a:r>
              <a:t>•Research and development costs</a:t>
            </a:r>
          </a:p>
          <a:p>
            <a:pPr>
              <a:defRPr sz="1000">
                <a:latin typeface="Yu Gothic UI"/>
              </a:defRPr>
            </a:pPr>
            <a:r>
              <a:t>•Production costs</a:t>
            </a:r>
          </a:p>
          <a:p>
            <a:pPr>
              <a:defRPr sz="1000">
                <a:latin typeface="Yu Gothic UI"/>
              </a:defRPr>
            </a:pPr>
            <a:r>
              <a:t>•Marketing and sales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Revenue Streams</a:t>
            </a:r>
          </a:p>
          <a:p>
            <a:pPr>
              <a:defRPr sz="1000">
                <a:latin typeface="Yu Gothic UI"/>
              </a:defRPr>
            </a:pPr>
            <a:r>
              <a:t>•Sales of Nanox.ARC</a:t>
            </a:r>
          </a:p>
          <a:p>
            <a:pPr>
              <a:defRPr sz="1000">
                <a:latin typeface="Yu Gothic UI"/>
              </a:defRPr>
            </a:pPr>
            <a:r>
              <a:t>•Nanox.Cloud service usage fees</a:t>
            </a:r>
          </a:p>
          <a:p>
            <a:pPr>
              <a:defRPr sz="1000">
                <a:latin typeface="Yu Gothic UI"/>
              </a:defRPr>
            </a:pPr>
            <a:r>
              <a:t>•AI diagnostic support usage fees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latin typeface="Yu Gothic UI"/>
              </a:defRPr>
            </a:pPr>
            <a:r>
              <a:t>Snowflake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latin typeface="Yu Gothic UI"/>
              </a:defRPr>
            </a:pPr>
            <a:r>
              <a:t>2012-07-01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Problem</a:t>
            </a:r>
          </a:p>
          <a:p>
            <a:pPr>
              <a:defRPr sz="1000">
                <a:latin typeface="Yu Gothic UI"/>
              </a:defRPr>
            </a:pPr>
            <a:r>
              <a:t>•Existing data warehouse scaling issues</a:t>
            </a:r>
          </a:p>
          <a:p>
            <a:pPr>
              <a:defRPr sz="1000">
                <a:latin typeface="Yu Gothic UI"/>
              </a:defRPr>
            </a:pPr>
            <a:r>
              <a:t>•Data consistency and security issues</a:t>
            </a:r>
          </a:p>
          <a:p>
            <a:pPr>
              <a:defRPr sz="1000">
                <a:latin typeface="Yu Gothic UI"/>
              </a:defRPr>
            </a:pPr>
            <a:r>
              <a:t>•Slow data processing speed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Solution</a:t>
            </a:r>
          </a:p>
          <a:p>
            <a:pPr>
              <a:defRPr sz="1000">
                <a:latin typeface="Yu Gothic UI"/>
              </a:defRPr>
            </a:pPr>
            <a:r>
              <a:t>•Cloud-native data warehouse</a:t>
            </a:r>
          </a:p>
          <a:p>
            <a:pPr>
              <a:defRPr sz="1000">
                <a:latin typeface="Yu Gothic UI"/>
              </a:defRPr>
            </a:pPr>
            <a:r>
              <a:t>•Scalable storage and computing resources on demand</a:t>
            </a:r>
          </a:p>
          <a:p>
            <a:pPr>
              <a:defRPr sz="1000">
                <a:latin typeface="Yu Gothic UI"/>
              </a:defRPr>
            </a:pPr>
            <a:r>
              <a:t>•Centralized data management and fast query processing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Key Metrics</a:t>
            </a:r>
          </a:p>
          <a:p>
            <a:pPr>
              <a:defRPr sz="1000">
                <a:latin typeface="Yu Gothic UI"/>
              </a:defRPr>
            </a:pPr>
            <a:r>
              <a:t>•Number of active users</a:t>
            </a:r>
          </a:p>
          <a:p>
            <a:pPr>
              <a:defRPr sz="1000">
                <a:latin typeface="Yu Gothic UI"/>
              </a:defRPr>
            </a:pPr>
            <a:r>
              <a:t>•Amount of storage and computing resources used</a:t>
            </a:r>
          </a:p>
          <a:p>
            <a:pPr>
              <a:defRPr sz="1000">
                <a:latin typeface="Yu Gothic UI"/>
              </a:defRPr>
            </a:pPr>
            <a:r>
              <a:t>•Number of queries to the data warehouse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Unique Value Proposition</a:t>
            </a:r>
          </a:p>
          <a:p>
            <a:pPr>
              <a:defRPr sz="1000">
                <a:latin typeface="Yu Gothic UI"/>
              </a:defRPr>
            </a:pPr>
            <a:r>
              <a:t>•Fast and scalable data warehouse in the cloud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Unfair Advantage</a:t>
            </a:r>
          </a:p>
          <a:p>
            <a:pPr>
              <a:defRPr sz="1000">
                <a:latin typeface="Yu Gothic UI"/>
              </a:defRPr>
            </a:pPr>
            <a:r>
              <a:t>•Cloud-native design for both data warehouse scaling and query performance</a:t>
            </a:r>
          </a:p>
          <a:p>
            <a:pPr>
              <a:defRPr sz="1000">
                <a:latin typeface="Yu Gothic UI"/>
              </a:defRPr>
            </a:pPr>
            <a:r>
              <a:t>•On-demand scaling and pricing structure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Channels</a:t>
            </a:r>
          </a:p>
          <a:p>
            <a:pPr>
              <a:defRPr sz="1000">
                <a:latin typeface="Yu Gothic UI"/>
              </a:defRPr>
            </a:pPr>
            <a:r>
              <a:t>•Website</a:t>
            </a:r>
          </a:p>
          <a:p>
            <a:pPr>
              <a:defRPr sz="1000">
                <a:latin typeface="Yu Gothic UI"/>
              </a:defRPr>
            </a:pPr>
            <a:r>
              <a:t>•Cloud Marketplace</a:t>
            </a:r>
          </a:p>
          <a:p>
            <a:pPr>
              <a:defRPr sz="1000">
                <a:latin typeface="Yu Gothic UI"/>
              </a:defRPr>
            </a:pPr>
            <a:r>
              <a:t>•Direct Sales and Partnerships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Customer Segments</a:t>
            </a:r>
          </a:p>
          <a:p>
            <a:pPr>
              <a:defRPr sz="1000">
                <a:latin typeface="Yu Gothic UI"/>
              </a:defRPr>
            </a:pPr>
            <a:r>
              <a:t>•Large Enterprises</a:t>
            </a:r>
          </a:p>
          <a:p>
            <a:pPr>
              <a:defRPr sz="1000">
                <a:latin typeface="Yu Gothic UI"/>
              </a:defRPr>
            </a:pPr>
            <a:r>
              <a:t>•Tech startups</a:t>
            </a:r>
          </a:p>
          <a:p>
            <a:pPr>
              <a:defRPr sz="1000">
                <a:latin typeface="Yu Gothic UI"/>
              </a:defRPr>
            </a:pPr>
            <a:r>
              <a:t>•Various industries requiring data 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Cost Structure</a:t>
            </a:r>
          </a:p>
          <a:p>
            <a:pPr>
              <a:defRPr sz="1000">
                <a:latin typeface="Yu Gothic UI"/>
              </a:defRPr>
            </a:pPr>
            <a:r>
              <a:t>•Platform development and maintenance</a:t>
            </a:r>
          </a:p>
          <a:p>
            <a:pPr>
              <a:defRPr sz="1000">
                <a:latin typeface="Yu Gothic UI"/>
              </a:defRPr>
            </a:pPr>
            <a:r>
              <a:t>•Cost of using cloud services</a:t>
            </a:r>
          </a:p>
          <a:p>
            <a:pPr>
              <a:defRPr sz="1000">
                <a:latin typeface="Yu Gothic UI"/>
              </a:defRPr>
            </a:pPr>
            <a:r>
              <a:t>•Marketing and sales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Revenue Streams</a:t>
            </a:r>
          </a:p>
          <a:p>
            <a:pPr>
              <a:defRPr sz="1000">
                <a:latin typeface="Yu Gothic UI"/>
              </a:defRPr>
            </a:pPr>
            <a:r>
              <a:t>•Usage-based billing</a:t>
            </a:r>
          </a:p>
          <a:p>
            <a:pPr>
              <a:defRPr sz="1000">
                <a:latin typeface="Yu Gothic UI"/>
              </a:defRPr>
            </a:pPr>
            <a:r>
              <a:t>•Pricing plans for long-term use</a:t>
            </a:r>
          </a:p>
          <a:p>
            <a:pPr>
              <a:defRPr sz="1000">
                <a:latin typeface="Yu Gothic UI"/>
              </a:defRPr>
            </a:pPr>
            <a:r>
              <a:t>•Cost of data migration and consulting services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latin typeface="Yu Gothic UI"/>
              </a:defRPr>
            </a:pPr>
            <a:r>
              <a:t>C3.AI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latin typeface="Yu Gothic UI"/>
              </a:defRPr>
            </a:pPr>
            <a:r>
              <a:t>2009-01-01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Problem</a:t>
            </a:r>
          </a:p>
          <a:p>
            <a:pPr>
              <a:defRPr sz="1000">
                <a:latin typeface="Yu Gothic UI"/>
              </a:defRPr>
            </a:pPr>
            <a:r>
              <a:t>•Difficult to leverage AI and big data</a:t>
            </a:r>
          </a:p>
          <a:p>
            <a:pPr>
              <a:defRPr sz="1000">
                <a:latin typeface="Yu Gothic UI"/>
              </a:defRPr>
            </a:pPr>
            <a:r>
              <a:t>•Difficult to integrate with existing enterprise systems</a:t>
            </a:r>
          </a:p>
          <a:p>
            <a:pPr>
              <a:defRPr sz="1000">
                <a:latin typeface="Yu Gothic UI"/>
              </a:defRPr>
            </a:pPr>
            <a:r>
              <a:t>•Lack of scalable AI solutions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Solution</a:t>
            </a:r>
          </a:p>
          <a:p>
            <a:pPr>
              <a:defRPr sz="1000">
                <a:latin typeface="Yu Gothic UI"/>
              </a:defRPr>
            </a:pPr>
            <a:r>
              <a:t>•Integrated platform for AI and Big Data</a:t>
            </a:r>
          </a:p>
          <a:p>
            <a:pPr>
              <a:defRPr sz="1000">
                <a:latin typeface="Yu Gothic UI"/>
              </a:defRPr>
            </a:pPr>
            <a:r>
              <a:t>•Easy integration with enterprise systems</a:t>
            </a:r>
          </a:p>
          <a:p>
            <a:pPr>
              <a:defRPr sz="1000">
                <a:latin typeface="Yu Gothic UI"/>
              </a:defRPr>
            </a:pPr>
            <a:r>
              <a:t>•Highly scalable AI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Key Metrics</a:t>
            </a:r>
          </a:p>
          <a:p>
            <a:pPr>
              <a:defRPr sz="1000">
                <a:latin typeface="Yu Gothic UI"/>
              </a:defRPr>
            </a:pPr>
            <a:r>
              <a:t>•Number of AI applications running on the platform</a:t>
            </a:r>
          </a:p>
          <a:p>
            <a:pPr>
              <a:defRPr sz="1000">
                <a:latin typeface="Yu Gothic UI"/>
              </a:defRPr>
            </a:pPr>
            <a:r>
              <a:t>•Data processing volume</a:t>
            </a:r>
          </a:p>
          <a:p>
            <a:pPr>
              <a:defRPr sz="1000">
                <a:latin typeface="Yu Gothic UI"/>
              </a:defRPr>
            </a:pPr>
            <a:r>
              <a:t>•Customer satisfaction and repeat business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Unique Value Proposition</a:t>
            </a:r>
          </a:p>
          <a:p>
            <a:pPr>
              <a:defRPr sz="1000">
                <a:latin typeface="Yu Gothic UI"/>
              </a:defRPr>
            </a:pPr>
            <a:r>
              <a:t>•Platform enables AI-enabled business transformation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Unfair Advantage</a:t>
            </a:r>
          </a:p>
          <a:p>
            <a:pPr>
              <a:defRPr sz="1000">
                <a:latin typeface="Yu Gothic UI"/>
              </a:defRPr>
            </a:pPr>
            <a:r>
              <a:t>•Consistent AI solution delivery</a:t>
            </a:r>
          </a:p>
          <a:p>
            <a:pPr>
              <a:defRPr sz="1000">
                <a:latin typeface="Yu Gothic UI"/>
              </a:defRPr>
            </a:pPr>
            <a:r>
              <a:t>•Ability to highly integrate with existing systems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Channels</a:t>
            </a:r>
          </a:p>
          <a:p>
            <a:pPr>
              <a:defRPr sz="1000">
                <a:latin typeface="Yu Gothic UI"/>
              </a:defRPr>
            </a:pPr>
            <a:r>
              <a:t>•Website</a:t>
            </a:r>
          </a:p>
          <a:p>
            <a:pPr>
              <a:defRPr sz="1000">
                <a:latin typeface="Yu Gothic UI"/>
              </a:defRPr>
            </a:pPr>
            <a:r>
              <a:t>•Direct Sales</a:t>
            </a:r>
          </a:p>
          <a:p>
            <a:pPr>
              <a:defRPr sz="1000">
                <a:latin typeface="Yu Gothic UI"/>
              </a:defRPr>
            </a:pPr>
            <a:r>
              <a:t>•Partnerships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Customer Segments</a:t>
            </a:r>
          </a:p>
          <a:p>
            <a:pPr>
              <a:defRPr sz="1000">
                <a:latin typeface="Yu Gothic UI"/>
              </a:defRPr>
            </a:pPr>
            <a:r>
              <a:t>•Large Enterprises</a:t>
            </a:r>
          </a:p>
          <a:p>
            <a:pPr>
              <a:defRPr sz="1000">
                <a:latin typeface="Yu Gothic UI"/>
              </a:defRPr>
            </a:pPr>
            <a:r>
              <a:t>•Enterprise Software Developers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Cost Structure</a:t>
            </a:r>
          </a:p>
          <a:p>
            <a:pPr>
              <a:defRPr sz="1000">
                <a:latin typeface="Yu Gothic UI"/>
              </a:defRPr>
            </a:pPr>
            <a:r>
              <a:t>•Platform development and maintenance</a:t>
            </a:r>
          </a:p>
          <a:p>
            <a:pPr>
              <a:defRPr sz="1000">
                <a:latin typeface="Yu Gothic UI"/>
              </a:defRPr>
            </a:pPr>
            <a:r>
              <a:t>•Sales and marketing costs</a:t>
            </a:r>
          </a:p>
          <a:p>
            <a:pPr>
              <a:defRPr sz="1000">
                <a:latin typeface="Yu Gothic UI"/>
              </a:defRPr>
            </a:pPr>
            <a:r>
              <a:t>•Customer support and training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Revenue Streams</a:t>
            </a:r>
          </a:p>
          <a:p>
            <a:pPr>
              <a:defRPr sz="1000">
                <a:latin typeface="Yu Gothic UI"/>
              </a:defRPr>
            </a:pPr>
            <a:r>
              <a:t>•Platform usage fees</a:t>
            </a:r>
          </a:p>
          <a:p>
            <a:pPr>
              <a:defRPr sz="1000">
                <a:latin typeface="Yu Gothic UI"/>
              </a:defRPr>
            </a:pPr>
            <a:r>
              <a:t>•Consulting fees for solution delivery</a:t>
            </a:r>
          </a:p>
          <a:p>
            <a:pPr>
              <a:defRPr sz="1000">
                <a:latin typeface="Yu Gothic UI"/>
              </a:defRPr>
            </a:pPr>
            <a:r>
              <a:t>•Customization and development support costs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latin typeface="Yu Gothic UI"/>
              </a:defRPr>
            </a:pPr>
            <a:r>
              <a:t>Unity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latin typeface="Yu Gothic UI"/>
              </a:defRPr>
            </a:pPr>
            <a:r>
              <a:t>2004-08-02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Problem</a:t>
            </a:r>
          </a:p>
          <a:p>
            <a:pPr>
              <a:defRPr sz="1000">
                <a:latin typeface="Yu Gothic UI"/>
              </a:defRPr>
            </a:pPr>
            <a:r>
              <a:t>•High skill and resource requirements for game development</a:t>
            </a:r>
          </a:p>
          <a:p>
            <a:pPr>
              <a:defRPr sz="1000">
                <a:latin typeface="Yu Gothic UI"/>
              </a:defRPr>
            </a:pPr>
            <a:r>
              <a:t>•Difficult to port to multiple platforms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Solution</a:t>
            </a:r>
          </a:p>
          <a:p>
            <a:pPr>
              <a:defRPr sz="1000">
                <a:latin typeface="Yu Gothic UI"/>
              </a:defRPr>
            </a:pPr>
            <a:r>
              <a:t>•Provides an integrated development environment that simplifies game development</a:t>
            </a:r>
          </a:p>
          <a:p>
            <a:pPr>
              <a:defRPr sz="1000">
                <a:latin typeface="Yu Gothic UI"/>
              </a:defRPr>
            </a:pPr>
            <a:r>
              <a:t>•Support for multiple platforms with a single click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Key Metrics</a:t>
            </a:r>
          </a:p>
          <a:p>
            <a:pPr>
              <a:defRPr sz="1000">
                <a:latin typeface="Yu Gothic UI"/>
              </a:defRPr>
            </a:pPr>
            <a:r>
              <a:t>•Number of users</a:t>
            </a:r>
          </a:p>
          <a:p>
            <a:pPr>
              <a:defRPr sz="1000">
                <a:latin typeface="Yu Gothic UI"/>
              </a:defRPr>
            </a:pPr>
            <a:r>
              <a:t>•Number of games developed</a:t>
            </a:r>
          </a:p>
          <a:p>
            <a:pPr>
              <a:defRPr sz="1000">
                <a:latin typeface="Yu Gothic UI"/>
              </a:defRPr>
            </a:pPr>
            <a:r>
              <a:t>•Time of use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Unique Value Proposition</a:t>
            </a:r>
          </a:p>
          <a:p>
            <a:pPr>
              <a:defRPr sz="1000">
                <a:latin typeface="Yu Gothic UI"/>
              </a:defRPr>
            </a:pPr>
            <a:r>
              <a:t>•Game development made easy for everyone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Unfair Advantage</a:t>
            </a:r>
          </a:p>
          <a:p>
            <a:pPr>
              <a:defRPr sz="1000">
                <a:latin typeface="Yu Gothic UI"/>
              </a:defRPr>
            </a:pPr>
            <a:r>
              <a:t>•User-friendly interface for beginners and professionals alike</a:t>
            </a:r>
          </a:p>
          <a:p>
            <a:pPr>
              <a:defRPr sz="1000">
                <a:latin typeface="Yu Gothic UI"/>
              </a:defRPr>
            </a:pPr>
            <a:r>
              <a:t>•Extensive platform support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Channels</a:t>
            </a:r>
          </a:p>
          <a:p>
            <a:pPr>
              <a:defRPr sz="1000">
                <a:latin typeface="Yu Gothic UI"/>
              </a:defRPr>
            </a:pPr>
            <a:r>
              <a:t>•Website</a:t>
            </a:r>
          </a:p>
          <a:p>
            <a:pPr>
              <a:defRPr sz="1000">
                <a:latin typeface="Yu Gothic UI"/>
              </a:defRPr>
            </a:pPr>
            <a:r>
              <a:t>•Partnerships with Educational Institutions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Customer Segments</a:t>
            </a:r>
          </a:p>
          <a:p>
            <a:pPr>
              <a:defRPr sz="1000">
                <a:latin typeface="Yu Gothic UI"/>
              </a:defRPr>
            </a:pPr>
            <a:r>
              <a:t>•Game Developers</a:t>
            </a:r>
          </a:p>
          <a:p>
            <a:pPr>
              <a:defRPr sz="1000">
                <a:latin typeface="Yu Gothic UI"/>
              </a:defRPr>
            </a:pPr>
            <a:r>
              <a:t>•Educational Institutions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Cost Structure</a:t>
            </a:r>
          </a:p>
          <a:p>
            <a:pPr>
              <a:defRPr sz="1000">
                <a:latin typeface="Yu Gothic UI"/>
              </a:defRPr>
            </a:pPr>
            <a:r>
              <a:t>•Development and maintenance costs</a:t>
            </a:r>
          </a:p>
          <a:p>
            <a:pPr>
              <a:defRPr sz="1000">
                <a:latin typeface="Yu Gothic UI"/>
              </a:defRPr>
            </a:pPr>
            <a:r>
              <a:t>•Marketing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Revenue Streams</a:t>
            </a:r>
          </a:p>
          <a:p>
            <a:pPr>
              <a:defRPr sz="1000">
                <a:latin typeface="Yu Gothic UI"/>
              </a:defRPr>
            </a:pPr>
            <a:r>
              <a:t>•Professional version license sales</a:t>
            </a:r>
          </a:p>
          <a:p>
            <a:pPr>
              <a:defRPr sz="1000">
                <a:latin typeface="Yu Gothic UI"/>
              </a:defRPr>
            </a:pPr>
            <a:r>
              <a:t>•Subscription fees for services</a:t>
            </a:r>
          </a:p>
          <a:p>
            <a:pPr>
              <a:defRPr sz="1000">
                <a:latin typeface="Yu Gothic UI"/>
              </a:defRPr>
            </a:pPr>
            <a:r>
              <a:t>•Revenue from Unity Asset Store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latin typeface="Yu Gothic UI"/>
              </a:defRPr>
            </a:pPr>
            <a:r>
              <a:t>Roblox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latin typeface="Yu Gothic UI"/>
              </a:defRPr>
            </a:pPr>
            <a:r>
              <a:t>2006-09-01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Problem</a:t>
            </a:r>
          </a:p>
          <a:p>
            <a:pPr>
              <a:defRPr sz="1000">
                <a:latin typeface="Yu Gothic UI"/>
              </a:defRPr>
            </a:pPr>
            <a:r>
              <a:t>•Lack of a platform to give shape to their ideas</a:t>
            </a:r>
          </a:p>
          <a:p>
            <a:pPr>
              <a:defRPr sz="1000">
                <a:latin typeface="Yu Gothic UI"/>
              </a:defRPr>
            </a:pPr>
            <a:r>
              <a:t>•Lack of a safe online gaming environment for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Solution</a:t>
            </a:r>
          </a:p>
          <a:p>
            <a:pPr>
              <a:defRPr sz="1000">
                <a:latin typeface="Yu Gothic UI"/>
              </a:defRPr>
            </a:pPr>
            <a:r>
              <a:t>•Platform for users to create and share their own games</a:t>
            </a:r>
          </a:p>
          <a:p>
            <a:pPr>
              <a:defRPr sz="1000">
                <a:latin typeface="Yu Gothic UI"/>
              </a:defRPr>
            </a:pPr>
            <a:r>
              <a:t>•Safe environment with strong norms and moderation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Key Metrics</a:t>
            </a:r>
          </a:p>
          <a:p>
            <a:pPr>
              <a:defRPr sz="1000">
                <a:latin typeface="Yu Gothic UI"/>
              </a:defRPr>
            </a:pPr>
            <a:r>
              <a:t>•Number of registered users</a:t>
            </a:r>
          </a:p>
          <a:p>
            <a:pPr>
              <a:defRPr sz="1000">
                <a:latin typeface="Yu Gothic UI"/>
              </a:defRPr>
            </a:pPr>
            <a:r>
              <a:t>•Number of games created</a:t>
            </a:r>
          </a:p>
          <a:p>
            <a:pPr>
              <a:defRPr sz="1000">
                <a:latin typeface="Yu Gothic UI"/>
              </a:defRPr>
            </a:pPr>
            <a:r>
              <a:t>•Average time spent on the site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Unique Value Proposition</a:t>
            </a:r>
          </a:p>
          <a:p>
            <a:pPr>
              <a:defRPr sz="1000">
                <a:latin typeface="Yu Gothic UI"/>
              </a:defRPr>
            </a:pPr>
            <a:r>
              <a:t>•Experience of creating your own games and sharing them with others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Unfair Advantage</a:t>
            </a:r>
          </a:p>
          <a:p>
            <a:pPr>
              <a:defRPr sz="1000">
                <a:latin typeface="Yu Gothic UI"/>
              </a:defRPr>
            </a:pPr>
            <a:r>
              <a:t>•Unique user-generated content and social bodies</a:t>
            </a:r>
          </a:p>
          <a:p>
            <a:pPr>
              <a:defRPr sz="1000">
                <a:latin typeface="Yu Gothic UI"/>
              </a:defRPr>
            </a:pPr>
            <a:r>
              <a:t>•High brand awareness and safety for children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Channels</a:t>
            </a:r>
          </a:p>
          <a:p>
            <a:pPr>
              <a:defRPr sz="1000">
                <a:latin typeface="Yu Gothic UI"/>
              </a:defRPr>
            </a:pPr>
            <a:r>
              <a:t>•Website</a:t>
            </a:r>
          </a:p>
          <a:p>
            <a:pPr>
              <a:defRPr sz="1000">
                <a:latin typeface="Yu Gothic UI"/>
              </a:defRPr>
            </a:pPr>
            <a:r>
              <a:t>•Mobile apps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Customer Segments</a:t>
            </a:r>
          </a:p>
          <a:p>
            <a:pPr>
              <a:defRPr sz="1000">
                <a:latin typeface="Yu Gothic UI"/>
              </a:defRPr>
            </a:pPr>
            <a:r>
              <a:t>•Children and youth</a:t>
            </a:r>
          </a:p>
          <a:p>
            <a:pPr>
              <a:defRPr sz="1000">
                <a:latin typeface="Yu Gothic UI"/>
              </a:defRPr>
            </a:pPr>
            <a:r>
              <a:t>•People who want to learn game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Cost Structure</a:t>
            </a:r>
          </a:p>
          <a:p>
            <a:pPr>
              <a:defRPr sz="1000">
                <a:latin typeface="Yu Gothic UI"/>
              </a:defRPr>
            </a:pPr>
            <a:r>
              <a:t>•Platform development and maintenance</a:t>
            </a:r>
          </a:p>
          <a:p>
            <a:pPr>
              <a:defRPr sz="1000">
                <a:latin typeface="Yu Gothic UI"/>
              </a:defRPr>
            </a:pPr>
            <a:r>
              <a:t>•Moderation and norm enforcement</a:t>
            </a:r>
          </a:p>
          <a:p>
            <a:pPr>
              <a:defRPr sz="1000">
                <a:latin typeface="Yu Gothic UI"/>
              </a:defRPr>
            </a:pPr>
            <a:r>
              <a:t>•Marketing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Revenue Streams</a:t>
            </a:r>
          </a:p>
          <a:p>
            <a:pPr>
              <a:defRPr sz="1000">
                <a:latin typeface="Yu Gothic UI"/>
              </a:defRPr>
            </a:pPr>
            <a:r>
              <a:t>•Sale of virtual currency "Robux</a:t>
            </a:r>
          </a:p>
          <a:p>
            <a:pPr>
              <a:defRPr sz="1000">
                <a:latin typeface="Yu Gothic UI"/>
              </a:defRPr>
            </a:pPr>
            <a:r>
              <a:t>•Subscription fees</a:t>
            </a:r>
          </a:p>
          <a:p>
            <a:pPr>
              <a:defRPr sz="1000">
                <a:latin typeface="Yu Gothic UI"/>
              </a:defRPr>
            </a:pPr>
            <a:r>
              <a:t>•Advertising revenues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latin typeface="Yu Gothic UI"/>
              </a:defRPr>
            </a:pPr>
            <a:r>
              <a:t>Tesla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latin typeface="Yu Gothic UI"/>
              </a:defRPr>
            </a:pPr>
            <a:r>
              <a:t>2003-07-01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Problem</a:t>
            </a:r>
          </a:p>
          <a:p>
            <a:pPr>
              <a:defRPr sz="1000">
                <a:latin typeface="Yu Gothic UI"/>
              </a:defRPr>
            </a:pPr>
            <a:r>
              <a:t>•Petroleum-dependent vehicle industry</a:t>
            </a:r>
          </a:p>
          <a:p>
            <a:pPr>
              <a:defRPr sz="1000">
                <a:latin typeface="Yu Gothic UI"/>
              </a:defRPr>
            </a:pPr>
            <a:r>
              <a:t>•Negative environmental impact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Solution</a:t>
            </a:r>
          </a:p>
          <a:p>
            <a:pPr>
              <a:defRPr sz="1000">
                <a:latin typeface="Yu Gothic UI"/>
              </a:defRPr>
            </a:pPr>
            <a:r>
              <a:t>•High Performance, Environmentally Friendly Electric Vehicle Manufacturing</a:t>
            </a:r>
          </a:p>
          <a:p>
            <a:pPr>
              <a:defRPr sz="1000">
                <a:latin typeface="Yu Gothic UI"/>
              </a:defRPr>
            </a:pPr>
            <a:r>
              <a:t>•Innovation in battery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Key Metrics</a:t>
            </a:r>
          </a:p>
          <a:p>
            <a:pPr>
              <a:defRPr sz="1000">
                <a:latin typeface="Yu Gothic UI"/>
              </a:defRPr>
            </a:pPr>
            <a:r>
              <a:t>•Sales volume</a:t>
            </a:r>
          </a:p>
          <a:p>
            <a:pPr>
              <a:defRPr sz="1000">
                <a:latin typeface="Yu Gothic UI"/>
              </a:defRPr>
            </a:pPr>
            <a:r>
              <a:t>•Brand recognition</a:t>
            </a:r>
          </a:p>
          <a:p>
            <a:pPr>
              <a:defRPr sz="1000">
                <a:latin typeface="Yu Gothic UI"/>
              </a:defRPr>
            </a:pPr>
            <a:r>
              <a:t>•Profitability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Unique Value Proposition</a:t>
            </a:r>
          </a:p>
          <a:p>
            <a:pPr>
              <a:defRPr sz="1000">
                <a:latin typeface="Yu Gothic UI"/>
              </a:defRPr>
            </a:pPr>
            <a:r>
              <a:t>•Fast and sustainable energy solutions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Unfair Advantage</a:t>
            </a:r>
          </a:p>
          <a:p>
            <a:pPr>
              <a:defRPr sz="1000">
                <a:latin typeface="Yu Gothic UI"/>
              </a:defRPr>
            </a:pPr>
            <a:r>
              <a:t>•Brand Awareness and Innovation</a:t>
            </a:r>
          </a:p>
          <a:p>
            <a:pPr>
              <a:defRPr sz="1000">
                <a:latin typeface="Yu Gothic UI"/>
              </a:defRPr>
            </a:pPr>
            <a:r>
              <a:t>•Advanced Battery Technology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Channels</a:t>
            </a:r>
          </a:p>
          <a:p>
            <a:pPr>
              <a:defRPr sz="1000">
                <a:latin typeface="Yu Gothic UI"/>
              </a:defRPr>
            </a:pPr>
            <a:r>
              <a:t>•Direct Distributors</a:t>
            </a:r>
          </a:p>
          <a:p>
            <a:pPr>
              <a:defRPr sz="1000">
                <a:latin typeface="Yu Gothic UI"/>
              </a:defRPr>
            </a:pPr>
            <a:r>
              <a:t>•Online Sales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Customer Segments</a:t>
            </a:r>
          </a:p>
          <a:p>
            <a:pPr>
              <a:defRPr sz="1000">
                <a:latin typeface="Yu Gothic UI"/>
              </a:defRPr>
            </a:pPr>
            <a:r>
              <a:t>•Environmentally Conscious Consumers</a:t>
            </a:r>
          </a:p>
          <a:p>
            <a:pPr>
              <a:defRPr sz="1000">
                <a:latin typeface="Yu Gothic UI"/>
              </a:defRPr>
            </a:pPr>
            <a:r>
              <a:t>•Premium segment car buyers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Cost Structure</a:t>
            </a:r>
          </a:p>
          <a:p>
            <a:pPr>
              <a:defRPr sz="1000">
                <a:latin typeface="Yu Gothic UI"/>
              </a:defRPr>
            </a:pPr>
            <a:r>
              <a:t>•Manufacturing Costs</a:t>
            </a:r>
          </a:p>
          <a:p>
            <a:pPr>
              <a:defRPr sz="1000">
                <a:latin typeface="Yu Gothic UI"/>
              </a:defRPr>
            </a:pPr>
            <a:r>
              <a:t>•Research and development</a:t>
            </a:r>
          </a:p>
          <a:p>
            <a:pPr>
              <a:defRPr sz="1000">
                <a:latin typeface="Yu Gothic UI"/>
              </a:defRPr>
            </a:pPr>
            <a:r>
              <a:t>•Sales and administrative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Revenue Streams</a:t>
            </a:r>
          </a:p>
          <a:p>
            <a:pPr>
              <a:defRPr sz="1000">
                <a:latin typeface="Yu Gothic UI"/>
              </a:defRPr>
            </a:pPr>
            <a:r>
              <a:t>•Vehicle sales</a:t>
            </a:r>
          </a:p>
          <a:p>
            <a:pPr>
              <a:defRPr sz="1000">
                <a:latin typeface="Yu Gothic UI"/>
              </a:defRPr>
            </a:pPr>
            <a:r>
              <a:t>•Service and accessories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latin typeface="Yu Gothic UI"/>
              </a:defRPr>
            </a:pPr>
            <a:r>
              <a:t>SpaceX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latin typeface="Yu Gothic UI"/>
              </a:defRPr>
            </a:pPr>
            <a:r>
              <a:t>2002-03-14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Problem</a:t>
            </a:r>
          </a:p>
          <a:p>
            <a:pPr>
              <a:defRPr sz="1000">
                <a:latin typeface="Yu Gothic UI"/>
              </a:defRPr>
            </a:pPr>
            <a:r>
              <a:t>•High Cost Space Exploration</a:t>
            </a:r>
          </a:p>
          <a:p>
            <a:pPr>
              <a:defRPr sz="1000">
                <a:latin typeface="Yu Gothic UI"/>
              </a:defRPr>
            </a:pPr>
            <a:r>
              <a:t>•Non-Reusable Launch Vehicles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Solution</a:t>
            </a:r>
          </a:p>
          <a:p>
            <a:pPr>
              <a:defRPr sz="1000">
                <a:latin typeface="Yu Gothic UI"/>
              </a:defRPr>
            </a:pPr>
            <a:r>
              <a:t>•Development of reusable launch vehicles</a:t>
            </a:r>
          </a:p>
          <a:p>
            <a:pPr>
              <a:defRPr sz="1000">
                <a:latin typeface="Yu Gothic UI"/>
              </a:defRPr>
            </a:pPr>
            <a:r>
              <a:t>•Low-cost space travel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Key Metrics</a:t>
            </a:r>
          </a:p>
          <a:p>
            <a:pPr>
              <a:defRPr sz="1000">
                <a:latin typeface="Yu Gothic UI"/>
              </a:defRPr>
            </a:pPr>
            <a:r>
              <a:t>•Number of launches</a:t>
            </a:r>
          </a:p>
          <a:p>
            <a:pPr>
              <a:defRPr sz="1000">
                <a:latin typeface="Yu Gothic UI"/>
              </a:defRPr>
            </a:pPr>
            <a:r>
              <a:t>•Number of successful reusable rockets</a:t>
            </a:r>
          </a:p>
          <a:p>
            <a:pPr>
              <a:defRPr sz="1000">
                <a:latin typeface="Yu Gothic UI"/>
              </a:defRPr>
            </a:pPr>
            <a:r>
              <a:t>•Number of contracts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Unique Value Proposition</a:t>
            </a:r>
          </a:p>
          <a:p>
            <a:pPr>
              <a:defRPr sz="1000">
                <a:latin typeface="Yu Gothic UI"/>
              </a:defRPr>
            </a:pPr>
            <a:r>
              <a:t>•Enable humans to explore space and live on other planets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Unfair Advantage</a:t>
            </a:r>
          </a:p>
          <a:p>
            <a:pPr>
              <a:defRPr sz="1000">
                <a:latin typeface="Yu Gothic UI"/>
              </a:defRPr>
            </a:pPr>
            <a:r>
              <a:t>•Reusable Launch Vehicle Technology</a:t>
            </a:r>
          </a:p>
          <a:p>
            <a:pPr>
              <a:defRPr sz="1000">
                <a:latin typeface="Yu Gothic UI"/>
              </a:defRPr>
            </a:pPr>
            <a:r>
              <a:t>•Strong brand and innovation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Channels</a:t>
            </a:r>
          </a:p>
          <a:p>
            <a:pPr>
              <a:defRPr sz="1000">
                <a:latin typeface="Yu Gothic UI"/>
              </a:defRPr>
            </a:pPr>
            <a:r>
              <a:t>•Government contracts</a:t>
            </a:r>
          </a:p>
          <a:p>
            <a:pPr>
              <a:defRPr sz="1000">
                <a:latin typeface="Yu Gothic UI"/>
              </a:defRPr>
            </a:pPr>
            <a:r>
              <a:t>•Commercial Launch Contracts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Customer Segments</a:t>
            </a:r>
          </a:p>
          <a:p>
            <a:pPr>
              <a:defRPr sz="1000">
                <a:latin typeface="Yu Gothic UI"/>
              </a:defRPr>
            </a:pPr>
            <a:r>
              <a:t>•Government agencies</a:t>
            </a:r>
          </a:p>
          <a:p>
            <a:pPr>
              <a:defRPr sz="1000">
                <a:latin typeface="Yu Gothic UI"/>
              </a:defRPr>
            </a:pPr>
            <a:r>
              <a:t>•Satellite companies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Cost Structure</a:t>
            </a:r>
          </a:p>
          <a:p>
            <a:pPr>
              <a:defRPr sz="1000">
                <a:latin typeface="Yu Gothic UI"/>
              </a:defRPr>
            </a:pPr>
            <a:r>
              <a:t>•Rocket development and manufacturing</a:t>
            </a:r>
          </a:p>
          <a:p>
            <a:pPr>
              <a:defRPr sz="1000">
                <a:latin typeface="Yu Gothic UI"/>
              </a:defRPr>
            </a:pPr>
            <a:r>
              <a:t>•Launch Costs</a:t>
            </a:r>
          </a:p>
          <a:p>
            <a:pPr>
              <a:defRPr sz="1000">
                <a:latin typeface="Yu Gothic UI"/>
              </a:defRPr>
            </a:pPr>
            <a:r>
              <a:t>•Research and Development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Revenue Streams</a:t>
            </a:r>
          </a:p>
          <a:p>
            <a:pPr>
              <a:defRPr sz="1000">
                <a:latin typeface="Yu Gothic UI"/>
              </a:defRPr>
            </a:pPr>
            <a:r>
              <a:t>•Launch Contracts</a:t>
            </a:r>
          </a:p>
          <a:p>
            <a:pPr>
              <a:defRPr sz="1000">
                <a:latin typeface="Yu Gothic UI"/>
              </a:defRPr>
            </a:pPr>
            <a:r>
              <a:t>•Revenue from space travel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latin typeface="Yu Gothic UI"/>
              </a:defRPr>
            </a:pPr>
            <a:r>
              <a:t>Uber (at the beginning)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latin typeface="Yu Gothic UI"/>
              </a:defRPr>
            </a:pPr>
            <a:r>
              <a:t>2009-03-01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Problem</a:t>
            </a:r>
          </a:p>
          <a:p>
            <a:pPr>
              <a:defRPr sz="1000">
                <a:latin typeface="Yu Gothic UI"/>
              </a:defRPr>
            </a:pPr>
            <a:r>
              <a:t>•Cab service is inconvenient and time consuming</a:t>
            </a:r>
          </a:p>
          <a:p>
            <a:pPr>
              <a:defRPr sz="1000">
                <a:latin typeface="Yu Gothic UI"/>
              </a:defRPr>
            </a:pPr>
            <a:r>
              <a:t>•Cab fares are expensive</a:t>
            </a:r>
          </a:p>
          <a:p>
            <a:pPr>
              <a:defRPr sz="1000">
                <a:latin typeface="Yu Gothic UI"/>
              </a:defRPr>
            </a:pPr>
            <a:r>
              <a:t>•Difficult to reserve a hired car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Solution</a:t>
            </a:r>
          </a:p>
          <a:p>
            <a:pPr>
              <a:defRPr sz="1000">
                <a:latin typeface="Yu Gothic UI"/>
              </a:defRPr>
            </a:pPr>
            <a:r>
              <a:t>•Real-time car hailing service through a smartphone app</a:t>
            </a:r>
          </a:p>
          <a:p>
            <a:pPr>
              <a:defRPr sz="1000">
                <a:latin typeface="Yu Gothic UI"/>
              </a:defRPr>
            </a:pPr>
            <a:r>
              <a:t>•Offers a fixed and clear fare</a:t>
            </a:r>
          </a:p>
          <a:p>
            <a:pPr>
              <a:defRPr sz="1000">
                <a:latin typeface="Yu Gothic UI"/>
              </a:defRPr>
            </a:pPr>
            <a:r>
              <a:t>•Provides premium hire car service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Key Metrics</a:t>
            </a:r>
          </a:p>
          <a:p>
            <a:pPr>
              <a:defRPr sz="1000">
                <a:latin typeface="Yu Gothic UI"/>
              </a:defRPr>
            </a:pPr>
            <a:r>
              <a:t>•Number of app downloads</a:t>
            </a:r>
          </a:p>
          <a:p>
            <a:pPr>
              <a:defRPr sz="1000">
                <a:latin typeface="Yu Gothic UI"/>
              </a:defRPr>
            </a:pPr>
            <a:r>
              <a:t>•Number of rides</a:t>
            </a:r>
          </a:p>
          <a:p>
            <a:pPr>
              <a:defRPr sz="1000">
                <a:latin typeface="Yu Gothic UI"/>
              </a:defRPr>
            </a:pPr>
            <a:r>
              <a:t>•User feedback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Unique Value Proposition</a:t>
            </a:r>
          </a:p>
          <a:p>
            <a:pPr>
              <a:defRPr sz="1000">
                <a:latin typeface="Yu Gothic UI"/>
              </a:defRPr>
            </a:pPr>
            <a:r>
              <a:t>•Ride anywhere with just a tap</a:t>
            </a:r>
          </a:p>
          <a:p>
            <a:pPr>
              <a:defRPr sz="1000">
                <a:latin typeface="Yu Gothic UI"/>
              </a:defRPr>
            </a:pPr>
            <a:r>
              <a:t>•Know the fare in advance</a:t>
            </a:r>
          </a:p>
          <a:p>
            <a:pPr>
              <a:defRPr sz="1000">
                <a:latin typeface="Yu Gothic UI"/>
              </a:defRPr>
            </a:pPr>
            <a:r>
              <a:t>•Comfortable car ride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Unfair Advantage</a:t>
            </a:r>
          </a:p>
          <a:p>
            <a:pPr>
              <a:defRPr sz="1000">
                <a:latin typeface="Yu Gothic UI"/>
              </a:defRPr>
            </a:pPr>
            <a:r>
              <a:t>•No other similar service exists</a:t>
            </a:r>
          </a:p>
          <a:p>
            <a:pPr>
              <a:defRPr sz="1000">
                <a:latin typeface="Yu Gothic UI"/>
              </a:defRPr>
            </a:pPr>
            <a:r>
              <a:t>•New vehicle call experience using technology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Channels</a:t>
            </a:r>
          </a:p>
          <a:p>
            <a:pPr>
              <a:defRPr sz="1000">
                <a:latin typeface="Yu Gothic UI"/>
              </a:defRPr>
            </a:pPr>
            <a:r>
              <a:t>•Smartphone Apps</a:t>
            </a:r>
          </a:p>
          <a:p>
            <a:pPr>
              <a:defRPr sz="1000">
                <a:latin typeface="Yu Gothic UI"/>
              </a:defRPr>
            </a:pPr>
            <a:r>
              <a:t>•Word of Mouth</a:t>
            </a:r>
          </a:p>
          <a:p>
            <a:pPr>
              <a:defRPr sz="1000">
                <a:latin typeface="Yu Gothic UI"/>
              </a:defRPr>
            </a:pPr>
            <a:r>
              <a:t>•Media exposure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Customer Segments</a:t>
            </a:r>
          </a:p>
          <a:p>
            <a:pPr>
              <a:defRPr sz="1000">
                <a:latin typeface="Yu Gothic UI"/>
              </a:defRPr>
            </a:pPr>
            <a:r>
              <a:t>•High-net-worth individuals seeking for-hire services</a:t>
            </a:r>
          </a:p>
          <a:p>
            <a:pPr>
              <a:defRPr sz="1000">
                <a:latin typeface="Yu Gothic UI"/>
              </a:defRPr>
            </a:pPr>
            <a:r>
              <a:t>•Business people who frequently use cabs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Cost Structure</a:t>
            </a:r>
          </a:p>
          <a:p>
            <a:pPr>
              <a:defRPr sz="1000">
                <a:latin typeface="Yu Gothic UI"/>
              </a:defRPr>
            </a:pPr>
            <a:r>
              <a:t>•App development and maintenance</a:t>
            </a:r>
          </a:p>
          <a:p>
            <a:pPr>
              <a:defRPr sz="1000">
                <a:latin typeface="Yu Gothic UI"/>
              </a:defRPr>
            </a:pPr>
            <a:r>
              <a:t>•Marketing and brand building</a:t>
            </a:r>
          </a:p>
          <a:p>
            <a:pPr>
              <a:defRPr sz="1000">
                <a:latin typeface="Yu Gothic UI"/>
              </a:defRPr>
            </a:pPr>
            <a:r>
              <a:t>•Customer support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Revenue Streams</a:t>
            </a:r>
          </a:p>
          <a:p>
            <a:pPr>
              <a:defRPr sz="1000">
                <a:latin typeface="Yu Gothic UI"/>
              </a:defRPr>
            </a:pPr>
            <a:r>
              <a:t>•Ride fees</a:t>
            </a:r>
          </a:p>
          <a:p>
            <a:pPr>
              <a:defRPr sz="1000">
                <a:latin typeface="Yu Gothic UI"/>
              </a:defRPr>
            </a:pPr>
            <a:r>
              <a:t>•Premium service offerings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latin typeface="Yu Gothic UI"/>
              </a:defRPr>
            </a:pPr>
            <a:r>
              <a:t>Pure Storage (at the beginning)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latin typeface="Yu Gothic UI"/>
              </a:defRPr>
            </a:pPr>
            <a:r>
              <a:t>2009-10-01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Problem</a:t>
            </a:r>
          </a:p>
          <a:p>
            <a:pPr>
              <a:defRPr sz="1000">
                <a:latin typeface="Yu Gothic UI"/>
              </a:defRPr>
            </a:pPr>
            <a:r>
              <a:t>•Traditional disk-based storage with high cost and low performance</a:t>
            </a:r>
          </a:p>
          <a:p>
            <a:pPr>
              <a:defRPr sz="1000">
                <a:latin typeface="Yu Gothic UI"/>
              </a:defRPr>
            </a:pPr>
            <a:r>
              <a:t>•Storage management is complex and time consuming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Solution</a:t>
            </a:r>
          </a:p>
          <a:p>
            <a:pPr>
              <a:defRPr sz="1000">
                <a:latin typeface="Yu Gothic UI"/>
              </a:defRPr>
            </a:pPr>
            <a:r>
              <a:t>•100% flash-based storage system</a:t>
            </a:r>
          </a:p>
          <a:p>
            <a:pPr>
              <a:defRPr sz="1000">
                <a:latin typeface="Yu Gothic UI"/>
              </a:defRPr>
            </a:pPr>
            <a:r>
              <a:t>•User-friendly management interface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Key Metrics</a:t>
            </a:r>
          </a:p>
          <a:p>
            <a:pPr>
              <a:defRPr sz="1000">
                <a:latin typeface="Yu Gothic UI"/>
              </a:defRPr>
            </a:pPr>
            <a:r>
              <a:t>•Number of products sold</a:t>
            </a:r>
          </a:p>
          <a:p>
            <a:pPr>
              <a:defRPr sz="1000">
                <a:latin typeface="Yu Gothic UI"/>
              </a:defRPr>
            </a:pPr>
            <a:r>
              <a:t>•Number of new customers</a:t>
            </a:r>
          </a:p>
          <a:p>
            <a:pPr>
              <a:defRPr sz="1000">
                <a:latin typeface="Yu Gothic UI"/>
              </a:defRPr>
            </a:pPr>
            <a:r>
              <a:t>•Customer Satisfaction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Unique Value Proposition</a:t>
            </a:r>
          </a:p>
          <a:p>
            <a:pPr>
              <a:defRPr sz="1000">
                <a:latin typeface="Yu Gothic UI"/>
              </a:defRPr>
            </a:pPr>
            <a:r>
              <a:t>•Fast and simple storage 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Unfair Advantage</a:t>
            </a:r>
          </a:p>
          <a:p>
            <a:pPr>
              <a:defRPr sz="1000">
                <a:latin typeface="Yu Gothic UI"/>
              </a:defRPr>
            </a:pPr>
            <a:r>
              <a:t>•Pioneer specializing in flash storage</a:t>
            </a:r>
          </a:p>
          <a:p>
            <a:pPr>
              <a:defRPr sz="1000">
                <a:latin typeface="Yu Gothic UI"/>
              </a:defRPr>
            </a:pPr>
            <a:r>
              <a:t>•Advanced data reduction technology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Channels</a:t>
            </a:r>
          </a:p>
          <a:p>
            <a:pPr>
              <a:defRPr sz="1000">
                <a:latin typeface="Yu Gothic UI"/>
              </a:defRPr>
            </a:pPr>
            <a:r>
              <a:t>•Direct Sales</a:t>
            </a:r>
          </a:p>
          <a:p>
            <a:pPr>
              <a:defRPr sz="1000">
                <a:latin typeface="Yu Gothic UI"/>
              </a:defRPr>
            </a:pPr>
            <a:r>
              <a:t>•Partners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Customer Segments</a:t>
            </a:r>
          </a:p>
          <a:p>
            <a:pPr>
              <a:defRPr sz="1000">
                <a:latin typeface="Yu Gothic UI"/>
              </a:defRPr>
            </a:pPr>
            <a:r>
              <a:t>•Data-centric enterprise</a:t>
            </a:r>
          </a:p>
          <a:p>
            <a:pPr>
              <a:defRPr sz="1000">
                <a:latin typeface="Yu Gothic UI"/>
              </a:defRPr>
            </a:pPr>
            <a:r>
              <a:t>•Businesses requiring high performance storage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Cost Structure</a:t>
            </a:r>
          </a:p>
          <a:p>
            <a:pPr>
              <a:defRPr sz="1000">
                <a:latin typeface="Yu Gothic UI"/>
              </a:defRPr>
            </a:pPr>
            <a:r>
              <a:t>•Product Development and Maintenance</a:t>
            </a:r>
          </a:p>
          <a:p>
            <a:pPr>
              <a:defRPr sz="1000">
                <a:latin typeface="Yu Gothic UI"/>
              </a:defRPr>
            </a:pPr>
            <a:r>
              <a:t>•Marketing and Sales</a:t>
            </a:r>
          </a:p>
          <a:p>
            <a:pPr>
              <a:defRPr sz="1000">
                <a:latin typeface="Yu Gothic UI"/>
              </a:defRPr>
            </a:pPr>
            <a:r>
              <a:t>•Customer Support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Revenue Streams</a:t>
            </a:r>
          </a:p>
          <a:p>
            <a:pPr>
              <a:defRPr sz="1000">
                <a:latin typeface="Yu Gothic UI"/>
              </a:defRPr>
            </a:pPr>
            <a:r>
              <a:t>•Hardware sales</a:t>
            </a:r>
          </a:p>
          <a:p>
            <a:pPr>
              <a:defRPr sz="1000">
                <a:latin typeface="Yu Gothic UI"/>
              </a:defRPr>
            </a:pPr>
            <a:r>
              <a:t>•Support and service fees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latin typeface="Yu Gothic UI"/>
              </a:defRPr>
            </a:pPr>
            <a:r>
              <a:t>Pure Storage (current)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latin typeface="Yu Gothic UI"/>
              </a:defRPr>
            </a:pPr>
            <a:r>
              <a:t>2023-07-08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Problem</a:t>
            </a:r>
          </a:p>
          <a:p>
            <a:pPr>
              <a:defRPr sz="1000">
                <a:latin typeface="Yu Gothic UI"/>
              </a:defRPr>
            </a:pPr>
            <a:r>
              <a:t>•Need to keep pace with increasing data volumes</a:t>
            </a:r>
          </a:p>
          <a:p>
            <a:pPr>
              <a:defRPr sz="1000">
                <a:latin typeface="Yu Gothic UI"/>
              </a:defRPr>
            </a:pPr>
            <a:r>
              <a:t>•Complexity of managing data in a multi-cloud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Solution</a:t>
            </a:r>
          </a:p>
          <a:p>
            <a:pPr>
              <a:defRPr sz="1000">
                <a:latin typeface="Yu Gothic UI"/>
              </a:defRPr>
            </a:pPr>
            <a:r>
              <a:t>•Scalable all-flash storage solutions</a:t>
            </a:r>
          </a:p>
          <a:p>
            <a:pPr>
              <a:defRPr sz="1000">
                <a:latin typeface="Yu Gothic UI"/>
              </a:defRPr>
            </a:pPr>
            <a:r>
              <a:t>•Cloud-enabled data services and integrated management platform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Key Metrics</a:t>
            </a:r>
          </a:p>
          <a:p>
            <a:pPr>
              <a:defRPr sz="1000">
                <a:latin typeface="Yu Gothic UI"/>
              </a:defRPr>
            </a:pPr>
            <a:r>
              <a:t>•Number of products sold</a:t>
            </a:r>
          </a:p>
          <a:p>
            <a:pPr>
              <a:defRPr sz="1000">
                <a:latin typeface="Yu Gothic UI"/>
              </a:defRPr>
            </a:pPr>
            <a:r>
              <a:t>•Number of new customers</a:t>
            </a:r>
          </a:p>
          <a:p>
            <a:pPr>
              <a:defRPr sz="1000">
                <a:latin typeface="Yu Gothic UI"/>
              </a:defRPr>
            </a:pPr>
            <a:r>
              <a:t>•Number of cloud service subscriptions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Unique Value Proposition</a:t>
            </a:r>
          </a:p>
          <a:p>
            <a:pPr>
              <a:defRPr sz="1000">
                <a:latin typeface="Yu Gothic UI"/>
              </a:defRPr>
            </a:pPr>
            <a:r>
              <a:t>•Fast, simple, scalable cloud-ready storage solutions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Unfair Advantage</a:t>
            </a:r>
          </a:p>
          <a:p>
            <a:pPr>
              <a:defRPr sz="1000">
                <a:latin typeface="Yu Gothic UI"/>
              </a:defRPr>
            </a:pPr>
            <a:r>
              <a:t>•Pioneer in all-flash storage</a:t>
            </a:r>
          </a:p>
          <a:p>
            <a:pPr>
              <a:defRPr sz="1000">
                <a:latin typeface="Yu Gothic UI"/>
              </a:defRPr>
            </a:pPr>
            <a:r>
              <a:t>•Powerful data platform with multi-cloud support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Channels</a:t>
            </a:r>
          </a:p>
          <a:p>
            <a:pPr>
              <a:defRPr sz="1000">
                <a:latin typeface="Yu Gothic UI"/>
              </a:defRPr>
            </a:pPr>
            <a:r>
              <a:t>•Direct Sales</a:t>
            </a:r>
          </a:p>
          <a:p>
            <a:pPr>
              <a:defRPr sz="1000">
                <a:latin typeface="Yu Gothic UI"/>
              </a:defRPr>
            </a:pPr>
            <a:r>
              <a:t>•Partners</a:t>
            </a:r>
          </a:p>
          <a:p>
            <a:pPr>
              <a:defRPr sz="1000">
                <a:latin typeface="Yu Gothic UI"/>
              </a:defRPr>
            </a:pPr>
            <a:r>
              <a:t>•Cloud Marketplace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Customer Segments</a:t>
            </a:r>
          </a:p>
          <a:p>
            <a:pPr>
              <a:defRPr sz="1000">
                <a:latin typeface="Yu Gothic UI"/>
              </a:defRPr>
            </a:pPr>
            <a:r>
              <a:t>•Data-centric enterprise</a:t>
            </a:r>
          </a:p>
          <a:p>
            <a:pPr>
              <a:defRPr sz="1000">
                <a:latin typeface="Yu Gothic UI"/>
              </a:defRPr>
            </a:pPr>
            <a:r>
              <a:t>•Businesses using multi-cloud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Cost Structure</a:t>
            </a:r>
          </a:p>
          <a:p>
            <a:pPr>
              <a:defRPr sz="1000">
                <a:latin typeface="Yu Gothic UI"/>
              </a:defRPr>
            </a:pPr>
            <a:r>
              <a:t>•Product Development and Maintenance</a:t>
            </a:r>
          </a:p>
          <a:p>
            <a:pPr>
              <a:defRPr sz="1000">
                <a:latin typeface="Yu Gothic UI"/>
              </a:defRPr>
            </a:pPr>
            <a:r>
              <a:t>•Marketing and Sales</a:t>
            </a:r>
          </a:p>
          <a:p>
            <a:pPr>
              <a:defRPr sz="1000">
                <a:latin typeface="Yu Gothic UI"/>
              </a:defRPr>
            </a:pPr>
            <a:r>
              <a:t>•Customer Support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Revenue Streams</a:t>
            </a:r>
          </a:p>
          <a:p>
            <a:pPr>
              <a:defRPr sz="1000">
                <a:latin typeface="Yu Gothic UI"/>
              </a:defRPr>
            </a:pPr>
            <a:r>
              <a:t>•Hardware sales</a:t>
            </a:r>
          </a:p>
          <a:p>
            <a:pPr>
              <a:defRPr sz="1000">
                <a:latin typeface="Yu Gothic UI"/>
              </a:defRPr>
            </a:pPr>
            <a:r>
              <a:t>•Cloud service subscriptions</a:t>
            </a:r>
          </a:p>
          <a:p>
            <a:pPr>
              <a:defRPr sz="1000">
                <a:latin typeface="Yu Gothic UI"/>
              </a:defRPr>
            </a:pPr>
            <a:r>
              <a:t>•Support and service fees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latin typeface="Yu Gothic UI"/>
              </a:defRPr>
            </a:pPr>
            <a:r>
              <a:t>Dell EMC APEX (at the beginning)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latin typeface="Yu Gothic UI"/>
              </a:defRPr>
            </a:pPr>
            <a:r>
              <a:t>2021-10-01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Problem</a:t>
            </a:r>
          </a:p>
          <a:p>
            <a:pPr>
              <a:defRPr sz="1000">
                <a:latin typeface="Yu Gothic UI"/>
              </a:defRPr>
            </a:pPr>
            <a:r>
              <a:t>•IT infrastructure management is complex and time consuming</a:t>
            </a:r>
          </a:p>
          <a:p>
            <a:pPr>
              <a:defRPr sz="1000">
                <a:latin typeface="Yu Gothic UI"/>
              </a:defRPr>
            </a:pPr>
            <a:r>
              <a:t>•Difficult to expand or upgrade data centers</a:t>
            </a:r>
          </a:p>
          <a:p>
            <a:pPr>
              <a:defRPr sz="1000">
                <a:latin typeface="Yu Gothic UI"/>
              </a:defRPr>
            </a:pPr>
            <a:r>
              <a:t>•Burden of CAPEX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Solution</a:t>
            </a:r>
          </a:p>
          <a:p>
            <a:pPr>
              <a:defRPr sz="1000">
                <a:latin typeface="Yu Gothic UI"/>
              </a:defRPr>
            </a:pPr>
            <a:r>
              <a:t>•Platform of IT solutions delivered in bulk</a:t>
            </a:r>
          </a:p>
          <a:p>
            <a:pPr>
              <a:defRPr sz="1000">
                <a:latin typeface="Yu Gothic UI"/>
              </a:defRPr>
            </a:pPr>
            <a:r>
              <a:t>•Cloud-like consumption model (OPEX based)</a:t>
            </a:r>
          </a:p>
          <a:p>
            <a:pPr>
              <a:defRPr sz="1000">
                <a:latin typeface="Yu Gothic UI"/>
              </a:defRPr>
            </a:pPr>
            <a:r>
              <a:t>•Can scale up or down depending on scope of 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Key Metrics</a:t>
            </a:r>
          </a:p>
          <a:p>
            <a:pPr>
              <a:defRPr sz="1000">
                <a:latin typeface="Yu Gothic UI"/>
              </a:defRPr>
            </a:pPr>
            <a:r>
              <a:t>•Number of users</a:t>
            </a:r>
          </a:p>
          <a:p>
            <a:pPr>
              <a:defRPr sz="1000">
                <a:latin typeface="Yu Gothic UI"/>
              </a:defRPr>
            </a:pPr>
            <a:r>
              <a:t>•Total contract value</a:t>
            </a:r>
          </a:p>
          <a:p>
            <a:pPr>
              <a:defRPr sz="1000">
                <a:latin typeface="Yu Gothic UI"/>
              </a:defRPr>
            </a:pPr>
            <a:r>
              <a:t>•Uptime of service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Unique Value Proposition</a:t>
            </a:r>
          </a:p>
          <a:p>
            <a:pPr>
              <a:defRPr sz="1000">
                <a:latin typeface="Yu Gothic UI"/>
              </a:defRPr>
            </a:pPr>
            <a:r>
              <a:t>•Enables simple and flexible IT consumption and management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Unfair Advantage</a:t>
            </a:r>
          </a:p>
          <a:p>
            <a:pPr>
              <a:defRPr sz="1000">
                <a:latin typeface="Yu Gothic UI"/>
              </a:defRPr>
            </a:pPr>
            <a:r>
              <a:t>•Existing Dell EMC product and customer base</a:t>
            </a:r>
          </a:p>
          <a:p>
            <a:pPr>
              <a:defRPr sz="1000">
                <a:latin typeface="Yu Gothic UI"/>
              </a:defRPr>
            </a:pPr>
            <a:r>
              <a:t>•Integrated hardware and software management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Channels</a:t>
            </a:r>
          </a:p>
          <a:p>
            <a:pPr>
              <a:defRPr sz="1000">
                <a:latin typeface="Yu Gothic UI"/>
              </a:defRPr>
            </a:pPr>
            <a:r>
              <a:t>•Existing Dell EMC business channels</a:t>
            </a:r>
          </a:p>
          <a:p>
            <a:pPr>
              <a:defRPr sz="1000">
                <a:latin typeface="Yu Gothic UI"/>
              </a:defRPr>
            </a:pPr>
            <a:r>
              <a:t>•Website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Customer Segments</a:t>
            </a:r>
          </a:p>
          <a:p>
            <a:pPr>
              <a:defRPr sz="1000">
                <a:latin typeface="Yu Gothic UI"/>
              </a:defRPr>
            </a:pPr>
            <a:r>
              <a:t>•Small and Medium Businesses</a:t>
            </a:r>
          </a:p>
          <a:p>
            <a:pPr>
              <a:defRPr sz="1000">
                <a:latin typeface="Yu Gothic UI"/>
              </a:defRPr>
            </a:pPr>
            <a:r>
              <a:t>•Enterprise organizations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Cost Structure</a:t>
            </a:r>
          </a:p>
          <a:p>
            <a:pPr>
              <a:defRPr sz="1000">
                <a:latin typeface="Yu Gothic UI"/>
              </a:defRPr>
            </a:pPr>
            <a:r>
              <a:t>•Platform Development and Maintenance</a:t>
            </a:r>
          </a:p>
          <a:p>
            <a:pPr>
              <a:defRPr sz="1000">
                <a:latin typeface="Yu Gothic UI"/>
              </a:defRPr>
            </a:pPr>
            <a:r>
              <a:t>•Hardware and Software Costs</a:t>
            </a:r>
          </a:p>
          <a:p>
            <a:pPr>
              <a:defRPr sz="1000">
                <a:latin typeface="Yu Gothic UI"/>
              </a:defRPr>
            </a:pPr>
            <a:r>
              <a:t>•Marketing and promotion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Revenue Streams</a:t>
            </a:r>
          </a:p>
          <a:p>
            <a:pPr>
              <a:defRPr sz="1000">
                <a:latin typeface="Yu Gothic UI"/>
              </a:defRPr>
            </a:pPr>
            <a:r>
              <a:t>•Subscription fees</a:t>
            </a:r>
          </a:p>
          <a:p>
            <a:pPr>
              <a:defRPr sz="1000">
                <a:latin typeface="Yu Gothic UI"/>
              </a:defRPr>
            </a:pPr>
            <a:r>
              <a:t>•Service and support fees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latin typeface="Yu Gothic UI"/>
              </a:defRPr>
            </a:pPr>
            <a:r>
              <a:t>OpenShift (at the beginning)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latin typeface="Yu Gothic UI"/>
              </a:defRPr>
            </a:pPr>
            <a:r>
              <a:t>2011-05-04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Problem</a:t>
            </a:r>
          </a:p>
          <a:p>
            <a:pPr>
              <a:defRPr sz="1000">
                <a:latin typeface="Yu Gothic UI"/>
              </a:defRPr>
            </a:pPr>
            <a:r>
              <a:t>•Traditional hosting services are difficult to set up and manage</a:t>
            </a:r>
          </a:p>
          <a:p>
            <a:pPr>
              <a:defRPr sz="1000">
                <a:latin typeface="Yu Gothic UI"/>
              </a:defRPr>
            </a:pPr>
            <a:r>
              <a:t>•On-premise infrastructure is difficult to scale</a:t>
            </a:r>
          </a:p>
          <a:p>
            <a:pPr>
              <a:defRPr sz="1000">
                <a:latin typeface="Yu Gothic UI"/>
              </a:defRPr>
            </a:pPr>
            <a:r>
              <a:t>•No way to deploy your own applications quickly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Solution</a:t>
            </a:r>
          </a:p>
          <a:p>
            <a:pPr>
              <a:defRPr sz="1000">
                <a:latin typeface="Yu Gothic UI"/>
              </a:defRPr>
            </a:pPr>
            <a:r>
              <a:t>•Served as a cloud-based platform</a:t>
            </a:r>
          </a:p>
          <a:p>
            <a:pPr>
              <a:defRPr sz="1000">
                <a:latin typeface="Yu Gothic UI"/>
              </a:defRPr>
            </a:pPr>
            <a:r>
              <a:t>•Enables auto-scaling and Infrastructure as Code (IaC)</a:t>
            </a:r>
          </a:p>
          <a:p>
            <a:pPr>
              <a:defRPr sz="1000">
                <a:latin typeface="Yu Gothic UI"/>
              </a:defRPr>
            </a:pPr>
            <a:r>
              <a:t>•Enables easy application deployment and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Key Metrics</a:t>
            </a:r>
          </a:p>
          <a:p>
            <a:pPr>
              <a:defRPr sz="1000">
                <a:latin typeface="Yu Gothic UI"/>
              </a:defRPr>
            </a:pPr>
            <a:r>
              <a:t>•Number of users</a:t>
            </a:r>
          </a:p>
          <a:p>
            <a:pPr>
              <a:defRPr sz="1000">
                <a:latin typeface="Yu Gothic UI"/>
              </a:defRPr>
            </a:pPr>
            <a:r>
              <a:t>•Number of deployments</a:t>
            </a:r>
          </a:p>
          <a:p>
            <a:pPr>
              <a:defRPr sz="1000">
                <a:latin typeface="Yu Gothic UI"/>
              </a:defRPr>
            </a:pPr>
            <a:r>
              <a:t>•Average uptime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Unique Value Proposition</a:t>
            </a:r>
          </a:p>
          <a:p>
            <a:pPr>
              <a:defRPr sz="1000">
                <a:latin typeface="Yu Gothic UI"/>
              </a:defRPr>
            </a:pPr>
            <a:r>
              <a:t>•Cloud services for easy deployment and scaling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Unfair Advantage</a:t>
            </a:r>
          </a:p>
          <a:p>
            <a:pPr>
              <a:defRPr sz="1000">
                <a:latin typeface="Yu Gothic UI"/>
              </a:defRPr>
            </a:pPr>
            <a:r>
              <a:t>•Strong Red Hat brand and existing customer base</a:t>
            </a:r>
          </a:p>
          <a:p>
            <a:pPr>
              <a:defRPr sz="1000">
                <a:latin typeface="Yu Gothic UI"/>
              </a:defRPr>
            </a:pPr>
            <a:r>
              <a:t>•Extensive community support due to its Open source nature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Channels</a:t>
            </a:r>
          </a:p>
          <a:p>
            <a:pPr>
              <a:defRPr sz="1000">
                <a:latin typeface="Yu Gothic UI"/>
              </a:defRPr>
            </a:pPr>
            <a:r>
              <a:t>•Website</a:t>
            </a:r>
          </a:p>
          <a:p>
            <a:pPr>
              <a:defRPr sz="1000">
                <a:latin typeface="Yu Gothic UI"/>
              </a:defRPr>
            </a:pPr>
            <a:r>
              <a:t>•Red Hat's existing business channels</a:t>
            </a:r>
          </a:p>
          <a:p>
            <a:pPr>
              <a:defRPr sz="1000">
                <a:latin typeface="Yu Gothic UI"/>
              </a:defRPr>
            </a:pPr>
            <a:r>
              <a:t>•Open source community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Customer Segments</a:t>
            </a:r>
          </a:p>
          <a:p>
            <a:pPr>
              <a:defRPr sz="1000">
                <a:latin typeface="Yu Gothic UI"/>
              </a:defRPr>
            </a:pPr>
            <a:r>
              <a:t>•Developers</a:t>
            </a:r>
          </a:p>
          <a:p>
            <a:pPr>
              <a:defRPr sz="1000">
                <a:latin typeface="Yu Gothic UI"/>
              </a:defRPr>
            </a:pPr>
            <a:r>
              <a:t>•Small and Medium Enterprises</a:t>
            </a:r>
          </a:p>
          <a:p>
            <a:pPr>
              <a:defRPr sz="1000">
                <a:latin typeface="Yu Gothic UI"/>
              </a:defRPr>
            </a:pPr>
            <a:r>
              <a:t>•Enterprise Organizations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Cost Structure</a:t>
            </a:r>
          </a:p>
          <a:p>
            <a:pPr>
              <a:defRPr sz="1000">
                <a:latin typeface="Yu Gothic UI"/>
              </a:defRPr>
            </a:pPr>
            <a:r>
              <a:t>•Platform Development and Maintenance</a:t>
            </a:r>
          </a:p>
          <a:p>
            <a:pPr>
              <a:defRPr sz="1000">
                <a:latin typeface="Yu Gothic UI"/>
              </a:defRPr>
            </a:pPr>
            <a:r>
              <a:t>•Maintaining Cloud Infrastructure</a:t>
            </a:r>
          </a:p>
          <a:p>
            <a:pPr>
              <a:defRPr sz="1000">
                <a:latin typeface="Yu Gothic UI"/>
              </a:defRPr>
            </a:pPr>
            <a:r>
              <a:t>•Marketing and Promotion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Revenue Streams</a:t>
            </a:r>
          </a:p>
          <a:p>
            <a:pPr>
              <a:defRPr sz="1000">
                <a:latin typeface="Yu Gothic UI"/>
              </a:defRPr>
            </a:pPr>
            <a:r>
              <a:t>•Subscription Fees</a:t>
            </a:r>
          </a:p>
          <a:p>
            <a:pPr>
              <a:defRPr sz="1000">
                <a:latin typeface="Yu Gothic UI"/>
              </a:defRPr>
            </a:pPr>
            <a:r>
              <a:t>•Support and consulting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latin typeface="Yu Gothic UI"/>
              </a:defRPr>
            </a:pPr>
            <a:r>
              <a:t>Conceive Kubernetes and turn it into a business under the assumption that Kubernetes does not exist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latin typeface="Yu Gothic UI"/>
              </a:defRPr>
            </a:pPr>
            <a:r>
              <a:t>2023-07-08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Problem</a:t>
            </a:r>
          </a:p>
          <a:p>
            <a:pPr>
              <a:defRPr sz="1000">
                <a:latin typeface="Yu Gothic UI"/>
              </a:defRPr>
            </a:pPr>
            <a:r>
              <a:t>•Difficult to manage microservices</a:t>
            </a:r>
          </a:p>
          <a:p>
            <a:pPr>
              <a:defRPr sz="1000">
                <a:latin typeface="Yu Gothic UI"/>
              </a:defRPr>
            </a:pPr>
            <a:r>
              <a:t>•Ensure system scalability and reliability</a:t>
            </a:r>
          </a:p>
          <a:p>
            <a:pPr>
              <a:defRPr sz="1000">
                <a:latin typeface="Yu Gothic UI"/>
              </a:defRPr>
            </a:pPr>
            <a:r>
              <a:t>•Complex infrastructure state management</a:t>
            </a:r>
          </a:p>
          <a:p>
            <a:pPr>
              <a:defRPr sz="1000">
                <a:latin typeface="Yu Gothic UI"/>
              </a:defRPr>
            </a:pPr>
            <a:r>
              <a:t>•Automate deployment and rolling updates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Solution</a:t>
            </a:r>
          </a:p>
          <a:p>
            <a:pPr>
              <a:defRPr sz="1000">
                <a:latin typeface="Yu Gothic UI"/>
              </a:defRPr>
            </a:pPr>
            <a:r>
              <a:t>•Provide orchestration tools like Kubernetes</a:t>
            </a:r>
          </a:p>
          <a:p>
            <a:pPr>
              <a:defRPr sz="1000">
                <a:latin typeface="Yu Gothic UI"/>
              </a:defRPr>
            </a:pPr>
            <a:r>
              <a:t>•Load balancing and service discovery</a:t>
            </a:r>
          </a:p>
          <a:p>
            <a:pPr>
              <a:defRPr sz="1000">
                <a:latin typeface="Yu Gothic UI"/>
              </a:defRPr>
            </a:pPr>
            <a:r>
              <a:t>•Manage state with Infrastructure as Code (IaC)</a:t>
            </a:r>
          </a:p>
          <a:p>
            <a:pPr>
              <a:defRPr sz="1000">
                <a:latin typeface="Yu Gothic UI"/>
              </a:defRPr>
            </a:pPr>
            <a:r>
              <a:t>•Automated repair with reconsiliation mechanism</a:t>
            </a:r>
          </a:p>
          <a:p>
            <a:pPr>
              <a:defRPr sz="1000">
                <a:latin typeface="Yu Gothic UI"/>
              </a:defRPr>
            </a:pPr>
            <a:r>
              <a:t>•Automated rollout and rollback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Key Metrics</a:t>
            </a:r>
          </a:p>
          <a:p>
            <a:pPr>
              <a:defRPr sz="1000">
                <a:latin typeface="Yu Gothic UI"/>
              </a:defRPr>
            </a:pPr>
            <a:r>
              <a:t>•Number of active users</a:t>
            </a:r>
          </a:p>
          <a:p>
            <a:pPr>
              <a:defRPr sz="1000">
                <a:latin typeface="Yu Gothic UI"/>
              </a:defRPr>
            </a:pPr>
            <a:r>
              <a:t>•Number of deployed applications</a:t>
            </a:r>
          </a:p>
          <a:p>
            <a:pPr>
              <a:defRPr sz="1000">
                <a:latin typeface="Yu Gothic UI"/>
              </a:defRPr>
            </a:pPr>
            <a:r>
              <a:t>•Revenue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Unique Value Proposition</a:t>
            </a:r>
          </a:p>
          <a:p>
            <a:pPr>
              <a:defRPr sz="1000">
                <a:latin typeface="Yu Gothic UI"/>
              </a:defRPr>
            </a:pPr>
            <a:r>
              <a:t>•Provides efficient microservice management</a:t>
            </a:r>
          </a:p>
          <a:p>
            <a:pPr>
              <a:defRPr sz="1000">
                <a:latin typeface="Yu Gothic UI"/>
              </a:defRPr>
            </a:pPr>
            <a:r>
              <a:t>•Coding of infrastructure to simplify management</a:t>
            </a:r>
          </a:p>
          <a:p>
            <a:pPr>
              <a:defRPr sz="1000">
                <a:latin typeface="Yu Gothic UI"/>
              </a:defRPr>
            </a:pPr>
            <a:r>
              <a:t>•Reconciliation to ensure automatic repair and reliability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Unfair Advantage</a:t>
            </a:r>
          </a:p>
          <a:p>
            <a:pPr>
              <a:defRPr sz="1000">
                <a:latin typeface="Yu Gothic UI"/>
              </a:defRPr>
            </a:pPr>
            <a:r>
              <a:t>•Initial advantage for a time when Kubernetes does not exist</a:t>
            </a:r>
          </a:p>
          <a:p>
            <a:pPr>
              <a:defRPr sz="1000">
                <a:latin typeface="Yu Gothic UI"/>
              </a:defRPr>
            </a:pPr>
            <a:r>
              <a:t>•Deep cloud-native technology knowledge and experience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Channels</a:t>
            </a:r>
          </a:p>
          <a:p>
            <a:pPr>
              <a:defRPr sz="1000">
                <a:latin typeface="Yu Gothic UI"/>
              </a:defRPr>
            </a:pPr>
            <a:r>
              <a:t>•Website</a:t>
            </a:r>
          </a:p>
          <a:p>
            <a:pPr>
              <a:defRPr sz="1000">
                <a:latin typeface="Yu Gothic UI"/>
              </a:defRPr>
            </a:pPr>
            <a:r>
              <a:t>•Cloud Marketplace</a:t>
            </a:r>
          </a:p>
          <a:p>
            <a:pPr>
              <a:defRPr sz="1000">
                <a:latin typeface="Yu Gothic UI"/>
              </a:defRPr>
            </a:pPr>
            <a:r>
              <a:t>•Partnerships (cloud providers, development tools, etc.)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Customer Segments</a:t>
            </a:r>
          </a:p>
          <a:p>
            <a:pPr>
              <a:defRPr sz="1000">
                <a:latin typeface="Yu Gothic UI"/>
              </a:defRPr>
            </a:pPr>
            <a:r>
              <a:t>•Companies using microservices</a:t>
            </a:r>
          </a:p>
          <a:p>
            <a:pPr>
              <a:defRPr sz="1000">
                <a:latin typeface="Yu Gothic UI"/>
              </a:defRPr>
            </a:pPr>
            <a:r>
              <a:t>•Developers looking for scalability and reliability</a:t>
            </a:r>
          </a:p>
          <a:p>
            <a:pPr>
              <a:defRPr sz="1000">
                <a:latin typeface="Yu Gothic UI"/>
              </a:defRPr>
            </a:pPr>
            <a:r>
              <a:t>•Enterprises requiring advanced application deployment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Cost Structure</a:t>
            </a:r>
          </a:p>
          <a:p>
            <a:pPr>
              <a:defRPr sz="1000">
                <a:latin typeface="Yu Gothic UI"/>
              </a:defRPr>
            </a:pPr>
            <a:r>
              <a:t>•Development and maintenance</a:t>
            </a:r>
          </a:p>
          <a:p>
            <a:pPr>
              <a:defRPr sz="1000">
                <a:latin typeface="Yu Gothic UI"/>
              </a:defRPr>
            </a:pPr>
            <a:r>
              <a:t>•Customer support</a:t>
            </a:r>
          </a:p>
          <a:p>
            <a:pPr>
              <a:defRPr sz="1000">
                <a:latin typeface="Yu Gothic UI"/>
              </a:defRPr>
            </a:pPr>
            <a:r>
              <a:t>•Marketing and promotion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Revenue Streams</a:t>
            </a:r>
          </a:p>
          <a:p>
            <a:pPr>
              <a:defRPr sz="1000">
                <a:latin typeface="Yu Gothic UI"/>
              </a:defRPr>
            </a:pPr>
            <a:r>
              <a:t>•Software license fees based on system size</a:t>
            </a:r>
          </a:p>
          <a:p>
            <a:pPr>
              <a:defRPr sz="1000">
                <a:latin typeface="Yu Gothic UI"/>
              </a:defRPr>
            </a:pPr>
            <a:r>
              <a:t>•Consulting and customization service fees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latin typeface="Yu Gothic UI"/>
              </a:defRPr>
            </a:pPr>
            <a:r>
              <a:t>SRE is conceived and made into a business based on the assumption that the concept of SRE does not exist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latin typeface="Yu Gothic UI"/>
              </a:defRPr>
            </a:pPr>
            <a:r>
              <a:t>2003-08-01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Problem</a:t>
            </a:r>
          </a:p>
          <a:p>
            <a:pPr>
              <a:defRPr sz="1000">
                <a:latin typeface="Yu Gothic UI"/>
              </a:defRPr>
            </a:pPr>
            <a:r>
              <a:t>•Lack of reliability due to frequent system downtime</a:t>
            </a:r>
          </a:p>
          <a:p>
            <a:pPr>
              <a:defRPr sz="1000">
                <a:latin typeface="Yu Gothic UI"/>
              </a:defRPr>
            </a:pPr>
            <a:r>
              <a:t>•Gap between development and operations teams</a:t>
            </a:r>
          </a:p>
          <a:p>
            <a:pPr>
              <a:defRPr sz="1000">
                <a:latin typeface="Yu Gothic UI"/>
              </a:defRPr>
            </a:pPr>
            <a:r>
              <a:t>•Slow release of new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Solution</a:t>
            </a:r>
          </a:p>
          <a:p>
            <a:pPr>
              <a:defRPr sz="1000">
                <a:latin typeface="Yu Gothic UI"/>
              </a:defRPr>
            </a:pPr>
            <a:r>
              <a:t>•New engineering roles to integrate operations and development</a:t>
            </a:r>
          </a:p>
          <a:p>
            <a:pPr>
              <a:defRPr sz="1000">
                <a:latin typeface="Yu Gothic UI"/>
              </a:defRPr>
            </a:pPr>
            <a:r>
              <a:t>•System operations applying software engineering principles</a:t>
            </a:r>
          </a:p>
          <a:p>
            <a:pPr>
              <a:defRPr sz="1000">
                <a:latin typeface="Yu Gothic UI"/>
              </a:defRPr>
            </a:pPr>
            <a:r>
              <a:t>•Increased release speed through automation and Infrastructure as Code (IaC)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Key Metrics</a:t>
            </a:r>
          </a:p>
          <a:p>
            <a:pPr>
              <a:defRPr sz="1000">
                <a:latin typeface="Yu Gothic UI"/>
              </a:defRPr>
            </a:pPr>
            <a:r>
              <a:t>•System downtime for users</a:t>
            </a:r>
          </a:p>
          <a:p>
            <a:pPr>
              <a:defRPr sz="1000">
                <a:latin typeface="Yu Gothic UI"/>
              </a:defRPr>
            </a:pPr>
            <a:r>
              <a:t>•Release speed of new features</a:t>
            </a:r>
          </a:p>
          <a:p>
            <a:pPr>
              <a:defRPr sz="1000">
                <a:latin typeface="Yu Gothic UI"/>
              </a:defRPr>
            </a:pPr>
            <a:r>
              <a:t>•System reliability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Unique Value Proposition</a:t>
            </a:r>
          </a:p>
          <a:p>
            <a:pPr>
              <a:defRPr sz="1000">
                <a:latin typeface="Yu Gothic UI"/>
              </a:defRPr>
            </a:pPr>
            <a:r>
              <a:t>•Reliable system operation by applying software engineering methods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Unfair Advantage</a:t>
            </a:r>
          </a:p>
          <a:p>
            <a:pPr>
              <a:defRPr sz="1000">
                <a:latin typeface="Yu Gothic UI"/>
              </a:defRPr>
            </a:pPr>
            <a:r>
              <a:t>•Pioneer new operational methodologies</a:t>
            </a:r>
          </a:p>
          <a:p>
            <a:pPr>
              <a:defRPr sz="1000">
                <a:latin typeface="Yu Gothic UI"/>
              </a:defRPr>
            </a:pPr>
            <a:r>
              <a:t>•Ability to improve both system reliability and release speed of new features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Channels</a:t>
            </a:r>
          </a:p>
          <a:p>
            <a:pPr>
              <a:defRPr sz="1000">
                <a:latin typeface="Yu Gothic UI"/>
              </a:defRPr>
            </a:pPr>
            <a:r>
              <a:t>•Internet (websites, blogs, social media)</a:t>
            </a:r>
          </a:p>
          <a:p>
            <a:pPr>
              <a:defRPr sz="1000">
                <a:latin typeface="Yu Gothic UI"/>
              </a:defRPr>
            </a:pPr>
            <a:r>
              <a:t>•Seminars and conferences</a:t>
            </a:r>
          </a:p>
          <a:p>
            <a:pPr>
              <a:defRPr sz="1000">
                <a:latin typeface="Yu Gothic UI"/>
              </a:defRPr>
            </a:pPr>
            <a:r>
              <a:t>•Partnerships (e.g., IT consulting firms)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Customer Segments</a:t>
            </a:r>
          </a:p>
          <a:p>
            <a:pPr>
              <a:defRPr sz="1000">
                <a:latin typeface="Yu Gothic UI"/>
              </a:defRPr>
            </a:pPr>
            <a:r>
              <a:t>•Companies suffering from system downtime</a:t>
            </a:r>
          </a:p>
          <a:p>
            <a:pPr>
              <a:defRPr sz="1000">
                <a:latin typeface="Yu Gothic UI"/>
              </a:defRPr>
            </a:pPr>
            <a:r>
              <a:t>•Companies experiencing slow release of new features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Cost Structure</a:t>
            </a:r>
          </a:p>
          <a:p>
            <a:pPr>
              <a:defRPr sz="1000">
                <a:latin typeface="Yu Gothic UI"/>
              </a:defRPr>
            </a:pPr>
            <a:r>
              <a:t>•Engineer salaries</a:t>
            </a:r>
          </a:p>
          <a:p>
            <a:pPr>
              <a:defRPr sz="1000">
                <a:latin typeface="Yu Gothic UI"/>
              </a:defRPr>
            </a:pPr>
            <a:r>
              <a:t>•Marketing and sales costs</a:t>
            </a:r>
          </a:p>
          <a:p>
            <a:pPr>
              <a:defRPr sz="1000">
                <a:latin typeface="Yu Gothic UI"/>
              </a:defRPr>
            </a:pPr>
            <a:r>
              <a:t>•R&amp;D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Revenue Streams</a:t>
            </a:r>
          </a:p>
          <a:p>
            <a:pPr>
              <a:defRPr sz="1000">
                <a:latin typeface="Yu Gothic UI"/>
              </a:defRPr>
            </a:pPr>
            <a:r>
              <a:t>•Service contract fees</a:t>
            </a:r>
          </a:p>
          <a:p>
            <a:pPr>
              <a:defRPr sz="1000">
                <a:latin typeface="Yu Gothic UI"/>
              </a:defRPr>
            </a:pPr>
            <a:r>
              <a:t>•Software license fees</a:t>
            </a:r>
          </a:p>
          <a:p>
            <a:pPr>
              <a:defRPr sz="1000">
                <a:latin typeface="Yu Gothic UI"/>
              </a:defRPr>
            </a:pPr>
            <a:r>
              <a:t>•Consulting fees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latin typeface="Yu Gothic UI"/>
              </a:defRPr>
            </a:pPr>
            <a:r>
              <a:t>nCino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>
                <a:latin typeface="Yu Gothic UI"/>
              </a:defRPr>
            </a:pPr>
            <a:r>
              <a:t>2012-07-12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Problem</a:t>
            </a:r>
          </a:p>
          <a:p>
            <a:pPr>
              <a:defRPr sz="1000">
                <a:latin typeface="Yu Gothic UI"/>
              </a:defRPr>
            </a:pPr>
            <a:r>
              <a:t>•Inefficient and slow procedures due to legacy systems in the banking industry</a:t>
            </a:r>
          </a:p>
          <a:p>
            <a:pPr>
              <a:defRPr sz="1000">
                <a:latin typeface="Yu Gothic UI"/>
              </a:defRPr>
            </a:pPr>
            <a:r>
              <a:t>•Poor customer experience and low satisfaction</a:t>
            </a:r>
          </a:p>
          <a:p>
            <a:pPr>
              <a:defRPr sz="1000">
                <a:latin typeface="Yu Gothic UI"/>
              </a:defRPr>
            </a:pPr>
            <a:r>
              <a:t>•Difficulties in regulatory compliance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Solution</a:t>
            </a:r>
          </a:p>
          <a:p>
            <a:pPr>
              <a:defRPr sz="1000">
                <a:latin typeface="Yu Gothic UI"/>
              </a:defRPr>
            </a:pPr>
            <a:r>
              <a:t>•Cloud-based centralized banking operating system</a:t>
            </a:r>
          </a:p>
          <a:p>
            <a:pPr>
              <a:defRPr sz="1000">
                <a:latin typeface="Yu Gothic UI"/>
              </a:defRPr>
            </a:pPr>
            <a:r>
              <a:t>•Digitization to improve customer service</a:t>
            </a:r>
          </a:p>
          <a:p>
            <a:pPr>
              <a:defRPr sz="1000">
                <a:latin typeface="Yu Gothic UI"/>
              </a:defRPr>
            </a:pPr>
            <a:r>
              <a:t>•Dashboard for real-time monitoring and reporting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Key Metrics</a:t>
            </a:r>
          </a:p>
          <a:p>
            <a:pPr>
              <a:defRPr sz="1000">
                <a:latin typeface="Yu Gothic UI"/>
              </a:defRPr>
            </a:pPr>
            <a:r>
              <a:t>•Number of new banks registered on the platform</a:t>
            </a:r>
          </a:p>
          <a:p>
            <a:pPr>
              <a:defRPr sz="1000">
                <a:latin typeface="Yu Gothic UI"/>
              </a:defRPr>
            </a:pPr>
            <a:r>
              <a:t>•Volume of transactions by banks</a:t>
            </a:r>
          </a:p>
          <a:p>
            <a:pPr>
              <a:defRPr sz="1000">
                <a:latin typeface="Yu Gothic UI"/>
              </a:defRPr>
            </a:pPr>
            <a:r>
              <a:t>•Customer satisfaction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Unique Value Proposition</a:t>
            </a:r>
          </a:p>
          <a:p>
            <a:pPr>
              <a:defRPr sz="1000">
                <a:latin typeface="Yu Gothic UI"/>
              </a:defRPr>
            </a:pPr>
            <a:r>
              <a:t>•A centralized system that digitizes and streamlines the bank's business processes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Unfair Advantage</a:t>
            </a:r>
          </a:p>
          <a:p>
            <a:pPr>
              <a:defRPr sz="1000">
                <a:latin typeface="Yu Gothic UI"/>
              </a:defRPr>
            </a:pPr>
            <a:r>
              <a:t>•Platform developed from the beginning as cloud-based, unlike existing bank legacy systems</a:t>
            </a:r>
          </a:p>
          <a:p>
            <a:pPr>
              <a:defRPr sz="1000">
                <a:latin typeface="Yu Gothic UI"/>
              </a:defRPr>
            </a:pPr>
            <a:r>
              <a:t>•Services embedded within the Salesforce ecosystem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108960"/>
            <a:ext cx="27432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Channels</a:t>
            </a:r>
          </a:p>
          <a:p>
            <a:pPr>
              <a:defRPr sz="1000">
                <a:latin typeface="Yu Gothic UI"/>
              </a:defRPr>
            </a:pPr>
            <a:r>
              <a:t>•Internet (websites, blogs, social media)</a:t>
            </a:r>
          </a:p>
          <a:p>
            <a:pPr>
              <a:defRPr sz="1000">
                <a:latin typeface="Yu Gothic UI"/>
              </a:defRPr>
            </a:pPr>
            <a:r>
              <a:t>•Direct partnerships with banks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38404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Customer Segments</a:t>
            </a:r>
          </a:p>
          <a:p>
            <a:pPr>
              <a:defRPr sz="1000">
                <a:latin typeface="Yu Gothic UI"/>
              </a:defRPr>
            </a:pPr>
            <a:r>
              <a:t>•Banks looking to migrate from legacy systems</a:t>
            </a:r>
          </a:p>
          <a:p>
            <a:pPr>
              <a:defRPr sz="1000">
                <a:latin typeface="Yu Gothic UI"/>
              </a:defRPr>
            </a:pPr>
            <a:r>
              <a:t>•Banks looking to improve customer experience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Cost Structure</a:t>
            </a:r>
          </a:p>
          <a:p>
            <a:pPr>
              <a:defRPr sz="1000">
                <a:latin typeface="Yu Gothic UI"/>
              </a:defRPr>
            </a:pPr>
            <a:r>
              <a:t>•Engineer salaries</a:t>
            </a:r>
          </a:p>
          <a:p>
            <a:pPr>
              <a:defRPr sz="1000">
                <a:latin typeface="Yu Gothic UI"/>
              </a:defRPr>
            </a:pPr>
            <a:r>
              <a:t>•Cloud infrastructure maintenance costs</a:t>
            </a:r>
          </a:p>
          <a:p>
            <a:pPr>
              <a:defRPr sz="1000">
                <a:latin typeface="Yu Gothic UI"/>
              </a:defRPr>
            </a:pPr>
            <a:r>
              <a:t>•Marketing and sales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029200"/>
            <a:ext cx="6858000" cy="192024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  <a:latin typeface="Yu Gothic UI"/>
              </a:defRPr>
            </a:pPr>
            <a:r>
              <a:t>Revenue Streams</a:t>
            </a:r>
          </a:p>
          <a:p>
            <a:pPr>
              <a:defRPr sz="1000">
                <a:latin typeface="Yu Gothic UI"/>
              </a:defRPr>
            </a:pPr>
            <a:r>
              <a:t>•Software subscription fees</a:t>
            </a:r>
          </a:p>
          <a:p>
            <a:pPr>
              <a:defRPr sz="1000">
                <a:latin typeface="Yu Gothic UI"/>
              </a:defRPr>
            </a:pPr>
            <a:r>
              <a:t>•Support and customization service fees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