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Google (at the beginning) (1998-09-04)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・ウェブページの検索が不完全で不便</a:t>
            </a:r>
          </a:p>
          <a:p>
            <a:pPr>
              <a:defRPr sz="900"/>
            </a:pPr>
            <a:r>
              <a:t>・検索結果の品質が一定でない</a:t>
            </a:r>
          </a:p>
          <a:p>
            <a:pPr>
              <a:defRPr sz="900"/>
            </a:pPr>
            <a:r>
              <a:t>・検索結果のリレバンスが低い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・PageRankアルゴリズムを使用した高品質な検索エンジン</a:t>
            </a:r>
          </a:p>
          <a:p>
            <a:pPr>
              <a:defRPr sz="900"/>
            </a:pPr>
            <a:r>
              <a:t>・ユーザーの検索体験を改善</a:t>
            </a:r>
          </a:p>
          <a:p>
            <a:pPr>
              <a:defRPr sz="900"/>
            </a:pPr>
            <a:r>
              <a:t>・ウェブページの整理と検索の効率化</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・検索クエリ数</a:t>
            </a:r>
          </a:p>
          <a:p>
            <a:pPr>
              <a:defRPr sz="900"/>
            </a:pPr>
            <a:r>
              <a:t>・アクティブユーザー数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・最も関連性の高い情報を素早く見つける</a:t>
            </a:r>
          </a:p>
          <a:p>
            <a:pPr>
              <a:defRPr sz="900"/>
            </a:pPr>
            <a:r>
              <a:t>・ウェブを効率的に探索するための強力なツール</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・高度な検索アルゴリズム (PageRank)</a:t>
            </a:r>
          </a:p>
          <a:p>
            <a:pPr>
              <a:defRPr sz="900"/>
            </a:pPr>
            <a:r>
              <a:t>・他の検索エンジンと比べて優れた検索結果</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・インターネットユーザー全体</a:t>
            </a:r>
          </a:p>
          <a:p>
            <a:pPr>
              <a:defRPr sz="900"/>
            </a:pPr>
            <a:r>
              <a:t>・ビジネスで情報を必要とする人々</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・サーバーとインフラストラクチャの維持</a:t>
            </a:r>
          </a:p>
          <a:p>
            <a:pPr>
              <a:defRPr sz="900"/>
            </a:pPr>
            <a:r>
              <a:t>・アルゴリズムとソフトウェアの開発</a:t>
            </a:r>
          </a:p>
          <a:p>
            <a:pPr>
              <a:defRPr sz="900"/>
            </a:pPr>
            <a:r>
              <a:t>・マーケティングとブランド構築</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・広告収入 (AdWordsとAdSense)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Uber (at the beginning) (2009-03-01)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・タクシーの利用が不便で時間がかかる</a:t>
            </a:r>
          </a:p>
          <a:p>
            <a:pPr>
              <a:defRPr sz="900"/>
            </a:pPr>
            <a:r>
              <a:t>・タクシーの料金が高い</a:t>
            </a:r>
          </a:p>
          <a:p>
            <a:pPr>
              <a:defRPr sz="900"/>
            </a:pPr>
            <a:r>
              <a:t>・ハイヤー車の予約が難しい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・スマホアプリを通じてリアルタイムで車を呼べるサービス</a:t>
            </a:r>
          </a:p>
          <a:p>
            <a:pPr>
              <a:defRPr sz="900"/>
            </a:pPr>
            <a:r>
              <a:t>・定額制で明確な料金を提示</a:t>
            </a:r>
          </a:p>
          <a:p>
            <a:pPr>
              <a:defRPr sz="900"/>
            </a:pPr>
            <a:r>
              <a:t>・プレミアムなハイヤーサービスを提供</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・アプリダウンロード数</a:t>
            </a:r>
          </a:p>
          <a:p>
            <a:pPr>
              <a:defRPr sz="900"/>
            </a:pPr>
            <a:r>
              <a:t>・乗車回数</a:t>
            </a:r>
          </a:p>
          <a:p>
            <a:pPr>
              <a:defRPr sz="900"/>
            </a:pPr>
            <a:r>
              <a:t>・ユーザーフィードバック</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・タップするだけでどこでも乗車可能</a:t>
            </a:r>
          </a:p>
          <a:p>
            <a:pPr>
              <a:defRPr sz="900"/>
            </a:pPr>
            <a:r>
              <a:t>・事前に料金がわかる</a:t>
            </a:r>
          </a:p>
          <a:p>
            <a:pPr>
              <a:defRPr sz="900"/>
            </a:pPr>
            <a:r>
              <a:t>・快適な車での移動</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・他に同様のサービスが存在しない</a:t>
            </a:r>
          </a:p>
          <a:p>
            <a:pPr>
              <a:defRPr sz="900"/>
            </a:pPr>
            <a:r>
              <a:t>・テクノロジーを活用した新たな車両呼び出し体験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・スマートフォンアプリ</a:t>
            </a:r>
          </a:p>
          <a:p>
            <a:pPr>
              <a:defRPr sz="900"/>
            </a:pPr>
            <a:r>
              <a:t>・ワード・オブ・マウス</a:t>
            </a:r>
          </a:p>
          <a:p>
            <a:pPr>
              <a:defRPr sz="900"/>
            </a:pPr>
            <a:r>
              <a:t>・メディア露出</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・ハイヤーサービスを求める富裕層</a:t>
            </a:r>
          </a:p>
          <a:p>
            <a:pPr>
              <a:defRPr sz="900"/>
            </a:pPr>
            <a:r>
              <a:t>・タクシー利用が頻繁なビジネスマン</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・アプリの開発とメンテナンス</a:t>
            </a:r>
          </a:p>
          <a:p>
            <a:pPr>
              <a:defRPr sz="900"/>
            </a:pPr>
            <a:r>
              <a:t>・マーケティングとブランド構築</a:t>
            </a:r>
          </a:p>
          <a:p>
            <a:pPr>
              <a:defRPr sz="900"/>
            </a:pPr>
            <a:r>
              <a:t>・カスタマーサポート</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・乗車料金</a:t>
            </a:r>
          </a:p>
          <a:p>
            <a:pPr>
              <a:defRPr sz="900"/>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(at the beginning) (2009-10-01)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・高価でパフォーマンスの低い伝統的なディスクベースのストレージ</a:t>
            </a:r>
          </a:p>
          <a:p>
            <a:pPr>
              <a:defRPr sz="900"/>
            </a:pPr>
            <a:r>
              <a:t>・ストレージ管理が複雑で時間がかかる</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・100%フラッシュベースのストレージシステム</a:t>
            </a:r>
          </a:p>
          <a:p>
            <a:pPr>
              <a:defRPr sz="900"/>
            </a:pPr>
            <a:r>
              <a:t>・ユーザーフレンドリーな管理インターフェース</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・カスタマーサティスファクション</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・高速でシンプルなストレージソリューション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・フラッシュストレージに特化した先駆者</a:t>
            </a:r>
          </a:p>
          <a:p>
            <a:pPr>
              <a:defRPr sz="900"/>
            </a:pPr>
            <a:r>
              <a:t>・高度なデータ削減技術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・高性能ストレージを必要とするビジネス</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Pure Storage (current)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・データ量の増加に対応する必要</a:t>
            </a:r>
          </a:p>
          <a:p>
            <a:pPr>
              <a:defRPr sz="900"/>
            </a:pPr>
            <a:r>
              <a:t>・マルチクラウド環境でのデータ管理の複雑さ</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・スケーラブルなオールフラッシュストレージソリューション</a:t>
            </a:r>
          </a:p>
          <a:p>
            <a:pPr>
              <a:defRPr sz="900"/>
            </a:pPr>
            <a:r>
              <a:t>・クラウド対応のデータサービスと統合管理プラットフォーム</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・クラウドサービスのサブスクリプション数</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・高速でシンプル、スケーラブルなクラウド対応ストレージソリューション</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・オールフラッシュストレージのパイオニア</a:t>
            </a:r>
          </a:p>
          <a:p>
            <a:pPr>
              <a:defRPr sz="900"/>
            </a:pPr>
            <a:r>
              <a:t>・マルチクラウド対応の強力なデータプラットフォーム</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a:p>
            <a:pPr>
              <a:defRPr sz="900"/>
            </a:pPr>
            <a:r>
              <a:t>・クラウドマーケットプレイス</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・マルチクラウドを使用するビジネス</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・クラウドサービスのサブスクリプション</a:t>
            </a:r>
          </a:p>
          <a:p>
            <a:pPr>
              <a:defRPr sz="900"/>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Dell EMC APEX (at the beginning) (2021-10-01)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・ITインフラの管理が複雑で時間がかかる</a:t>
            </a:r>
          </a:p>
          <a:p>
            <a:pPr>
              <a:defRPr sz="900"/>
            </a:pPr>
            <a:r>
              <a:t>・データセンターの拡張やアップグレードが困難</a:t>
            </a:r>
          </a:p>
          <a:p>
            <a:pPr>
              <a:defRPr sz="900"/>
            </a:pPr>
            <a:r>
              <a:t>・CAPEXの重荷</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・一括して提供されるITソリューションのプラットフォーム</a:t>
            </a:r>
          </a:p>
          <a:p>
            <a:pPr>
              <a:defRPr sz="900"/>
            </a:pPr>
            <a:r>
              <a:t>・クラウドライクな消費モデル（OPEXベース）</a:t>
            </a:r>
          </a:p>
          <a:p>
            <a:pPr>
              <a:defRPr sz="900"/>
            </a:pPr>
            <a:r>
              <a:t>・適用範囲に応じたスケールアップ・スケールダウンが可能</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・総契約額</a:t>
            </a:r>
          </a:p>
          <a:p>
            <a:pPr>
              <a:defRPr sz="900"/>
            </a:pPr>
            <a:r>
              <a:t>・サービスのアップタイム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・シンプルでフレキシブルなITの消費と管理を可能にする</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・Dell EMCの既存の製品と顧客基盤</a:t>
            </a:r>
          </a:p>
          <a:p>
            <a:pPr>
              <a:defRPr sz="900"/>
            </a:pPr>
            <a:r>
              <a:t>・ハードウェアとソフトウェアの統合的な管理</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・Dell EMCの既存のビジネスチャネル</a:t>
            </a:r>
          </a:p>
          <a:p>
            <a:pPr>
              <a:defRPr sz="900"/>
            </a:pPr>
            <a:r>
              <a:t>・ウェブサイト</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・中小企業</a:t>
            </a:r>
          </a:p>
          <a:p>
            <a:pPr>
              <a:defRPr sz="900"/>
            </a:pPr>
            <a:r>
              <a:t>・エンタープライズ組織</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・ハードウェアとソフトウェアのコスト</a:t>
            </a:r>
          </a:p>
          <a:p>
            <a:pPr>
              <a:defRPr sz="900"/>
            </a:pPr>
            <a:r>
              <a:t>・マーケティングとプロモーション</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OpenShift (at the beginning) (2011-05-04)</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・従来のホスティングサービスは設定と管理が難しい</a:t>
            </a:r>
          </a:p>
          <a:p>
            <a:pPr>
              <a:defRPr sz="900"/>
            </a:pPr>
            <a:r>
              <a:t>・オンプレミスのインフラストラクチャはスケーリングが困難</a:t>
            </a:r>
          </a:p>
          <a:p>
            <a:pPr>
              <a:defRPr sz="900"/>
            </a:pPr>
            <a:r>
              <a:t>・自身のアプリケーションを迅速にデプロイする方法がない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・クラウドベースのプラットフォームとしてサービスを提供</a:t>
            </a:r>
          </a:p>
          <a:p>
            <a:pPr>
              <a:defRPr sz="900"/>
            </a:pPr>
            <a:r>
              <a:t>・自動スケーリングとIaC（Infrastructure as Code）を実現</a:t>
            </a:r>
          </a:p>
          <a:p>
            <a:pPr>
              <a:defRPr sz="900"/>
            </a:pPr>
            <a:r>
              <a:t>・容易なアプリケーションデプロイと管理を可能にする</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・デプロイ回数</a:t>
            </a:r>
          </a:p>
          <a:p>
            <a:pPr>
              <a:defRPr sz="900"/>
            </a:pPr>
            <a:r>
              <a:t>・平均アップタイム</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・デプロイからスケーリングまでを簡単に行うクラウドサービス</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・Red Hatの強力なブランドと既存の顧客基盤</a:t>
            </a:r>
          </a:p>
          <a:p>
            <a:pPr>
              <a:defRPr sz="900"/>
            </a:pPr>
            <a:r>
              <a:t>・Open sourceという特性から広範なコミュニティサポート</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・Red Hatの既存のビジネスチャネル</a:t>
            </a:r>
          </a:p>
          <a:p>
            <a:pPr>
              <a:defRPr sz="900"/>
            </a:pPr>
            <a:r>
              <a:t>・オープンソースコミュニティ</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・開発者</a:t>
            </a:r>
          </a:p>
          <a:p>
            <a:pPr>
              <a:defRPr sz="900"/>
            </a:pPr>
            <a:r>
              <a:t>・中小企業</a:t>
            </a:r>
          </a:p>
          <a:p>
            <a:pPr>
              <a:defRPr sz="900"/>
            </a:pPr>
            <a:r>
              <a:t>・エンタープライズ組織</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・クラウドインフラストラクチャの維持</a:t>
            </a:r>
          </a:p>
          <a:p>
            <a:pPr>
              <a:defRPr sz="900"/>
            </a:pPr>
            <a:r>
              <a:t>・マーケティングとプロモーション</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Kubernetesが存在しない想定でKubernetesを考案しビジネス化 (2023-07-08)</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・マイクロサービスの管理が困難</a:t>
            </a:r>
          </a:p>
          <a:p>
            <a:pPr>
              <a:defRPr sz="900"/>
            </a:pPr>
            <a:r>
              <a:t>・システムのスケーラビリティと信頼性の確保</a:t>
            </a:r>
          </a:p>
          <a:p>
            <a:pPr>
              <a:defRPr sz="900"/>
            </a:pPr>
            <a:r>
              <a:t>・インフラストラクチャの状態管理が複雑</a:t>
            </a:r>
          </a:p>
          <a:p>
            <a:pPr>
              <a:defRPr sz="900"/>
            </a:pPr>
            <a:r>
              <a:t>・デプロイメントとローリングアップデートの自動化</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・Kubernetesのようなオーケストレーションツールの提供</a:t>
            </a:r>
          </a:p>
          <a:p>
            <a:pPr>
              <a:defRPr sz="900"/>
            </a:pPr>
            <a:r>
              <a:t>・ロードバランシングとサービスディスカバリ</a:t>
            </a:r>
          </a:p>
          <a:p>
            <a:pPr>
              <a:defRPr sz="900"/>
            </a:pPr>
            <a:r>
              <a:t>・インフラストラクチャー・アズ・コード (IaC) で状態を管理</a:t>
            </a:r>
          </a:p>
          <a:p>
            <a:pPr>
              <a:defRPr sz="900"/>
            </a:pPr>
            <a:r>
              <a:t>・リコンシリエーション機構による自動修復</a:t>
            </a:r>
          </a:p>
          <a:p>
            <a:pPr>
              <a:defRPr sz="900"/>
            </a:pPr>
            <a:r>
              <a:t>・自動化されたロールアウトとロールバック</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・デプロイされたアプリケーションの数</a:t>
            </a:r>
          </a:p>
          <a:p>
            <a:pPr>
              <a:defRPr sz="900"/>
            </a:pPr>
            <a:r>
              <a:t>・収益</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・効率的なマイクロサービス管理を提供</a:t>
            </a:r>
          </a:p>
          <a:p>
            <a:pPr>
              <a:defRPr sz="900"/>
            </a:pPr>
            <a:r>
              <a:t>・インフラストラクチャのコード化による管理の簡素化</a:t>
            </a:r>
          </a:p>
          <a:p>
            <a:pPr>
              <a:defRPr sz="900"/>
            </a:pPr>
            <a:r>
              <a:t>・リコンシリエーションによる自動修復と信頼性確保</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・Kubernetesが存在しない時代のための初期アドバンテージ</a:t>
            </a:r>
          </a:p>
          <a:p>
            <a:pPr>
              <a:defRPr sz="900"/>
            </a:pPr>
            <a:r>
              <a:t>・深いクラウドネイティブ技術の知識と経験</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・クラウドマーケットプレース</a:t>
            </a:r>
          </a:p>
          <a:p>
            <a:pPr>
              <a:defRPr sz="900"/>
            </a:pPr>
            <a:r>
              <a:t>・パートナーシップ（クラウドプロバイダー、開発ツール等）</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・マイクロサービスを利用する企業</a:t>
            </a:r>
          </a:p>
          <a:p>
            <a:pPr>
              <a:defRPr sz="900"/>
            </a:pPr>
            <a:r>
              <a:t>・スケーラビリティと信頼性を求める開発者</a:t>
            </a:r>
          </a:p>
          <a:p>
            <a:pPr>
              <a:defRPr sz="900"/>
            </a:pPr>
            <a:r>
              <a:t>・高度なアプリケーションのデプロイメントを必要とする企業</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a:t>
            </a:r>
          </a:p>
          <a:p>
            <a:pPr>
              <a:defRPr sz="900"/>
            </a:pPr>
            <a:r>
              <a:t>・カスタマーサポート</a:t>
            </a:r>
          </a:p>
          <a:p>
            <a:pPr>
              <a:defRPr sz="900"/>
            </a:pPr>
            <a:r>
              <a:t>・マーケティングとプロモーション</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・システム規模に応じたソフトウェアライセンス料金</a:t>
            </a:r>
          </a:p>
          <a:p>
            <a:pPr>
              <a:defRPr sz="900"/>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258800" cy="457200"/>
          </a:xfrm>
          <a:prstGeom prst="rect">
            <a:avLst/>
          </a:prstGeom>
          <a:noFill/>
        </p:spPr>
        <p:txBody>
          <a:bodyPr wrap="none">
            <a:spAutoFit/>
          </a:bodyPr>
          <a:lstStyle/>
          <a:p/>
          <a:p>
            <a:pPr algn="ctr">
              <a:defRPr sz="2000"/>
            </a:pPr>
            <a:r>
              <a:t>SREという概念が存在しない想定でSREを考案しビジネス化 (2003-08-01)</a:t>
            </a:r>
          </a:p>
        </p:txBody>
      </p:sp>
      <p:sp>
        <p:nvSpPr>
          <p:cNvPr id="3" name="TextBox 2"/>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・システムのダウンタイムが多く、信頼性に欠ける</a:t>
            </a:r>
          </a:p>
          <a:p>
            <a:pPr>
              <a:defRPr sz="900"/>
            </a:pPr>
            <a:r>
              <a:t>・開発チームと運用チームの間のギャップ</a:t>
            </a:r>
          </a:p>
          <a:p>
            <a:pPr>
              <a:defRPr sz="900"/>
            </a:pPr>
            <a:r>
              <a:t>・新機能のリリースが遅い</a:t>
            </a:r>
          </a:p>
        </p:txBody>
      </p:sp>
      <p:sp>
        <p:nvSpPr>
          <p:cNvPr id="4" name="TextBox 3"/>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・運用と開発を統合する新しいエンジニアリングロール</a:t>
            </a:r>
          </a:p>
          <a:p>
            <a:pPr>
              <a:defRPr sz="900"/>
            </a:pPr>
            <a:r>
              <a:t>・ソフトウェアエンジニアリングの原則を適用したシステム運用</a:t>
            </a:r>
          </a:p>
          <a:p>
            <a:pPr>
              <a:defRPr sz="900"/>
            </a:pPr>
            <a:r>
              <a:t>・自動化とIaC（Infrastructure as Code）によるリリース速度の向上</a:t>
            </a:r>
          </a:p>
        </p:txBody>
      </p:sp>
      <p:sp>
        <p:nvSpPr>
          <p:cNvPr id="5" name="TextBox 4"/>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・ユーザーのシステムダウンタイム</a:t>
            </a:r>
          </a:p>
          <a:p>
            <a:pPr>
              <a:defRPr sz="900"/>
            </a:pPr>
            <a:r>
              <a:t>・新機能のリリース速度</a:t>
            </a:r>
          </a:p>
          <a:p>
            <a:pPr>
              <a:defRPr sz="900"/>
            </a:pPr>
            <a:r>
              <a:t>・システムの信頼性</a:t>
            </a:r>
          </a:p>
        </p:txBody>
      </p:sp>
      <p:sp>
        <p:nvSpPr>
          <p:cNvPr id="6" name="TextBox 5"/>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・ソフトウェアエンジニアリングの手法を適用した信頼性の高いシステム運用</a:t>
            </a:r>
          </a:p>
        </p:txBody>
      </p:sp>
      <p:sp>
        <p:nvSpPr>
          <p:cNvPr id="7" name="TextBox 6"/>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・新しい運用手法のパイオニア</a:t>
            </a:r>
          </a:p>
          <a:p>
            <a:pPr>
              <a:defRPr sz="900"/>
            </a:pPr>
            <a:r>
              <a:t>・システムの信頼性と新機能のリリース速度の両方を向上させる能力</a:t>
            </a:r>
          </a:p>
        </p:txBody>
      </p:sp>
      <p:sp>
        <p:nvSpPr>
          <p:cNvPr id="8" name="TextBox 7"/>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・セミナー、カンファレンス</a:t>
            </a:r>
          </a:p>
          <a:p>
            <a:pPr>
              <a:defRPr sz="900"/>
            </a:pPr>
            <a:r>
              <a:t>・パートナーシップ（ITコンサルティング会社など）</a:t>
            </a:r>
          </a:p>
        </p:txBody>
      </p:sp>
      <p:sp>
        <p:nvSpPr>
          <p:cNvPr id="9" name="TextBox 8"/>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・システムのダウンタイムに悩む企業</a:t>
            </a:r>
          </a:p>
          <a:p>
            <a:pPr>
              <a:defRPr sz="900"/>
            </a:pPr>
            <a:r>
              <a:t>・新機能のリリースが遅いと感じている企業</a:t>
            </a:r>
          </a:p>
        </p:txBody>
      </p:sp>
      <p:sp>
        <p:nvSpPr>
          <p:cNvPr id="10" name="TextBox 9"/>
          <p:cNvSpPr txBox="1"/>
          <p:nvPr/>
        </p:nvSpPr>
        <p:spPr>
          <a:xfrm>
            <a:off x="457200" y="5577840"/>
            <a:ext cx="54864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・マーケティングと営業のコスト</a:t>
            </a:r>
          </a:p>
          <a:p>
            <a:pPr>
              <a:defRPr sz="900"/>
            </a:pPr>
            <a:r>
              <a:t>・R&amp;D</a:t>
            </a:r>
          </a:p>
        </p:txBody>
      </p:sp>
      <p:sp>
        <p:nvSpPr>
          <p:cNvPr id="11" name="TextBox 10"/>
          <p:cNvSpPr txBox="1"/>
          <p:nvPr/>
        </p:nvSpPr>
        <p:spPr>
          <a:xfrm>
            <a:off x="5943600" y="5577840"/>
            <a:ext cx="82296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・サービス契約料</a:t>
            </a:r>
          </a:p>
          <a:p>
            <a:pPr>
              <a:defRPr sz="900"/>
            </a:pPr>
            <a:r>
              <a:t>・ソフトウェアライセンス料</a:t>
            </a:r>
          </a:p>
          <a:p>
            <a:pPr>
              <a:defRPr sz="900"/>
            </a:pPr>
            <a:r>
              <a:t>・コンサルティング料</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