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Google (at the beginning) (1998-09-04)</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・ウェブページの検索が不完全で不便</a:t>
            </a:r>
          </a:p>
          <a:p>
            <a:pPr>
              <a:defRPr sz="900"/>
            </a:pPr>
            <a:r>
              <a:t>・検索結果の品質が一定でない</a:t>
            </a:r>
          </a:p>
          <a:p>
            <a:pPr>
              <a:defRPr sz="900"/>
            </a:pPr>
            <a:r>
              <a:t>・検索結果のリレバンスが低い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・PageRankアルゴリズムを使用した高品質な検索エンジン</a:t>
            </a:r>
          </a:p>
          <a:p>
            <a:pPr>
              <a:defRPr sz="900"/>
            </a:pPr>
            <a:r>
              <a:t>・ユーザーの検索体験を改善</a:t>
            </a:r>
          </a:p>
          <a:p>
            <a:pPr>
              <a:defRPr sz="900"/>
            </a:pPr>
            <a:r>
              <a:t>・ウェブページの整理と検索の効率化</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・検索クエリ数</a:t>
            </a:r>
          </a:p>
          <a:p>
            <a:pPr>
              <a:defRPr sz="900"/>
            </a:pPr>
            <a:r>
              <a:t>・アクティブユーザー数</a:t>
            </a:r>
          </a:p>
          <a:p>
            <a:pPr>
              <a:defRPr sz="900"/>
            </a:pPr>
            <a:r>
              <a:t>・ユーザーフィードバック</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・最も関連性の高い情報を素早く見つける</a:t>
            </a:r>
          </a:p>
          <a:p>
            <a:pPr>
              <a:defRPr sz="900"/>
            </a:pPr>
            <a:r>
              <a:t>・ウェブを効率的に探索するための強力なツール</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・高度な検索アルゴリズム (PageRank)</a:t>
            </a:r>
          </a:p>
          <a:p>
            <a:pPr>
              <a:defRPr sz="900"/>
            </a:pPr>
            <a:r>
              <a:t>・他の検索エンジンと比べて優れた検索結果</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・ワード・オブ・マウス</a:t>
            </a:r>
          </a:p>
          <a:p>
            <a:pPr>
              <a:defRPr sz="900"/>
            </a:pPr>
            <a:r>
              <a:t>・メディア露出</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・インターネットユーザー全体</a:t>
            </a:r>
          </a:p>
          <a:p>
            <a:pPr>
              <a:defRPr sz="900"/>
            </a:pPr>
            <a:r>
              <a:t>・ビジネスで情報を必要とする人々</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・サーバーとインフラストラクチャの維持</a:t>
            </a:r>
          </a:p>
          <a:p>
            <a:pPr>
              <a:defRPr sz="900"/>
            </a:pPr>
            <a:r>
              <a:t>・アルゴリズムとソフトウェアの開発</a:t>
            </a:r>
          </a:p>
          <a:p>
            <a:pPr>
              <a:defRPr sz="900"/>
            </a:pPr>
            <a:r>
              <a:t>・マーケティングとブランド構築</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・広告収入 (AdWordsとAdSense)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NANOX (2016-01-01)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・X線装置の高コスト</a:t>
            </a:r>
          </a:p>
          <a:p>
            <a:pPr>
              <a:defRPr sz="900"/>
            </a:pPr>
            <a:r>
              <a:t>・アクセス困難な地域での医療診断の限定性</a:t>
            </a:r>
          </a:p>
          <a:p>
            <a:pPr>
              <a:defRPr sz="900"/>
            </a:pPr>
            <a:r>
              <a:t>・診断結果の待ち時間</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・低コストで小型のX線機器 (Nanox.ARC)</a:t>
            </a:r>
          </a:p>
          <a:p>
            <a:pPr>
              <a:defRPr sz="900"/>
            </a:pPr>
            <a:r>
              <a:t>・クラウドベースの診断ネットワーク (Nanox.Cloud)</a:t>
            </a:r>
          </a:p>
          <a:p>
            <a:pPr>
              <a:defRPr sz="900"/>
            </a:pPr>
            <a:r>
              <a:t>・AIを使用した即時の診断サポート</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・Nanox.ARCの出荷数</a:t>
            </a:r>
          </a:p>
          <a:p>
            <a:pPr>
              <a:defRPr sz="900"/>
            </a:pPr>
            <a:r>
              <a:t>・Nanox.Cloudへの接続数</a:t>
            </a:r>
          </a:p>
          <a:p>
            <a:pPr>
              <a:defRPr sz="900"/>
            </a:pPr>
            <a:r>
              <a:t>・AIによる診断処理量</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・低コストでアクセス可能なX線診断技術の提供</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・革新的な低コストX線装置の開発</a:t>
            </a:r>
          </a:p>
          <a:p>
            <a:pPr>
              <a:defRPr sz="900"/>
            </a:pPr>
            <a:r>
              <a:t>・クラウドベースの診断プラットフォームを組み合わせた統合ソリューション</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・医療機関へのダイレクトセールス</a:t>
            </a:r>
          </a:p>
          <a:p>
            <a:pPr>
              <a:defRPr sz="900"/>
            </a:pPr>
            <a:r>
              <a:t>・医療関連のイベントやカンファレンス</a:t>
            </a:r>
          </a:p>
          <a:p>
            <a:pPr>
              <a:defRPr sz="900"/>
            </a:pPr>
            <a:r>
              <a:t>・オンライン（ウェブサイト、ソーシャルメディア）</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・開発途上国の医療機関</a:t>
            </a:r>
          </a:p>
          <a:p>
            <a:pPr>
              <a:defRPr sz="900"/>
            </a:pPr>
            <a:r>
              <a:t>・地方のクリニックや小規模な病院</a:t>
            </a:r>
          </a:p>
          <a:p>
            <a:pPr>
              <a:defRPr sz="900"/>
            </a:pPr>
            <a:r>
              <a:t>・大規模な医療機関や病院</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・研究開発費用</a:t>
            </a:r>
          </a:p>
          <a:p>
            <a:pPr>
              <a:defRPr sz="900"/>
            </a:pPr>
            <a:r>
              <a:t>・生産コスト</a:t>
            </a:r>
          </a:p>
          <a:p>
            <a:pPr>
              <a:defRPr sz="900"/>
            </a:pPr>
            <a:r>
              <a:t>・マーケティングと営業のコスト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・Nanox.ARCの販売</a:t>
            </a:r>
          </a:p>
          <a:p>
            <a:pPr>
              <a:defRPr sz="900"/>
            </a:pPr>
            <a:r>
              <a:t>・Nanox.Cloudのサービス利用料</a:t>
            </a:r>
          </a:p>
          <a:p>
            <a:pPr>
              <a:defRPr sz="900"/>
            </a:pPr>
            <a:r>
              <a:t>・AI診断サポートの利用料</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Snowflake (2012-07-01)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・既存のデータウェアハウスのスケーリング問題</a:t>
            </a:r>
          </a:p>
          <a:p>
            <a:pPr>
              <a:defRPr sz="900"/>
            </a:pPr>
            <a:r>
              <a:t>・データの一貫性とセキュリティの問題</a:t>
            </a:r>
          </a:p>
          <a:p>
            <a:pPr>
              <a:defRPr sz="900"/>
            </a:pPr>
            <a:r>
              <a:t>・データの処理速度の遅さ</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・クラウドネイティブのデータウェアハウス</a:t>
            </a:r>
          </a:p>
          <a:p>
            <a:pPr>
              <a:defRPr sz="900"/>
            </a:pPr>
            <a:r>
              <a:t>・オンデマンドでスケーリング可能なストレージとコンピューティングリソース</a:t>
            </a:r>
          </a:p>
          <a:p>
            <a:pPr>
              <a:defRPr sz="900"/>
            </a:pPr>
            <a:r>
              <a:t>・データの一元管理と高速なクエリ処理</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・アクティブユーザー数</a:t>
            </a:r>
          </a:p>
          <a:p>
            <a:pPr>
              <a:defRPr sz="900"/>
            </a:pPr>
            <a:r>
              <a:t>・使用されるストレージとコンピューティングリソースの量</a:t>
            </a:r>
          </a:p>
          <a:p>
            <a:pPr>
              <a:defRPr sz="900"/>
            </a:pPr>
            <a:r>
              <a:t>・データウェアハウスへのクエリ数</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・クラウド上で高速かつスケーラブルなデータウェアハウスの提供</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・データウェアハウスのスケーリングとクエリ性能を両立したクラウドネイティブ設計</a:t>
            </a:r>
          </a:p>
          <a:p>
            <a:pPr>
              <a:defRPr sz="900"/>
            </a:pPr>
            <a:r>
              <a:t>・オンデマンドでのスケーリングと料金体系</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・クラウドマーケットプレイス</a:t>
            </a:r>
          </a:p>
          <a:p>
            <a:pPr>
              <a:defRPr sz="900"/>
            </a:pPr>
            <a:r>
              <a:t>・ダイレクトセールスとパートナーシップ</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・大企業</a:t>
            </a:r>
          </a:p>
          <a:p>
            <a:pPr>
              <a:defRPr sz="900"/>
            </a:pPr>
            <a:r>
              <a:t>・テックスタートアップ</a:t>
            </a:r>
          </a:p>
          <a:p>
            <a:pPr>
              <a:defRPr sz="900"/>
            </a:pPr>
            <a:r>
              <a:t>・データ分析を必要とする各種業界</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・クラウドサービスの利用費用</a:t>
            </a:r>
          </a:p>
          <a:p>
            <a:pPr>
              <a:defRPr sz="900"/>
            </a:pPr>
            <a:r>
              <a:t>・マーケティングとセールスのコスト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・利用量に応じた課金</a:t>
            </a:r>
          </a:p>
          <a:p>
            <a:pPr>
              <a:defRPr sz="900"/>
            </a:pPr>
            <a:r>
              <a:t>・長期利用向けの料金プラン</a:t>
            </a:r>
          </a:p>
          <a:p>
            <a:pPr>
              <a:defRPr sz="900"/>
            </a:pPr>
            <a:r>
              <a:t>・データ移行やコンサルティングサービスの費用</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C3.AI (2009-01-01)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・AIとビッグデータの活用が困難</a:t>
            </a:r>
          </a:p>
          <a:p>
            <a:pPr>
              <a:defRPr sz="900"/>
            </a:pPr>
            <a:r>
              <a:t>・既存のエンタープライズシステムとの統合が難しい</a:t>
            </a:r>
          </a:p>
          <a:p>
            <a:pPr>
              <a:defRPr sz="900"/>
            </a:pPr>
            <a:r>
              <a:t>・スケーラブルなAIソリューションが不足</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・AIとビッグデータ向けの統合プラットフォーム</a:t>
            </a:r>
          </a:p>
          <a:p>
            <a:pPr>
              <a:defRPr sz="900"/>
            </a:pPr>
            <a:r>
              <a:t>・エンタープライズシステムとの簡単な統合</a:t>
            </a:r>
          </a:p>
          <a:p>
            <a:pPr>
              <a:defRPr sz="900"/>
            </a:pPr>
            <a:r>
              <a:t>・高度にスケーラブルなAIアプリケーション</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・プラットフォーム上で動作するAIアプリケーション数</a:t>
            </a:r>
          </a:p>
          <a:p>
            <a:pPr>
              <a:defRPr sz="900"/>
            </a:pPr>
            <a:r>
              <a:t>・データ処理量</a:t>
            </a:r>
          </a:p>
          <a:p>
            <a:pPr>
              <a:defRPr sz="900"/>
            </a:pPr>
            <a:r>
              <a:t>・顧客満足度とリピート率</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・AIを活用したビジネス変革を可能にするプラットフォーム</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・一貫したAIソリューションの提供</a:t>
            </a:r>
          </a:p>
          <a:p>
            <a:pPr>
              <a:defRPr sz="900"/>
            </a:pPr>
            <a:r>
              <a:t>・既存システムとの高度な統合能力</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・ダイレクトセールス</a:t>
            </a:r>
          </a:p>
          <a:p>
            <a:pPr>
              <a:defRPr sz="900"/>
            </a:pPr>
            <a:r>
              <a:t>・パートナーシップ</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・大企業</a:t>
            </a:r>
          </a:p>
          <a:p>
            <a:pPr>
              <a:defRPr sz="900"/>
            </a:pPr>
            <a:r>
              <a:t>・エンタープライズ向けソフトウェア開発者</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・営業とマーケティングのコスト</a:t>
            </a:r>
          </a:p>
          <a:p>
            <a:pPr>
              <a:defRPr sz="900"/>
            </a:pPr>
            <a:r>
              <a:t>・顧客サポートとトレーニングのコスト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・プラットフォームの利用料</a:t>
            </a:r>
          </a:p>
          <a:p>
            <a:pPr>
              <a:defRPr sz="900"/>
            </a:pPr>
            <a:r>
              <a:t>・ソリューション提供に伴うコンサルティング料</a:t>
            </a:r>
          </a:p>
          <a:p>
            <a:pPr>
              <a:defRPr sz="900"/>
            </a:pPr>
            <a:r>
              <a:t>・カスタマイズと開発支援の費用</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Unity (2004-08-02)</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・ゲーム開発の高度なスキルとリソース要件</a:t>
            </a:r>
          </a:p>
          <a:p>
            <a:pPr>
              <a:defRPr sz="900"/>
            </a:pPr>
            <a:r>
              <a:t>・複数のプラットフォームへの移植が困難</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・ゲーム開発を簡易化する統合開発環境の提供</a:t>
            </a:r>
          </a:p>
          <a:p>
            <a:pPr>
              <a:defRPr sz="900"/>
            </a:pPr>
            <a:r>
              <a:t>・ワンクリックで複数のプラットフォームに対応</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・開発されたゲーム数</a:t>
            </a:r>
          </a:p>
          <a:p>
            <a:pPr>
              <a:defRPr sz="900"/>
            </a:pPr>
            <a:r>
              <a:t>・利用時間</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・ゲーム開発を誰でも簡単に</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・初心者からプロまで使えるユーザーフレンドリーなインターフェース</a:t>
            </a:r>
          </a:p>
          <a:p>
            <a:pPr>
              <a:defRPr sz="900"/>
            </a:pPr>
            <a:r>
              <a:t>・広範囲のプラットフォームサポート</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・教育機関とのパートナーシップ</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・ゲーム開発者</a:t>
            </a:r>
          </a:p>
          <a:p>
            <a:pPr>
              <a:defRPr sz="900"/>
            </a:pPr>
            <a:r>
              <a:t>・教育機関</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・開発とメンテナンスのコスト</a:t>
            </a:r>
          </a:p>
          <a:p>
            <a:pPr>
              <a:defRPr sz="900"/>
            </a:pPr>
            <a:r>
              <a:t>・マーケティングコスト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・プロ版のライセンス販売</a:t>
            </a:r>
          </a:p>
          <a:p>
            <a:pPr>
              <a:defRPr sz="900"/>
            </a:pPr>
            <a:r>
              <a:t>・サービスのサブスクリプション料金</a:t>
            </a:r>
          </a:p>
          <a:p>
            <a:pPr>
              <a:defRPr sz="900"/>
            </a:pPr>
            <a:r>
              <a:t>・Unity Asset Storeからの収益</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Roblox (2006-09-01)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・自分のアイデアを形にできるプラットフォームの不足</a:t>
            </a:r>
          </a:p>
          <a:p>
            <a:pPr>
              <a:defRPr sz="900"/>
            </a:pPr>
            <a:r>
              <a:t>・安全な子供向けオンラインゲーム環境の不足</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・ユーザーが自分自身でゲームを作成・共有できるプラットフォーム</a:t>
            </a:r>
          </a:p>
          <a:p>
            <a:pPr>
              <a:defRPr sz="900"/>
            </a:pPr>
            <a:r>
              <a:t>・強力な規範とモデレーションシステムによる安全な環境</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・登録ユーザー数</a:t>
            </a:r>
          </a:p>
          <a:p>
            <a:pPr>
              <a:defRPr sz="900"/>
            </a:pPr>
            <a:r>
              <a:t>・作成されたゲーム数</a:t>
            </a:r>
          </a:p>
          <a:p>
            <a:pPr>
              <a:defRPr sz="900"/>
            </a:pPr>
            <a:r>
              <a:t>・平均利用時間</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・自分自身でゲームを作り、他の人と共有する体験</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・独自のユーザー生成コンテンツと社会体</a:t>
            </a:r>
          </a:p>
          <a:p>
            <a:pPr>
              <a:defRPr sz="900"/>
            </a:pPr>
            <a:r>
              <a:t>・高いブランド認知度と子供向け安全性</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・モバイルアプリ</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・子供と若者</a:t>
            </a:r>
          </a:p>
          <a:p>
            <a:pPr>
              <a:defRPr sz="900"/>
            </a:pPr>
            <a:r>
              <a:t>・ゲーム開発を学びたい人々</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・モデレーションと規範の強化</a:t>
            </a:r>
          </a:p>
          <a:p>
            <a:pPr>
              <a:defRPr sz="900"/>
            </a:pPr>
            <a:r>
              <a:t>・マーケティングコスト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・仮想通貨"Robux"の販売</a:t>
            </a:r>
          </a:p>
          <a:p>
            <a:pPr>
              <a:defRPr sz="900"/>
            </a:pPr>
            <a:r>
              <a:t>・サブスクリプション料金</a:t>
            </a:r>
          </a:p>
          <a:p>
            <a:pPr>
              <a:defRPr sz="900"/>
            </a:pPr>
            <a:r>
              <a:t>・アドバタイジング収益</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Uber (at the beginning) (2009-03-01)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・タクシーの利用が不便で時間がかかる</a:t>
            </a:r>
          </a:p>
          <a:p>
            <a:pPr>
              <a:defRPr sz="900"/>
            </a:pPr>
            <a:r>
              <a:t>・タクシーの料金が高い</a:t>
            </a:r>
          </a:p>
          <a:p>
            <a:pPr>
              <a:defRPr sz="900"/>
            </a:pPr>
            <a:r>
              <a:t>・ハイヤー車の予約が難しい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・スマホアプリを通じてリアルタイムで車を呼べるサービス</a:t>
            </a:r>
          </a:p>
          <a:p>
            <a:pPr>
              <a:defRPr sz="900"/>
            </a:pPr>
            <a:r>
              <a:t>・定額制で明確な料金を提示</a:t>
            </a:r>
          </a:p>
          <a:p>
            <a:pPr>
              <a:defRPr sz="900"/>
            </a:pPr>
            <a:r>
              <a:t>・プレミアムなハイヤーサービスを提供</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・アプリダウンロード数</a:t>
            </a:r>
          </a:p>
          <a:p>
            <a:pPr>
              <a:defRPr sz="900"/>
            </a:pPr>
            <a:r>
              <a:t>・乗車回数</a:t>
            </a:r>
          </a:p>
          <a:p>
            <a:pPr>
              <a:defRPr sz="900"/>
            </a:pPr>
            <a:r>
              <a:t>・ユーザーフィードバック</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・タップするだけでどこでも乗車可能</a:t>
            </a:r>
          </a:p>
          <a:p>
            <a:pPr>
              <a:defRPr sz="900"/>
            </a:pPr>
            <a:r>
              <a:t>・事前に料金がわかる</a:t>
            </a:r>
          </a:p>
          <a:p>
            <a:pPr>
              <a:defRPr sz="900"/>
            </a:pPr>
            <a:r>
              <a:t>・快適な車での移動</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・他に同様のサービスが存在しない</a:t>
            </a:r>
          </a:p>
          <a:p>
            <a:pPr>
              <a:defRPr sz="900"/>
            </a:pPr>
            <a:r>
              <a:t>・テクノロジーを活用した新たな車両呼び出し体験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・スマートフォンアプリ</a:t>
            </a:r>
          </a:p>
          <a:p>
            <a:pPr>
              <a:defRPr sz="900"/>
            </a:pPr>
            <a:r>
              <a:t>・ワード・オブ・マウス</a:t>
            </a:r>
          </a:p>
          <a:p>
            <a:pPr>
              <a:defRPr sz="900"/>
            </a:pPr>
            <a:r>
              <a:t>・メディア露出</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・ハイヤーサービスを求める富裕層</a:t>
            </a:r>
          </a:p>
          <a:p>
            <a:pPr>
              <a:defRPr sz="900"/>
            </a:pPr>
            <a:r>
              <a:t>・タクシー利用が頻繁なビジネスマン</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・アプリの開発とメンテナンス</a:t>
            </a:r>
          </a:p>
          <a:p>
            <a:pPr>
              <a:defRPr sz="900"/>
            </a:pPr>
            <a:r>
              <a:t>・マーケティングとブランド構築</a:t>
            </a:r>
          </a:p>
          <a:p>
            <a:pPr>
              <a:defRPr sz="900"/>
            </a:pPr>
            <a:r>
              <a:t>・カスタマーサポート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・乗車料金</a:t>
            </a:r>
          </a:p>
          <a:p>
            <a:pPr>
              <a:defRPr sz="900"/>
            </a:pPr>
            <a:r>
              <a:t>・プレミアムサービスの提供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Pure Storage (at the beginning) (2009-10-01)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・高価でパフォーマンスの低い伝統的なディスクベースのストレージ</a:t>
            </a:r>
          </a:p>
          <a:p>
            <a:pPr>
              <a:defRPr sz="900"/>
            </a:pPr>
            <a:r>
              <a:t>・ストレージ管理が複雑で時間がかかる</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・100%フラッシュベースのストレージシステム</a:t>
            </a:r>
          </a:p>
          <a:p>
            <a:pPr>
              <a:defRPr sz="900"/>
            </a:pPr>
            <a:r>
              <a:t>・ユーザーフレンドリーな管理インターフェース</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・カスタマーサティスファクション</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・高速でシンプルなストレージソリューション</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・フラッシュストレージに特化した先駆者</a:t>
            </a:r>
          </a:p>
          <a:p>
            <a:pPr>
              <a:defRPr sz="900"/>
            </a:pPr>
            <a:r>
              <a:t>・高度なデータ削減技術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・高性能ストレージを必要とするビジネス</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・サポートとサービスの料金</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Pure Storage (current) (2023-07-08)</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・データ量の増加に対応する必要</a:t>
            </a:r>
          </a:p>
          <a:p>
            <a:pPr>
              <a:defRPr sz="900"/>
            </a:pPr>
            <a:r>
              <a:t>・マルチクラウド環境でのデータ管理の複雑さ</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・スケーラブルなオールフラッシュストレージソリューション</a:t>
            </a:r>
          </a:p>
          <a:p>
            <a:pPr>
              <a:defRPr sz="900"/>
            </a:pPr>
            <a:r>
              <a:t>・クラウド対応のデータサービスと統合管理プラットフォーム</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・クラウドサービスのサブスクリプション数</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・高速でシンプル、スケーラブルなクラウド対応ストレージソリューション</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・オールフラッシュストレージのパイオニア</a:t>
            </a:r>
          </a:p>
          <a:p>
            <a:pPr>
              <a:defRPr sz="900"/>
            </a:pPr>
            <a:r>
              <a:t>・マルチクラウド対応の強力なデータプラットフォーム</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a:p>
            <a:pPr>
              <a:defRPr sz="900"/>
            </a:pPr>
            <a:r>
              <a:t>・クラウドマーケットプレイス</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・マルチクラウドを使用するビジネス</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・クラウドサービスのサブスクリプション</a:t>
            </a:r>
          </a:p>
          <a:p>
            <a:pPr>
              <a:defRPr sz="900"/>
            </a:pPr>
            <a:r>
              <a:t>・サポートとサービスの料金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Dell EMC APEX (at the beginning) (2021-10-01)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・ITインフラの管理が複雑で時間がかかる</a:t>
            </a:r>
          </a:p>
          <a:p>
            <a:pPr>
              <a:defRPr sz="900"/>
            </a:pPr>
            <a:r>
              <a:t>・データセンターの拡張やアップグレードが困難</a:t>
            </a:r>
          </a:p>
          <a:p>
            <a:pPr>
              <a:defRPr sz="900"/>
            </a:pPr>
            <a:r>
              <a:t>・CAPEXの重荷</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・一括して提供されるITソリューションのプラットフォーム</a:t>
            </a:r>
          </a:p>
          <a:p>
            <a:pPr>
              <a:defRPr sz="900"/>
            </a:pPr>
            <a:r>
              <a:t>・クラウドライクな消費モデル（OPEXベース）</a:t>
            </a:r>
          </a:p>
          <a:p>
            <a:pPr>
              <a:defRPr sz="900"/>
            </a:pPr>
            <a:r>
              <a:t>・適用範囲に応じたスケールアップ・スケールダウンが可能</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・総契約額</a:t>
            </a:r>
          </a:p>
          <a:p>
            <a:pPr>
              <a:defRPr sz="900"/>
            </a:pPr>
            <a:r>
              <a:t>・サービスのアップタイム</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・シンプルでフレキシブルなITの消費と管理を可能にする</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・Dell EMCの既存の製品と顧客基盤</a:t>
            </a:r>
          </a:p>
          <a:p>
            <a:pPr>
              <a:defRPr sz="900"/>
            </a:pPr>
            <a:r>
              <a:t>・ハードウェアとソフトウェアの統合的な管理</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・Dell EMCの既存のビジネスチャネル</a:t>
            </a:r>
          </a:p>
          <a:p>
            <a:pPr>
              <a:defRPr sz="900"/>
            </a:pPr>
            <a:r>
              <a:t>・ウェブサイト</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・中小企業</a:t>
            </a:r>
          </a:p>
          <a:p>
            <a:pPr>
              <a:defRPr sz="900"/>
            </a:pPr>
            <a:r>
              <a:t>・エンタープライズ組織</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・ハードウェアとソフトウェアのコスト</a:t>
            </a:r>
          </a:p>
          <a:p>
            <a:pPr>
              <a:defRPr sz="900"/>
            </a:pPr>
            <a:r>
              <a:t>・マーケティングとプロモーション</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・サービスとサポートの料金</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OpenShift (at the beginning) (2011-05-04)</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・従来のホスティングサービスは設定と管理が難しい</a:t>
            </a:r>
          </a:p>
          <a:p>
            <a:pPr>
              <a:defRPr sz="900"/>
            </a:pPr>
            <a:r>
              <a:t>・オンプレミスのインフラストラクチャはスケーリングが困難</a:t>
            </a:r>
          </a:p>
          <a:p>
            <a:pPr>
              <a:defRPr sz="900"/>
            </a:pPr>
            <a:r>
              <a:t>・自身のアプリケーションを迅速にデプロイする方法がない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・クラウドベースのプラットフォームとしてサービスを提供</a:t>
            </a:r>
          </a:p>
          <a:p>
            <a:pPr>
              <a:defRPr sz="900"/>
            </a:pPr>
            <a:r>
              <a:t>・自動スケーリングとIaC（Infrastructure as Code）を実現</a:t>
            </a:r>
          </a:p>
          <a:p>
            <a:pPr>
              <a:defRPr sz="900"/>
            </a:pPr>
            <a:r>
              <a:t>・容易なアプリケーションデプロイと管理を可能にする</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・デプロイ回数</a:t>
            </a:r>
          </a:p>
          <a:p>
            <a:pPr>
              <a:defRPr sz="900"/>
            </a:pPr>
            <a:r>
              <a:t>・平均アップタイム</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・デプロイからスケーリングまでを簡単に行うクラウドサービス</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・Red Hatの強力なブランドと既存の顧客基盤</a:t>
            </a:r>
          </a:p>
          <a:p>
            <a:pPr>
              <a:defRPr sz="900"/>
            </a:pPr>
            <a:r>
              <a:t>・Open sourceという特性から広範なコミュニティサポート</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・Red Hatの既存のビジネスチャネル</a:t>
            </a:r>
          </a:p>
          <a:p>
            <a:pPr>
              <a:defRPr sz="900"/>
            </a:pPr>
            <a:r>
              <a:t>・オープンソースコミュニティ</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・開発者</a:t>
            </a:r>
          </a:p>
          <a:p>
            <a:pPr>
              <a:defRPr sz="900"/>
            </a:pPr>
            <a:r>
              <a:t>・中小企業</a:t>
            </a:r>
          </a:p>
          <a:p>
            <a:pPr>
              <a:defRPr sz="900"/>
            </a:pPr>
            <a:r>
              <a:t>・エンタープライズ組織</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・クラウドインフラストラクチャの維持</a:t>
            </a:r>
          </a:p>
          <a:p>
            <a:pPr>
              <a:defRPr sz="900"/>
            </a:pPr>
            <a:r>
              <a:t>・マーケティングとプロモーション</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・サポートとコンサルティング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Kubernetesが存在しない想定でKubernetesを考案しビジネス化 (2023-07-08)</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・マイクロサービスの管理が困難</a:t>
            </a:r>
          </a:p>
          <a:p>
            <a:pPr>
              <a:defRPr sz="900"/>
            </a:pPr>
            <a:r>
              <a:t>・システムのスケーラビリティと信頼性の確保</a:t>
            </a:r>
          </a:p>
          <a:p>
            <a:pPr>
              <a:defRPr sz="900"/>
            </a:pPr>
            <a:r>
              <a:t>・インフラストラクチャの状態管理が複雑</a:t>
            </a:r>
          </a:p>
          <a:p>
            <a:pPr>
              <a:defRPr sz="900"/>
            </a:pPr>
            <a:r>
              <a:t>・デプロイメントとローリングアップデートの自動化</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・Kubernetesのようなオーケストレーションツールの提供</a:t>
            </a:r>
          </a:p>
          <a:p>
            <a:pPr>
              <a:defRPr sz="900"/>
            </a:pPr>
            <a:r>
              <a:t>・ロードバランシングとサービスディスカバリ</a:t>
            </a:r>
          </a:p>
          <a:p>
            <a:pPr>
              <a:defRPr sz="900"/>
            </a:pPr>
            <a:r>
              <a:t>・インフラストラクチャー・アズ・コード (IaC) で状態を管理</a:t>
            </a:r>
          </a:p>
          <a:p>
            <a:pPr>
              <a:defRPr sz="900"/>
            </a:pPr>
            <a:r>
              <a:t>・リコンシリエーション機構による自動修復</a:t>
            </a:r>
          </a:p>
          <a:p>
            <a:pPr>
              <a:defRPr sz="900"/>
            </a:pPr>
            <a:r>
              <a:t>・自動化されたロールアウトとロールバック</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・アクティブユーザー数</a:t>
            </a:r>
          </a:p>
          <a:p>
            <a:pPr>
              <a:defRPr sz="900"/>
            </a:pPr>
            <a:r>
              <a:t>・デプロイされたアプリケーションの数</a:t>
            </a:r>
          </a:p>
          <a:p>
            <a:pPr>
              <a:defRPr sz="900"/>
            </a:pPr>
            <a:r>
              <a:t>・収益</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・効率的なマイクロサービス管理を提供</a:t>
            </a:r>
          </a:p>
          <a:p>
            <a:pPr>
              <a:defRPr sz="900"/>
            </a:pPr>
            <a:r>
              <a:t>・インフラストラクチャのコード化による管理の簡素化</a:t>
            </a:r>
          </a:p>
          <a:p>
            <a:pPr>
              <a:defRPr sz="900"/>
            </a:pPr>
            <a:r>
              <a:t>・リコンシリエーションによる自動修復と信頼性確保</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・Kubernetesが存在しない時代のための初期アドバンテージ</a:t>
            </a:r>
          </a:p>
          <a:p>
            <a:pPr>
              <a:defRPr sz="900"/>
            </a:pPr>
            <a:r>
              <a:t>・深いクラウドネイティブ技術の知識と経験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・クラウドマーケットプレース</a:t>
            </a:r>
          </a:p>
          <a:p>
            <a:pPr>
              <a:defRPr sz="900"/>
            </a:pPr>
            <a:r>
              <a:t>・パートナーシップ（クラウドプロバイダー、開発ツール等）</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・マイクロサービスを利用する企業</a:t>
            </a:r>
          </a:p>
          <a:p>
            <a:pPr>
              <a:defRPr sz="900"/>
            </a:pPr>
            <a:r>
              <a:t>・スケーラビリティと信頼性を求める開発者</a:t>
            </a:r>
          </a:p>
          <a:p>
            <a:pPr>
              <a:defRPr sz="900"/>
            </a:pPr>
            <a:r>
              <a:t>・高度なアプリケーションのデプロイメントを必要とする企業</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・開発とメンテナンス</a:t>
            </a:r>
          </a:p>
          <a:p>
            <a:pPr>
              <a:defRPr sz="900"/>
            </a:pPr>
            <a:r>
              <a:t>・カスタマーサポート</a:t>
            </a:r>
          </a:p>
          <a:p>
            <a:pPr>
              <a:defRPr sz="900"/>
            </a:pPr>
            <a:r>
              <a:t>・マーケティングとプロモーション</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・システム規模に応じたソフトウェアライセンス料金</a:t>
            </a:r>
          </a:p>
          <a:p>
            <a:pPr>
              <a:defRPr sz="900"/>
            </a:pPr>
            <a:r>
              <a:t>・コンサルティングとカスタマイズサービスの手数料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SREという概念が存在しない想定でSREを考案しビジネス化 (2003-08-01)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・システムのダウンタイムが多く、信頼性に欠ける</a:t>
            </a:r>
          </a:p>
          <a:p>
            <a:pPr>
              <a:defRPr sz="900"/>
            </a:pPr>
            <a:r>
              <a:t>・開発チームと運用チームの間のギャップ</a:t>
            </a:r>
          </a:p>
          <a:p>
            <a:pPr>
              <a:defRPr sz="900"/>
            </a:pPr>
            <a:r>
              <a:t>・新機能のリリースが遅い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・運用と開発を統合する新しいエンジニアリングロール</a:t>
            </a:r>
          </a:p>
          <a:p>
            <a:pPr>
              <a:defRPr sz="900"/>
            </a:pPr>
            <a:r>
              <a:t>・ソフトウェアエンジニアリングの原則を適用したシステム運用</a:t>
            </a:r>
          </a:p>
          <a:p>
            <a:pPr>
              <a:defRPr sz="900"/>
            </a:pPr>
            <a:r>
              <a:t>・自動化とIaC（Infrastructure as Code）によるリリース速度の向上</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・ユーザーのシステムダウンタイム</a:t>
            </a:r>
          </a:p>
          <a:p>
            <a:pPr>
              <a:defRPr sz="900"/>
            </a:pPr>
            <a:r>
              <a:t>・新機能のリリース速度</a:t>
            </a:r>
          </a:p>
          <a:p>
            <a:pPr>
              <a:defRPr sz="900"/>
            </a:pPr>
            <a:r>
              <a:t>・システムの信頼性</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・ソフトウェアエンジニアリングの手法を適用した信頼性の高いシステム運用</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・新しい運用手法のパイオニア</a:t>
            </a:r>
          </a:p>
          <a:p>
            <a:pPr>
              <a:defRPr sz="900"/>
            </a:pPr>
            <a:r>
              <a:t>・システムの信頼性と新機能のリリース速度の両方を向上させる能力</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・インターネット（ウェブサイト、ブログ、ソーシャルメディア）</a:t>
            </a:r>
          </a:p>
          <a:p>
            <a:pPr>
              <a:defRPr sz="900"/>
            </a:pPr>
            <a:r>
              <a:t>・セミナー、カンファレンス</a:t>
            </a:r>
          </a:p>
          <a:p>
            <a:pPr>
              <a:defRPr sz="900"/>
            </a:pPr>
            <a:r>
              <a:t>・パートナーシップ（ITコンサルティング会社など）</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・システムのダウンタイムに悩む企業</a:t>
            </a:r>
          </a:p>
          <a:p>
            <a:pPr>
              <a:defRPr sz="900"/>
            </a:pPr>
            <a:r>
              <a:t>・新機能のリリースが遅いと感じている企業</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・エンジニアの給与</a:t>
            </a:r>
          </a:p>
          <a:p>
            <a:pPr>
              <a:defRPr sz="900"/>
            </a:pPr>
            <a:r>
              <a:t>・マーケティングと営業のコスト</a:t>
            </a:r>
          </a:p>
          <a:p>
            <a:pPr>
              <a:defRPr sz="900"/>
            </a:pPr>
            <a:r>
              <a:t>・R&amp;D</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・サービス契約料</a:t>
            </a:r>
          </a:p>
          <a:p>
            <a:pPr>
              <a:defRPr sz="900"/>
            </a:pPr>
            <a:r>
              <a:t>・ソフトウェアライセンス料</a:t>
            </a:r>
          </a:p>
          <a:p>
            <a:pPr>
              <a:defRPr sz="900"/>
            </a:pPr>
            <a:r>
              <a:t>・コンサルティング料</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nCino (2012-07-12)</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・銀行業界のレガシーシステムによる効率の悪さと手続きの遅さ</a:t>
            </a:r>
          </a:p>
          <a:p>
            <a:pPr>
              <a:defRPr sz="900"/>
            </a:pPr>
            <a:r>
              <a:t>・顧客体験の低下と満足度の低さ</a:t>
            </a:r>
          </a:p>
          <a:p>
            <a:pPr>
              <a:defRPr sz="900"/>
            </a:pPr>
            <a:r>
              <a:t>・規制遵守の困難さ</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・クラウドベースの一元化された銀行オペレーティングシステム</a:t>
            </a:r>
          </a:p>
          <a:p>
            <a:pPr>
              <a:defRPr sz="900"/>
            </a:pPr>
            <a:r>
              <a:t>・顧客対応を改善するためのデジタル化</a:t>
            </a:r>
          </a:p>
          <a:p>
            <a:pPr>
              <a:defRPr sz="900"/>
            </a:pPr>
            <a:r>
              <a:t>・リアルタイムでの監視とリポーティングを可能にするダッシュボード</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・プラットフォームへの新規登録銀行数</a:t>
            </a:r>
          </a:p>
          <a:p>
            <a:pPr>
              <a:defRPr sz="900"/>
            </a:pPr>
            <a:r>
              <a:t>・銀行による取引量</a:t>
            </a:r>
          </a:p>
          <a:p>
            <a:pPr>
              <a:defRPr sz="900"/>
            </a:pPr>
            <a:r>
              <a:t>・顧客満足度</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・銀行のビジネスプロセスをデジタル化し、効率化する一元化されたシステム</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・既存の銀行のレガシーシステムとは異なり、最初からクラウドベースで開発されたプラットフォーム</a:t>
            </a:r>
          </a:p>
          <a:p>
            <a:pPr>
              <a:defRPr sz="900"/>
            </a:pPr>
            <a:r>
              <a:t>・Salesforceのエコシステム内に組み込まれたサービス</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・インターネット（ウェブサイト、ブログ、ソーシャルメディア）</a:t>
            </a:r>
          </a:p>
          <a:p>
            <a:pPr>
              <a:defRPr sz="900"/>
            </a:pPr>
            <a:r>
              <a:t>・銀行との直接的なパートナーシップ</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・レガシーシステムからの移行を検討している銀行</a:t>
            </a:r>
          </a:p>
          <a:p>
            <a:pPr>
              <a:defRPr sz="900"/>
            </a:pPr>
            <a:r>
              <a:t>・顧客体験の改善を求める銀行</a:t>
            </a:r>
          </a:p>
        </p:txBody>
      </p:sp>
      <p:sp>
        <p:nvSpPr>
          <p:cNvPr id="10" name="TextBox 9"/>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・エンジニアの給与</a:t>
            </a:r>
          </a:p>
          <a:p>
            <a:pPr>
              <a:defRPr sz="900"/>
            </a:pPr>
            <a:r>
              <a:t>・クラウドインフラストラクチャの維持費</a:t>
            </a:r>
          </a:p>
          <a:p>
            <a:pPr>
              <a:defRPr sz="900"/>
            </a:pPr>
            <a:r>
              <a:t>・マーケティングと営業のコスト</a:t>
            </a:r>
          </a:p>
        </p:txBody>
      </p:sp>
      <p:sp>
        <p:nvSpPr>
          <p:cNvPr id="11" name="TextBox 10"/>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・ソフトウェアのサブスクリプション料</a:t>
            </a:r>
          </a:p>
          <a:p>
            <a:pPr>
              <a:defRPr sz="900"/>
            </a:pPr>
            <a:r>
              <a:t>・サポートとカスタマイズサービスの料金</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