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latin typeface="Yu Gothic UI"/>
              </a:defRPr>
            </a:pPr>
            <a:r>
              <a:t>Google (at the beginning)</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latin typeface="Yu Gothic UI"/>
              </a:defRPr>
            </a:pPr>
            <a:r>
              <a:t>1998-09-04</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•ウェブページの検索が不完全で不便</a:t>
            </a:r>
          </a:p>
          <a:p>
            <a:pPr>
              <a:defRPr sz="1000">
                <a:latin typeface="Yu Gothic UI"/>
              </a:defRPr>
            </a:pPr>
            <a:r>
              <a:t>•検索結果の品質が一定でない</a:t>
            </a:r>
          </a:p>
          <a:p>
            <a:pPr>
              <a:defRPr sz="1000">
                <a:latin typeface="Yu Gothic UI"/>
              </a:defRPr>
            </a:pPr>
            <a:r>
              <a:t>•検索結果のリレバンスが低い</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•PageRankアルゴリズムを使用した高品質な検索エンジン</a:t>
            </a:r>
          </a:p>
          <a:p>
            <a:pPr>
              <a:defRPr sz="1000">
                <a:latin typeface="Yu Gothic UI"/>
              </a:defRPr>
            </a:pPr>
            <a:r>
              <a:t>•ユーザーの検索体験を改善</a:t>
            </a:r>
          </a:p>
          <a:p>
            <a:pPr>
              <a:defRPr sz="1000">
                <a:latin typeface="Yu Gothic UI"/>
              </a:defRPr>
            </a:pPr>
            <a:r>
              <a:t>•ウェブページの整理と検索の効率化</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•検索クエリ数</a:t>
            </a:r>
          </a:p>
          <a:p>
            <a:pPr>
              <a:defRPr sz="1000">
                <a:latin typeface="Yu Gothic UI"/>
              </a:defRPr>
            </a:pPr>
            <a:r>
              <a:t>•アクティブユーザー数</a:t>
            </a:r>
          </a:p>
          <a:p>
            <a:pPr>
              <a:defRPr sz="1000">
                <a:latin typeface="Yu Gothic UI"/>
              </a:defRPr>
            </a:pPr>
            <a:r>
              <a:t>•ユーザーフィードバック</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•最も関連性の高い情報を素早く見つける</a:t>
            </a:r>
          </a:p>
          <a:p>
            <a:pPr>
              <a:defRPr sz="1000">
                <a:latin typeface="Yu Gothic UI"/>
              </a:defRPr>
            </a:pPr>
            <a:r>
              <a:t>•ウェブを効率的に探索するための強力なツール</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•高度な検索アルゴリズム (PageRank)</a:t>
            </a:r>
          </a:p>
          <a:p>
            <a:pPr>
              <a:defRPr sz="1000">
                <a:latin typeface="Yu Gothic UI"/>
              </a:defRPr>
            </a:pPr>
            <a:r>
              <a:t>•他の検索エンジンと比べて優れた検索結果</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•ウェブサイト</a:t>
            </a:r>
          </a:p>
          <a:p>
            <a:pPr>
              <a:defRPr sz="1000">
                <a:latin typeface="Yu Gothic UI"/>
              </a:defRPr>
            </a:pPr>
            <a:r>
              <a:t>•ワード・オブ・マウス</a:t>
            </a:r>
          </a:p>
          <a:p>
            <a:pPr>
              <a:defRPr sz="1000">
                <a:latin typeface="Yu Gothic UI"/>
              </a:defRPr>
            </a:pPr>
            <a:r>
              <a:t>•メディア露出</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•インターネットユーザー全体</a:t>
            </a:r>
          </a:p>
          <a:p>
            <a:pPr>
              <a:defRPr sz="1000">
                <a:latin typeface="Yu Gothic UI"/>
              </a:defRPr>
            </a:pPr>
            <a:r>
              <a:t>•ビジネスで情報を必要とする人々</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•サーバーとインフラストラクチャの維持</a:t>
            </a:r>
          </a:p>
          <a:p>
            <a:pPr>
              <a:defRPr sz="1000">
                <a:latin typeface="Yu Gothic UI"/>
              </a:defRPr>
            </a:pPr>
            <a:r>
              <a:t>•アルゴリズムとソフトウェアの開発</a:t>
            </a:r>
          </a:p>
          <a:p>
            <a:pPr>
              <a:defRPr sz="1000">
                <a:latin typeface="Yu Gothic UI"/>
              </a:defRPr>
            </a:pPr>
            <a:r>
              <a:t>•マーケティングとブランド構築</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•広告収入 (AdWordsとAdSense)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latin typeface="Yu Gothic UI"/>
              </a:defRPr>
            </a:pPr>
            <a:r>
              <a:t>NANOX</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latin typeface="Yu Gothic UI"/>
              </a:defRPr>
            </a:pPr>
            <a:r>
              <a:t>2016-01-01</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•X線装置の高コスト</a:t>
            </a:r>
          </a:p>
          <a:p>
            <a:pPr>
              <a:defRPr sz="1000">
                <a:latin typeface="Yu Gothic UI"/>
              </a:defRPr>
            </a:pPr>
            <a:r>
              <a:t>•アクセス困難な地域での医療診断の限定性</a:t>
            </a:r>
          </a:p>
          <a:p>
            <a:pPr>
              <a:defRPr sz="1000">
                <a:latin typeface="Yu Gothic UI"/>
              </a:defRPr>
            </a:pPr>
            <a:r>
              <a:t>•診断結果の待ち時間</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•低コストで小型のX線機器 (Nanox.ARC)</a:t>
            </a:r>
          </a:p>
          <a:p>
            <a:pPr>
              <a:defRPr sz="1000">
                <a:latin typeface="Yu Gothic UI"/>
              </a:defRPr>
            </a:pPr>
            <a:r>
              <a:t>•クラウドベースの診断ネットワーク (Nanox.Cloud)</a:t>
            </a:r>
          </a:p>
          <a:p>
            <a:pPr>
              <a:defRPr sz="1000">
                <a:latin typeface="Yu Gothic UI"/>
              </a:defRPr>
            </a:pPr>
            <a:r>
              <a:t>•AIを使用した即時の診断サポート</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•Nanox.ARCの出荷数</a:t>
            </a:r>
          </a:p>
          <a:p>
            <a:pPr>
              <a:defRPr sz="1000">
                <a:latin typeface="Yu Gothic UI"/>
              </a:defRPr>
            </a:pPr>
            <a:r>
              <a:t>•Nanox.Cloudへの接続数</a:t>
            </a:r>
          </a:p>
          <a:p>
            <a:pPr>
              <a:defRPr sz="1000">
                <a:latin typeface="Yu Gothic UI"/>
              </a:defRPr>
            </a:pPr>
            <a:r>
              <a:t>•AIによる診断処理量</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•低コストでアクセス可能なX線診断技術の提供</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•革新的な低コストX線装置の開発</a:t>
            </a:r>
          </a:p>
          <a:p>
            <a:pPr>
              <a:defRPr sz="1000">
                <a:latin typeface="Yu Gothic UI"/>
              </a:defRPr>
            </a:pPr>
            <a:r>
              <a:t>•クラウドベースの診断プラットフォームを組み合わせた統合ソリューション</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•医療機関へのダイレクトセールス</a:t>
            </a:r>
          </a:p>
          <a:p>
            <a:pPr>
              <a:defRPr sz="1000">
                <a:latin typeface="Yu Gothic UI"/>
              </a:defRPr>
            </a:pPr>
            <a:r>
              <a:t>•医療関連のイベントやカンファレンス</a:t>
            </a:r>
          </a:p>
          <a:p>
            <a:pPr>
              <a:defRPr sz="1000">
                <a:latin typeface="Yu Gothic UI"/>
              </a:defRPr>
            </a:pPr>
            <a:r>
              <a:t>•オンライン（ウェブサイト、ソーシャルメディア）</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•開発途上国の医療機関</a:t>
            </a:r>
          </a:p>
          <a:p>
            <a:pPr>
              <a:defRPr sz="1000">
                <a:latin typeface="Yu Gothic UI"/>
              </a:defRPr>
            </a:pPr>
            <a:r>
              <a:t>•地方のクリニックや小規模な病院</a:t>
            </a:r>
          </a:p>
          <a:p>
            <a:pPr>
              <a:defRPr sz="1000">
                <a:latin typeface="Yu Gothic UI"/>
              </a:defRPr>
            </a:pPr>
            <a:r>
              <a:t>•大規模な医療機関や病院</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•研究開発費用</a:t>
            </a:r>
          </a:p>
          <a:p>
            <a:pPr>
              <a:defRPr sz="1000">
                <a:latin typeface="Yu Gothic UI"/>
              </a:defRPr>
            </a:pPr>
            <a:r>
              <a:t>•生産コスト</a:t>
            </a:r>
          </a:p>
          <a:p>
            <a:pPr>
              <a:defRPr sz="1000">
                <a:latin typeface="Yu Gothic UI"/>
              </a:defRPr>
            </a:pPr>
            <a:r>
              <a:t>•マーケティングと営業のコスト</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•Nanox.ARCの販売</a:t>
            </a:r>
          </a:p>
          <a:p>
            <a:pPr>
              <a:defRPr sz="1000">
                <a:latin typeface="Yu Gothic UI"/>
              </a:defRPr>
            </a:pPr>
            <a:r>
              <a:t>•Nanox.Cloudのサービス利用料</a:t>
            </a:r>
          </a:p>
          <a:p>
            <a:pPr>
              <a:defRPr sz="1000">
                <a:latin typeface="Yu Gothic UI"/>
              </a:defRPr>
            </a:pPr>
            <a:r>
              <a:t>•AI診断サポートの利用料</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latin typeface="Yu Gothic UI"/>
              </a:defRPr>
            </a:pPr>
            <a:r>
              <a:t>Snowflake</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latin typeface="Yu Gothic UI"/>
              </a:defRPr>
            </a:pPr>
            <a:r>
              <a:t>2012-07-01</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•既存のデータウェアハウスのスケーリング問題</a:t>
            </a:r>
          </a:p>
          <a:p>
            <a:pPr>
              <a:defRPr sz="1000">
                <a:latin typeface="Yu Gothic UI"/>
              </a:defRPr>
            </a:pPr>
            <a:r>
              <a:t>•データの一貫性とセキュリティの問題</a:t>
            </a:r>
          </a:p>
          <a:p>
            <a:pPr>
              <a:defRPr sz="1000">
                <a:latin typeface="Yu Gothic UI"/>
              </a:defRPr>
            </a:pPr>
            <a:r>
              <a:t>•データの処理速度の遅さ</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•クラウドネイティブのデータウェアハウス</a:t>
            </a:r>
          </a:p>
          <a:p>
            <a:pPr>
              <a:defRPr sz="1000">
                <a:latin typeface="Yu Gothic UI"/>
              </a:defRPr>
            </a:pPr>
            <a:r>
              <a:t>•オンデマンドでスケーリング可能なストレージとコンピューティングリソース</a:t>
            </a:r>
          </a:p>
          <a:p>
            <a:pPr>
              <a:defRPr sz="1000">
                <a:latin typeface="Yu Gothic UI"/>
              </a:defRPr>
            </a:pPr>
            <a:r>
              <a:t>•データの一元管理と高速なクエリ処理</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•アクティブユーザー数</a:t>
            </a:r>
          </a:p>
          <a:p>
            <a:pPr>
              <a:defRPr sz="1000">
                <a:latin typeface="Yu Gothic UI"/>
              </a:defRPr>
            </a:pPr>
            <a:r>
              <a:t>•使用されるストレージとコンピューティングリソースの量</a:t>
            </a:r>
          </a:p>
          <a:p>
            <a:pPr>
              <a:defRPr sz="1000">
                <a:latin typeface="Yu Gothic UI"/>
              </a:defRPr>
            </a:pPr>
            <a:r>
              <a:t>•データウェアハウスへのクエリ数</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•クラウド上で高速かつスケーラブルなデータウェアハウスの提供</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•データウェアハウスのスケーリングとクエリ性能を両立したクラウドネイティブ設計</a:t>
            </a:r>
          </a:p>
          <a:p>
            <a:pPr>
              <a:defRPr sz="1000">
                <a:latin typeface="Yu Gothic UI"/>
              </a:defRPr>
            </a:pPr>
            <a:r>
              <a:t>•オンデマンドでのスケーリングと料金体系</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•ウェブサイト</a:t>
            </a:r>
          </a:p>
          <a:p>
            <a:pPr>
              <a:defRPr sz="1000">
                <a:latin typeface="Yu Gothic UI"/>
              </a:defRPr>
            </a:pPr>
            <a:r>
              <a:t>•クラウドマーケットプレイス</a:t>
            </a:r>
          </a:p>
          <a:p>
            <a:pPr>
              <a:defRPr sz="1000">
                <a:latin typeface="Yu Gothic UI"/>
              </a:defRPr>
            </a:pPr>
            <a:r>
              <a:t>•ダイレクトセールスとパートナーシップ</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•大企業</a:t>
            </a:r>
          </a:p>
          <a:p>
            <a:pPr>
              <a:defRPr sz="1000">
                <a:latin typeface="Yu Gothic UI"/>
              </a:defRPr>
            </a:pPr>
            <a:r>
              <a:t>•テックスタートアップ</a:t>
            </a:r>
          </a:p>
          <a:p>
            <a:pPr>
              <a:defRPr sz="1000">
                <a:latin typeface="Yu Gothic UI"/>
              </a:defRPr>
            </a:pPr>
            <a:r>
              <a:t>•データ分析を必要とする各種業界</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•プラットフォームの開発とメンテナンス</a:t>
            </a:r>
          </a:p>
          <a:p>
            <a:pPr>
              <a:defRPr sz="1000">
                <a:latin typeface="Yu Gothic UI"/>
              </a:defRPr>
            </a:pPr>
            <a:r>
              <a:t>•クラウドサービスの利用費用</a:t>
            </a:r>
          </a:p>
          <a:p>
            <a:pPr>
              <a:defRPr sz="1000">
                <a:latin typeface="Yu Gothic UI"/>
              </a:defRPr>
            </a:pPr>
            <a:r>
              <a:t>•マーケティングとセールスのコスト</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•利用量に応じた課金</a:t>
            </a:r>
          </a:p>
          <a:p>
            <a:pPr>
              <a:defRPr sz="1000">
                <a:latin typeface="Yu Gothic UI"/>
              </a:defRPr>
            </a:pPr>
            <a:r>
              <a:t>•長期利用向けの料金プラン</a:t>
            </a:r>
          </a:p>
          <a:p>
            <a:pPr>
              <a:defRPr sz="1000">
                <a:latin typeface="Yu Gothic UI"/>
              </a:defRPr>
            </a:pPr>
            <a:r>
              <a:t>•データ移行やコンサルティングサービスの費用</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latin typeface="Yu Gothic UI"/>
              </a:defRPr>
            </a:pPr>
            <a:r>
              <a:t>C3.AI</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latin typeface="Yu Gothic UI"/>
              </a:defRPr>
            </a:pPr>
            <a:r>
              <a:t>2009-01-01</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•AIとビッグデータの活用が困難</a:t>
            </a:r>
          </a:p>
          <a:p>
            <a:pPr>
              <a:defRPr sz="1000">
                <a:latin typeface="Yu Gothic UI"/>
              </a:defRPr>
            </a:pPr>
            <a:r>
              <a:t>•既存のエンタープライズシステムとの統合が難しい</a:t>
            </a:r>
          </a:p>
          <a:p>
            <a:pPr>
              <a:defRPr sz="1000">
                <a:latin typeface="Yu Gothic UI"/>
              </a:defRPr>
            </a:pPr>
            <a:r>
              <a:t>•スケーラブルなAIソリューションが不足</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•AIとビッグデータ向けの統合プラットフォーム</a:t>
            </a:r>
          </a:p>
          <a:p>
            <a:pPr>
              <a:defRPr sz="1000">
                <a:latin typeface="Yu Gothic UI"/>
              </a:defRPr>
            </a:pPr>
            <a:r>
              <a:t>•エンタープライズシステムとの簡単な統合</a:t>
            </a:r>
          </a:p>
          <a:p>
            <a:pPr>
              <a:defRPr sz="1000">
                <a:latin typeface="Yu Gothic UI"/>
              </a:defRPr>
            </a:pPr>
            <a:r>
              <a:t>•高度にスケーラブルなAIアプリケーション</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•プラットフォーム上で動作するAIアプリケーション数</a:t>
            </a:r>
          </a:p>
          <a:p>
            <a:pPr>
              <a:defRPr sz="1000">
                <a:latin typeface="Yu Gothic UI"/>
              </a:defRPr>
            </a:pPr>
            <a:r>
              <a:t>•データ処理量</a:t>
            </a:r>
          </a:p>
          <a:p>
            <a:pPr>
              <a:defRPr sz="1000">
                <a:latin typeface="Yu Gothic UI"/>
              </a:defRPr>
            </a:pPr>
            <a:r>
              <a:t>•顧客満足度とリピート率</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•AIを活用したビジネス変革を可能にするプラットフォーム</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•一貫したAIソリューションの提供</a:t>
            </a:r>
          </a:p>
          <a:p>
            <a:pPr>
              <a:defRPr sz="1000">
                <a:latin typeface="Yu Gothic UI"/>
              </a:defRPr>
            </a:pPr>
            <a:r>
              <a:t>•既存システムとの高度な統合能力</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•ウェブサイト</a:t>
            </a:r>
          </a:p>
          <a:p>
            <a:pPr>
              <a:defRPr sz="1000">
                <a:latin typeface="Yu Gothic UI"/>
              </a:defRPr>
            </a:pPr>
            <a:r>
              <a:t>•ダイレクトセールス</a:t>
            </a:r>
          </a:p>
          <a:p>
            <a:pPr>
              <a:defRPr sz="1000">
                <a:latin typeface="Yu Gothic UI"/>
              </a:defRPr>
            </a:pPr>
            <a:r>
              <a:t>•パートナーシップ</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•大企業</a:t>
            </a:r>
          </a:p>
          <a:p>
            <a:pPr>
              <a:defRPr sz="1000">
                <a:latin typeface="Yu Gothic UI"/>
              </a:defRPr>
            </a:pPr>
            <a:r>
              <a:t>•エンタープライズ向けソフトウェア開発者</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•プラットフォームの開発とメンテナンス</a:t>
            </a:r>
          </a:p>
          <a:p>
            <a:pPr>
              <a:defRPr sz="1000">
                <a:latin typeface="Yu Gothic UI"/>
              </a:defRPr>
            </a:pPr>
            <a:r>
              <a:t>•営業とマーケティングのコスト</a:t>
            </a:r>
          </a:p>
          <a:p>
            <a:pPr>
              <a:defRPr sz="1000">
                <a:latin typeface="Yu Gothic UI"/>
              </a:defRPr>
            </a:pPr>
            <a:r>
              <a:t>•顧客サポートとトレーニングのコスト</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•プラットフォームの利用料</a:t>
            </a:r>
          </a:p>
          <a:p>
            <a:pPr>
              <a:defRPr sz="1000">
                <a:latin typeface="Yu Gothic UI"/>
              </a:defRPr>
            </a:pPr>
            <a:r>
              <a:t>•ソリューション提供に伴うコンサルティング料</a:t>
            </a:r>
          </a:p>
          <a:p>
            <a:pPr>
              <a:defRPr sz="1000">
                <a:latin typeface="Yu Gothic UI"/>
              </a:defRPr>
            </a:pPr>
            <a:r>
              <a:t>•カスタマイズと開発支援の費用</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latin typeface="Yu Gothic UI"/>
              </a:defRPr>
            </a:pPr>
            <a:r>
              <a:t>Unity</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latin typeface="Yu Gothic UI"/>
              </a:defRPr>
            </a:pPr>
            <a:r>
              <a:t>2004-08-02</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•ゲーム開発の高度なスキルとリソース要件</a:t>
            </a:r>
          </a:p>
          <a:p>
            <a:pPr>
              <a:defRPr sz="1000">
                <a:latin typeface="Yu Gothic UI"/>
              </a:defRPr>
            </a:pPr>
            <a:r>
              <a:t>•複数のプラットフォームへの移植が困難</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•ゲーム開発を簡易化する統合開発環境の提供</a:t>
            </a:r>
          </a:p>
          <a:p>
            <a:pPr>
              <a:defRPr sz="1000">
                <a:latin typeface="Yu Gothic UI"/>
              </a:defRPr>
            </a:pPr>
            <a:r>
              <a:t>•ワンクリックで複数のプラットフォームに対応</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•使用者数</a:t>
            </a:r>
          </a:p>
          <a:p>
            <a:pPr>
              <a:defRPr sz="1000">
                <a:latin typeface="Yu Gothic UI"/>
              </a:defRPr>
            </a:pPr>
            <a:r>
              <a:t>•開発されたゲーム数</a:t>
            </a:r>
          </a:p>
          <a:p>
            <a:pPr>
              <a:defRPr sz="1000">
                <a:latin typeface="Yu Gothic UI"/>
              </a:defRPr>
            </a:pPr>
            <a:r>
              <a:t>•利用時間</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•ゲーム開発を誰でも簡単に</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•初心者からプロまで使えるユーザーフレンドリーなインターフェース</a:t>
            </a:r>
          </a:p>
          <a:p>
            <a:pPr>
              <a:defRPr sz="1000">
                <a:latin typeface="Yu Gothic UI"/>
              </a:defRPr>
            </a:pPr>
            <a:r>
              <a:t>•広範囲のプラットフォームサポート</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•ウェブサイト</a:t>
            </a:r>
          </a:p>
          <a:p>
            <a:pPr>
              <a:defRPr sz="1000">
                <a:latin typeface="Yu Gothic UI"/>
              </a:defRPr>
            </a:pPr>
            <a:r>
              <a:t>•教育機関とのパートナーシップ</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•ゲーム開発者</a:t>
            </a:r>
          </a:p>
          <a:p>
            <a:pPr>
              <a:defRPr sz="1000">
                <a:latin typeface="Yu Gothic UI"/>
              </a:defRPr>
            </a:pPr>
            <a:r>
              <a:t>•教育機関</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•開発とメンテナンスのコスト</a:t>
            </a:r>
          </a:p>
          <a:p>
            <a:pPr>
              <a:defRPr sz="1000">
                <a:latin typeface="Yu Gothic UI"/>
              </a:defRPr>
            </a:pPr>
            <a:r>
              <a:t>•マーケティングコスト</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•プロ版のライセンス販売</a:t>
            </a:r>
          </a:p>
          <a:p>
            <a:pPr>
              <a:defRPr sz="1000">
                <a:latin typeface="Yu Gothic UI"/>
              </a:defRPr>
            </a:pPr>
            <a:r>
              <a:t>•サービスのサブスクリプション料金</a:t>
            </a:r>
          </a:p>
          <a:p>
            <a:pPr>
              <a:defRPr sz="1000">
                <a:latin typeface="Yu Gothic UI"/>
              </a:defRPr>
            </a:pPr>
            <a:r>
              <a:t>•Unity Asset Storeからの収益</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latin typeface="Yu Gothic UI"/>
              </a:defRPr>
            </a:pPr>
            <a:r>
              <a:t>Roblox</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latin typeface="Yu Gothic UI"/>
              </a:defRPr>
            </a:pPr>
            <a:r>
              <a:t>2006-09-01</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•自分のアイデアを形にできるプラットフォームの不足</a:t>
            </a:r>
          </a:p>
          <a:p>
            <a:pPr>
              <a:defRPr sz="1000">
                <a:latin typeface="Yu Gothic UI"/>
              </a:defRPr>
            </a:pPr>
            <a:r>
              <a:t>•安全な子供向けオンラインゲーム環境の不足</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•ユーザーが自分自身でゲームを作成・共有できるプラットフォーム</a:t>
            </a:r>
          </a:p>
          <a:p>
            <a:pPr>
              <a:defRPr sz="1000">
                <a:latin typeface="Yu Gothic UI"/>
              </a:defRPr>
            </a:pPr>
            <a:r>
              <a:t>•強力な規範とモデレーションシステムによる安全な環境</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•登録ユーザー数</a:t>
            </a:r>
          </a:p>
          <a:p>
            <a:pPr>
              <a:defRPr sz="1000">
                <a:latin typeface="Yu Gothic UI"/>
              </a:defRPr>
            </a:pPr>
            <a:r>
              <a:t>•作成されたゲーム数</a:t>
            </a:r>
          </a:p>
          <a:p>
            <a:pPr>
              <a:defRPr sz="1000">
                <a:latin typeface="Yu Gothic UI"/>
              </a:defRPr>
            </a:pPr>
            <a:r>
              <a:t>•平均利用時間</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•自分自身でゲームを作り、他の人と共有する体験</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•独自のユーザー生成コンテンツと社会体</a:t>
            </a:r>
          </a:p>
          <a:p>
            <a:pPr>
              <a:defRPr sz="1000">
                <a:latin typeface="Yu Gothic UI"/>
              </a:defRPr>
            </a:pPr>
            <a:r>
              <a:t>•高いブランド認知度と子供向け安全性</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•ウェブサイト</a:t>
            </a:r>
          </a:p>
          <a:p>
            <a:pPr>
              <a:defRPr sz="1000">
                <a:latin typeface="Yu Gothic UI"/>
              </a:defRPr>
            </a:pPr>
            <a:r>
              <a:t>•モバイルアプリ</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•子供と若者</a:t>
            </a:r>
          </a:p>
          <a:p>
            <a:pPr>
              <a:defRPr sz="1000">
                <a:latin typeface="Yu Gothic UI"/>
              </a:defRPr>
            </a:pPr>
            <a:r>
              <a:t>•ゲーム開発を学びたい人々</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•プラットフォームの開発とメンテナンス</a:t>
            </a:r>
          </a:p>
          <a:p>
            <a:pPr>
              <a:defRPr sz="1000">
                <a:latin typeface="Yu Gothic UI"/>
              </a:defRPr>
            </a:pPr>
            <a:r>
              <a:t>•モデレーションと規範の強化</a:t>
            </a:r>
          </a:p>
          <a:p>
            <a:pPr>
              <a:defRPr sz="1000">
                <a:latin typeface="Yu Gothic UI"/>
              </a:defRPr>
            </a:pPr>
            <a:r>
              <a:t>•マーケティングコスト</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•仮想通貨"Robux"の販売</a:t>
            </a:r>
          </a:p>
          <a:p>
            <a:pPr>
              <a:defRPr sz="1000">
                <a:latin typeface="Yu Gothic UI"/>
              </a:defRPr>
            </a:pPr>
            <a:r>
              <a:t>•サブスクリプション料金</a:t>
            </a:r>
          </a:p>
          <a:p>
            <a:pPr>
              <a:defRPr sz="1000">
                <a:latin typeface="Yu Gothic UI"/>
              </a:defRPr>
            </a:pPr>
            <a:r>
              <a:t>•アドバタイジング収益</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latin typeface="Yu Gothic UI"/>
              </a:defRPr>
            </a:pPr>
            <a:r>
              <a:t>Tesla</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latin typeface="Yu Gothic UI"/>
              </a:defRPr>
            </a:pPr>
            <a:r>
              <a:t>2003-07-01</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•石油依存の高い車両業界</a:t>
            </a:r>
          </a:p>
          <a:p>
            <a:pPr>
              <a:defRPr sz="1000">
                <a:latin typeface="Yu Gothic UI"/>
              </a:defRPr>
            </a:pPr>
            <a:r>
              <a:t>•環境への悪影響</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•高性能で環境に優しい電気自動車の製造</a:t>
            </a:r>
          </a:p>
          <a:p>
            <a:pPr>
              <a:defRPr sz="1000">
                <a:latin typeface="Yu Gothic UI"/>
              </a:defRPr>
            </a:pPr>
            <a:r>
              <a:t>•電池技術の革新</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•販売台数</a:t>
            </a:r>
          </a:p>
          <a:p>
            <a:pPr>
              <a:defRPr sz="1000">
                <a:latin typeface="Yu Gothic UI"/>
              </a:defRPr>
            </a:pPr>
            <a:r>
              <a:t>•ブランド認知度</a:t>
            </a:r>
          </a:p>
          <a:p>
            <a:pPr>
              <a:defRPr sz="1000">
                <a:latin typeface="Yu Gothic UI"/>
              </a:defRPr>
            </a:pPr>
            <a:r>
              <a:t>•収益</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•高速で持続可能なエネルギー解決策</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•ブランド認知度とイノベーション</a:t>
            </a:r>
          </a:p>
          <a:p>
            <a:pPr>
              <a:defRPr sz="1000">
                <a:latin typeface="Yu Gothic UI"/>
              </a:defRPr>
            </a:pPr>
            <a:r>
              <a:t>•先進的なバッテリーテクノロジー</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•直接販売店</a:t>
            </a:r>
          </a:p>
          <a:p>
            <a:pPr>
              <a:defRPr sz="1000">
                <a:latin typeface="Yu Gothic UI"/>
              </a:defRPr>
            </a:pPr>
            <a:r>
              <a:t>•オンライン販売</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•環境に配慮した消費者</a:t>
            </a:r>
          </a:p>
          <a:p>
            <a:pPr>
              <a:defRPr sz="1000">
                <a:latin typeface="Yu Gothic UI"/>
              </a:defRPr>
            </a:pPr>
            <a:r>
              <a:t>•プレミアムセグメントの自動車購入者</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•製造コスト</a:t>
            </a:r>
          </a:p>
          <a:p>
            <a:pPr>
              <a:defRPr sz="1000">
                <a:latin typeface="Yu Gothic UI"/>
              </a:defRPr>
            </a:pPr>
            <a:r>
              <a:t>•研究開発</a:t>
            </a:r>
          </a:p>
          <a:p>
            <a:pPr>
              <a:defRPr sz="1000">
                <a:latin typeface="Yu Gothic UI"/>
              </a:defRPr>
            </a:pPr>
            <a:r>
              <a:t>•営業及び管理費用</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•車両販売</a:t>
            </a:r>
          </a:p>
          <a:p>
            <a:pPr>
              <a:defRPr sz="1000">
                <a:latin typeface="Yu Gothic UI"/>
              </a:defRPr>
            </a:pPr>
            <a:r>
              <a:t>•サービスと付属品</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latin typeface="Yu Gothic UI"/>
              </a:defRPr>
            </a:pPr>
            <a:r>
              <a:t>SpaceX</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latin typeface="Yu Gothic UI"/>
              </a:defRPr>
            </a:pPr>
            <a:r>
              <a:t>2002-03-14</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•高コストの宇宙探査</a:t>
            </a:r>
          </a:p>
          <a:p>
            <a:pPr>
              <a:defRPr sz="1000">
                <a:latin typeface="Yu Gothic UI"/>
              </a:defRPr>
            </a:pPr>
            <a:r>
              <a:t>•再利用不可能なロケット</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•再利用可能なロケットの開発</a:t>
            </a:r>
          </a:p>
          <a:p>
            <a:pPr>
              <a:defRPr sz="1000">
                <a:latin typeface="Yu Gothic UI"/>
              </a:defRPr>
            </a:pPr>
            <a:r>
              <a:t>•低コストの宇宙旅行の実現</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•打ち上げ数</a:t>
            </a:r>
          </a:p>
          <a:p>
            <a:pPr>
              <a:defRPr sz="1000">
                <a:latin typeface="Yu Gothic UI"/>
              </a:defRPr>
            </a:pPr>
            <a:r>
              <a:t>•再利用ロケットの成功回数</a:t>
            </a:r>
          </a:p>
          <a:p>
            <a:pPr>
              <a:defRPr sz="1000">
                <a:latin typeface="Yu Gothic UI"/>
              </a:defRPr>
            </a:pPr>
            <a:r>
              <a:t>•契約数</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•人類が宇宙を探査し、他の惑星に住むことを可能にする</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•再利用可能なロケット技術</a:t>
            </a:r>
          </a:p>
          <a:p>
            <a:pPr>
              <a:defRPr sz="1000">
                <a:latin typeface="Yu Gothic UI"/>
              </a:defRPr>
            </a:pPr>
            <a:r>
              <a:t>•強力なブランドとイノベーション</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•政府との契約</a:t>
            </a:r>
          </a:p>
          <a:p>
            <a:pPr>
              <a:defRPr sz="1000">
                <a:latin typeface="Yu Gothic UI"/>
              </a:defRPr>
            </a:pPr>
            <a:r>
              <a:t>•商業打ち上げ契約</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•政府機関</a:t>
            </a:r>
          </a:p>
          <a:p>
            <a:pPr>
              <a:defRPr sz="1000">
                <a:latin typeface="Yu Gothic UI"/>
              </a:defRPr>
            </a:pPr>
            <a:r>
              <a:t>•衛星会社</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•ロケットの開発と製造</a:t>
            </a:r>
          </a:p>
          <a:p>
            <a:pPr>
              <a:defRPr sz="1000">
                <a:latin typeface="Yu Gothic UI"/>
              </a:defRPr>
            </a:pPr>
            <a:r>
              <a:t>•打ち上げ費用</a:t>
            </a:r>
          </a:p>
          <a:p>
            <a:pPr>
              <a:defRPr sz="1000">
                <a:latin typeface="Yu Gothic UI"/>
              </a:defRPr>
            </a:pPr>
            <a:r>
              <a:t>•研究開発</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•打ち上げ契約</a:t>
            </a:r>
          </a:p>
          <a:p>
            <a:pPr>
              <a:defRPr sz="1000">
                <a:latin typeface="Yu Gothic UI"/>
              </a:defRPr>
            </a:pPr>
            <a:r>
              <a:t>•宇宙旅行の収入</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latin typeface="Yu Gothic UI"/>
              </a:defRPr>
            </a:pPr>
            <a:r>
              <a:t>Uber (at the beginning)</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latin typeface="Yu Gothic UI"/>
              </a:defRPr>
            </a:pPr>
            <a:r>
              <a:t>2009-03-01</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•タクシーの利用が不便で時間がかかる</a:t>
            </a:r>
          </a:p>
          <a:p>
            <a:pPr>
              <a:defRPr sz="1000">
                <a:latin typeface="Yu Gothic UI"/>
              </a:defRPr>
            </a:pPr>
            <a:r>
              <a:t>•タクシーの料金が高い</a:t>
            </a:r>
          </a:p>
          <a:p>
            <a:pPr>
              <a:defRPr sz="1000">
                <a:latin typeface="Yu Gothic UI"/>
              </a:defRPr>
            </a:pPr>
            <a:r>
              <a:t>•ハイヤー車の予約が難しい</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•スマホアプリを通じてリアルタイムで車を呼べるサービス</a:t>
            </a:r>
          </a:p>
          <a:p>
            <a:pPr>
              <a:defRPr sz="1000">
                <a:latin typeface="Yu Gothic UI"/>
              </a:defRPr>
            </a:pPr>
            <a:r>
              <a:t>•定額制で明確な料金を提示</a:t>
            </a:r>
          </a:p>
          <a:p>
            <a:pPr>
              <a:defRPr sz="1000">
                <a:latin typeface="Yu Gothic UI"/>
              </a:defRPr>
            </a:pPr>
            <a:r>
              <a:t>•プレミアムなハイヤーサービスを提供</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•アプリダウンロード数</a:t>
            </a:r>
          </a:p>
          <a:p>
            <a:pPr>
              <a:defRPr sz="1000">
                <a:latin typeface="Yu Gothic UI"/>
              </a:defRPr>
            </a:pPr>
            <a:r>
              <a:t>•乗車回数</a:t>
            </a:r>
          </a:p>
          <a:p>
            <a:pPr>
              <a:defRPr sz="1000">
                <a:latin typeface="Yu Gothic UI"/>
              </a:defRPr>
            </a:pPr>
            <a:r>
              <a:t>•ユーザーフィードバック</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•タップするだけでどこでも乗車可能</a:t>
            </a:r>
          </a:p>
          <a:p>
            <a:pPr>
              <a:defRPr sz="1000">
                <a:latin typeface="Yu Gothic UI"/>
              </a:defRPr>
            </a:pPr>
            <a:r>
              <a:t>•事前に料金がわかる</a:t>
            </a:r>
          </a:p>
          <a:p>
            <a:pPr>
              <a:defRPr sz="1000">
                <a:latin typeface="Yu Gothic UI"/>
              </a:defRPr>
            </a:pPr>
            <a:r>
              <a:t>•快適な車での移動</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•他に同様のサービスが存在しない</a:t>
            </a:r>
          </a:p>
          <a:p>
            <a:pPr>
              <a:defRPr sz="1000">
                <a:latin typeface="Yu Gothic UI"/>
              </a:defRPr>
            </a:pPr>
            <a:r>
              <a:t>•テクノロジーを活用した新たな車両呼び出し体験</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•スマートフォンアプリ</a:t>
            </a:r>
          </a:p>
          <a:p>
            <a:pPr>
              <a:defRPr sz="1000">
                <a:latin typeface="Yu Gothic UI"/>
              </a:defRPr>
            </a:pPr>
            <a:r>
              <a:t>•ワード・オブ・マウス</a:t>
            </a:r>
          </a:p>
          <a:p>
            <a:pPr>
              <a:defRPr sz="1000">
                <a:latin typeface="Yu Gothic UI"/>
              </a:defRPr>
            </a:pPr>
            <a:r>
              <a:t>•メディア露出</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•ハイヤーサービスを求める富裕層</a:t>
            </a:r>
          </a:p>
          <a:p>
            <a:pPr>
              <a:defRPr sz="1000">
                <a:latin typeface="Yu Gothic UI"/>
              </a:defRPr>
            </a:pPr>
            <a:r>
              <a:t>•タクシー利用が頻繁なビジネスマン</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•アプリの開発とメンテナンス</a:t>
            </a:r>
          </a:p>
          <a:p>
            <a:pPr>
              <a:defRPr sz="1000">
                <a:latin typeface="Yu Gothic UI"/>
              </a:defRPr>
            </a:pPr>
            <a:r>
              <a:t>•マーケティングとブランド構築</a:t>
            </a:r>
          </a:p>
          <a:p>
            <a:pPr>
              <a:defRPr sz="1000">
                <a:latin typeface="Yu Gothic UI"/>
              </a:defRPr>
            </a:pPr>
            <a:r>
              <a:t>•カスタマーサポート</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•乗車料金</a:t>
            </a:r>
          </a:p>
          <a:p>
            <a:pPr>
              <a:defRPr sz="1000">
                <a:latin typeface="Yu Gothic UI"/>
              </a:defRPr>
            </a:pPr>
            <a:r>
              <a:t>•プレミアムサービスの提供</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latin typeface="Yu Gothic UI"/>
              </a:defRPr>
            </a:pPr>
            <a:r>
              <a:t>Pure Storage (at the beginning)</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latin typeface="Yu Gothic UI"/>
              </a:defRPr>
            </a:pPr>
            <a:r>
              <a:t>2009-10-01</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•高価でパフォーマンスの低い伝統的なディスクベースのストレージ</a:t>
            </a:r>
          </a:p>
          <a:p>
            <a:pPr>
              <a:defRPr sz="1000">
                <a:latin typeface="Yu Gothic UI"/>
              </a:defRPr>
            </a:pPr>
            <a:r>
              <a:t>•ストレージ管理が複雑で時間がかかる</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•100%フラッシュベースのストレージシステム</a:t>
            </a:r>
          </a:p>
          <a:p>
            <a:pPr>
              <a:defRPr sz="1000">
                <a:latin typeface="Yu Gothic UI"/>
              </a:defRPr>
            </a:pPr>
            <a:r>
              <a:t>•ユーザーフレンドリーな管理インターフェース</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•製品販売数</a:t>
            </a:r>
          </a:p>
          <a:p>
            <a:pPr>
              <a:defRPr sz="1000">
                <a:latin typeface="Yu Gothic UI"/>
              </a:defRPr>
            </a:pPr>
            <a:r>
              <a:t>•新規顧客数</a:t>
            </a:r>
          </a:p>
          <a:p>
            <a:pPr>
              <a:defRPr sz="1000">
                <a:latin typeface="Yu Gothic UI"/>
              </a:defRPr>
            </a:pPr>
            <a:r>
              <a:t>•カスタマーサティスファクション</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•高速でシンプルなストレージソリューション</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•フラッシュストレージに特化した先駆者</a:t>
            </a:r>
          </a:p>
          <a:p>
            <a:pPr>
              <a:defRPr sz="1000">
                <a:latin typeface="Yu Gothic UI"/>
              </a:defRPr>
            </a:pPr>
            <a:r>
              <a:t>•高度なデータ削減技術</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•直販</a:t>
            </a:r>
          </a:p>
          <a:p>
            <a:pPr>
              <a:defRPr sz="1000">
                <a:latin typeface="Yu Gothic UI"/>
              </a:defRPr>
            </a:pPr>
            <a:r>
              <a:t>•パートナー企業</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•データ重視のエンタープライズ</a:t>
            </a:r>
          </a:p>
          <a:p>
            <a:pPr>
              <a:defRPr sz="1000">
                <a:latin typeface="Yu Gothic UI"/>
              </a:defRPr>
            </a:pPr>
            <a:r>
              <a:t>•高性能ストレージを必要とするビジネス</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•製品開発と維持</a:t>
            </a:r>
          </a:p>
          <a:p>
            <a:pPr>
              <a:defRPr sz="1000">
                <a:latin typeface="Yu Gothic UI"/>
              </a:defRPr>
            </a:pPr>
            <a:r>
              <a:t>•マーケティングと販売</a:t>
            </a:r>
          </a:p>
          <a:p>
            <a:pPr>
              <a:defRPr sz="1000">
                <a:latin typeface="Yu Gothic UI"/>
              </a:defRPr>
            </a:pPr>
            <a:r>
              <a:t>•顧客サポート</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•ハードウェアの販売</a:t>
            </a:r>
          </a:p>
          <a:p>
            <a:pPr>
              <a:defRPr sz="1000">
                <a:latin typeface="Yu Gothic UI"/>
              </a:defRPr>
            </a:pPr>
            <a:r>
              <a:t>•サポートとサービスの料金</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latin typeface="Yu Gothic UI"/>
              </a:defRPr>
            </a:pPr>
            <a:r>
              <a:t>Pure Storage (current)</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latin typeface="Yu Gothic UI"/>
              </a:defRPr>
            </a:pPr>
            <a:r>
              <a:t>2023-07-08</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•データ量の増加に対応する必要</a:t>
            </a:r>
          </a:p>
          <a:p>
            <a:pPr>
              <a:defRPr sz="1000">
                <a:latin typeface="Yu Gothic UI"/>
              </a:defRPr>
            </a:pPr>
            <a:r>
              <a:t>•マルチクラウド環境でのデータ管理の複雑さ</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•スケーラブルなオールフラッシュストレージソリューション</a:t>
            </a:r>
          </a:p>
          <a:p>
            <a:pPr>
              <a:defRPr sz="1000">
                <a:latin typeface="Yu Gothic UI"/>
              </a:defRPr>
            </a:pPr>
            <a:r>
              <a:t>•クラウド対応のデータサービスと統合管理プラットフォーム</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•製品販売数</a:t>
            </a:r>
          </a:p>
          <a:p>
            <a:pPr>
              <a:defRPr sz="1000">
                <a:latin typeface="Yu Gothic UI"/>
              </a:defRPr>
            </a:pPr>
            <a:r>
              <a:t>•新規顧客数</a:t>
            </a:r>
          </a:p>
          <a:p>
            <a:pPr>
              <a:defRPr sz="1000">
                <a:latin typeface="Yu Gothic UI"/>
              </a:defRPr>
            </a:pPr>
            <a:r>
              <a:t>•クラウドサービスのサブスクリプション数</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•高速でシンプル、スケーラブルなクラウド対応ストレージソリューション</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•オールフラッシュストレージのパイオニア</a:t>
            </a:r>
          </a:p>
          <a:p>
            <a:pPr>
              <a:defRPr sz="1000">
                <a:latin typeface="Yu Gothic UI"/>
              </a:defRPr>
            </a:pPr>
            <a:r>
              <a:t>•マルチクラウド対応の強力なデータプラットフォーム</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•直販</a:t>
            </a:r>
          </a:p>
          <a:p>
            <a:pPr>
              <a:defRPr sz="1000">
                <a:latin typeface="Yu Gothic UI"/>
              </a:defRPr>
            </a:pPr>
            <a:r>
              <a:t>•パートナー企業</a:t>
            </a:r>
          </a:p>
          <a:p>
            <a:pPr>
              <a:defRPr sz="1000">
                <a:latin typeface="Yu Gothic UI"/>
              </a:defRPr>
            </a:pPr>
            <a:r>
              <a:t>•クラウドマーケットプレイス</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•データ重視のエンタープライズ</a:t>
            </a:r>
          </a:p>
          <a:p>
            <a:pPr>
              <a:defRPr sz="1000">
                <a:latin typeface="Yu Gothic UI"/>
              </a:defRPr>
            </a:pPr>
            <a:r>
              <a:t>•マルチクラウドを使用するビジネス</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•製品開発と維持</a:t>
            </a:r>
          </a:p>
          <a:p>
            <a:pPr>
              <a:defRPr sz="1000">
                <a:latin typeface="Yu Gothic UI"/>
              </a:defRPr>
            </a:pPr>
            <a:r>
              <a:t>•マーケティングと販売</a:t>
            </a:r>
          </a:p>
          <a:p>
            <a:pPr>
              <a:defRPr sz="1000">
                <a:latin typeface="Yu Gothic UI"/>
              </a:defRPr>
            </a:pPr>
            <a:r>
              <a:t>•顧客サポート</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•ハードウェアの販売</a:t>
            </a:r>
          </a:p>
          <a:p>
            <a:pPr>
              <a:defRPr sz="1000">
                <a:latin typeface="Yu Gothic UI"/>
              </a:defRPr>
            </a:pPr>
            <a:r>
              <a:t>•クラウドサービスのサブスクリプション</a:t>
            </a:r>
          </a:p>
          <a:p>
            <a:pPr>
              <a:defRPr sz="1000">
                <a:latin typeface="Yu Gothic UI"/>
              </a:defRPr>
            </a:pPr>
            <a:r>
              <a:t>•サポートとサービスの料金</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latin typeface="Yu Gothic UI"/>
              </a:defRPr>
            </a:pPr>
            <a:r>
              <a:t>Dell EMC APEX (at the beginning)</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latin typeface="Yu Gothic UI"/>
              </a:defRPr>
            </a:pPr>
            <a:r>
              <a:t>2021-10-01</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•ITインフラの管理が複雑で時間がかかる</a:t>
            </a:r>
          </a:p>
          <a:p>
            <a:pPr>
              <a:defRPr sz="1000">
                <a:latin typeface="Yu Gothic UI"/>
              </a:defRPr>
            </a:pPr>
            <a:r>
              <a:t>•データセンターの拡張やアップグレードが困難</a:t>
            </a:r>
          </a:p>
          <a:p>
            <a:pPr>
              <a:defRPr sz="1000">
                <a:latin typeface="Yu Gothic UI"/>
              </a:defRPr>
            </a:pPr>
            <a:r>
              <a:t>•CAPEXの重荷</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•一括して提供されるITソリューションのプラットフォーム</a:t>
            </a:r>
          </a:p>
          <a:p>
            <a:pPr>
              <a:defRPr sz="1000">
                <a:latin typeface="Yu Gothic UI"/>
              </a:defRPr>
            </a:pPr>
            <a:r>
              <a:t>•クラウドライクな消費モデル（OPEXベース）</a:t>
            </a:r>
          </a:p>
          <a:p>
            <a:pPr>
              <a:defRPr sz="1000">
                <a:latin typeface="Yu Gothic UI"/>
              </a:defRPr>
            </a:pPr>
            <a:r>
              <a:t>•適用範囲に応じたスケールアップ・スケールダウンが可能</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•使用者数</a:t>
            </a:r>
          </a:p>
          <a:p>
            <a:pPr>
              <a:defRPr sz="1000">
                <a:latin typeface="Yu Gothic UI"/>
              </a:defRPr>
            </a:pPr>
            <a:r>
              <a:t>•総契約額</a:t>
            </a:r>
          </a:p>
          <a:p>
            <a:pPr>
              <a:defRPr sz="1000">
                <a:latin typeface="Yu Gothic UI"/>
              </a:defRPr>
            </a:pPr>
            <a:r>
              <a:t>•サービスのアップタイム</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•シンプルでフレキシブルなITの消費と管理を可能にする</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•Dell EMCの既存の製品と顧客基盤</a:t>
            </a:r>
          </a:p>
          <a:p>
            <a:pPr>
              <a:defRPr sz="1000">
                <a:latin typeface="Yu Gothic UI"/>
              </a:defRPr>
            </a:pPr>
            <a:r>
              <a:t>•ハードウェアとソフトウェアの統合的な管理</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•Dell EMCの既存のビジネスチャネル</a:t>
            </a:r>
          </a:p>
          <a:p>
            <a:pPr>
              <a:defRPr sz="1000">
                <a:latin typeface="Yu Gothic UI"/>
              </a:defRPr>
            </a:pPr>
            <a:r>
              <a:t>•ウェブサイト</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•中小企業</a:t>
            </a:r>
          </a:p>
          <a:p>
            <a:pPr>
              <a:defRPr sz="1000">
                <a:latin typeface="Yu Gothic UI"/>
              </a:defRPr>
            </a:pPr>
            <a:r>
              <a:t>•エンタープライズ組織</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•プラットフォームの開発とメンテナンス</a:t>
            </a:r>
          </a:p>
          <a:p>
            <a:pPr>
              <a:defRPr sz="1000">
                <a:latin typeface="Yu Gothic UI"/>
              </a:defRPr>
            </a:pPr>
            <a:r>
              <a:t>•ハードウェアとソフトウェアのコスト</a:t>
            </a:r>
          </a:p>
          <a:p>
            <a:pPr>
              <a:defRPr sz="1000">
                <a:latin typeface="Yu Gothic UI"/>
              </a:defRPr>
            </a:pPr>
            <a:r>
              <a:t>•マーケティングとプロモーション</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•サブスクリプション料金</a:t>
            </a:r>
          </a:p>
          <a:p>
            <a:pPr>
              <a:defRPr sz="1000">
                <a:latin typeface="Yu Gothic UI"/>
              </a:defRPr>
            </a:pPr>
            <a:r>
              <a:t>•サービスとサポートの料金</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latin typeface="Yu Gothic UI"/>
              </a:defRPr>
            </a:pPr>
            <a:r>
              <a:t>OpenShift (at the beginning)</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latin typeface="Yu Gothic UI"/>
              </a:defRPr>
            </a:pPr>
            <a:r>
              <a:t>2011-05-04</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•従来のホスティングサービスは設定と管理が難しい</a:t>
            </a:r>
          </a:p>
          <a:p>
            <a:pPr>
              <a:defRPr sz="1000">
                <a:latin typeface="Yu Gothic UI"/>
              </a:defRPr>
            </a:pPr>
            <a:r>
              <a:t>•オンプレミスのインフラストラクチャはスケーリングが困難</a:t>
            </a:r>
          </a:p>
          <a:p>
            <a:pPr>
              <a:defRPr sz="1000">
                <a:latin typeface="Yu Gothic UI"/>
              </a:defRPr>
            </a:pPr>
            <a:r>
              <a:t>•自身のアプリケーションを迅速にデプロイする方法がない</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•クラウドベースのプラットフォームとしてサービスを提供</a:t>
            </a:r>
          </a:p>
          <a:p>
            <a:pPr>
              <a:defRPr sz="1000">
                <a:latin typeface="Yu Gothic UI"/>
              </a:defRPr>
            </a:pPr>
            <a:r>
              <a:t>•自動スケーリングとIaC（Infrastructure as Code）を実現</a:t>
            </a:r>
          </a:p>
          <a:p>
            <a:pPr>
              <a:defRPr sz="1000">
                <a:latin typeface="Yu Gothic UI"/>
              </a:defRPr>
            </a:pPr>
            <a:r>
              <a:t>•容易なアプリケーションデプロイと管理を可能にする</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•使用者数</a:t>
            </a:r>
          </a:p>
          <a:p>
            <a:pPr>
              <a:defRPr sz="1000">
                <a:latin typeface="Yu Gothic UI"/>
              </a:defRPr>
            </a:pPr>
            <a:r>
              <a:t>•デプロイ回数</a:t>
            </a:r>
          </a:p>
          <a:p>
            <a:pPr>
              <a:defRPr sz="1000">
                <a:latin typeface="Yu Gothic UI"/>
              </a:defRPr>
            </a:pPr>
            <a:r>
              <a:t>•平均アップタイム</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•デプロイからスケーリングまでを簡単に行うクラウドサービス</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•Red Hatの強力なブランドと既存の顧客基盤</a:t>
            </a:r>
          </a:p>
          <a:p>
            <a:pPr>
              <a:defRPr sz="1000">
                <a:latin typeface="Yu Gothic UI"/>
              </a:defRPr>
            </a:pPr>
            <a:r>
              <a:t>•Open sourceという特性から広範なコミュニティサポート</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•ウェブサイト</a:t>
            </a:r>
          </a:p>
          <a:p>
            <a:pPr>
              <a:defRPr sz="1000">
                <a:latin typeface="Yu Gothic UI"/>
              </a:defRPr>
            </a:pPr>
            <a:r>
              <a:t>•Red Hatの既存のビジネスチャネル</a:t>
            </a:r>
          </a:p>
          <a:p>
            <a:pPr>
              <a:defRPr sz="1000">
                <a:latin typeface="Yu Gothic UI"/>
              </a:defRPr>
            </a:pPr>
            <a:r>
              <a:t>•オープンソースコミュニティ</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•開発者</a:t>
            </a:r>
          </a:p>
          <a:p>
            <a:pPr>
              <a:defRPr sz="1000">
                <a:latin typeface="Yu Gothic UI"/>
              </a:defRPr>
            </a:pPr>
            <a:r>
              <a:t>•中小企業</a:t>
            </a:r>
          </a:p>
          <a:p>
            <a:pPr>
              <a:defRPr sz="1000">
                <a:latin typeface="Yu Gothic UI"/>
              </a:defRPr>
            </a:pPr>
            <a:r>
              <a:t>•エンタープライズ組織</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•プラットフォームの開発とメンテナンス</a:t>
            </a:r>
          </a:p>
          <a:p>
            <a:pPr>
              <a:defRPr sz="1000">
                <a:latin typeface="Yu Gothic UI"/>
              </a:defRPr>
            </a:pPr>
            <a:r>
              <a:t>•クラウドインフラストラクチャの維持</a:t>
            </a:r>
          </a:p>
          <a:p>
            <a:pPr>
              <a:defRPr sz="1000">
                <a:latin typeface="Yu Gothic UI"/>
              </a:defRPr>
            </a:pPr>
            <a:r>
              <a:t>•マーケティングとプロモーション</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•サブスクリプション料金</a:t>
            </a:r>
          </a:p>
          <a:p>
            <a:pPr>
              <a:defRPr sz="1000">
                <a:latin typeface="Yu Gothic UI"/>
              </a:defRPr>
            </a:pPr>
            <a:r>
              <a:t>•サポートとコンサルティング</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latin typeface="Yu Gothic UI"/>
              </a:defRPr>
            </a:pPr>
            <a:r>
              <a:t>Kubernetesが存在しない想定でKubernetesを考案しビジネス化</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latin typeface="Yu Gothic UI"/>
              </a:defRPr>
            </a:pPr>
            <a:r>
              <a:t>2023-07-08</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•マイクロサービスの管理が困難</a:t>
            </a:r>
          </a:p>
          <a:p>
            <a:pPr>
              <a:defRPr sz="1000">
                <a:latin typeface="Yu Gothic UI"/>
              </a:defRPr>
            </a:pPr>
            <a:r>
              <a:t>•システムのスケーラビリティと信頼性の確保</a:t>
            </a:r>
          </a:p>
          <a:p>
            <a:pPr>
              <a:defRPr sz="1000">
                <a:latin typeface="Yu Gothic UI"/>
              </a:defRPr>
            </a:pPr>
            <a:r>
              <a:t>•インフラストラクチャの状態管理が複雑</a:t>
            </a:r>
          </a:p>
          <a:p>
            <a:pPr>
              <a:defRPr sz="1000">
                <a:latin typeface="Yu Gothic UI"/>
              </a:defRPr>
            </a:pPr>
            <a:r>
              <a:t>•デプロイメントとローリングアップデートの自動化</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•Kubernetesのようなオーケストレーションツールの提供</a:t>
            </a:r>
          </a:p>
          <a:p>
            <a:pPr>
              <a:defRPr sz="1000">
                <a:latin typeface="Yu Gothic UI"/>
              </a:defRPr>
            </a:pPr>
            <a:r>
              <a:t>•ロードバランシングとサービスディスカバリ</a:t>
            </a:r>
          </a:p>
          <a:p>
            <a:pPr>
              <a:defRPr sz="1000">
                <a:latin typeface="Yu Gothic UI"/>
              </a:defRPr>
            </a:pPr>
            <a:r>
              <a:t>•インフラストラクチャー・アズ・コード (IaC) で状態を管理</a:t>
            </a:r>
          </a:p>
          <a:p>
            <a:pPr>
              <a:defRPr sz="1000">
                <a:latin typeface="Yu Gothic UI"/>
              </a:defRPr>
            </a:pPr>
            <a:r>
              <a:t>•リコンシリエーション機構による自動修復</a:t>
            </a:r>
          </a:p>
          <a:p>
            <a:pPr>
              <a:defRPr sz="1000">
                <a:latin typeface="Yu Gothic UI"/>
              </a:defRPr>
            </a:pPr>
            <a:r>
              <a:t>•自動化されたロールアウトとロールバック</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•アクティブユーザー数</a:t>
            </a:r>
          </a:p>
          <a:p>
            <a:pPr>
              <a:defRPr sz="1000">
                <a:latin typeface="Yu Gothic UI"/>
              </a:defRPr>
            </a:pPr>
            <a:r>
              <a:t>•デプロイされたアプリケーションの数</a:t>
            </a:r>
          </a:p>
          <a:p>
            <a:pPr>
              <a:defRPr sz="1000">
                <a:latin typeface="Yu Gothic UI"/>
              </a:defRPr>
            </a:pPr>
            <a:r>
              <a:t>•収益</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•効率的なマイクロサービス管理を提供</a:t>
            </a:r>
          </a:p>
          <a:p>
            <a:pPr>
              <a:defRPr sz="1000">
                <a:latin typeface="Yu Gothic UI"/>
              </a:defRPr>
            </a:pPr>
            <a:r>
              <a:t>•インフラストラクチャのコード化による管理の簡素化</a:t>
            </a:r>
          </a:p>
          <a:p>
            <a:pPr>
              <a:defRPr sz="1000">
                <a:latin typeface="Yu Gothic UI"/>
              </a:defRPr>
            </a:pPr>
            <a:r>
              <a:t>•リコンシリエーションによる自動修復と信頼性確保</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•Kubernetesが存在しない時代のための初期アドバンテージ</a:t>
            </a:r>
          </a:p>
          <a:p>
            <a:pPr>
              <a:defRPr sz="1000">
                <a:latin typeface="Yu Gothic UI"/>
              </a:defRPr>
            </a:pPr>
            <a:r>
              <a:t>•深いクラウドネイティブ技術の知識と経験</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•ウェブサイト</a:t>
            </a:r>
          </a:p>
          <a:p>
            <a:pPr>
              <a:defRPr sz="1000">
                <a:latin typeface="Yu Gothic UI"/>
              </a:defRPr>
            </a:pPr>
            <a:r>
              <a:t>•クラウドマーケットプレース</a:t>
            </a:r>
          </a:p>
          <a:p>
            <a:pPr>
              <a:defRPr sz="1000">
                <a:latin typeface="Yu Gothic UI"/>
              </a:defRPr>
            </a:pPr>
            <a:r>
              <a:t>•パートナーシップ（クラウドプロバイダー、開発ツール等）</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•マイクロサービスを利用する企業</a:t>
            </a:r>
          </a:p>
          <a:p>
            <a:pPr>
              <a:defRPr sz="1000">
                <a:latin typeface="Yu Gothic UI"/>
              </a:defRPr>
            </a:pPr>
            <a:r>
              <a:t>•スケーラビリティと信頼性を求める開発者</a:t>
            </a:r>
          </a:p>
          <a:p>
            <a:pPr>
              <a:defRPr sz="1000">
                <a:latin typeface="Yu Gothic UI"/>
              </a:defRPr>
            </a:pPr>
            <a:r>
              <a:t>•高度なアプリケーションのデプロイメントを必要とする企業</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•開発とメンテナンス</a:t>
            </a:r>
          </a:p>
          <a:p>
            <a:pPr>
              <a:defRPr sz="1000">
                <a:latin typeface="Yu Gothic UI"/>
              </a:defRPr>
            </a:pPr>
            <a:r>
              <a:t>•カスタマーサポート</a:t>
            </a:r>
          </a:p>
          <a:p>
            <a:pPr>
              <a:defRPr sz="1000">
                <a:latin typeface="Yu Gothic UI"/>
              </a:defRPr>
            </a:pPr>
            <a:r>
              <a:t>•マーケティングとプロモーション</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•システム規模に応じたソフトウェアライセンス料金</a:t>
            </a:r>
          </a:p>
          <a:p>
            <a:pPr>
              <a:defRPr sz="1000">
                <a:latin typeface="Yu Gothic UI"/>
              </a:defRPr>
            </a:pPr>
            <a:r>
              <a:t>•コンサルティングとカスタマイズサービスの手数料</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latin typeface="Yu Gothic UI"/>
              </a:defRPr>
            </a:pPr>
            <a:r>
              <a:t>SREという概念が存在しない想定でSREを考案しビジネス化</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latin typeface="Yu Gothic UI"/>
              </a:defRPr>
            </a:pPr>
            <a:r>
              <a:t>2003-08-01</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•システムのダウンタイムが多く、信頼性に欠ける</a:t>
            </a:r>
          </a:p>
          <a:p>
            <a:pPr>
              <a:defRPr sz="1000">
                <a:latin typeface="Yu Gothic UI"/>
              </a:defRPr>
            </a:pPr>
            <a:r>
              <a:t>•開発チームと運用チームの間のギャップ</a:t>
            </a:r>
          </a:p>
          <a:p>
            <a:pPr>
              <a:defRPr sz="1000">
                <a:latin typeface="Yu Gothic UI"/>
              </a:defRPr>
            </a:pPr>
            <a:r>
              <a:t>•新機能のリリースが遅い</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•運用と開発を統合する新しいエンジニアリングロール</a:t>
            </a:r>
          </a:p>
          <a:p>
            <a:pPr>
              <a:defRPr sz="1000">
                <a:latin typeface="Yu Gothic UI"/>
              </a:defRPr>
            </a:pPr>
            <a:r>
              <a:t>•ソフトウェアエンジニアリングの原則を適用したシステム運用</a:t>
            </a:r>
          </a:p>
          <a:p>
            <a:pPr>
              <a:defRPr sz="1000">
                <a:latin typeface="Yu Gothic UI"/>
              </a:defRPr>
            </a:pPr>
            <a:r>
              <a:t>•自動化とIaC（Infrastructure as Code）によるリリース速度の向上</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•ユーザーのシステムダウンタイム</a:t>
            </a:r>
          </a:p>
          <a:p>
            <a:pPr>
              <a:defRPr sz="1000">
                <a:latin typeface="Yu Gothic UI"/>
              </a:defRPr>
            </a:pPr>
            <a:r>
              <a:t>•新機能のリリース速度</a:t>
            </a:r>
          </a:p>
          <a:p>
            <a:pPr>
              <a:defRPr sz="1000">
                <a:latin typeface="Yu Gothic UI"/>
              </a:defRPr>
            </a:pPr>
            <a:r>
              <a:t>•システムの信頼性</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•ソフトウェアエンジニアリングの手法を適用した信頼性の高いシステム運用</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•新しい運用手法のパイオニア</a:t>
            </a:r>
          </a:p>
          <a:p>
            <a:pPr>
              <a:defRPr sz="1000">
                <a:latin typeface="Yu Gothic UI"/>
              </a:defRPr>
            </a:pPr>
            <a:r>
              <a:t>•システムの信頼性と新機能のリリース速度の両方を向上させる能力</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•インターネット（ウェブサイト、ブログ、ソーシャルメディア）</a:t>
            </a:r>
          </a:p>
          <a:p>
            <a:pPr>
              <a:defRPr sz="1000">
                <a:latin typeface="Yu Gothic UI"/>
              </a:defRPr>
            </a:pPr>
            <a:r>
              <a:t>•セミナー、カンファレンス</a:t>
            </a:r>
          </a:p>
          <a:p>
            <a:pPr>
              <a:defRPr sz="1000">
                <a:latin typeface="Yu Gothic UI"/>
              </a:defRPr>
            </a:pPr>
            <a:r>
              <a:t>•パートナーシップ（ITコンサルティング会社など）</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•システムのダウンタイムに悩む企業</a:t>
            </a:r>
          </a:p>
          <a:p>
            <a:pPr>
              <a:defRPr sz="1000">
                <a:latin typeface="Yu Gothic UI"/>
              </a:defRPr>
            </a:pPr>
            <a:r>
              <a:t>•新機能のリリースが遅いと感じている企業</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•エンジニアの給与</a:t>
            </a:r>
          </a:p>
          <a:p>
            <a:pPr>
              <a:defRPr sz="1000">
                <a:latin typeface="Yu Gothic UI"/>
              </a:defRPr>
            </a:pPr>
            <a:r>
              <a:t>•マーケティングと営業のコスト</a:t>
            </a:r>
          </a:p>
          <a:p>
            <a:pPr>
              <a:defRPr sz="1000">
                <a:latin typeface="Yu Gothic UI"/>
              </a:defRPr>
            </a:pPr>
            <a:r>
              <a:t>•R&amp;D</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•サービス契約料</a:t>
            </a:r>
          </a:p>
          <a:p>
            <a:pPr>
              <a:defRPr sz="1000">
                <a:latin typeface="Yu Gothic UI"/>
              </a:defRPr>
            </a:pPr>
            <a:r>
              <a:t>•ソフトウェアライセンス料</a:t>
            </a:r>
          </a:p>
          <a:p>
            <a:pPr>
              <a:defRPr sz="1000">
                <a:latin typeface="Yu Gothic UI"/>
              </a:defRPr>
            </a:pPr>
            <a:r>
              <a:t>•コンサルティング料</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latin typeface="Yu Gothic UI"/>
              </a:defRPr>
            </a:pPr>
            <a:r>
              <a:t>nCino</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latin typeface="Yu Gothic UI"/>
              </a:defRPr>
            </a:pPr>
            <a:r>
              <a:t>2012-07-12</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Problem</a:t>
            </a:r>
          </a:p>
          <a:p>
            <a:pPr>
              <a:defRPr sz="1000">
                <a:latin typeface="Yu Gothic UI"/>
              </a:defRPr>
            </a:pPr>
            <a:r>
              <a:t>•銀行業界のレガシーシステムによる効率の悪さと手続きの遅さ</a:t>
            </a:r>
          </a:p>
          <a:p>
            <a:pPr>
              <a:defRPr sz="1000">
                <a:latin typeface="Yu Gothic UI"/>
              </a:defRPr>
            </a:pPr>
            <a:r>
              <a:t>•顧客体験の低下と満足度の低さ</a:t>
            </a:r>
          </a:p>
          <a:p>
            <a:pPr>
              <a:defRPr sz="1000">
                <a:latin typeface="Yu Gothic UI"/>
              </a:defRPr>
            </a:pPr>
            <a:r>
              <a:t>•規制遵守の困難さ</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Solution</a:t>
            </a:r>
          </a:p>
          <a:p>
            <a:pPr>
              <a:defRPr sz="1000">
                <a:latin typeface="Yu Gothic UI"/>
              </a:defRPr>
            </a:pPr>
            <a:r>
              <a:t>•クラウドベースの一元化された銀行オペレーティングシステム</a:t>
            </a:r>
          </a:p>
          <a:p>
            <a:pPr>
              <a:defRPr sz="1000">
                <a:latin typeface="Yu Gothic UI"/>
              </a:defRPr>
            </a:pPr>
            <a:r>
              <a:t>•顧客対応を改善するためのデジタル化</a:t>
            </a:r>
          </a:p>
          <a:p>
            <a:pPr>
              <a:defRPr sz="1000">
                <a:latin typeface="Yu Gothic UI"/>
              </a:defRPr>
            </a:pPr>
            <a:r>
              <a:t>•リアルタイムでの監視とリポーティングを可能にするダッシュボード</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Key Metrics</a:t>
            </a:r>
          </a:p>
          <a:p>
            <a:pPr>
              <a:defRPr sz="1000">
                <a:latin typeface="Yu Gothic UI"/>
              </a:defRPr>
            </a:pPr>
            <a:r>
              <a:t>•プラットフォームへの新規登録銀行数</a:t>
            </a:r>
          </a:p>
          <a:p>
            <a:pPr>
              <a:defRPr sz="1000">
                <a:latin typeface="Yu Gothic UI"/>
              </a:defRPr>
            </a:pPr>
            <a:r>
              <a:t>•銀行による取引量</a:t>
            </a:r>
          </a:p>
          <a:p>
            <a:pPr>
              <a:defRPr sz="1000">
                <a:latin typeface="Yu Gothic UI"/>
              </a:defRPr>
            </a:pPr>
            <a:r>
              <a:t>•顧客満足度</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Unique Value Proposition</a:t>
            </a:r>
          </a:p>
          <a:p>
            <a:pPr>
              <a:defRPr sz="1000">
                <a:latin typeface="Yu Gothic UI"/>
              </a:defRPr>
            </a:pPr>
            <a:r>
              <a:t>•銀行のビジネスプロセスをデジタル化し、効率化する一元化されたシステム</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Unfair Advantage</a:t>
            </a:r>
          </a:p>
          <a:p>
            <a:pPr>
              <a:defRPr sz="1000">
                <a:latin typeface="Yu Gothic UI"/>
              </a:defRPr>
            </a:pPr>
            <a:r>
              <a:t>•既存の銀行のレガシーシステムとは異なり、最初からクラウドベースで開発されたプラットフォーム</a:t>
            </a:r>
          </a:p>
          <a:p>
            <a:pPr>
              <a:defRPr sz="1000">
                <a:latin typeface="Yu Gothic UI"/>
              </a:defRPr>
            </a:pPr>
            <a:r>
              <a:t>•Salesforceのエコシステム内に組み込まれたサービス</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Channels</a:t>
            </a:r>
          </a:p>
          <a:p>
            <a:pPr>
              <a:defRPr sz="1000">
                <a:latin typeface="Yu Gothic UI"/>
              </a:defRPr>
            </a:pPr>
            <a:r>
              <a:t>•インターネット（ウェブサイト、ブログ、ソーシャルメディア）</a:t>
            </a:r>
          </a:p>
          <a:p>
            <a:pPr>
              <a:defRPr sz="1000">
                <a:latin typeface="Yu Gothic UI"/>
              </a:defRPr>
            </a:pPr>
            <a:r>
              <a:t>•銀行との直接的なパートナーシップ</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Customer Segments</a:t>
            </a:r>
          </a:p>
          <a:p>
            <a:pPr>
              <a:defRPr sz="1000">
                <a:latin typeface="Yu Gothic UI"/>
              </a:defRPr>
            </a:pPr>
            <a:r>
              <a:t>•レガシーシステムからの移行を検討している銀行</a:t>
            </a:r>
          </a:p>
          <a:p>
            <a:pPr>
              <a:defRPr sz="1000">
                <a:latin typeface="Yu Gothic UI"/>
              </a:defRPr>
            </a:pPr>
            <a:r>
              <a:t>•顧客体験の改善を求める銀行</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Cost Structure</a:t>
            </a:r>
          </a:p>
          <a:p>
            <a:pPr>
              <a:defRPr sz="1000">
                <a:latin typeface="Yu Gothic UI"/>
              </a:defRPr>
            </a:pPr>
            <a:r>
              <a:t>•エンジニアの給与</a:t>
            </a:r>
          </a:p>
          <a:p>
            <a:pPr>
              <a:defRPr sz="1000">
                <a:latin typeface="Yu Gothic UI"/>
              </a:defRPr>
            </a:pPr>
            <a:r>
              <a:t>•クラウドインフラストラクチャの維持費</a:t>
            </a:r>
          </a:p>
          <a:p>
            <a:pPr>
              <a:defRPr sz="1000">
                <a:latin typeface="Yu Gothic UI"/>
              </a:defRPr>
            </a:pPr>
            <a:r>
              <a:t>•マーケティングと営業のコスト</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latin typeface="Yu Gothic UI"/>
              </a:defRPr>
            </a:pPr>
            <a:r>
              <a:t>Revenue Streams</a:t>
            </a:r>
          </a:p>
          <a:p>
            <a:pPr>
              <a:defRPr sz="1000">
                <a:latin typeface="Yu Gothic UI"/>
              </a:defRPr>
            </a:pPr>
            <a:r>
              <a:t>•ソフトウェアのサブスクリプション料</a:t>
            </a:r>
          </a:p>
          <a:p>
            <a:pPr>
              <a:defRPr sz="1000">
                <a:latin typeface="Yu Gothic UI"/>
              </a:defRPr>
            </a:pPr>
            <a:r>
              <a:t>•サポートとカスタマイズサービスの料金</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