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Google (at the beginning) (1998-09-04)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・Searching web pages is incomplete and inconvenient</a:t>
            </a:r>
          </a:p>
          <a:p>
            <a:pPr>
              <a:defRPr sz="900"/>
            </a:pPr>
            <a:r>
              <a:t>・Inconsistent quality of search results</a:t>
            </a:r>
          </a:p>
          <a:p>
            <a:pPr>
              <a:defRPr sz="900"/>
            </a:pPr>
            <a:r>
              <a:t>・Low relevance of search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・High quality search engine using PageRank algorithm</a:t>
            </a:r>
          </a:p>
          <a:p>
            <a:pPr>
              <a:defRPr sz="900"/>
            </a:pPr>
            <a:r>
              <a:t>・Improve user's search experience</a:t>
            </a:r>
          </a:p>
          <a:p>
            <a:pPr>
              <a:defRPr sz="900"/>
            </a:pPr>
            <a:r>
              <a:t>・Organize and search web pages efficiently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search queries</a:t>
            </a:r>
          </a:p>
          <a:p>
            <a:pPr>
              <a:defRPr sz="900"/>
            </a:pPr>
            <a:r>
              <a:t>・Number of active users</a:t>
            </a:r>
          </a:p>
          <a:p>
            <a:pPr>
              <a:defRPr sz="900"/>
            </a:pPr>
            <a:r>
              <a:t>・User feedback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・Quickly find the most relevant information</a:t>
            </a:r>
          </a:p>
          <a:p>
            <a:pPr>
              <a:defRPr sz="900"/>
            </a:pPr>
            <a:r>
              <a:t>・A powerful tool for efficiently exploring the web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・Advanced search algorithm (PageRank)</a:t>
            </a:r>
          </a:p>
          <a:p>
            <a:pPr>
              <a:defRPr sz="900"/>
            </a:pPr>
            <a:r>
              <a:t>・Superior search results compared to other search engines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・Word of Mouse</a:t>
            </a:r>
          </a:p>
          <a:p>
            <a:pPr>
              <a:defRPr sz="900"/>
            </a:pPr>
            <a:r>
              <a:t>・media exposure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・All Internet users</a:t>
            </a:r>
          </a:p>
          <a:p>
            <a:pPr>
              <a:defRPr sz="900"/>
            </a:pPr>
            <a:r>
              <a:t>・People who need information in business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・Server and infrastructure maintenance</a:t>
            </a:r>
          </a:p>
          <a:p>
            <a:pPr>
              <a:defRPr sz="900"/>
            </a:pPr>
            <a:r>
              <a:t>・Algorithm and software development</a:t>
            </a:r>
          </a:p>
          <a:p>
            <a:pPr>
              <a:defRPr sz="900"/>
            </a:pPr>
            <a:r>
              <a:t>・Marketing and brand building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・Advertising revenue (AdWords and AdSense)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Uber (at the beginning) (2009-03-01)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・Taxis are inconvenient and time consuming</a:t>
            </a:r>
          </a:p>
          <a:p>
            <a:pPr>
              <a:defRPr sz="900"/>
            </a:pPr>
            <a:r>
              <a:t>・Taxis are expensive</a:t>
            </a:r>
          </a:p>
          <a:p>
            <a:pPr>
              <a:defRPr sz="900"/>
            </a:pPr>
            <a:r>
              <a:t>・It is difficult to reserve a car for hire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・A service that allows you to call a car in real time through a smartphone app</a:t>
            </a:r>
          </a:p>
          <a:p>
            <a:pPr>
              <a:defRPr sz="900"/>
            </a:pPr>
            <a:r>
              <a:t>・Flat rate and clear pricing</a:t>
            </a:r>
          </a:p>
          <a:p>
            <a:pPr>
              <a:defRPr sz="900"/>
            </a:pPr>
            <a:r>
              <a:t>・Provide premium hire 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app downloads</a:t>
            </a:r>
          </a:p>
          <a:p>
            <a:pPr>
              <a:defRPr sz="900"/>
            </a:pPr>
            <a:r>
              <a:t>・Number of rides</a:t>
            </a:r>
          </a:p>
          <a:p>
            <a:pPr>
              <a:defRPr sz="900"/>
            </a:pPr>
            <a:r>
              <a:t>・User feedback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・Ride anywhere with a tap</a:t>
            </a:r>
          </a:p>
          <a:p>
            <a:pPr>
              <a:defRPr sz="900"/>
            </a:pPr>
            <a:r>
              <a:t>・Know the price in advance</a:t>
            </a:r>
          </a:p>
          <a:p>
            <a:pPr>
              <a:defRPr sz="900"/>
            </a:pPr>
            <a:r>
              <a:t>・Transportation by comfortable car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・No other similar service exists</a:t>
            </a:r>
          </a:p>
          <a:p>
            <a:pPr>
              <a:defRPr sz="900"/>
            </a:pPr>
            <a:r>
              <a:t>・New vehicle call experience using technology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・Smartphone app</a:t>
            </a:r>
          </a:p>
          <a:p>
            <a:pPr>
              <a:defRPr sz="900"/>
            </a:pPr>
            <a:r>
              <a:t>・Word of Mouse</a:t>
            </a:r>
          </a:p>
          <a:p>
            <a:pPr>
              <a:defRPr sz="900"/>
            </a:pPr>
            <a:r>
              <a:t>・media exposure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・Wealthy people looking for hire services</a:t>
            </a:r>
          </a:p>
          <a:p>
            <a:pPr>
              <a:defRPr sz="900"/>
            </a:pPr>
            <a:r>
              <a:t>・Businessmen who frequently use taxis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・App development and maintenance</a:t>
            </a:r>
          </a:p>
          <a:p>
            <a:pPr>
              <a:defRPr sz="900"/>
            </a:pPr>
            <a:r>
              <a:t>・Marketing and brand building</a:t>
            </a:r>
          </a:p>
          <a:p>
            <a:pPr>
              <a:defRPr sz="900"/>
            </a:pPr>
            <a:r>
              <a:t>・Customer support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・fare</a:t>
            </a:r>
          </a:p>
          <a:p>
            <a:pPr>
              <a:defRPr sz="900"/>
            </a:pPr>
            <a:r>
              <a:t>・Providing premium services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Pure Storage (at the beginning) (2009-10-01)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・Expensive and poorly performing traditional disk-based storage</a:t>
            </a:r>
          </a:p>
          <a:p>
            <a:pPr>
              <a:defRPr sz="900"/>
            </a:pPr>
            <a:r>
              <a:t>・Storage management is complex and time consuming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・100% flash-based storage system</a:t>
            </a:r>
          </a:p>
          <a:p>
            <a:pPr>
              <a:defRPr sz="900"/>
            </a:pPr>
            <a:r>
              <a:t>・User-friendly management interface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products sold</a:t>
            </a:r>
          </a:p>
          <a:p>
            <a:pPr>
              <a:defRPr sz="900"/>
            </a:pPr>
            <a:r>
              <a:t>・Number of new customers</a:t>
            </a:r>
          </a:p>
          <a:p>
            <a:pPr>
              <a:defRPr sz="900"/>
            </a:pPr>
            <a:r>
              <a:t>・Customer Satisfaction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・Fast and simple storage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・Pioneer specializing in flash storage</a:t>
            </a:r>
          </a:p>
          <a:p>
            <a:pPr>
              <a:defRPr sz="900"/>
            </a:pPr>
            <a:r>
              <a:t>・Advanced data reduction technology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・Direct sales</a:t>
            </a:r>
          </a:p>
          <a:p>
            <a:pPr>
              <a:defRPr sz="900"/>
            </a:pPr>
            <a:r>
              <a:t>・Partner companies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・Data-driven enterprise</a:t>
            </a:r>
          </a:p>
          <a:p>
            <a:pPr>
              <a:defRPr sz="900"/>
            </a:pPr>
            <a:r>
              <a:t>・Businesses that require high performance storage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・Product development and maintenance</a:t>
            </a:r>
          </a:p>
          <a:p>
            <a:pPr>
              <a:defRPr sz="900"/>
            </a:pPr>
            <a:r>
              <a:t>・Marketing and sales</a:t>
            </a:r>
          </a:p>
          <a:p>
            <a:pPr>
              <a:defRPr sz="900"/>
            </a:pPr>
            <a:r>
              <a:t>・Customer support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・hardware sales</a:t>
            </a:r>
          </a:p>
          <a:p>
            <a:pPr>
              <a:defRPr sz="900"/>
            </a:pPr>
            <a:r>
              <a:t>・Fees for support and services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Pure Storage (current) (2023-07-08)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・The need to cope with the increase in data volume</a:t>
            </a:r>
          </a:p>
          <a:p>
            <a:pPr>
              <a:defRPr sz="900"/>
            </a:pPr>
            <a:r>
              <a:t>・Complexity of data management in multi-cloud environments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・Scalable all-flash storage solution</a:t>
            </a:r>
          </a:p>
          <a:p>
            <a:pPr>
              <a:defRPr sz="900"/>
            </a:pPr>
            <a:r>
              <a:t>・Cloud-ready data service and integrated management platform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products sold</a:t>
            </a:r>
          </a:p>
          <a:p>
            <a:pPr>
              <a:defRPr sz="900"/>
            </a:pPr>
            <a:r>
              <a:t>・Number of new customers</a:t>
            </a:r>
          </a:p>
          <a:p>
            <a:pPr>
              <a:defRPr sz="900"/>
            </a:pPr>
            <a:r>
              <a:t>・Number of cloud service subscriptions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・Fast, simple, scalable cloud-ready storage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・Pioneer of all-flash storage</a:t>
            </a:r>
          </a:p>
          <a:p>
            <a:pPr>
              <a:defRPr sz="900"/>
            </a:pPr>
            <a:r>
              <a:t>・Powerful data platform for multi-cloud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・Direct sales</a:t>
            </a:r>
          </a:p>
          <a:p>
            <a:pPr>
              <a:defRPr sz="900"/>
            </a:pPr>
            <a:r>
              <a:t>・Partner companies</a:t>
            </a:r>
          </a:p>
          <a:p>
            <a:pPr>
              <a:defRPr sz="900"/>
            </a:pPr>
            <a:r>
              <a:t>・Cloud Marketplace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・Data-driven enterprise</a:t>
            </a:r>
          </a:p>
          <a:p>
            <a:pPr>
              <a:defRPr sz="900"/>
            </a:pPr>
            <a:r>
              <a:t>・Business with multi-cloud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・Product development and maintenance</a:t>
            </a:r>
          </a:p>
          <a:p>
            <a:pPr>
              <a:defRPr sz="900"/>
            </a:pPr>
            <a:r>
              <a:t>・Marketing and sales</a:t>
            </a:r>
          </a:p>
          <a:p>
            <a:pPr>
              <a:defRPr sz="900"/>
            </a:pPr>
            <a:r>
              <a:t>・Customer support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・hardware sales</a:t>
            </a:r>
          </a:p>
          <a:p>
            <a:pPr>
              <a:defRPr sz="900"/>
            </a:pPr>
            <a:r>
              <a:t>・Cloud service subscription</a:t>
            </a:r>
          </a:p>
          <a:p>
            <a:pPr>
              <a:defRPr sz="900"/>
            </a:pPr>
            <a:r>
              <a:t>・Fees for support and services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Dell EMC APEX (at the beginning) (2021-10-01)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・IT infrastructure management is complex and time consuming</a:t>
            </a:r>
          </a:p>
          <a:p>
            <a:pPr>
              <a:defRPr sz="900"/>
            </a:pPr>
            <a:r>
              <a:t>・Difficult to expand or upgrade data centers</a:t>
            </a:r>
          </a:p>
          <a:p>
            <a:pPr>
              <a:defRPr sz="900"/>
            </a:pPr>
            <a:r>
              <a:t>・CAPEX burden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・A platform of IT solutions provided all at once</a:t>
            </a:r>
          </a:p>
          <a:p>
            <a:pPr>
              <a:defRPr sz="900"/>
            </a:pPr>
            <a:r>
              <a:t>・Cloud-like consumption model (OPEX-based)</a:t>
            </a:r>
          </a:p>
          <a:p>
            <a:pPr>
              <a:defRPr sz="900"/>
            </a:pPr>
            <a:r>
              <a:t>・Can be scaled up or down according to the scope of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users</a:t>
            </a:r>
          </a:p>
          <a:p>
            <a:pPr>
              <a:defRPr sz="900"/>
            </a:pPr>
            <a:r>
              <a:t>・total contract value</a:t>
            </a:r>
          </a:p>
          <a:p>
            <a:pPr>
              <a:defRPr sz="900"/>
            </a:pPr>
            <a:r>
              <a:t>・service uptime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・Enable simple and flexible IT consumption and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・Dell EMC existing products and customer base</a:t>
            </a:r>
          </a:p>
          <a:p>
            <a:pPr>
              <a:defRPr sz="900"/>
            </a:pPr>
            <a:r>
              <a:t>・Integrated management of hardware and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・Dell EMC existing business channels</a:t>
            </a:r>
          </a:p>
          <a:p>
            <a:pPr>
              <a:defRPr sz="900"/>
            </a:pPr>
            <a:r>
              <a:t>・website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・Small and medium-sized enterprises</a:t>
            </a:r>
          </a:p>
          <a:p>
            <a:pPr>
              <a:defRPr sz="900"/>
            </a:pPr>
            <a:r>
              <a:t>・Enterprise organization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・Platform development and maintenance</a:t>
            </a:r>
          </a:p>
          <a:p>
            <a:pPr>
              <a:defRPr sz="900"/>
            </a:pPr>
            <a:r>
              <a:t>・Hardware and software costs</a:t>
            </a:r>
          </a:p>
          <a:p>
            <a:pPr>
              <a:defRPr sz="900"/>
            </a:pPr>
            <a:r>
              <a:t>・Marketing and promotion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・Subscription fee</a:t>
            </a:r>
          </a:p>
          <a:p>
            <a:pPr>
              <a:defRPr sz="900"/>
            </a:pPr>
            <a:r>
              <a:t>・Fees for service and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OpenShift (at the beginning) (2011-05-04)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・Traditional hosting services are difficult to set up and manage</a:t>
            </a:r>
          </a:p>
          <a:p>
            <a:pPr>
              <a:defRPr sz="900"/>
            </a:pPr>
            <a:r>
              <a:t>・On-premises infrastructure is difficult to scale</a:t>
            </a:r>
          </a:p>
          <a:p>
            <a:pPr>
              <a:defRPr sz="900"/>
            </a:pPr>
            <a:r>
              <a:t>・No way to quickly deploy your own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・Serve as a cloud-based platform</a:t>
            </a:r>
          </a:p>
          <a:p>
            <a:pPr>
              <a:defRPr sz="900"/>
            </a:pPr>
            <a:r>
              <a:t>・Enables auto-scaling and IaC (Infrastructure as Code)</a:t>
            </a:r>
          </a:p>
          <a:p>
            <a:pPr>
              <a:defRPr sz="900"/>
            </a:pPr>
            <a:r>
              <a:t>・Enables easy application deployment and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users</a:t>
            </a:r>
          </a:p>
          <a:p>
            <a:pPr>
              <a:defRPr sz="900"/>
            </a:pPr>
            <a:r>
              <a:t>・Number of deployments</a:t>
            </a:r>
          </a:p>
          <a:p>
            <a:pPr>
              <a:defRPr sz="900"/>
            </a:pPr>
            <a:r>
              <a:t>・average uptime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・A cloud service that makes everything from deployment to scaling easy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・Red Hat's strong brand and existing customer base</a:t>
            </a:r>
          </a:p>
          <a:p>
            <a:pPr>
              <a:defRPr sz="900"/>
            </a:pPr>
            <a:r>
              <a:t>・Extensive community support due to the characteristics of open source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・Red Hat's existing business channels</a:t>
            </a:r>
          </a:p>
          <a:p>
            <a:pPr>
              <a:defRPr sz="900"/>
            </a:pPr>
            <a:r>
              <a:t>・Open source community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・Developer</a:t>
            </a:r>
          </a:p>
          <a:p>
            <a:pPr>
              <a:defRPr sz="900"/>
            </a:pPr>
            <a:r>
              <a:t>・Small and medium-sized enterprises</a:t>
            </a:r>
          </a:p>
          <a:p>
            <a:pPr>
              <a:defRPr sz="900"/>
            </a:pPr>
            <a:r>
              <a:t>・Enterprise organization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・Platform development and maintenance</a:t>
            </a:r>
          </a:p>
          <a:p>
            <a:pPr>
              <a:defRPr sz="900"/>
            </a:pPr>
            <a:r>
              <a:t>・Maintain cloud infrastructure</a:t>
            </a:r>
          </a:p>
          <a:p>
            <a:pPr>
              <a:defRPr sz="900"/>
            </a:pPr>
            <a:r>
              <a:t>・Marketing and promotion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・Subscription fee</a:t>
            </a:r>
          </a:p>
          <a:p>
            <a:pPr>
              <a:defRPr sz="900"/>
            </a:pPr>
            <a:r>
              <a:t>・Support and consulting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Devise and commercialize Kubernetes assuming that Kubernetes does not exist (2023-07-08)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・Difficult to manage microservices</a:t>
            </a:r>
          </a:p>
          <a:p>
            <a:pPr>
              <a:defRPr sz="900"/>
            </a:pPr>
            <a:r>
              <a:t>・Ensuring system scalability and reliability</a:t>
            </a:r>
          </a:p>
          <a:p>
            <a:pPr>
              <a:defRPr sz="900"/>
            </a:pPr>
            <a:r>
              <a:t>・Complex state management of infrastructure</a:t>
            </a:r>
          </a:p>
          <a:p>
            <a:pPr>
              <a:defRPr sz="900"/>
            </a:pPr>
            <a:r>
              <a:t>・Automated deployment and rolling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・Provide orchestration tools like Kubernetes</a:t>
            </a:r>
          </a:p>
          <a:p>
            <a:pPr>
              <a:defRPr sz="900"/>
            </a:pPr>
            <a:r>
              <a:t>・Load balancing and service discovery</a:t>
            </a:r>
          </a:p>
          <a:p>
            <a:pPr>
              <a:defRPr sz="900"/>
            </a:pPr>
            <a:r>
              <a:t>・Manage state with infrastructure as code (IaC)</a:t>
            </a:r>
          </a:p>
          <a:p>
            <a:pPr>
              <a:defRPr sz="900"/>
            </a:pPr>
            <a:r>
              <a:t>・Automatic repair by reconciliation mechanism</a:t>
            </a:r>
          </a:p>
          <a:p>
            <a:pPr>
              <a:defRPr sz="900"/>
            </a:pPr>
            <a:r>
              <a:t>・Automated rollouts and rollbacks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active users</a:t>
            </a:r>
          </a:p>
          <a:p>
            <a:pPr>
              <a:defRPr sz="900"/>
            </a:pPr>
            <a:r>
              <a:t>・number of applications deployed</a:t>
            </a:r>
          </a:p>
          <a:p>
            <a:pPr>
              <a:defRPr sz="900"/>
            </a:pPr>
            <a:r>
              <a:t>・Earnings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・Provides efficient microservice management</a:t>
            </a:r>
          </a:p>
          <a:p>
            <a:pPr>
              <a:defRPr sz="900"/>
            </a:pPr>
            <a:r>
              <a:t>・Simplify management by codifying infrastructure</a:t>
            </a:r>
          </a:p>
          <a:p>
            <a:pPr>
              <a:defRPr sz="900"/>
            </a:pPr>
            <a:r>
              <a:t>・Automatic repair and reliability assurance through reconciliation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・An early advantage for an era without Kubernetes</a:t>
            </a:r>
          </a:p>
          <a:p>
            <a:pPr>
              <a:defRPr sz="900"/>
            </a:pPr>
            <a:r>
              <a:t>・Deep cloud native technology knowledge and experience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・Cloud Marketplace</a:t>
            </a:r>
          </a:p>
          <a:p>
            <a:pPr>
              <a:defRPr sz="900"/>
            </a:pPr>
            <a:r>
              <a:t>・Partnerships (cloud providers, development tools, etc.)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・Companies using microservices</a:t>
            </a:r>
          </a:p>
          <a:p>
            <a:pPr>
              <a:defRPr sz="900"/>
            </a:pPr>
            <a:r>
              <a:t>・Developers looking for scalability and reliability</a:t>
            </a:r>
          </a:p>
          <a:p>
            <a:pPr>
              <a:defRPr sz="900"/>
            </a:pPr>
            <a:r>
              <a:t>・Enterprises requiring advanced application deployment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Cost Structure</a:t>
            </a:r>
          </a:p>
          <a:p>
            <a:pPr>
              <a:defRPr sz="900"/>
            </a:pPr>
            <a:r>
              <a:t>・Development and maintenance</a:t>
            </a:r>
          </a:p>
          <a:p>
            <a:pPr>
              <a:defRPr sz="900"/>
            </a:pPr>
            <a:r>
              <a:t>・Customer support</a:t>
            </a:r>
          </a:p>
          <a:p>
            <a:pPr>
              <a:defRPr sz="900"/>
            </a:pPr>
            <a:r>
              <a:t>・Marketing and promotion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・Software license fee according to system scale</a:t>
            </a:r>
          </a:p>
          <a:p>
            <a:pPr>
              <a:defRPr sz="900"/>
            </a:pPr>
            <a:r>
              <a:t>・Fees for consulting and customization services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Devise and commercialize SRE assuming that the concept of SRE does not exist (2003-08-01)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・High system downtime and unreliability</a:t>
            </a:r>
          </a:p>
          <a:p>
            <a:pPr>
              <a:defRPr sz="900"/>
            </a:pPr>
            <a:r>
              <a:t>・Gap between development and operations teams</a:t>
            </a:r>
          </a:p>
          <a:p>
            <a:pPr>
              <a:defRPr sz="900"/>
            </a:pPr>
            <a:r>
              <a:t>・Slow release of new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・New engineering role to integrate operations and development</a:t>
            </a:r>
          </a:p>
          <a:p>
            <a:pPr>
              <a:defRPr sz="900"/>
            </a:pPr>
            <a:r>
              <a:t>・System operation applying software engineering principles</a:t>
            </a:r>
          </a:p>
          <a:p>
            <a:pPr>
              <a:defRPr sz="900"/>
            </a:pPr>
            <a:r>
              <a:t>・Increased release speed through automation and IaC (Infrastructure as Code)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・User system downtime</a:t>
            </a:r>
          </a:p>
          <a:p>
            <a:pPr>
              <a:defRPr sz="900"/>
            </a:pPr>
            <a:r>
              <a:t>・New feature release speed</a:t>
            </a:r>
          </a:p>
          <a:p>
            <a:pPr>
              <a:defRPr sz="900"/>
            </a:pPr>
            <a:r>
              <a:t>・system reliability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・Highly reliable system operation applying software engineering methods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・Pioneer of new investment methods</a:t>
            </a:r>
          </a:p>
          <a:p>
            <a:pPr>
              <a:defRPr sz="900"/>
            </a:pPr>
            <a:r>
              <a:t>・Ability to improve both system reliability and speed of new feature release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・Internet (websites, blogs, social media)</a:t>
            </a:r>
          </a:p>
          <a:p>
            <a:pPr>
              <a:defRPr sz="900"/>
            </a:pPr>
            <a:r>
              <a:t>・seminars, conferences</a:t>
            </a:r>
          </a:p>
          <a:p>
            <a:pPr>
              <a:defRPr sz="900"/>
            </a:pPr>
            <a:r>
              <a:t>・Partnerships (IT consulting firms, etc.)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・Companies suffering from system downtime</a:t>
            </a:r>
          </a:p>
          <a:p>
            <a:pPr>
              <a:defRPr sz="900"/>
            </a:pPr>
            <a:r>
              <a:t>・Companies that feel they are slow to release new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・Service contract fee</a:t>
            </a:r>
          </a:p>
          <a:p>
            <a:pPr>
              <a:defRPr sz="900"/>
            </a:pPr>
            <a:r>
              <a:t>・Software license fee</a:t>
            </a:r>
          </a:p>
          <a:p>
            <a:pPr>
              <a:defRPr sz="900"/>
            </a:pPr>
            <a:r>
              <a:t>・Consulting fee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