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Google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1998-09-04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・Incomplete and inconvenient search of web pages</a:t>
            </a:r>
          </a:p>
          <a:p>
            <a:pPr>
              <a:defRPr sz="900"/>
            </a:pPr>
            <a:r>
              <a:t>・Inconsistent quality of search results</a:t>
            </a:r>
          </a:p>
          <a:p>
            <a:pPr>
              <a:defRPr sz="900"/>
            </a:pPr>
            <a:r>
              <a:t>・Low relevance of search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・High quality search engine using PageRank algorithm</a:t>
            </a:r>
          </a:p>
          <a:p>
            <a:pPr>
              <a:defRPr sz="900"/>
            </a:pPr>
            <a:r>
              <a:t>・Improved user search experience</a:t>
            </a:r>
          </a:p>
          <a:p>
            <a:pPr>
              <a:defRPr sz="900"/>
            </a:pPr>
            <a:r>
              <a:t>・Organize web pages and improve search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search queries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・Find the most relevant information quickly</a:t>
            </a:r>
          </a:p>
          <a:p>
            <a:pPr>
              <a:defRPr sz="900"/>
            </a:pPr>
            <a:r>
              <a:t>・Powerful tools for efficient web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・Advanced search algorithm (PageRank)</a:t>
            </a:r>
          </a:p>
          <a:p>
            <a:pPr>
              <a:defRPr sz="900"/>
            </a:pPr>
            <a:r>
              <a:t>・Superior search results compared to other search engines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・Websites</a:t>
            </a:r>
          </a:p>
          <a:p>
            <a:pPr>
              <a:defRPr sz="900"/>
            </a:pPr>
            <a:r>
              <a:t>・Word of Mouth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・Overall Internet users</a:t>
            </a:r>
          </a:p>
          <a:p>
            <a:pPr>
              <a:defRPr sz="900"/>
            </a:pPr>
            <a:r>
              <a:t>・People who need information for their businesses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・Maintaining servers and infrastructure</a:t>
            </a:r>
          </a:p>
          <a:p>
            <a:pPr>
              <a:defRPr sz="900"/>
            </a:pPr>
            <a:r>
              <a:t>・Algorithm and software development</a:t>
            </a:r>
          </a:p>
          <a:p>
            <a:pPr>
              <a:defRPr sz="900"/>
            </a:pPr>
            <a:r>
              <a:t>・Marketing and brand building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・Advertising revenue (AdWords and AdSense)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NANOX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2016-01-01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cost of x-ray equipment</a:t>
            </a:r>
          </a:p>
          <a:p>
            <a:pPr>
              <a:defRPr sz="900"/>
            </a:pPr>
            <a:r>
              <a:t>・Limited availability of medical diagnostics in inaccessible areas</a:t>
            </a:r>
          </a:p>
          <a:p>
            <a:pPr>
              <a:defRPr sz="900"/>
            </a:pPr>
            <a:r>
              <a:t>・Waiting time for diagnostic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・Low-cost, compact X-ray equipment (Nanox.ARC)</a:t>
            </a:r>
          </a:p>
          <a:p>
            <a:pPr>
              <a:defRPr sz="900"/>
            </a:pPr>
            <a:r>
              <a:t>・Cloud-based diagnostic network (Nanox.Cloud)</a:t>
            </a:r>
          </a:p>
          <a:p>
            <a:pPr>
              <a:defRPr sz="900"/>
            </a:pPr>
            <a:r>
              <a:t>・Instant diagnostic support using 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Nanox.ARC shipments</a:t>
            </a:r>
          </a:p>
          <a:p>
            <a:pPr>
              <a:defRPr sz="900"/>
            </a:pPr>
            <a:r>
              <a:t>・Number of connections to Nanox.Cloud</a:t>
            </a:r>
          </a:p>
          <a:p>
            <a:pPr>
              <a:defRPr sz="900"/>
            </a:pPr>
            <a:r>
              <a:t>・AI-based diagnostic throughput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・Provision of low-cost, accessible x-ray diagnostic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・Development of innovative low-cost x-ray systems</a:t>
            </a:r>
          </a:p>
          <a:p>
            <a:pPr>
              <a:defRPr sz="900"/>
            </a:pPr>
            <a:r>
              <a:t>・Integrated solutions combining cloud-based diagnostic platforms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 to medical institutions</a:t>
            </a:r>
          </a:p>
          <a:p>
            <a:pPr>
              <a:defRPr sz="900"/>
            </a:pPr>
            <a:r>
              <a:t>・Medical events and conferences</a:t>
            </a:r>
          </a:p>
          <a:p>
            <a:pPr>
              <a:defRPr sz="900"/>
            </a:pPr>
            <a:r>
              <a:t>・Online (websites, social media)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・Medical institutions in developing countries</a:t>
            </a:r>
          </a:p>
          <a:p>
            <a:pPr>
              <a:defRPr sz="900"/>
            </a:pPr>
            <a:r>
              <a:t>・Rural clinics and small hospitals</a:t>
            </a:r>
          </a:p>
          <a:p>
            <a:pPr>
              <a:defRPr sz="900"/>
            </a:pPr>
            <a:r>
              <a:t>・Large medical institutions and hospitals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・Research and development costs</a:t>
            </a:r>
          </a:p>
          <a:p>
            <a:pPr>
              <a:defRPr sz="900"/>
            </a:pPr>
            <a:r>
              <a:t>・Production costs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・Sales of Nanox.ARC</a:t>
            </a:r>
          </a:p>
          <a:p>
            <a:pPr>
              <a:defRPr sz="900"/>
            </a:pPr>
            <a:r>
              <a:t>・Nanox.Cloud service usage fees</a:t>
            </a:r>
          </a:p>
          <a:p>
            <a:pPr>
              <a:defRPr sz="900"/>
            </a:pPr>
            <a:r>
              <a:t>・AI diagnostic support usage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Snowflake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2012-07-01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・Existing data warehouse scaling issues</a:t>
            </a:r>
          </a:p>
          <a:p>
            <a:pPr>
              <a:defRPr sz="900"/>
            </a:pPr>
            <a:r>
              <a:t>・Data consistency and security issues</a:t>
            </a:r>
          </a:p>
          <a:p>
            <a:pPr>
              <a:defRPr sz="900"/>
            </a:pPr>
            <a:r>
              <a:t>・Slow data processing speed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・Cloud-native data warehouse</a:t>
            </a:r>
          </a:p>
          <a:p>
            <a:pPr>
              <a:defRPr sz="900"/>
            </a:pPr>
            <a:r>
              <a:t>・Scalable storage and computing resources on demand</a:t>
            </a:r>
          </a:p>
          <a:p>
            <a:pPr>
              <a:defRPr sz="900"/>
            </a:pPr>
            <a:r>
              <a:t>・Centralized data management and fast query 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・Amount of storage and computing resources used</a:t>
            </a:r>
          </a:p>
          <a:p>
            <a:pPr>
              <a:defRPr sz="900"/>
            </a:pPr>
            <a:r>
              <a:t>・Number of queries to the data warehouse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scalable data warehouse in the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・Cloud-native design for both data warehouse scaling and query performance</a:t>
            </a:r>
          </a:p>
          <a:p>
            <a:pPr>
              <a:defRPr sz="900"/>
            </a:pPr>
            <a:r>
              <a:t>・On-demand scaling and pricing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・Direct Sales and Partnerships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・Large Enterprises</a:t>
            </a:r>
          </a:p>
          <a:p>
            <a:pPr>
              <a:defRPr sz="900"/>
            </a:pPr>
            <a:r>
              <a:t>・Tech startups</a:t>
            </a:r>
          </a:p>
          <a:p>
            <a:pPr>
              <a:defRPr sz="900"/>
            </a:pPr>
            <a:r>
              <a:t>・Various industries requiring data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・Cost of using cloud services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・Usage-based billing</a:t>
            </a:r>
          </a:p>
          <a:p>
            <a:pPr>
              <a:defRPr sz="900"/>
            </a:pPr>
            <a:r>
              <a:t>・Pricing plans for long-term use</a:t>
            </a:r>
          </a:p>
          <a:p>
            <a:pPr>
              <a:defRPr sz="900"/>
            </a:pPr>
            <a:r>
              <a:t>・Cost of data migration and consulting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C3.AI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2009-01-01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leverage AI and big data</a:t>
            </a:r>
          </a:p>
          <a:p>
            <a:pPr>
              <a:defRPr sz="900"/>
            </a:pPr>
            <a:r>
              <a:t>・Difficult to integrate with existing enterprise systems</a:t>
            </a:r>
          </a:p>
          <a:p>
            <a:pPr>
              <a:defRPr sz="900"/>
            </a:pPr>
            <a:r>
              <a:t>・Lack of scalable AI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・Integrated platform for AI and Big Data</a:t>
            </a:r>
          </a:p>
          <a:p>
            <a:pPr>
              <a:defRPr sz="900"/>
            </a:pPr>
            <a:r>
              <a:t>・Easy integration with enterprise systems</a:t>
            </a:r>
          </a:p>
          <a:p>
            <a:pPr>
              <a:defRPr sz="900"/>
            </a:pPr>
            <a:r>
              <a:t>・Highly scalable AI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AI applications running on the platform</a:t>
            </a:r>
          </a:p>
          <a:p>
            <a:pPr>
              <a:defRPr sz="900"/>
            </a:pPr>
            <a:r>
              <a:t>・Data processing volume</a:t>
            </a:r>
          </a:p>
          <a:p>
            <a:pPr>
              <a:defRPr sz="900"/>
            </a:pPr>
            <a:r>
              <a:t>・Customer satisfaction and repeat 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・Platform enables AI-enabled business transformation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・Consistent AI solution delivery</a:t>
            </a:r>
          </a:p>
          <a:p>
            <a:pPr>
              <a:defRPr sz="900"/>
            </a:pPr>
            <a:r>
              <a:t>・Ability to highly integrate with existing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・Partnerships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・Large Enterprises</a:t>
            </a:r>
          </a:p>
          <a:p>
            <a:pPr>
              <a:defRPr sz="900"/>
            </a:pPr>
            <a:r>
              <a:t>・Enterprise Software Developers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・Sales and marketing costs</a:t>
            </a:r>
          </a:p>
          <a:p>
            <a:pPr>
              <a:defRPr sz="900"/>
            </a:pPr>
            <a:r>
              <a:t>・Customer support and training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・Platform usage fees</a:t>
            </a:r>
          </a:p>
          <a:p>
            <a:pPr>
              <a:defRPr sz="900"/>
            </a:pPr>
            <a:r>
              <a:t>・Consulting fees for solution delivery</a:t>
            </a:r>
          </a:p>
          <a:p>
            <a:pPr>
              <a:defRPr sz="900"/>
            </a:pPr>
            <a:r>
              <a:t>・Customization and development support costs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2004-08-02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skill and resource requirements for game development</a:t>
            </a:r>
          </a:p>
          <a:p>
            <a:pPr>
              <a:defRPr sz="900"/>
            </a:pPr>
            <a:r>
              <a:t>・Difficult to port to multiple platforms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・Provides an integrated development environment that simplifies game development</a:t>
            </a:r>
          </a:p>
          <a:p>
            <a:pPr>
              <a:defRPr sz="900"/>
            </a:pPr>
            <a:r>
              <a:t>・Support for multiple platforms with a single click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games developed</a:t>
            </a:r>
          </a:p>
          <a:p>
            <a:pPr>
              <a:defRPr sz="900"/>
            </a:pPr>
            <a:r>
              <a:t>・Time of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・Game development made easy for everyone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・User-friendly interface for beginners and professionals alike</a:t>
            </a:r>
          </a:p>
          <a:p>
            <a:pPr>
              <a:defRPr sz="900"/>
            </a:pPr>
            <a:r>
              <a:t>・Extensive platform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・Partnerships with Educational Institutions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・Game Developers</a:t>
            </a:r>
          </a:p>
          <a:p>
            <a:pPr>
              <a:defRPr sz="900"/>
            </a:pPr>
            <a:r>
              <a:t>・Educational Institutions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・Development and maintenance costs</a:t>
            </a:r>
          </a:p>
          <a:p>
            <a:pPr>
              <a:defRPr sz="900"/>
            </a:pPr>
            <a:r>
              <a:t>・Marketing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・Professional version license sales</a:t>
            </a:r>
          </a:p>
          <a:p>
            <a:pPr>
              <a:defRPr sz="900"/>
            </a:pPr>
            <a:r>
              <a:t>・Subscription fees for services</a:t>
            </a:r>
          </a:p>
          <a:p>
            <a:pPr>
              <a:defRPr sz="900"/>
            </a:pPr>
            <a:r>
              <a:t>・Revenue from Unity Asset Store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Roblox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2006-09-01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・Lack of a platform to give shape to their ideas</a:t>
            </a:r>
          </a:p>
          <a:p>
            <a:pPr>
              <a:defRPr sz="900"/>
            </a:pPr>
            <a:r>
              <a:t>・Lack of a safe online gaming environment for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・Platform for users to create and share their own games</a:t>
            </a:r>
          </a:p>
          <a:p>
            <a:pPr>
              <a:defRPr sz="900"/>
            </a:pPr>
            <a:r>
              <a:t>・Safe environment with strong norms and moderation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registered users</a:t>
            </a:r>
          </a:p>
          <a:p>
            <a:pPr>
              <a:defRPr sz="900"/>
            </a:pPr>
            <a:r>
              <a:t>・Number of games created</a:t>
            </a:r>
          </a:p>
          <a:p>
            <a:pPr>
              <a:defRPr sz="900"/>
            </a:pPr>
            <a:r>
              <a:t>・Average time spent on the site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・Experience of creating your own games and sharing them with others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・Unique user-generated content and social bodies</a:t>
            </a:r>
          </a:p>
          <a:p>
            <a:pPr>
              <a:defRPr sz="900"/>
            </a:pPr>
            <a:r>
              <a:t>・High brand awareness and safety for children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・Mobile apps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・Children and youth</a:t>
            </a:r>
          </a:p>
          <a:p>
            <a:pPr>
              <a:defRPr sz="900"/>
            </a:pPr>
            <a:r>
              <a:t>・People who want to learn game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・Moderation and norm enforcement</a:t>
            </a:r>
          </a:p>
          <a:p>
            <a:pPr>
              <a:defRPr sz="900"/>
            </a:pPr>
            <a:r>
              <a:t>・Marketing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・Sale of virtual currency "Robux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・Advertising revenues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Tesla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2003-07-01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・Petroleum-dependent vehicle industry</a:t>
            </a:r>
          </a:p>
          <a:p>
            <a:pPr>
              <a:defRPr sz="900"/>
            </a:pPr>
            <a:r>
              <a:t>・Negative environmental impact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・High Performance, Environmentally Friendly Electric Vehicle Manufacturing</a:t>
            </a:r>
          </a:p>
          <a:p>
            <a:pPr>
              <a:defRPr sz="900"/>
            </a:pPr>
            <a:r>
              <a:t>・Innovation in battery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・Sales volume</a:t>
            </a:r>
          </a:p>
          <a:p>
            <a:pPr>
              <a:defRPr sz="900"/>
            </a:pPr>
            <a:r>
              <a:t>・Brand recognition</a:t>
            </a:r>
          </a:p>
          <a:p>
            <a:pPr>
              <a:defRPr sz="900"/>
            </a:pPr>
            <a:r>
              <a:t>・Profitability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sustainable energy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・Brand Awareness and Innovation</a:t>
            </a:r>
          </a:p>
          <a:p>
            <a:pPr>
              <a:defRPr sz="900"/>
            </a:pPr>
            <a:r>
              <a:t>・Advanced Battery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Distributors</a:t>
            </a:r>
          </a:p>
          <a:p>
            <a:pPr>
              <a:defRPr sz="900"/>
            </a:pPr>
            <a:r>
              <a:t>・Online Sales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・Environmentally Conscious Consumers</a:t>
            </a:r>
          </a:p>
          <a:p>
            <a:pPr>
              <a:defRPr sz="900"/>
            </a:pPr>
            <a:r>
              <a:t>・Premium segment car buyers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・Manufacturing Costs</a:t>
            </a:r>
          </a:p>
          <a:p>
            <a:pPr>
              <a:defRPr sz="900"/>
            </a:pPr>
            <a:r>
              <a:t>・Research and development</a:t>
            </a:r>
          </a:p>
          <a:p>
            <a:pPr>
              <a:defRPr sz="900"/>
            </a:pPr>
            <a:r>
              <a:t>・Sales and administrative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・Vehicle sales</a:t>
            </a:r>
          </a:p>
          <a:p>
            <a:pPr>
              <a:defRPr sz="900"/>
            </a:pPr>
            <a:r>
              <a:t>・Service and accessories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SpaceX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2002-03-14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Cost Space Exploration</a:t>
            </a:r>
          </a:p>
          <a:p>
            <a:pPr>
              <a:defRPr sz="900"/>
            </a:pPr>
            <a:r>
              <a:t>・Non-Reusable Launch Vehicles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・Development of reusable launch vehicles</a:t>
            </a:r>
          </a:p>
          <a:p>
            <a:pPr>
              <a:defRPr sz="900"/>
            </a:pPr>
            <a:r>
              <a:t>・Low-cost space travel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launches</a:t>
            </a:r>
          </a:p>
          <a:p>
            <a:pPr>
              <a:defRPr sz="900"/>
            </a:pPr>
            <a:r>
              <a:t>・Number of successful reusable rockets</a:t>
            </a:r>
          </a:p>
          <a:p>
            <a:pPr>
              <a:defRPr sz="900"/>
            </a:pPr>
            <a:r>
              <a:t>・Number of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・Enable humans to explore space and live on other planets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・Reusable Launch Vehicle Technology</a:t>
            </a:r>
          </a:p>
          <a:p>
            <a:pPr>
              <a:defRPr sz="900"/>
            </a:pPr>
            <a:r>
              <a:t>・Strong brand and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・Government contracts</a:t>
            </a:r>
          </a:p>
          <a:p>
            <a:pPr>
              <a:defRPr sz="900"/>
            </a:pPr>
            <a:r>
              <a:t>・Commercial Launch Contracts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・Government agencies</a:t>
            </a:r>
          </a:p>
          <a:p>
            <a:pPr>
              <a:defRPr sz="900"/>
            </a:pPr>
            <a:r>
              <a:t>・Satellite companies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・Rocket development and manufacturing</a:t>
            </a:r>
          </a:p>
          <a:p>
            <a:pPr>
              <a:defRPr sz="900"/>
            </a:pPr>
            <a:r>
              <a:t>・Launch Costs</a:t>
            </a:r>
          </a:p>
          <a:p>
            <a:pPr>
              <a:defRPr sz="900"/>
            </a:pPr>
            <a:r>
              <a:t>・Research and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・Launch Contracts</a:t>
            </a:r>
          </a:p>
          <a:p>
            <a:pPr>
              <a:defRPr sz="900"/>
            </a:pPr>
            <a:r>
              <a:t>・Revenue from space travel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Uber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2009-03-01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・Cab service is inconvenient and time consuming</a:t>
            </a:r>
          </a:p>
          <a:p>
            <a:pPr>
              <a:defRPr sz="900"/>
            </a:pPr>
            <a:r>
              <a:t>・Cab fares are expensive</a:t>
            </a:r>
          </a:p>
          <a:p>
            <a:pPr>
              <a:defRPr sz="900"/>
            </a:pPr>
            <a:r>
              <a:t>・Difficult to reserve a hired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・Real-time car hailing service through a smartphone app</a:t>
            </a:r>
          </a:p>
          <a:p>
            <a:pPr>
              <a:defRPr sz="900"/>
            </a:pPr>
            <a:r>
              <a:t>・Offers a fixed and clear fare</a:t>
            </a:r>
          </a:p>
          <a:p>
            <a:pPr>
              <a:defRPr sz="900"/>
            </a:pPr>
            <a:r>
              <a:t>・Provides premium hire car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app downloads</a:t>
            </a:r>
          </a:p>
          <a:p>
            <a:pPr>
              <a:defRPr sz="900"/>
            </a:pPr>
            <a:r>
              <a:t>・Number of rides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・Ride anywhere with just a tap</a:t>
            </a:r>
          </a:p>
          <a:p>
            <a:pPr>
              <a:defRPr sz="900"/>
            </a:pPr>
            <a:r>
              <a:t>・Know the fare in advance</a:t>
            </a:r>
          </a:p>
          <a:p>
            <a:pPr>
              <a:defRPr sz="900"/>
            </a:pPr>
            <a:r>
              <a:t>・Comfortable car ride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・No other similar service exists</a:t>
            </a:r>
          </a:p>
          <a:p>
            <a:pPr>
              <a:defRPr sz="900"/>
            </a:pPr>
            <a:r>
              <a:t>・New vehicle call experience using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・Smartphone Apps</a:t>
            </a:r>
          </a:p>
          <a:p>
            <a:pPr>
              <a:defRPr sz="900"/>
            </a:pPr>
            <a:r>
              <a:t>・Word of Mouth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・High-net-worth individuals seeking for-hire services</a:t>
            </a:r>
          </a:p>
          <a:p>
            <a:pPr>
              <a:defRPr sz="900"/>
            </a:pPr>
            <a:r>
              <a:t>・Business people who frequently use cabs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・App development and maintenance</a:t>
            </a:r>
          </a:p>
          <a:p>
            <a:pPr>
              <a:defRPr sz="900"/>
            </a:pPr>
            <a:r>
              <a:t>・Marketing and brand building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・Ride fees</a:t>
            </a:r>
          </a:p>
          <a:p>
            <a:pPr>
              <a:defRPr sz="900"/>
            </a:pPr>
            <a:r>
              <a:t>・Premium service offerings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Pure Storage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2009-10-01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・Traditional disk-based storage with high cost and low performance</a:t>
            </a:r>
          </a:p>
          <a:p>
            <a:pPr>
              <a:defRPr sz="900"/>
            </a:pPr>
            <a:r>
              <a:t>・Storage management is complex and time consuming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・100% flash-based storage system</a:t>
            </a:r>
          </a:p>
          <a:p>
            <a:pPr>
              <a:defRPr sz="900"/>
            </a:pPr>
            <a:r>
              <a:t>・User-friendly management 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simple storage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specializing in flash storage</a:t>
            </a:r>
          </a:p>
          <a:p>
            <a:pPr>
              <a:defRPr sz="900"/>
            </a:pPr>
            <a:r>
              <a:t>・Advanced data reduction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・Data-centric enterprise</a:t>
            </a:r>
          </a:p>
          <a:p>
            <a:pPr>
              <a:defRPr sz="900"/>
            </a:pPr>
            <a:r>
              <a:t>・Businesses requiring high performance storage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・Support and service fees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Pure Storage (current)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2023-07-08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・Need to keep pace with increasing data volumes</a:t>
            </a:r>
          </a:p>
          <a:p>
            <a:pPr>
              <a:defRPr sz="900"/>
            </a:pPr>
            <a:r>
              <a:t>・Complexity of managing data in a multi-cloud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・Scalable all-flash storage solutions</a:t>
            </a:r>
          </a:p>
          <a:p>
            <a:pPr>
              <a:defRPr sz="900"/>
            </a:pPr>
            <a:r>
              <a:t>・Cloud-enabled data services and integrated management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・Number of subscriptions to cloud 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・Fast, simple, scalable cloud-ready storage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in all-flash storage</a:t>
            </a:r>
          </a:p>
          <a:p>
            <a:pPr>
              <a:defRPr sz="900"/>
            </a:pPr>
            <a:r>
              <a:t>・Powerful data platform with multi-cloud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</a:t>
            </a:r>
          </a:p>
          <a:p>
            <a:pPr>
              <a:defRPr sz="900"/>
            </a:pPr>
            <a:r>
              <a:t>・Cloud Marketplace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・Data-centric enterprise</a:t>
            </a:r>
          </a:p>
          <a:p>
            <a:pPr>
              <a:defRPr sz="900"/>
            </a:pPr>
            <a:r>
              <a:t>・Businesses using multi-cloud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・Cloud service subscriptions</a:t>
            </a:r>
          </a:p>
          <a:p>
            <a:pPr>
              <a:defRPr sz="900"/>
            </a:pPr>
            <a:r>
              <a:t>・Support and service fees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Dell EMC APEX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2021-10-01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・IT infrastructure management is complex and time consuming</a:t>
            </a:r>
          </a:p>
          <a:p>
            <a:pPr>
              <a:defRPr sz="900"/>
            </a:pPr>
            <a:r>
              <a:t>・Difficult to expand or upgrade data centers</a:t>
            </a:r>
          </a:p>
          <a:p>
            <a:pPr>
              <a:defRPr sz="900"/>
            </a:pPr>
            <a:r>
              <a:t>・Burden of CAPEX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・Platform of IT solutions delivered in bulk</a:t>
            </a:r>
          </a:p>
          <a:p>
            <a:pPr>
              <a:defRPr sz="900"/>
            </a:pPr>
            <a:r>
              <a:t>・Cloud-like consumption model (OPEX based)</a:t>
            </a:r>
          </a:p>
          <a:p>
            <a:pPr>
              <a:defRPr sz="900"/>
            </a:pPr>
            <a:r>
              <a:t>・Can scale up or down depending on scope of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・Total contract value</a:t>
            </a:r>
          </a:p>
          <a:p>
            <a:pPr>
              <a:defRPr sz="900"/>
            </a:pPr>
            <a:r>
              <a:t>・Uptime of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・Enables simple and flexible IT consumption and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・Existing Dell EMC product and customer base</a:t>
            </a:r>
          </a:p>
          <a:p>
            <a:pPr>
              <a:defRPr sz="900"/>
            </a:pPr>
            <a:r>
              <a:t>・Integrated hardware and software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・Existing Dell EMC business channels</a:t>
            </a:r>
          </a:p>
          <a:p>
            <a:pPr>
              <a:defRPr sz="900"/>
            </a:pPr>
            <a:r>
              <a:t>・Website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・Small and Medium Businesses</a:t>
            </a:r>
          </a:p>
          <a:p>
            <a:pPr>
              <a:defRPr sz="900"/>
            </a:pPr>
            <a:r>
              <a:t>・Enterprise organizations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・Hardware and Software Costs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・Service and support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OpenShift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2011-05-04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・Traditional hosting services are difficult to set up and manage</a:t>
            </a:r>
          </a:p>
          <a:p>
            <a:pPr>
              <a:defRPr sz="900"/>
            </a:pPr>
            <a:r>
              <a:t>・On-premise infrastructure is difficult to scale</a:t>
            </a:r>
          </a:p>
          <a:p>
            <a:pPr>
              <a:defRPr sz="900"/>
            </a:pPr>
            <a:r>
              <a:t>・No way to deploy your own applications quickly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・Served as a cloud-based platform</a:t>
            </a:r>
          </a:p>
          <a:p>
            <a:pPr>
              <a:defRPr sz="900"/>
            </a:pPr>
            <a:r>
              <a:t>・Enables auto-scaling and Infrastructure as Code (IaC)</a:t>
            </a:r>
          </a:p>
          <a:p>
            <a:pPr>
              <a:defRPr sz="900"/>
            </a:pPr>
            <a:r>
              <a:t>・Enables easy application deployment and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deployments</a:t>
            </a:r>
          </a:p>
          <a:p>
            <a:pPr>
              <a:defRPr sz="900"/>
            </a:pPr>
            <a:r>
              <a:t>・Average uptime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・Cloud services for easy deployment and scaling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・Strong Red Hat brand and existing customer base</a:t>
            </a:r>
          </a:p>
          <a:p>
            <a:pPr>
              <a:defRPr sz="900"/>
            </a:pPr>
            <a:r>
              <a:t>・Extensive community support due to its Open source nature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・Red Hat's existing business channels</a:t>
            </a:r>
          </a:p>
          <a:p>
            <a:pPr>
              <a:defRPr sz="900"/>
            </a:pPr>
            <a:r>
              <a:t>・Open source community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・Developers</a:t>
            </a:r>
          </a:p>
          <a:p>
            <a:pPr>
              <a:defRPr sz="900"/>
            </a:pPr>
            <a:r>
              <a:t>・Small and Medium Enterprises</a:t>
            </a:r>
          </a:p>
          <a:p>
            <a:pPr>
              <a:defRPr sz="900"/>
            </a:pPr>
            <a:r>
              <a:t>・Enterprise Organizations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・Maintaining Cloud Infrastructure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・Support and consulting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Conceive Kubernetes and turn it into a business under the assumption that Kubernetes does not exist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2023-07-08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manage microservices</a:t>
            </a:r>
          </a:p>
          <a:p>
            <a:pPr>
              <a:defRPr sz="900"/>
            </a:pPr>
            <a:r>
              <a:t>・Ensure system scalability and reliability</a:t>
            </a:r>
          </a:p>
          <a:p>
            <a:pPr>
              <a:defRPr sz="900"/>
            </a:pPr>
            <a:r>
              <a:t>・Complex infrastructure state management</a:t>
            </a:r>
          </a:p>
          <a:p>
            <a:pPr>
              <a:defRPr sz="900"/>
            </a:pPr>
            <a:r>
              <a:t>・Automate deployment and rolling updates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・Provide orchestration tools like Kubernetes</a:t>
            </a:r>
          </a:p>
          <a:p>
            <a:pPr>
              <a:defRPr sz="900"/>
            </a:pPr>
            <a:r>
              <a:t>・Load balancing and service discovery</a:t>
            </a:r>
          </a:p>
          <a:p>
            <a:pPr>
              <a:defRPr sz="900"/>
            </a:pPr>
            <a:r>
              <a:t>・Manage state with Infrastructure as Code (IaC)</a:t>
            </a:r>
          </a:p>
          <a:p>
            <a:pPr>
              <a:defRPr sz="900"/>
            </a:pPr>
            <a:r>
              <a:t>・Automatic repair with reconsiliation mechanism</a:t>
            </a:r>
          </a:p>
          <a:p>
            <a:pPr>
              <a:defRPr sz="900"/>
            </a:pPr>
            <a:r>
              <a:t>・Automated rollout and rollback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・Number of deployed applications</a:t>
            </a:r>
          </a:p>
          <a:p>
            <a:pPr>
              <a:defRPr sz="900"/>
            </a:pPr>
            <a:r>
              <a:t>・Revenue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・Provides efficient microservice management</a:t>
            </a:r>
          </a:p>
          <a:p>
            <a:pPr>
              <a:defRPr sz="900"/>
            </a:pPr>
            <a:r>
              <a:t>・Coding of infrastructure to simplify management</a:t>
            </a:r>
          </a:p>
          <a:p>
            <a:pPr>
              <a:defRPr sz="900"/>
            </a:pPr>
            <a:r>
              <a:t>・Reconciliation to ensure automatic repair and reliability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・Initial advantage for a time when Kubernetes does not exist</a:t>
            </a:r>
          </a:p>
          <a:p>
            <a:pPr>
              <a:defRPr sz="900"/>
            </a:pPr>
            <a:r>
              <a:t>・Deep cloud-native technology knowledge and experience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・Partnerships (cloud providers, development tools, etc.)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using microservices</a:t>
            </a:r>
          </a:p>
          <a:p>
            <a:pPr>
              <a:defRPr sz="900"/>
            </a:pPr>
            <a:r>
              <a:t>・Developers looking for scalability and reliability</a:t>
            </a:r>
          </a:p>
          <a:p>
            <a:pPr>
              <a:defRPr sz="900"/>
            </a:pPr>
            <a:r>
              <a:t>・Enterprises requiring advanced application deployment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・Development and maintenance</a:t>
            </a:r>
          </a:p>
          <a:p>
            <a:pPr>
              <a:defRPr sz="900"/>
            </a:pPr>
            <a:r>
              <a:t>・Customer support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license fees based on system size</a:t>
            </a:r>
          </a:p>
          <a:p>
            <a:pPr>
              <a:defRPr sz="900"/>
            </a:pPr>
            <a:r>
              <a:t>・Consulting and customization service fees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SRE is conceived and made into a business based on the assumption that the concept of SRE does not exist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2003-08-01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・Lack of reliability due to frequent system downtime</a:t>
            </a:r>
          </a:p>
          <a:p>
            <a:pPr>
              <a:defRPr sz="900"/>
            </a:pPr>
            <a:r>
              <a:t>・Gap between development and operations teams</a:t>
            </a:r>
          </a:p>
          <a:p>
            <a:pPr>
              <a:defRPr sz="900"/>
            </a:pPr>
            <a:r>
              <a:t>・Slow release of new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・New engineering roles to integrate operations and development</a:t>
            </a:r>
          </a:p>
          <a:p>
            <a:pPr>
              <a:defRPr sz="900"/>
            </a:pPr>
            <a:r>
              <a:t>・System operations applying software engineering principles</a:t>
            </a:r>
          </a:p>
          <a:p>
            <a:pPr>
              <a:defRPr sz="900"/>
            </a:pPr>
            <a:r>
              <a:t>・Increased release speed through automation and Infrastructure as Code (IaC)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・System downtime for users</a:t>
            </a:r>
          </a:p>
          <a:p>
            <a:pPr>
              <a:defRPr sz="900"/>
            </a:pPr>
            <a:r>
              <a:t>・Release speed of new features</a:t>
            </a:r>
          </a:p>
          <a:p>
            <a:pPr>
              <a:defRPr sz="900"/>
            </a:pPr>
            <a:r>
              <a:t>・System reliability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・Reliable system operation by applying software engineering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new operational methodologies</a:t>
            </a:r>
          </a:p>
          <a:p>
            <a:pPr>
              <a:defRPr sz="900"/>
            </a:pPr>
            <a:r>
              <a:t>・Ability to improve both system reliability and release speed of new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・Seminars and conferences</a:t>
            </a:r>
          </a:p>
          <a:p>
            <a:pPr>
              <a:defRPr sz="900"/>
            </a:pPr>
            <a:r>
              <a:t>・Partnerships (e.g., IT consulting firms)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suffering from system downtime</a:t>
            </a:r>
          </a:p>
          <a:p>
            <a:pPr>
              <a:defRPr sz="900"/>
            </a:pPr>
            <a:r>
              <a:t>・Companies experiencing slow release of new 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・Engineer salaries</a:t>
            </a:r>
          </a:p>
          <a:p>
            <a:pPr>
              <a:defRPr sz="900"/>
            </a:pPr>
            <a:r>
              <a:t>・Marketing and sales costs</a:t>
            </a:r>
          </a:p>
          <a:p>
            <a:pPr>
              <a:defRPr sz="900"/>
            </a:pPr>
            <a:r>
              <a:t>・R&amp;D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・Service contract fees</a:t>
            </a:r>
          </a:p>
          <a:p>
            <a:pPr>
              <a:defRPr sz="900"/>
            </a:pPr>
            <a:r>
              <a:t>・Software license fees</a:t>
            </a:r>
          </a:p>
          <a:p>
            <a:pPr>
              <a:defRPr sz="900"/>
            </a:pPr>
            <a:r>
              <a:t>・Consulting fees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nCino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2012-07-12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・Inefficient and slow procedures due to legacy systems in the banking industry</a:t>
            </a:r>
          </a:p>
          <a:p>
            <a:pPr>
              <a:defRPr sz="900"/>
            </a:pPr>
            <a:r>
              <a:t>・Poor customer experience and low satisfaction</a:t>
            </a:r>
          </a:p>
          <a:p>
            <a:pPr>
              <a:defRPr sz="900"/>
            </a:pPr>
            <a:r>
              <a:t>・Difficulties in regulatory compliance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・Cloud-based centralized banking operating system</a:t>
            </a:r>
          </a:p>
          <a:p>
            <a:pPr>
              <a:defRPr sz="900"/>
            </a:pPr>
            <a:r>
              <a:t>・Digitization to improve customer service</a:t>
            </a:r>
          </a:p>
          <a:p>
            <a:pPr>
              <a:defRPr sz="900"/>
            </a:pPr>
            <a:r>
              <a:t>・Dashboard for real-time monitoring and reporting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new banks registered on the platform</a:t>
            </a:r>
          </a:p>
          <a:p>
            <a:pPr>
              <a:defRPr sz="900"/>
            </a:pPr>
            <a:r>
              <a:t>・Volume of transactions by banks</a:t>
            </a:r>
          </a:p>
          <a:p>
            <a:pPr>
              <a:defRPr sz="900"/>
            </a:pPr>
            <a:r>
              <a:t>・Customer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・A centralized system that digitizes and streamlines the bank's business processes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・Platform developed from the beginning as cloud-based, unlike existing bank legacy systems</a:t>
            </a:r>
          </a:p>
          <a:p>
            <a:pPr>
              <a:defRPr sz="900"/>
            </a:pPr>
            <a:r>
              <a:t>・Services embedded within the Salesforce ecosystem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・Direct partnerships with banks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・Banks looking to migrate from legacy systems</a:t>
            </a:r>
          </a:p>
          <a:p>
            <a:pPr>
              <a:defRPr sz="900"/>
            </a:pPr>
            <a:r>
              <a:t>・Banks looking to improve customer experience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・Engineer salaries</a:t>
            </a:r>
          </a:p>
          <a:p>
            <a:pPr>
              <a:defRPr sz="900"/>
            </a:pPr>
            <a:r>
              <a:t>・Cloud infrastructure maintenance costs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subscription fees</a:t>
            </a:r>
          </a:p>
          <a:p>
            <a:pPr>
              <a:defRPr sz="900"/>
            </a:pPr>
            <a:r>
              <a:t>・Support and customization service fees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