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887200" cy="457200"/>
          </a:xfrm>
          <a:prstGeom prst="rect">
            <a:avLst/>
          </a:prstGeom>
          <a:noFill/>
        </p:spPr>
        <p:txBody>
          <a:bodyPr wrap="none">
            <a:spAutoFit/>
          </a:bodyPr>
          <a:lstStyle/>
          <a:p/>
          <a:p>
            <a:pPr algn="l">
              <a:defRPr sz="2000"/>
            </a:pPr>
            <a:r>
              <a:t>Google (at the beginning)</a:t>
            </a:r>
          </a:p>
        </p:txBody>
      </p:sp>
      <p:sp>
        <p:nvSpPr>
          <p:cNvPr id="3" name="TextBox 2"/>
          <p:cNvSpPr txBox="1"/>
          <p:nvPr/>
        </p:nvSpPr>
        <p:spPr>
          <a:xfrm>
            <a:off x="12801600" y="457200"/>
            <a:ext cx="914400" cy="457200"/>
          </a:xfrm>
          <a:prstGeom prst="rect">
            <a:avLst/>
          </a:prstGeom>
          <a:noFill/>
        </p:spPr>
        <p:txBody>
          <a:bodyPr wrap="none">
            <a:spAutoFit/>
          </a:bodyPr>
          <a:lstStyle/>
          <a:p/>
          <a:p>
            <a:pPr algn="r">
              <a:defRPr sz="2000"/>
            </a:pPr>
            <a:r>
              <a:t>1998-09-04</a:t>
            </a:r>
          </a:p>
        </p:txBody>
      </p:sp>
      <p:sp>
        <p:nvSpPr>
          <p:cNvPr id="4" name="TextBox 3"/>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・ウェブページの検索が不完全で不便</a:t>
            </a:r>
          </a:p>
          <a:p>
            <a:pPr>
              <a:defRPr sz="900"/>
            </a:pPr>
            <a:r>
              <a:t>・検索結果の品質が一定でない</a:t>
            </a:r>
          </a:p>
          <a:p>
            <a:pPr>
              <a:defRPr sz="900"/>
            </a:pPr>
            <a:r>
              <a:t>・検索結果のリレバンスが低い</a:t>
            </a:r>
          </a:p>
        </p:txBody>
      </p:sp>
      <p:sp>
        <p:nvSpPr>
          <p:cNvPr id="5" name="TextBox 4"/>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・PageRankアルゴリズムを使用した高品質な検索エンジン</a:t>
            </a:r>
          </a:p>
          <a:p>
            <a:pPr>
              <a:defRPr sz="900"/>
            </a:pPr>
            <a:r>
              <a:t>・ユーザーの検索体験を改善</a:t>
            </a:r>
          </a:p>
          <a:p>
            <a:pPr>
              <a:defRPr sz="900"/>
            </a:pPr>
            <a:r>
              <a:t>・ウェブページの整理と検索の効率化</a:t>
            </a:r>
          </a:p>
        </p:txBody>
      </p:sp>
      <p:sp>
        <p:nvSpPr>
          <p:cNvPr id="6" name="TextBox 5"/>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・検索クエリ数</a:t>
            </a:r>
          </a:p>
          <a:p>
            <a:pPr>
              <a:defRPr sz="900"/>
            </a:pPr>
            <a:r>
              <a:t>・アクティブユーザー数</a:t>
            </a:r>
          </a:p>
          <a:p>
            <a:pPr>
              <a:defRPr sz="900"/>
            </a:pPr>
            <a:r>
              <a:t>・ユーザーフィードバック</a:t>
            </a:r>
          </a:p>
        </p:txBody>
      </p:sp>
      <p:sp>
        <p:nvSpPr>
          <p:cNvPr id="7" name="TextBox 6"/>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・最も関連性の高い情報を素早く見つける</a:t>
            </a:r>
          </a:p>
          <a:p>
            <a:pPr>
              <a:defRPr sz="900"/>
            </a:pPr>
            <a:r>
              <a:t>・ウェブを効率的に探索するための強力なツール</a:t>
            </a:r>
          </a:p>
        </p:txBody>
      </p:sp>
      <p:sp>
        <p:nvSpPr>
          <p:cNvPr id="8" name="TextBox 7"/>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・高度な検索アルゴリズム (PageRank)</a:t>
            </a:r>
          </a:p>
          <a:p>
            <a:pPr>
              <a:defRPr sz="900"/>
            </a:pPr>
            <a:r>
              <a:t>・他の検索エンジンと比べて優れた検索結果</a:t>
            </a:r>
          </a:p>
        </p:txBody>
      </p:sp>
      <p:sp>
        <p:nvSpPr>
          <p:cNvPr id="9" name="TextBox 8"/>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・ウェブサイト</a:t>
            </a:r>
          </a:p>
          <a:p>
            <a:pPr>
              <a:defRPr sz="900"/>
            </a:pPr>
            <a:r>
              <a:t>・ワード・オブ・マウス</a:t>
            </a:r>
          </a:p>
          <a:p>
            <a:pPr>
              <a:defRPr sz="900"/>
            </a:pPr>
            <a:r>
              <a:t>・メディア露出</a:t>
            </a:r>
          </a:p>
        </p:txBody>
      </p:sp>
      <p:sp>
        <p:nvSpPr>
          <p:cNvPr id="10" name="TextBox 9"/>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・インターネットユーザー全体</a:t>
            </a:r>
          </a:p>
          <a:p>
            <a:pPr>
              <a:defRPr sz="900"/>
            </a:pPr>
            <a:r>
              <a:t>・ビジネスで情報を必要とする人々</a:t>
            </a:r>
          </a:p>
        </p:txBody>
      </p:sp>
      <p:sp>
        <p:nvSpPr>
          <p:cNvPr id="11" name="TextBox 10"/>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・サーバーとインフラストラクチャの維持</a:t>
            </a:r>
          </a:p>
          <a:p>
            <a:pPr>
              <a:defRPr sz="900"/>
            </a:pPr>
            <a:r>
              <a:t>・アルゴリズムとソフトウェアの開発</a:t>
            </a:r>
          </a:p>
          <a:p>
            <a:pPr>
              <a:defRPr sz="900"/>
            </a:pPr>
            <a:r>
              <a:t>・マーケティングとブランド構築</a:t>
            </a:r>
          </a:p>
        </p:txBody>
      </p:sp>
      <p:sp>
        <p:nvSpPr>
          <p:cNvPr id="12" name="TextBox 11"/>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・広告収入 (AdWordsとAdSense)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887200" cy="457200"/>
          </a:xfrm>
          <a:prstGeom prst="rect">
            <a:avLst/>
          </a:prstGeom>
          <a:noFill/>
        </p:spPr>
        <p:txBody>
          <a:bodyPr wrap="none">
            <a:spAutoFit/>
          </a:bodyPr>
          <a:lstStyle/>
          <a:p/>
          <a:p>
            <a:pPr algn="l">
              <a:defRPr sz="2000"/>
            </a:pPr>
            <a:r>
              <a:t>NANOX</a:t>
            </a:r>
          </a:p>
        </p:txBody>
      </p:sp>
      <p:sp>
        <p:nvSpPr>
          <p:cNvPr id="3" name="TextBox 2"/>
          <p:cNvSpPr txBox="1"/>
          <p:nvPr/>
        </p:nvSpPr>
        <p:spPr>
          <a:xfrm>
            <a:off x="12801600" y="457200"/>
            <a:ext cx="914400" cy="457200"/>
          </a:xfrm>
          <a:prstGeom prst="rect">
            <a:avLst/>
          </a:prstGeom>
          <a:noFill/>
        </p:spPr>
        <p:txBody>
          <a:bodyPr wrap="none">
            <a:spAutoFit/>
          </a:bodyPr>
          <a:lstStyle/>
          <a:p/>
          <a:p>
            <a:pPr algn="r">
              <a:defRPr sz="2000"/>
            </a:pPr>
            <a:r>
              <a:t>2016-01-01</a:t>
            </a:r>
          </a:p>
        </p:txBody>
      </p:sp>
      <p:sp>
        <p:nvSpPr>
          <p:cNvPr id="4" name="TextBox 3"/>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・X線装置の高コスト</a:t>
            </a:r>
          </a:p>
          <a:p>
            <a:pPr>
              <a:defRPr sz="900"/>
            </a:pPr>
            <a:r>
              <a:t>・アクセス困難な地域での医療診断の限定性</a:t>
            </a:r>
          </a:p>
          <a:p>
            <a:pPr>
              <a:defRPr sz="900"/>
            </a:pPr>
            <a:r>
              <a:t>・診断結果の待ち時間</a:t>
            </a:r>
          </a:p>
        </p:txBody>
      </p:sp>
      <p:sp>
        <p:nvSpPr>
          <p:cNvPr id="5" name="TextBox 4"/>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・低コストで小型のX線機器 (Nanox.ARC)</a:t>
            </a:r>
          </a:p>
          <a:p>
            <a:pPr>
              <a:defRPr sz="900"/>
            </a:pPr>
            <a:r>
              <a:t>・クラウドベースの診断ネットワーク (Nanox.Cloud)</a:t>
            </a:r>
          </a:p>
          <a:p>
            <a:pPr>
              <a:defRPr sz="900"/>
            </a:pPr>
            <a:r>
              <a:t>・AIを使用した即時の診断サポート</a:t>
            </a:r>
          </a:p>
        </p:txBody>
      </p:sp>
      <p:sp>
        <p:nvSpPr>
          <p:cNvPr id="6" name="TextBox 5"/>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・Nanox.ARCの出荷数</a:t>
            </a:r>
          </a:p>
          <a:p>
            <a:pPr>
              <a:defRPr sz="900"/>
            </a:pPr>
            <a:r>
              <a:t>・Nanox.Cloudへの接続数</a:t>
            </a:r>
          </a:p>
          <a:p>
            <a:pPr>
              <a:defRPr sz="900"/>
            </a:pPr>
            <a:r>
              <a:t>・AIによる診断処理量</a:t>
            </a:r>
          </a:p>
        </p:txBody>
      </p:sp>
      <p:sp>
        <p:nvSpPr>
          <p:cNvPr id="7" name="TextBox 6"/>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・低コストでアクセス可能なX線診断技術の提供</a:t>
            </a:r>
          </a:p>
        </p:txBody>
      </p:sp>
      <p:sp>
        <p:nvSpPr>
          <p:cNvPr id="8" name="TextBox 7"/>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・革新的な低コストX線装置の開発</a:t>
            </a:r>
          </a:p>
          <a:p>
            <a:pPr>
              <a:defRPr sz="900"/>
            </a:pPr>
            <a:r>
              <a:t>・クラウドベースの診断プラットフォームを組み合わせた統合ソリューション</a:t>
            </a:r>
          </a:p>
        </p:txBody>
      </p:sp>
      <p:sp>
        <p:nvSpPr>
          <p:cNvPr id="9" name="TextBox 8"/>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・医療機関へのダイレクトセールス</a:t>
            </a:r>
          </a:p>
          <a:p>
            <a:pPr>
              <a:defRPr sz="900"/>
            </a:pPr>
            <a:r>
              <a:t>・医療関連のイベントやカンファレンス</a:t>
            </a:r>
          </a:p>
          <a:p>
            <a:pPr>
              <a:defRPr sz="900"/>
            </a:pPr>
            <a:r>
              <a:t>・オンライン（ウェブサイト、ソーシャルメディア）</a:t>
            </a:r>
          </a:p>
        </p:txBody>
      </p:sp>
      <p:sp>
        <p:nvSpPr>
          <p:cNvPr id="10" name="TextBox 9"/>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・開発途上国の医療機関</a:t>
            </a:r>
          </a:p>
          <a:p>
            <a:pPr>
              <a:defRPr sz="900"/>
            </a:pPr>
            <a:r>
              <a:t>・地方のクリニックや小規模な病院</a:t>
            </a:r>
          </a:p>
          <a:p>
            <a:pPr>
              <a:defRPr sz="900"/>
            </a:pPr>
            <a:r>
              <a:t>・大規模な医療機関や病院</a:t>
            </a:r>
          </a:p>
        </p:txBody>
      </p:sp>
      <p:sp>
        <p:nvSpPr>
          <p:cNvPr id="11" name="TextBox 10"/>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・研究開発費用</a:t>
            </a:r>
          </a:p>
          <a:p>
            <a:pPr>
              <a:defRPr sz="900"/>
            </a:pPr>
            <a:r>
              <a:t>・生産コスト</a:t>
            </a:r>
          </a:p>
          <a:p>
            <a:pPr>
              <a:defRPr sz="900"/>
            </a:pPr>
            <a:r>
              <a:t>・マーケティングと営業のコスト</a:t>
            </a:r>
          </a:p>
        </p:txBody>
      </p:sp>
      <p:sp>
        <p:nvSpPr>
          <p:cNvPr id="12" name="TextBox 11"/>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・Nanox.ARCの販売</a:t>
            </a:r>
          </a:p>
          <a:p>
            <a:pPr>
              <a:defRPr sz="900"/>
            </a:pPr>
            <a:r>
              <a:t>・Nanox.Cloudのサービス利用料</a:t>
            </a:r>
          </a:p>
          <a:p>
            <a:pPr>
              <a:defRPr sz="900"/>
            </a:pPr>
            <a:r>
              <a:t>・AI診断サポートの利用料</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887200" cy="457200"/>
          </a:xfrm>
          <a:prstGeom prst="rect">
            <a:avLst/>
          </a:prstGeom>
          <a:noFill/>
        </p:spPr>
        <p:txBody>
          <a:bodyPr wrap="none">
            <a:spAutoFit/>
          </a:bodyPr>
          <a:lstStyle/>
          <a:p/>
          <a:p>
            <a:pPr algn="l">
              <a:defRPr sz="2000"/>
            </a:pPr>
            <a:r>
              <a:t>Snowflake</a:t>
            </a:r>
          </a:p>
        </p:txBody>
      </p:sp>
      <p:sp>
        <p:nvSpPr>
          <p:cNvPr id="3" name="TextBox 2"/>
          <p:cNvSpPr txBox="1"/>
          <p:nvPr/>
        </p:nvSpPr>
        <p:spPr>
          <a:xfrm>
            <a:off x="12801600" y="457200"/>
            <a:ext cx="914400" cy="457200"/>
          </a:xfrm>
          <a:prstGeom prst="rect">
            <a:avLst/>
          </a:prstGeom>
          <a:noFill/>
        </p:spPr>
        <p:txBody>
          <a:bodyPr wrap="none">
            <a:spAutoFit/>
          </a:bodyPr>
          <a:lstStyle/>
          <a:p/>
          <a:p>
            <a:pPr algn="r">
              <a:defRPr sz="2000"/>
            </a:pPr>
            <a:r>
              <a:t>2012-07-01</a:t>
            </a:r>
          </a:p>
        </p:txBody>
      </p:sp>
      <p:sp>
        <p:nvSpPr>
          <p:cNvPr id="4" name="TextBox 3"/>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・既存のデータウェアハウスのスケーリング問題</a:t>
            </a:r>
          </a:p>
          <a:p>
            <a:pPr>
              <a:defRPr sz="900"/>
            </a:pPr>
            <a:r>
              <a:t>・データの一貫性とセキュリティの問題</a:t>
            </a:r>
          </a:p>
          <a:p>
            <a:pPr>
              <a:defRPr sz="900"/>
            </a:pPr>
            <a:r>
              <a:t>・データの処理速度の遅さ</a:t>
            </a:r>
          </a:p>
        </p:txBody>
      </p:sp>
      <p:sp>
        <p:nvSpPr>
          <p:cNvPr id="5" name="TextBox 4"/>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・クラウドネイティブのデータウェアハウス</a:t>
            </a:r>
          </a:p>
          <a:p>
            <a:pPr>
              <a:defRPr sz="900"/>
            </a:pPr>
            <a:r>
              <a:t>・オンデマンドでスケーリング可能なストレージとコンピューティングリソース</a:t>
            </a:r>
          </a:p>
          <a:p>
            <a:pPr>
              <a:defRPr sz="900"/>
            </a:pPr>
            <a:r>
              <a:t>・データの一元管理と高速なクエリ処理</a:t>
            </a:r>
          </a:p>
        </p:txBody>
      </p:sp>
      <p:sp>
        <p:nvSpPr>
          <p:cNvPr id="6" name="TextBox 5"/>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・アクティブユーザー数</a:t>
            </a:r>
          </a:p>
          <a:p>
            <a:pPr>
              <a:defRPr sz="900"/>
            </a:pPr>
            <a:r>
              <a:t>・使用されるストレージとコンピューティングリソースの量</a:t>
            </a:r>
          </a:p>
          <a:p>
            <a:pPr>
              <a:defRPr sz="900"/>
            </a:pPr>
            <a:r>
              <a:t>・データウェアハウスへのクエリ数</a:t>
            </a:r>
          </a:p>
        </p:txBody>
      </p:sp>
      <p:sp>
        <p:nvSpPr>
          <p:cNvPr id="7" name="TextBox 6"/>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・クラウド上で高速かつスケーラブルなデータウェアハウスの提供</a:t>
            </a:r>
          </a:p>
        </p:txBody>
      </p:sp>
      <p:sp>
        <p:nvSpPr>
          <p:cNvPr id="8" name="TextBox 7"/>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・データウェアハウスのスケーリングとクエリ性能を両立したクラウドネイティブ設計</a:t>
            </a:r>
          </a:p>
          <a:p>
            <a:pPr>
              <a:defRPr sz="900"/>
            </a:pPr>
            <a:r>
              <a:t>・オンデマンドでのスケーリングと料金体系</a:t>
            </a:r>
          </a:p>
        </p:txBody>
      </p:sp>
      <p:sp>
        <p:nvSpPr>
          <p:cNvPr id="9" name="TextBox 8"/>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・ウェブサイト</a:t>
            </a:r>
          </a:p>
          <a:p>
            <a:pPr>
              <a:defRPr sz="900"/>
            </a:pPr>
            <a:r>
              <a:t>・クラウドマーケットプレイス</a:t>
            </a:r>
          </a:p>
          <a:p>
            <a:pPr>
              <a:defRPr sz="900"/>
            </a:pPr>
            <a:r>
              <a:t>・ダイレクトセールスとパートナーシップ</a:t>
            </a:r>
          </a:p>
        </p:txBody>
      </p:sp>
      <p:sp>
        <p:nvSpPr>
          <p:cNvPr id="10" name="TextBox 9"/>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・大企業</a:t>
            </a:r>
          </a:p>
          <a:p>
            <a:pPr>
              <a:defRPr sz="900"/>
            </a:pPr>
            <a:r>
              <a:t>・テックスタートアップ</a:t>
            </a:r>
          </a:p>
          <a:p>
            <a:pPr>
              <a:defRPr sz="900"/>
            </a:pPr>
            <a:r>
              <a:t>・データ分析を必要とする各種業界</a:t>
            </a:r>
          </a:p>
        </p:txBody>
      </p:sp>
      <p:sp>
        <p:nvSpPr>
          <p:cNvPr id="11" name="TextBox 10"/>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・プラットフォームの開発とメンテナンス</a:t>
            </a:r>
          </a:p>
          <a:p>
            <a:pPr>
              <a:defRPr sz="900"/>
            </a:pPr>
            <a:r>
              <a:t>・クラウドサービスの利用費用</a:t>
            </a:r>
          </a:p>
          <a:p>
            <a:pPr>
              <a:defRPr sz="900"/>
            </a:pPr>
            <a:r>
              <a:t>・マーケティングとセールスのコスト</a:t>
            </a:r>
          </a:p>
        </p:txBody>
      </p:sp>
      <p:sp>
        <p:nvSpPr>
          <p:cNvPr id="12" name="TextBox 11"/>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・利用量に応じた課金</a:t>
            </a:r>
          </a:p>
          <a:p>
            <a:pPr>
              <a:defRPr sz="900"/>
            </a:pPr>
            <a:r>
              <a:t>・長期利用向けの料金プラン</a:t>
            </a:r>
          </a:p>
          <a:p>
            <a:pPr>
              <a:defRPr sz="900"/>
            </a:pPr>
            <a:r>
              <a:t>・データ移行やコンサルティングサービスの費用</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887200" cy="457200"/>
          </a:xfrm>
          <a:prstGeom prst="rect">
            <a:avLst/>
          </a:prstGeom>
          <a:noFill/>
        </p:spPr>
        <p:txBody>
          <a:bodyPr wrap="none">
            <a:spAutoFit/>
          </a:bodyPr>
          <a:lstStyle/>
          <a:p/>
          <a:p>
            <a:pPr algn="l">
              <a:defRPr sz="2000"/>
            </a:pPr>
            <a:r>
              <a:t>C3.AI</a:t>
            </a:r>
          </a:p>
        </p:txBody>
      </p:sp>
      <p:sp>
        <p:nvSpPr>
          <p:cNvPr id="3" name="TextBox 2"/>
          <p:cNvSpPr txBox="1"/>
          <p:nvPr/>
        </p:nvSpPr>
        <p:spPr>
          <a:xfrm>
            <a:off x="12801600" y="457200"/>
            <a:ext cx="914400" cy="457200"/>
          </a:xfrm>
          <a:prstGeom prst="rect">
            <a:avLst/>
          </a:prstGeom>
          <a:noFill/>
        </p:spPr>
        <p:txBody>
          <a:bodyPr wrap="none">
            <a:spAutoFit/>
          </a:bodyPr>
          <a:lstStyle/>
          <a:p/>
          <a:p>
            <a:pPr algn="r">
              <a:defRPr sz="2000"/>
            </a:pPr>
            <a:r>
              <a:t>2009-01-01</a:t>
            </a:r>
          </a:p>
        </p:txBody>
      </p:sp>
      <p:sp>
        <p:nvSpPr>
          <p:cNvPr id="4" name="TextBox 3"/>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・AIとビッグデータの活用が困難</a:t>
            </a:r>
          </a:p>
          <a:p>
            <a:pPr>
              <a:defRPr sz="900"/>
            </a:pPr>
            <a:r>
              <a:t>・既存のエンタープライズシステムとの統合が難しい</a:t>
            </a:r>
          </a:p>
          <a:p>
            <a:pPr>
              <a:defRPr sz="900"/>
            </a:pPr>
            <a:r>
              <a:t>・スケーラブルなAIソリューションが不足</a:t>
            </a:r>
          </a:p>
        </p:txBody>
      </p:sp>
      <p:sp>
        <p:nvSpPr>
          <p:cNvPr id="5" name="TextBox 4"/>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・AIとビッグデータ向けの統合プラットフォーム</a:t>
            </a:r>
          </a:p>
          <a:p>
            <a:pPr>
              <a:defRPr sz="900"/>
            </a:pPr>
            <a:r>
              <a:t>・エンタープライズシステムとの簡単な統合</a:t>
            </a:r>
          </a:p>
          <a:p>
            <a:pPr>
              <a:defRPr sz="900"/>
            </a:pPr>
            <a:r>
              <a:t>・高度にスケーラブルなAIアプリケーション</a:t>
            </a:r>
          </a:p>
        </p:txBody>
      </p:sp>
      <p:sp>
        <p:nvSpPr>
          <p:cNvPr id="6" name="TextBox 5"/>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・プラットフォーム上で動作するAIアプリケーション数</a:t>
            </a:r>
          </a:p>
          <a:p>
            <a:pPr>
              <a:defRPr sz="900"/>
            </a:pPr>
            <a:r>
              <a:t>・データ処理量</a:t>
            </a:r>
          </a:p>
          <a:p>
            <a:pPr>
              <a:defRPr sz="900"/>
            </a:pPr>
            <a:r>
              <a:t>・顧客満足度とリピート率</a:t>
            </a:r>
          </a:p>
        </p:txBody>
      </p:sp>
      <p:sp>
        <p:nvSpPr>
          <p:cNvPr id="7" name="TextBox 6"/>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・AIを活用したビジネス変革を可能にするプラットフォーム</a:t>
            </a:r>
          </a:p>
        </p:txBody>
      </p:sp>
      <p:sp>
        <p:nvSpPr>
          <p:cNvPr id="8" name="TextBox 7"/>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・一貫したAIソリューションの提供</a:t>
            </a:r>
          </a:p>
          <a:p>
            <a:pPr>
              <a:defRPr sz="900"/>
            </a:pPr>
            <a:r>
              <a:t>・既存システムとの高度な統合能力</a:t>
            </a:r>
          </a:p>
        </p:txBody>
      </p:sp>
      <p:sp>
        <p:nvSpPr>
          <p:cNvPr id="9" name="TextBox 8"/>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・ウェブサイト</a:t>
            </a:r>
          </a:p>
          <a:p>
            <a:pPr>
              <a:defRPr sz="900"/>
            </a:pPr>
            <a:r>
              <a:t>・ダイレクトセールス</a:t>
            </a:r>
          </a:p>
          <a:p>
            <a:pPr>
              <a:defRPr sz="900"/>
            </a:pPr>
            <a:r>
              <a:t>・パートナーシップ</a:t>
            </a:r>
          </a:p>
        </p:txBody>
      </p:sp>
      <p:sp>
        <p:nvSpPr>
          <p:cNvPr id="10" name="TextBox 9"/>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・大企業</a:t>
            </a:r>
          </a:p>
          <a:p>
            <a:pPr>
              <a:defRPr sz="900"/>
            </a:pPr>
            <a:r>
              <a:t>・エンタープライズ向けソフトウェア開発者</a:t>
            </a:r>
          </a:p>
        </p:txBody>
      </p:sp>
      <p:sp>
        <p:nvSpPr>
          <p:cNvPr id="11" name="TextBox 10"/>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・プラットフォームの開発とメンテナンス</a:t>
            </a:r>
          </a:p>
          <a:p>
            <a:pPr>
              <a:defRPr sz="900"/>
            </a:pPr>
            <a:r>
              <a:t>・営業とマーケティングのコスト</a:t>
            </a:r>
          </a:p>
          <a:p>
            <a:pPr>
              <a:defRPr sz="900"/>
            </a:pPr>
            <a:r>
              <a:t>・顧客サポートとトレーニングのコスト</a:t>
            </a:r>
          </a:p>
        </p:txBody>
      </p:sp>
      <p:sp>
        <p:nvSpPr>
          <p:cNvPr id="12" name="TextBox 11"/>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・プラットフォームの利用料</a:t>
            </a:r>
          </a:p>
          <a:p>
            <a:pPr>
              <a:defRPr sz="900"/>
            </a:pPr>
            <a:r>
              <a:t>・ソリューション提供に伴うコンサルティング料</a:t>
            </a:r>
          </a:p>
          <a:p>
            <a:pPr>
              <a:defRPr sz="900"/>
            </a:pPr>
            <a:r>
              <a:t>・カスタマイズと開発支援の費用</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887200" cy="457200"/>
          </a:xfrm>
          <a:prstGeom prst="rect">
            <a:avLst/>
          </a:prstGeom>
          <a:noFill/>
        </p:spPr>
        <p:txBody>
          <a:bodyPr wrap="none">
            <a:spAutoFit/>
          </a:bodyPr>
          <a:lstStyle/>
          <a:p/>
          <a:p>
            <a:pPr algn="l">
              <a:defRPr sz="2000"/>
            </a:pPr>
            <a:r>
              <a:t>Unity</a:t>
            </a:r>
          </a:p>
        </p:txBody>
      </p:sp>
      <p:sp>
        <p:nvSpPr>
          <p:cNvPr id="3" name="TextBox 2"/>
          <p:cNvSpPr txBox="1"/>
          <p:nvPr/>
        </p:nvSpPr>
        <p:spPr>
          <a:xfrm>
            <a:off x="12801600" y="457200"/>
            <a:ext cx="914400" cy="457200"/>
          </a:xfrm>
          <a:prstGeom prst="rect">
            <a:avLst/>
          </a:prstGeom>
          <a:noFill/>
        </p:spPr>
        <p:txBody>
          <a:bodyPr wrap="none">
            <a:spAutoFit/>
          </a:bodyPr>
          <a:lstStyle/>
          <a:p/>
          <a:p>
            <a:pPr algn="r">
              <a:defRPr sz="2000"/>
            </a:pPr>
            <a:r>
              <a:t>2004-08-02</a:t>
            </a:r>
          </a:p>
        </p:txBody>
      </p:sp>
      <p:sp>
        <p:nvSpPr>
          <p:cNvPr id="4" name="TextBox 3"/>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・ゲーム開発の高度なスキルとリソース要件</a:t>
            </a:r>
          </a:p>
          <a:p>
            <a:pPr>
              <a:defRPr sz="900"/>
            </a:pPr>
            <a:r>
              <a:t>・複数のプラットフォームへの移植が困難</a:t>
            </a:r>
          </a:p>
        </p:txBody>
      </p:sp>
      <p:sp>
        <p:nvSpPr>
          <p:cNvPr id="5" name="TextBox 4"/>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・ゲーム開発を簡易化する統合開発環境の提供</a:t>
            </a:r>
          </a:p>
          <a:p>
            <a:pPr>
              <a:defRPr sz="900"/>
            </a:pPr>
            <a:r>
              <a:t>・ワンクリックで複数のプラットフォームに対応</a:t>
            </a:r>
          </a:p>
        </p:txBody>
      </p:sp>
      <p:sp>
        <p:nvSpPr>
          <p:cNvPr id="6" name="TextBox 5"/>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・使用者数</a:t>
            </a:r>
          </a:p>
          <a:p>
            <a:pPr>
              <a:defRPr sz="900"/>
            </a:pPr>
            <a:r>
              <a:t>・開発されたゲーム数</a:t>
            </a:r>
          </a:p>
          <a:p>
            <a:pPr>
              <a:defRPr sz="900"/>
            </a:pPr>
            <a:r>
              <a:t>・利用時間</a:t>
            </a:r>
          </a:p>
        </p:txBody>
      </p:sp>
      <p:sp>
        <p:nvSpPr>
          <p:cNvPr id="7" name="TextBox 6"/>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・ゲーム開発を誰でも簡単に</a:t>
            </a:r>
          </a:p>
        </p:txBody>
      </p:sp>
      <p:sp>
        <p:nvSpPr>
          <p:cNvPr id="8" name="TextBox 7"/>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・初心者からプロまで使えるユーザーフレンドリーなインターフェース</a:t>
            </a:r>
          </a:p>
          <a:p>
            <a:pPr>
              <a:defRPr sz="900"/>
            </a:pPr>
            <a:r>
              <a:t>・広範囲のプラットフォームサポート</a:t>
            </a:r>
          </a:p>
        </p:txBody>
      </p:sp>
      <p:sp>
        <p:nvSpPr>
          <p:cNvPr id="9" name="TextBox 8"/>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・ウェブサイト</a:t>
            </a:r>
          </a:p>
          <a:p>
            <a:pPr>
              <a:defRPr sz="900"/>
            </a:pPr>
            <a:r>
              <a:t>・教育機関とのパートナーシップ</a:t>
            </a:r>
          </a:p>
        </p:txBody>
      </p:sp>
      <p:sp>
        <p:nvSpPr>
          <p:cNvPr id="10" name="TextBox 9"/>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・ゲーム開発者</a:t>
            </a:r>
          </a:p>
          <a:p>
            <a:pPr>
              <a:defRPr sz="900"/>
            </a:pPr>
            <a:r>
              <a:t>・教育機関</a:t>
            </a:r>
          </a:p>
        </p:txBody>
      </p:sp>
      <p:sp>
        <p:nvSpPr>
          <p:cNvPr id="11" name="TextBox 10"/>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・開発とメンテナンスのコスト</a:t>
            </a:r>
          </a:p>
          <a:p>
            <a:pPr>
              <a:defRPr sz="900"/>
            </a:pPr>
            <a:r>
              <a:t>・マーケティングコスト</a:t>
            </a:r>
          </a:p>
        </p:txBody>
      </p:sp>
      <p:sp>
        <p:nvSpPr>
          <p:cNvPr id="12" name="TextBox 11"/>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・プロ版のライセンス販売</a:t>
            </a:r>
          </a:p>
          <a:p>
            <a:pPr>
              <a:defRPr sz="900"/>
            </a:pPr>
            <a:r>
              <a:t>・サービスのサブスクリプション料金</a:t>
            </a:r>
          </a:p>
          <a:p>
            <a:pPr>
              <a:defRPr sz="900"/>
            </a:pPr>
            <a:r>
              <a:t>・Unity Asset Storeからの収益</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887200" cy="457200"/>
          </a:xfrm>
          <a:prstGeom prst="rect">
            <a:avLst/>
          </a:prstGeom>
          <a:noFill/>
        </p:spPr>
        <p:txBody>
          <a:bodyPr wrap="none">
            <a:spAutoFit/>
          </a:bodyPr>
          <a:lstStyle/>
          <a:p/>
          <a:p>
            <a:pPr algn="l">
              <a:defRPr sz="2000"/>
            </a:pPr>
            <a:r>
              <a:t>Roblox</a:t>
            </a:r>
          </a:p>
        </p:txBody>
      </p:sp>
      <p:sp>
        <p:nvSpPr>
          <p:cNvPr id="3" name="TextBox 2"/>
          <p:cNvSpPr txBox="1"/>
          <p:nvPr/>
        </p:nvSpPr>
        <p:spPr>
          <a:xfrm>
            <a:off x="12801600" y="457200"/>
            <a:ext cx="914400" cy="457200"/>
          </a:xfrm>
          <a:prstGeom prst="rect">
            <a:avLst/>
          </a:prstGeom>
          <a:noFill/>
        </p:spPr>
        <p:txBody>
          <a:bodyPr wrap="none">
            <a:spAutoFit/>
          </a:bodyPr>
          <a:lstStyle/>
          <a:p/>
          <a:p>
            <a:pPr algn="r">
              <a:defRPr sz="2000"/>
            </a:pPr>
            <a:r>
              <a:t>2006-09-01</a:t>
            </a:r>
          </a:p>
        </p:txBody>
      </p:sp>
      <p:sp>
        <p:nvSpPr>
          <p:cNvPr id="4" name="TextBox 3"/>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・自分のアイデアを形にできるプラットフォームの不足</a:t>
            </a:r>
          </a:p>
          <a:p>
            <a:pPr>
              <a:defRPr sz="900"/>
            </a:pPr>
            <a:r>
              <a:t>・安全な子供向けオンラインゲーム環境の不足</a:t>
            </a:r>
          </a:p>
        </p:txBody>
      </p:sp>
      <p:sp>
        <p:nvSpPr>
          <p:cNvPr id="5" name="TextBox 4"/>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・ユーザーが自分自身でゲームを作成・共有できるプラットフォーム</a:t>
            </a:r>
          </a:p>
          <a:p>
            <a:pPr>
              <a:defRPr sz="900"/>
            </a:pPr>
            <a:r>
              <a:t>・強力な規範とモデレーションシステムによる安全な環境</a:t>
            </a:r>
          </a:p>
        </p:txBody>
      </p:sp>
      <p:sp>
        <p:nvSpPr>
          <p:cNvPr id="6" name="TextBox 5"/>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・登録ユーザー数</a:t>
            </a:r>
          </a:p>
          <a:p>
            <a:pPr>
              <a:defRPr sz="900"/>
            </a:pPr>
            <a:r>
              <a:t>・作成されたゲーム数</a:t>
            </a:r>
          </a:p>
          <a:p>
            <a:pPr>
              <a:defRPr sz="900"/>
            </a:pPr>
            <a:r>
              <a:t>・平均利用時間</a:t>
            </a:r>
          </a:p>
        </p:txBody>
      </p:sp>
      <p:sp>
        <p:nvSpPr>
          <p:cNvPr id="7" name="TextBox 6"/>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・自分自身でゲームを作り、他の人と共有する体験</a:t>
            </a:r>
          </a:p>
        </p:txBody>
      </p:sp>
      <p:sp>
        <p:nvSpPr>
          <p:cNvPr id="8" name="TextBox 7"/>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・独自のユーザー生成コンテンツと社会体</a:t>
            </a:r>
          </a:p>
          <a:p>
            <a:pPr>
              <a:defRPr sz="900"/>
            </a:pPr>
            <a:r>
              <a:t>・高いブランド認知度と子供向け安全性</a:t>
            </a:r>
          </a:p>
        </p:txBody>
      </p:sp>
      <p:sp>
        <p:nvSpPr>
          <p:cNvPr id="9" name="TextBox 8"/>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・ウェブサイト</a:t>
            </a:r>
          </a:p>
          <a:p>
            <a:pPr>
              <a:defRPr sz="900"/>
            </a:pPr>
            <a:r>
              <a:t>・モバイルアプリ</a:t>
            </a:r>
          </a:p>
        </p:txBody>
      </p:sp>
      <p:sp>
        <p:nvSpPr>
          <p:cNvPr id="10" name="TextBox 9"/>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・子供と若者</a:t>
            </a:r>
          </a:p>
          <a:p>
            <a:pPr>
              <a:defRPr sz="900"/>
            </a:pPr>
            <a:r>
              <a:t>・ゲーム開発を学びたい人々</a:t>
            </a:r>
          </a:p>
        </p:txBody>
      </p:sp>
      <p:sp>
        <p:nvSpPr>
          <p:cNvPr id="11" name="TextBox 10"/>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・プラットフォームの開発とメンテナンス</a:t>
            </a:r>
          </a:p>
          <a:p>
            <a:pPr>
              <a:defRPr sz="900"/>
            </a:pPr>
            <a:r>
              <a:t>・モデレーションと規範の強化</a:t>
            </a:r>
          </a:p>
          <a:p>
            <a:pPr>
              <a:defRPr sz="900"/>
            </a:pPr>
            <a:r>
              <a:t>・マーケティングコスト</a:t>
            </a:r>
          </a:p>
        </p:txBody>
      </p:sp>
      <p:sp>
        <p:nvSpPr>
          <p:cNvPr id="12" name="TextBox 11"/>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・仮想通貨"Robux"の販売</a:t>
            </a:r>
          </a:p>
          <a:p>
            <a:pPr>
              <a:defRPr sz="900"/>
            </a:pPr>
            <a:r>
              <a:t>・サブスクリプション料金</a:t>
            </a:r>
          </a:p>
          <a:p>
            <a:pPr>
              <a:defRPr sz="900"/>
            </a:pPr>
            <a:r>
              <a:t>・アドバタイジング収益</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887200" cy="457200"/>
          </a:xfrm>
          <a:prstGeom prst="rect">
            <a:avLst/>
          </a:prstGeom>
          <a:noFill/>
        </p:spPr>
        <p:txBody>
          <a:bodyPr wrap="none">
            <a:spAutoFit/>
          </a:bodyPr>
          <a:lstStyle/>
          <a:p/>
          <a:p>
            <a:pPr algn="l">
              <a:defRPr sz="2000"/>
            </a:pPr>
            <a:r>
              <a:t>Tesla</a:t>
            </a:r>
          </a:p>
        </p:txBody>
      </p:sp>
      <p:sp>
        <p:nvSpPr>
          <p:cNvPr id="3" name="TextBox 2"/>
          <p:cNvSpPr txBox="1"/>
          <p:nvPr/>
        </p:nvSpPr>
        <p:spPr>
          <a:xfrm>
            <a:off x="12801600" y="457200"/>
            <a:ext cx="914400" cy="457200"/>
          </a:xfrm>
          <a:prstGeom prst="rect">
            <a:avLst/>
          </a:prstGeom>
          <a:noFill/>
        </p:spPr>
        <p:txBody>
          <a:bodyPr wrap="none">
            <a:spAutoFit/>
          </a:bodyPr>
          <a:lstStyle/>
          <a:p/>
          <a:p>
            <a:pPr algn="r">
              <a:defRPr sz="2000"/>
            </a:pPr>
            <a:r>
              <a:t>2003-07-01</a:t>
            </a:r>
          </a:p>
        </p:txBody>
      </p:sp>
      <p:sp>
        <p:nvSpPr>
          <p:cNvPr id="4" name="TextBox 3"/>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・石油依存の高い車両業界</a:t>
            </a:r>
          </a:p>
          <a:p>
            <a:pPr>
              <a:defRPr sz="900"/>
            </a:pPr>
            <a:r>
              <a:t>・環境への悪影響</a:t>
            </a:r>
          </a:p>
        </p:txBody>
      </p:sp>
      <p:sp>
        <p:nvSpPr>
          <p:cNvPr id="5" name="TextBox 4"/>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・高性能で環境に優しい電気自動車の製造</a:t>
            </a:r>
          </a:p>
          <a:p>
            <a:pPr>
              <a:defRPr sz="900"/>
            </a:pPr>
            <a:r>
              <a:t>・電池技術の革新</a:t>
            </a:r>
          </a:p>
        </p:txBody>
      </p:sp>
      <p:sp>
        <p:nvSpPr>
          <p:cNvPr id="6" name="TextBox 5"/>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・販売台数</a:t>
            </a:r>
          </a:p>
          <a:p>
            <a:pPr>
              <a:defRPr sz="900"/>
            </a:pPr>
            <a:r>
              <a:t>・ブランド認知度</a:t>
            </a:r>
          </a:p>
          <a:p>
            <a:pPr>
              <a:defRPr sz="900"/>
            </a:pPr>
            <a:r>
              <a:t>・収益</a:t>
            </a:r>
          </a:p>
        </p:txBody>
      </p:sp>
      <p:sp>
        <p:nvSpPr>
          <p:cNvPr id="7" name="TextBox 6"/>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・高速で持続可能なエネルギー解決策</a:t>
            </a:r>
          </a:p>
        </p:txBody>
      </p:sp>
      <p:sp>
        <p:nvSpPr>
          <p:cNvPr id="8" name="TextBox 7"/>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・ブランド認知度とイノベーション</a:t>
            </a:r>
          </a:p>
          <a:p>
            <a:pPr>
              <a:defRPr sz="900"/>
            </a:pPr>
            <a:r>
              <a:t>・先進的なバッテリーテクノロジー</a:t>
            </a:r>
          </a:p>
        </p:txBody>
      </p:sp>
      <p:sp>
        <p:nvSpPr>
          <p:cNvPr id="9" name="TextBox 8"/>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・直接販売店</a:t>
            </a:r>
          </a:p>
          <a:p>
            <a:pPr>
              <a:defRPr sz="900"/>
            </a:pPr>
            <a:r>
              <a:t>・オンライン販売</a:t>
            </a:r>
          </a:p>
        </p:txBody>
      </p:sp>
      <p:sp>
        <p:nvSpPr>
          <p:cNvPr id="10" name="TextBox 9"/>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・環境に配慮した消費者</a:t>
            </a:r>
          </a:p>
          <a:p>
            <a:pPr>
              <a:defRPr sz="900"/>
            </a:pPr>
            <a:r>
              <a:t>・プレミアムセグメントの自動車購入者</a:t>
            </a:r>
          </a:p>
        </p:txBody>
      </p:sp>
      <p:sp>
        <p:nvSpPr>
          <p:cNvPr id="11" name="TextBox 10"/>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・製造コスト</a:t>
            </a:r>
          </a:p>
          <a:p>
            <a:pPr>
              <a:defRPr sz="900"/>
            </a:pPr>
            <a:r>
              <a:t>・研究開発</a:t>
            </a:r>
          </a:p>
          <a:p>
            <a:pPr>
              <a:defRPr sz="900"/>
            </a:pPr>
            <a:r>
              <a:t>・営業及び管理費用</a:t>
            </a:r>
          </a:p>
        </p:txBody>
      </p:sp>
      <p:sp>
        <p:nvSpPr>
          <p:cNvPr id="12" name="TextBox 11"/>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・車両販売</a:t>
            </a:r>
          </a:p>
          <a:p>
            <a:pPr>
              <a:defRPr sz="900"/>
            </a:pPr>
            <a:r>
              <a:t>・サービスと付属品</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887200" cy="457200"/>
          </a:xfrm>
          <a:prstGeom prst="rect">
            <a:avLst/>
          </a:prstGeom>
          <a:noFill/>
        </p:spPr>
        <p:txBody>
          <a:bodyPr wrap="none">
            <a:spAutoFit/>
          </a:bodyPr>
          <a:lstStyle/>
          <a:p/>
          <a:p>
            <a:pPr algn="l">
              <a:defRPr sz="2000"/>
            </a:pPr>
            <a:r>
              <a:t>SpaceX</a:t>
            </a:r>
          </a:p>
        </p:txBody>
      </p:sp>
      <p:sp>
        <p:nvSpPr>
          <p:cNvPr id="3" name="TextBox 2"/>
          <p:cNvSpPr txBox="1"/>
          <p:nvPr/>
        </p:nvSpPr>
        <p:spPr>
          <a:xfrm>
            <a:off x="12801600" y="457200"/>
            <a:ext cx="914400" cy="457200"/>
          </a:xfrm>
          <a:prstGeom prst="rect">
            <a:avLst/>
          </a:prstGeom>
          <a:noFill/>
        </p:spPr>
        <p:txBody>
          <a:bodyPr wrap="none">
            <a:spAutoFit/>
          </a:bodyPr>
          <a:lstStyle/>
          <a:p/>
          <a:p>
            <a:pPr algn="r">
              <a:defRPr sz="2000"/>
            </a:pPr>
            <a:r>
              <a:t>2002-03-14</a:t>
            </a:r>
          </a:p>
        </p:txBody>
      </p:sp>
      <p:sp>
        <p:nvSpPr>
          <p:cNvPr id="4" name="TextBox 3"/>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・高コストの宇宙探査</a:t>
            </a:r>
          </a:p>
          <a:p>
            <a:pPr>
              <a:defRPr sz="900"/>
            </a:pPr>
            <a:r>
              <a:t>・再利用不可能なロケット</a:t>
            </a:r>
          </a:p>
        </p:txBody>
      </p:sp>
      <p:sp>
        <p:nvSpPr>
          <p:cNvPr id="5" name="TextBox 4"/>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・再利用可能なロケットの開発</a:t>
            </a:r>
          </a:p>
          <a:p>
            <a:pPr>
              <a:defRPr sz="900"/>
            </a:pPr>
            <a:r>
              <a:t>・低コストの宇宙旅行の実現</a:t>
            </a:r>
          </a:p>
        </p:txBody>
      </p:sp>
      <p:sp>
        <p:nvSpPr>
          <p:cNvPr id="6" name="TextBox 5"/>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・打ち上げ数</a:t>
            </a:r>
          </a:p>
          <a:p>
            <a:pPr>
              <a:defRPr sz="900"/>
            </a:pPr>
            <a:r>
              <a:t>・再利用ロケットの成功回数</a:t>
            </a:r>
          </a:p>
          <a:p>
            <a:pPr>
              <a:defRPr sz="900"/>
            </a:pPr>
            <a:r>
              <a:t>・契約数</a:t>
            </a:r>
          </a:p>
        </p:txBody>
      </p:sp>
      <p:sp>
        <p:nvSpPr>
          <p:cNvPr id="7" name="TextBox 6"/>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・人類が宇宙を探査し、他の惑星に住むことを可能にする</a:t>
            </a:r>
          </a:p>
        </p:txBody>
      </p:sp>
      <p:sp>
        <p:nvSpPr>
          <p:cNvPr id="8" name="TextBox 7"/>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・再利用可能なロケット技術</a:t>
            </a:r>
          </a:p>
          <a:p>
            <a:pPr>
              <a:defRPr sz="900"/>
            </a:pPr>
            <a:r>
              <a:t>・強力なブランドとイノベーション</a:t>
            </a:r>
          </a:p>
        </p:txBody>
      </p:sp>
      <p:sp>
        <p:nvSpPr>
          <p:cNvPr id="9" name="TextBox 8"/>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・政府との契約</a:t>
            </a:r>
          </a:p>
          <a:p>
            <a:pPr>
              <a:defRPr sz="900"/>
            </a:pPr>
            <a:r>
              <a:t>・商業打ち上げ契約</a:t>
            </a:r>
          </a:p>
        </p:txBody>
      </p:sp>
      <p:sp>
        <p:nvSpPr>
          <p:cNvPr id="10" name="TextBox 9"/>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・政府機関</a:t>
            </a:r>
          </a:p>
          <a:p>
            <a:pPr>
              <a:defRPr sz="900"/>
            </a:pPr>
            <a:r>
              <a:t>・衛星会社</a:t>
            </a:r>
          </a:p>
        </p:txBody>
      </p:sp>
      <p:sp>
        <p:nvSpPr>
          <p:cNvPr id="11" name="TextBox 10"/>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・ロケットの開発と製造</a:t>
            </a:r>
          </a:p>
          <a:p>
            <a:pPr>
              <a:defRPr sz="900"/>
            </a:pPr>
            <a:r>
              <a:t>・打ち上げ費用</a:t>
            </a:r>
          </a:p>
          <a:p>
            <a:pPr>
              <a:defRPr sz="900"/>
            </a:pPr>
            <a:r>
              <a:t>・研究開発</a:t>
            </a:r>
          </a:p>
        </p:txBody>
      </p:sp>
      <p:sp>
        <p:nvSpPr>
          <p:cNvPr id="12" name="TextBox 11"/>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・打ち上げ契約</a:t>
            </a:r>
          </a:p>
          <a:p>
            <a:pPr>
              <a:defRPr sz="900"/>
            </a:pPr>
            <a:r>
              <a:t>・宇宙旅行の収入</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887200" cy="457200"/>
          </a:xfrm>
          <a:prstGeom prst="rect">
            <a:avLst/>
          </a:prstGeom>
          <a:noFill/>
        </p:spPr>
        <p:txBody>
          <a:bodyPr wrap="none">
            <a:spAutoFit/>
          </a:bodyPr>
          <a:lstStyle/>
          <a:p/>
          <a:p>
            <a:pPr algn="l">
              <a:defRPr sz="2000"/>
            </a:pPr>
            <a:r>
              <a:t>Uber (at the beginning)</a:t>
            </a:r>
          </a:p>
        </p:txBody>
      </p:sp>
      <p:sp>
        <p:nvSpPr>
          <p:cNvPr id="3" name="TextBox 2"/>
          <p:cNvSpPr txBox="1"/>
          <p:nvPr/>
        </p:nvSpPr>
        <p:spPr>
          <a:xfrm>
            <a:off x="12801600" y="457200"/>
            <a:ext cx="914400" cy="457200"/>
          </a:xfrm>
          <a:prstGeom prst="rect">
            <a:avLst/>
          </a:prstGeom>
          <a:noFill/>
        </p:spPr>
        <p:txBody>
          <a:bodyPr wrap="none">
            <a:spAutoFit/>
          </a:bodyPr>
          <a:lstStyle/>
          <a:p/>
          <a:p>
            <a:pPr algn="r">
              <a:defRPr sz="2000"/>
            </a:pPr>
            <a:r>
              <a:t>2009-03-01</a:t>
            </a:r>
          </a:p>
        </p:txBody>
      </p:sp>
      <p:sp>
        <p:nvSpPr>
          <p:cNvPr id="4" name="TextBox 3"/>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・タクシーの利用が不便で時間がかかる</a:t>
            </a:r>
          </a:p>
          <a:p>
            <a:pPr>
              <a:defRPr sz="900"/>
            </a:pPr>
            <a:r>
              <a:t>・タクシーの料金が高い</a:t>
            </a:r>
          </a:p>
          <a:p>
            <a:pPr>
              <a:defRPr sz="900"/>
            </a:pPr>
            <a:r>
              <a:t>・ハイヤー車の予約が難しい</a:t>
            </a:r>
          </a:p>
        </p:txBody>
      </p:sp>
      <p:sp>
        <p:nvSpPr>
          <p:cNvPr id="5" name="TextBox 4"/>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・スマホアプリを通じてリアルタイムで車を呼べるサービス</a:t>
            </a:r>
          </a:p>
          <a:p>
            <a:pPr>
              <a:defRPr sz="900"/>
            </a:pPr>
            <a:r>
              <a:t>・定額制で明確な料金を提示</a:t>
            </a:r>
          </a:p>
          <a:p>
            <a:pPr>
              <a:defRPr sz="900"/>
            </a:pPr>
            <a:r>
              <a:t>・プレミアムなハイヤーサービスを提供</a:t>
            </a:r>
          </a:p>
        </p:txBody>
      </p:sp>
      <p:sp>
        <p:nvSpPr>
          <p:cNvPr id="6" name="TextBox 5"/>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・アプリダウンロード数</a:t>
            </a:r>
          </a:p>
          <a:p>
            <a:pPr>
              <a:defRPr sz="900"/>
            </a:pPr>
            <a:r>
              <a:t>・乗車回数</a:t>
            </a:r>
          </a:p>
          <a:p>
            <a:pPr>
              <a:defRPr sz="900"/>
            </a:pPr>
            <a:r>
              <a:t>・ユーザーフィードバック</a:t>
            </a:r>
          </a:p>
        </p:txBody>
      </p:sp>
      <p:sp>
        <p:nvSpPr>
          <p:cNvPr id="7" name="TextBox 6"/>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・タップするだけでどこでも乗車可能</a:t>
            </a:r>
          </a:p>
          <a:p>
            <a:pPr>
              <a:defRPr sz="900"/>
            </a:pPr>
            <a:r>
              <a:t>・事前に料金がわかる</a:t>
            </a:r>
          </a:p>
          <a:p>
            <a:pPr>
              <a:defRPr sz="900"/>
            </a:pPr>
            <a:r>
              <a:t>・快適な車での移動</a:t>
            </a:r>
          </a:p>
        </p:txBody>
      </p:sp>
      <p:sp>
        <p:nvSpPr>
          <p:cNvPr id="8" name="TextBox 7"/>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・他に同様のサービスが存在しない</a:t>
            </a:r>
          </a:p>
          <a:p>
            <a:pPr>
              <a:defRPr sz="900"/>
            </a:pPr>
            <a:r>
              <a:t>・テクノロジーを活用した新たな車両呼び出し体験</a:t>
            </a:r>
          </a:p>
        </p:txBody>
      </p:sp>
      <p:sp>
        <p:nvSpPr>
          <p:cNvPr id="9" name="TextBox 8"/>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・スマートフォンアプリ</a:t>
            </a:r>
          </a:p>
          <a:p>
            <a:pPr>
              <a:defRPr sz="900"/>
            </a:pPr>
            <a:r>
              <a:t>・ワード・オブ・マウス</a:t>
            </a:r>
          </a:p>
          <a:p>
            <a:pPr>
              <a:defRPr sz="900"/>
            </a:pPr>
            <a:r>
              <a:t>・メディア露出</a:t>
            </a:r>
          </a:p>
        </p:txBody>
      </p:sp>
      <p:sp>
        <p:nvSpPr>
          <p:cNvPr id="10" name="TextBox 9"/>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・ハイヤーサービスを求める富裕層</a:t>
            </a:r>
          </a:p>
          <a:p>
            <a:pPr>
              <a:defRPr sz="900"/>
            </a:pPr>
            <a:r>
              <a:t>・タクシー利用が頻繁なビジネスマン</a:t>
            </a:r>
          </a:p>
        </p:txBody>
      </p:sp>
      <p:sp>
        <p:nvSpPr>
          <p:cNvPr id="11" name="TextBox 10"/>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・アプリの開発とメンテナンス</a:t>
            </a:r>
          </a:p>
          <a:p>
            <a:pPr>
              <a:defRPr sz="900"/>
            </a:pPr>
            <a:r>
              <a:t>・マーケティングとブランド構築</a:t>
            </a:r>
          </a:p>
          <a:p>
            <a:pPr>
              <a:defRPr sz="900"/>
            </a:pPr>
            <a:r>
              <a:t>・カスタマーサポート</a:t>
            </a:r>
          </a:p>
        </p:txBody>
      </p:sp>
      <p:sp>
        <p:nvSpPr>
          <p:cNvPr id="12" name="TextBox 11"/>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・乗車料金</a:t>
            </a:r>
          </a:p>
          <a:p>
            <a:pPr>
              <a:defRPr sz="900"/>
            </a:pPr>
            <a:r>
              <a:t>・プレミアムサービスの提供</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887200" cy="457200"/>
          </a:xfrm>
          <a:prstGeom prst="rect">
            <a:avLst/>
          </a:prstGeom>
          <a:noFill/>
        </p:spPr>
        <p:txBody>
          <a:bodyPr wrap="none">
            <a:spAutoFit/>
          </a:bodyPr>
          <a:lstStyle/>
          <a:p/>
          <a:p>
            <a:pPr algn="l">
              <a:defRPr sz="2000"/>
            </a:pPr>
            <a:r>
              <a:t>Pure Storage (at the beginning)</a:t>
            </a:r>
          </a:p>
        </p:txBody>
      </p:sp>
      <p:sp>
        <p:nvSpPr>
          <p:cNvPr id="3" name="TextBox 2"/>
          <p:cNvSpPr txBox="1"/>
          <p:nvPr/>
        </p:nvSpPr>
        <p:spPr>
          <a:xfrm>
            <a:off x="12801600" y="457200"/>
            <a:ext cx="914400" cy="457200"/>
          </a:xfrm>
          <a:prstGeom prst="rect">
            <a:avLst/>
          </a:prstGeom>
          <a:noFill/>
        </p:spPr>
        <p:txBody>
          <a:bodyPr wrap="none">
            <a:spAutoFit/>
          </a:bodyPr>
          <a:lstStyle/>
          <a:p/>
          <a:p>
            <a:pPr algn="r">
              <a:defRPr sz="2000"/>
            </a:pPr>
            <a:r>
              <a:t>2009-10-01</a:t>
            </a:r>
          </a:p>
        </p:txBody>
      </p:sp>
      <p:sp>
        <p:nvSpPr>
          <p:cNvPr id="4" name="TextBox 3"/>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・高価でパフォーマンスの低い伝統的なディスクベースのストレージ</a:t>
            </a:r>
          </a:p>
          <a:p>
            <a:pPr>
              <a:defRPr sz="900"/>
            </a:pPr>
            <a:r>
              <a:t>・ストレージ管理が複雑で時間がかかる</a:t>
            </a:r>
          </a:p>
        </p:txBody>
      </p:sp>
      <p:sp>
        <p:nvSpPr>
          <p:cNvPr id="5" name="TextBox 4"/>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・100%フラッシュベースのストレージシステム</a:t>
            </a:r>
          </a:p>
          <a:p>
            <a:pPr>
              <a:defRPr sz="900"/>
            </a:pPr>
            <a:r>
              <a:t>・ユーザーフレンドリーな管理インターフェース</a:t>
            </a:r>
          </a:p>
        </p:txBody>
      </p:sp>
      <p:sp>
        <p:nvSpPr>
          <p:cNvPr id="6" name="TextBox 5"/>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・製品販売数</a:t>
            </a:r>
          </a:p>
          <a:p>
            <a:pPr>
              <a:defRPr sz="900"/>
            </a:pPr>
            <a:r>
              <a:t>・新規顧客数</a:t>
            </a:r>
          </a:p>
          <a:p>
            <a:pPr>
              <a:defRPr sz="900"/>
            </a:pPr>
            <a:r>
              <a:t>・カスタマーサティスファクション</a:t>
            </a:r>
          </a:p>
        </p:txBody>
      </p:sp>
      <p:sp>
        <p:nvSpPr>
          <p:cNvPr id="7" name="TextBox 6"/>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・高速でシンプルなストレージソリューション</a:t>
            </a:r>
          </a:p>
        </p:txBody>
      </p:sp>
      <p:sp>
        <p:nvSpPr>
          <p:cNvPr id="8" name="TextBox 7"/>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・フラッシュストレージに特化した先駆者</a:t>
            </a:r>
          </a:p>
          <a:p>
            <a:pPr>
              <a:defRPr sz="900"/>
            </a:pPr>
            <a:r>
              <a:t>・高度なデータ削減技術</a:t>
            </a:r>
          </a:p>
        </p:txBody>
      </p:sp>
      <p:sp>
        <p:nvSpPr>
          <p:cNvPr id="9" name="TextBox 8"/>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・直販</a:t>
            </a:r>
          </a:p>
          <a:p>
            <a:pPr>
              <a:defRPr sz="900"/>
            </a:pPr>
            <a:r>
              <a:t>・パートナー企業</a:t>
            </a:r>
          </a:p>
        </p:txBody>
      </p:sp>
      <p:sp>
        <p:nvSpPr>
          <p:cNvPr id="10" name="TextBox 9"/>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・データ重視のエンタープライズ</a:t>
            </a:r>
          </a:p>
          <a:p>
            <a:pPr>
              <a:defRPr sz="900"/>
            </a:pPr>
            <a:r>
              <a:t>・高性能ストレージを必要とするビジネス</a:t>
            </a:r>
          </a:p>
        </p:txBody>
      </p:sp>
      <p:sp>
        <p:nvSpPr>
          <p:cNvPr id="11" name="TextBox 10"/>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・製品開発と維持</a:t>
            </a:r>
          </a:p>
          <a:p>
            <a:pPr>
              <a:defRPr sz="900"/>
            </a:pPr>
            <a:r>
              <a:t>・マーケティングと販売</a:t>
            </a:r>
          </a:p>
          <a:p>
            <a:pPr>
              <a:defRPr sz="900"/>
            </a:pPr>
            <a:r>
              <a:t>・顧客サポート</a:t>
            </a:r>
          </a:p>
        </p:txBody>
      </p:sp>
      <p:sp>
        <p:nvSpPr>
          <p:cNvPr id="12" name="TextBox 11"/>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・ハードウェアの販売</a:t>
            </a:r>
          </a:p>
          <a:p>
            <a:pPr>
              <a:defRPr sz="900"/>
            </a:pPr>
            <a:r>
              <a:t>・サポートとサービスの料金</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887200" cy="457200"/>
          </a:xfrm>
          <a:prstGeom prst="rect">
            <a:avLst/>
          </a:prstGeom>
          <a:noFill/>
        </p:spPr>
        <p:txBody>
          <a:bodyPr wrap="none">
            <a:spAutoFit/>
          </a:bodyPr>
          <a:lstStyle/>
          <a:p/>
          <a:p>
            <a:pPr algn="l">
              <a:defRPr sz="2000"/>
            </a:pPr>
            <a:r>
              <a:t>Pure Storage (current)</a:t>
            </a:r>
          </a:p>
        </p:txBody>
      </p:sp>
      <p:sp>
        <p:nvSpPr>
          <p:cNvPr id="3" name="TextBox 2"/>
          <p:cNvSpPr txBox="1"/>
          <p:nvPr/>
        </p:nvSpPr>
        <p:spPr>
          <a:xfrm>
            <a:off x="12801600" y="457200"/>
            <a:ext cx="914400" cy="457200"/>
          </a:xfrm>
          <a:prstGeom prst="rect">
            <a:avLst/>
          </a:prstGeom>
          <a:noFill/>
        </p:spPr>
        <p:txBody>
          <a:bodyPr wrap="none">
            <a:spAutoFit/>
          </a:bodyPr>
          <a:lstStyle/>
          <a:p/>
          <a:p>
            <a:pPr algn="r">
              <a:defRPr sz="2000"/>
            </a:pPr>
            <a:r>
              <a:t>2023-07-08</a:t>
            </a:r>
          </a:p>
        </p:txBody>
      </p:sp>
      <p:sp>
        <p:nvSpPr>
          <p:cNvPr id="4" name="TextBox 3"/>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・データ量の増加に対応する必要</a:t>
            </a:r>
          </a:p>
          <a:p>
            <a:pPr>
              <a:defRPr sz="900"/>
            </a:pPr>
            <a:r>
              <a:t>・マルチクラウド環境でのデータ管理の複雑さ</a:t>
            </a:r>
          </a:p>
        </p:txBody>
      </p:sp>
      <p:sp>
        <p:nvSpPr>
          <p:cNvPr id="5" name="TextBox 4"/>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・スケーラブルなオールフラッシュストレージソリューション</a:t>
            </a:r>
          </a:p>
          <a:p>
            <a:pPr>
              <a:defRPr sz="900"/>
            </a:pPr>
            <a:r>
              <a:t>・クラウド対応のデータサービスと統合管理プラットフォーム</a:t>
            </a:r>
          </a:p>
        </p:txBody>
      </p:sp>
      <p:sp>
        <p:nvSpPr>
          <p:cNvPr id="6" name="TextBox 5"/>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・製品販売数</a:t>
            </a:r>
          </a:p>
          <a:p>
            <a:pPr>
              <a:defRPr sz="900"/>
            </a:pPr>
            <a:r>
              <a:t>・新規顧客数</a:t>
            </a:r>
          </a:p>
          <a:p>
            <a:pPr>
              <a:defRPr sz="900"/>
            </a:pPr>
            <a:r>
              <a:t>・クラウドサービスのサブスクリプション数</a:t>
            </a:r>
          </a:p>
        </p:txBody>
      </p:sp>
      <p:sp>
        <p:nvSpPr>
          <p:cNvPr id="7" name="TextBox 6"/>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・高速でシンプル、スケーラブルなクラウド対応ストレージソリューション</a:t>
            </a:r>
          </a:p>
        </p:txBody>
      </p:sp>
      <p:sp>
        <p:nvSpPr>
          <p:cNvPr id="8" name="TextBox 7"/>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・オールフラッシュストレージのパイオニア</a:t>
            </a:r>
          </a:p>
          <a:p>
            <a:pPr>
              <a:defRPr sz="900"/>
            </a:pPr>
            <a:r>
              <a:t>・マルチクラウド対応の強力なデータプラットフォーム</a:t>
            </a:r>
          </a:p>
        </p:txBody>
      </p:sp>
      <p:sp>
        <p:nvSpPr>
          <p:cNvPr id="9" name="TextBox 8"/>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・直販</a:t>
            </a:r>
          </a:p>
          <a:p>
            <a:pPr>
              <a:defRPr sz="900"/>
            </a:pPr>
            <a:r>
              <a:t>・パートナー企業</a:t>
            </a:r>
          </a:p>
          <a:p>
            <a:pPr>
              <a:defRPr sz="900"/>
            </a:pPr>
            <a:r>
              <a:t>・クラウドマーケットプレイス</a:t>
            </a:r>
          </a:p>
        </p:txBody>
      </p:sp>
      <p:sp>
        <p:nvSpPr>
          <p:cNvPr id="10" name="TextBox 9"/>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・データ重視のエンタープライズ</a:t>
            </a:r>
          </a:p>
          <a:p>
            <a:pPr>
              <a:defRPr sz="900"/>
            </a:pPr>
            <a:r>
              <a:t>・マルチクラウドを使用するビジネス</a:t>
            </a:r>
          </a:p>
        </p:txBody>
      </p:sp>
      <p:sp>
        <p:nvSpPr>
          <p:cNvPr id="11" name="TextBox 10"/>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・製品開発と維持</a:t>
            </a:r>
          </a:p>
          <a:p>
            <a:pPr>
              <a:defRPr sz="900"/>
            </a:pPr>
            <a:r>
              <a:t>・マーケティングと販売</a:t>
            </a:r>
          </a:p>
          <a:p>
            <a:pPr>
              <a:defRPr sz="900"/>
            </a:pPr>
            <a:r>
              <a:t>・顧客サポート</a:t>
            </a:r>
          </a:p>
        </p:txBody>
      </p:sp>
      <p:sp>
        <p:nvSpPr>
          <p:cNvPr id="12" name="TextBox 11"/>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・ハードウェアの販売</a:t>
            </a:r>
          </a:p>
          <a:p>
            <a:pPr>
              <a:defRPr sz="900"/>
            </a:pPr>
            <a:r>
              <a:t>・クラウドサービスのサブスクリプション</a:t>
            </a:r>
          </a:p>
          <a:p>
            <a:pPr>
              <a:defRPr sz="900"/>
            </a:pPr>
            <a:r>
              <a:t>・サポートとサービスの料金</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887200" cy="457200"/>
          </a:xfrm>
          <a:prstGeom prst="rect">
            <a:avLst/>
          </a:prstGeom>
          <a:noFill/>
        </p:spPr>
        <p:txBody>
          <a:bodyPr wrap="none">
            <a:spAutoFit/>
          </a:bodyPr>
          <a:lstStyle/>
          <a:p/>
          <a:p>
            <a:pPr algn="l">
              <a:defRPr sz="2000"/>
            </a:pPr>
            <a:r>
              <a:t>Dell EMC APEX (at the beginning)</a:t>
            </a:r>
          </a:p>
        </p:txBody>
      </p:sp>
      <p:sp>
        <p:nvSpPr>
          <p:cNvPr id="3" name="TextBox 2"/>
          <p:cNvSpPr txBox="1"/>
          <p:nvPr/>
        </p:nvSpPr>
        <p:spPr>
          <a:xfrm>
            <a:off x="12801600" y="457200"/>
            <a:ext cx="914400" cy="457200"/>
          </a:xfrm>
          <a:prstGeom prst="rect">
            <a:avLst/>
          </a:prstGeom>
          <a:noFill/>
        </p:spPr>
        <p:txBody>
          <a:bodyPr wrap="none">
            <a:spAutoFit/>
          </a:bodyPr>
          <a:lstStyle/>
          <a:p/>
          <a:p>
            <a:pPr algn="r">
              <a:defRPr sz="2000"/>
            </a:pPr>
            <a:r>
              <a:t>2021-10-01</a:t>
            </a:r>
          </a:p>
        </p:txBody>
      </p:sp>
      <p:sp>
        <p:nvSpPr>
          <p:cNvPr id="4" name="TextBox 3"/>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・ITインフラの管理が複雑で時間がかかる</a:t>
            </a:r>
          </a:p>
          <a:p>
            <a:pPr>
              <a:defRPr sz="900"/>
            </a:pPr>
            <a:r>
              <a:t>・データセンターの拡張やアップグレードが困難</a:t>
            </a:r>
          </a:p>
          <a:p>
            <a:pPr>
              <a:defRPr sz="900"/>
            </a:pPr>
            <a:r>
              <a:t>・CAPEXの重荷</a:t>
            </a:r>
          </a:p>
        </p:txBody>
      </p:sp>
      <p:sp>
        <p:nvSpPr>
          <p:cNvPr id="5" name="TextBox 4"/>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・一括して提供されるITソリューションのプラットフォーム</a:t>
            </a:r>
          </a:p>
          <a:p>
            <a:pPr>
              <a:defRPr sz="900"/>
            </a:pPr>
            <a:r>
              <a:t>・クラウドライクな消費モデル（OPEXベース）</a:t>
            </a:r>
          </a:p>
          <a:p>
            <a:pPr>
              <a:defRPr sz="900"/>
            </a:pPr>
            <a:r>
              <a:t>・適用範囲に応じたスケールアップ・スケールダウンが可能</a:t>
            </a:r>
          </a:p>
        </p:txBody>
      </p:sp>
      <p:sp>
        <p:nvSpPr>
          <p:cNvPr id="6" name="TextBox 5"/>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・使用者数</a:t>
            </a:r>
          </a:p>
          <a:p>
            <a:pPr>
              <a:defRPr sz="900"/>
            </a:pPr>
            <a:r>
              <a:t>・総契約額</a:t>
            </a:r>
          </a:p>
          <a:p>
            <a:pPr>
              <a:defRPr sz="900"/>
            </a:pPr>
            <a:r>
              <a:t>・サービスのアップタイム</a:t>
            </a:r>
          </a:p>
        </p:txBody>
      </p:sp>
      <p:sp>
        <p:nvSpPr>
          <p:cNvPr id="7" name="TextBox 6"/>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・シンプルでフレキシブルなITの消費と管理を可能にする</a:t>
            </a:r>
          </a:p>
        </p:txBody>
      </p:sp>
      <p:sp>
        <p:nvSpPr>
          <p:cNvPr id="8" name="TextBox 7"/>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・Dell EMCの既存の製品と顧客基盤</a:t>
            </a:r>
          </a:p>
          <a:p>
            <a:pPr>
              <a:defRPr sz="900"/>
            </a:pPr>
            <a:r>
              <a:t>・ハードウェアとソフトウェアの統合的な管理</a:t>
            </a:r>
          </a:p>
        </p:txBody>
      </p:sp>
      <p:sp>
        <p:nvSpPr>
          <p:cNvPr id="9" name="TextBox 8"/>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・Dell EMCの既存のビジネスチャネル</a:t>
            </a:r>
          </a:p>
          <a:p>
            <a:pPr>
              <a:defRPr sz="900"/>
            </a:pPr>
            <a:r>
              <a:t>・ウェブサイト</a:t>
            </a:r>
          </a:p>
        </p:txBody>
      </p:sp>
      <p:sp>
        <p:nvSpPr>
          <p:cNvPr id="10" name="TextBox 9"/>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・中小企業</a:t>
            </a:r>
          </a:p>
          <a:p>
            <a:pPr>
              <a:defRPr sz="900"/>
            </a:pPr>
            <a:r>
              <a:t>・エンタープライズ組織</a:t>
            </a:r>
          </a:p>
        </p:txBody>
      </p:sp>
      <p:sp>
        <p:nvSpPr>
          <p:cNvPr id="11" name="TextBox 10"/>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・プラットフォームの開発とメンテナンス</a:t>
            </a:r>
          </a:p>
          <a:p>
            <a:pPr>
              <a:defRPr sz="900"/>
            </a:pPr>
            <a:r>
              <a:t>・ハードウェアとソフトウェアのコスト</a:t>
            </a:r>
          </a:p>
          <a:p>
            <a:pPr>
              <a:defRPr sz="900"/>
            </a:pPr>
            <a:r>
              <a:t>・マーケティングとプロモーション</a:t>
            </a:r>
          </a:p>
        </p:txBody>
      </p:sp>
      <p:sp>
        <p:nvSpPr>
          <p:cNvPr id="12" name="TextBox 11"/>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・サブスクリプション料金</a:t>
            </a:r>
          </a:p>
          <a:p>
            <a:pPr>
              <a:defRPr sz="900"/>
            </a:pPr>
            <a:r>
              <a:t>・サービスとサポートの料金</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887200" cy="457200"/>
          </a:xfrm>
          <a:prstGeom prst="rect">
            <a:avLst/>
          </a:prstGeom>
          <a:noFill/>
        </p:spPr>
        <p:txBody>
          <a:bodyPr wrap="none">
            <a:spAutoFit/>
          </a:bodyPr>
          <a:lstStyle/>
          <a:p/>
          <a:p>
            <a:pPr algn="l">
              <a:defRPr sz="2000"/>
            </a:pPr>
            <a:r>
              <a:t>OpenShift (at the beginning)</a:t>
            </a:r>
          </a:p>
        </p:txBody>
      </p:sp>
      <p:sp>
        <p:nvSpPr>
          <p:cNvPr id="3" name="TextBox 2"/>
          <p:cNvSpPr txBox="1"/>
          <p:nvPr/>
        </p:nvSpPr>
        <p:spPr>
          <a:xfrm>
            <a:off x="12801600" y="457200"/>
            <a:ext cx="914400" cy="457200"/>
          </a:xfrm>
          <a:prstGeom prst="rect">
            <a:avLst/>
          </a:prstGeom>
          <a:noFill/>
        </p:spPr>
        <p:txBody>
          <a:bodyPr wrap="none">
            <a:spAutoFit/>
          </a:bodyPr>
          <a:lstStyle/>
          <a:p/>
          <a:p>
            <a:pPr algn="r">
              <a:defRPr sz="2000"/>
            </a:pPr>
            <a:r>
              <a:t>2011-05-04</a:t>
            </a:r>
          </a:p>
        </p:txBody>
      </p:sp>
      <p:sp>
        <p:nvSpPr>
          <p:cNvPr id="4" name="TextBox 3"/>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・従来のホスティングサービスは設定と管理が難しい</a:t>
            </a:r>
          </a:p>
          <a:p>
            <a:pPr>
              <a:defRPr sz="900"/>
            </a:pPr>
            <a:r>
              <a:t>・オンプレミスのインフラストラクチャはスケーリングが困難</a:t>
            </a:r>
          </a:p>
          <a:p>
            <a:pPr>
              <a:defRPr sz="900"/>
            </a:pPr>
            <a:r>
              <a:t>・自身のアプリケーションを迅速にデプロイする方法がない</a:t>
            </a:r>
          </a:p>
        </p:txBody>
      </p:sp>
      <p:sp>
        <p:nvSpPr>
          <p:cNvPr id="5" name="TextBox 4"/>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・クラウドベースのプラットフォームとしてサービスを提供</a:t>
            </a:r>
          </a:p>
          <a:p>
            <a:pPr>
              <a:defRPr sz="900"/>
            </a:pPr>
            <a:r>
              <a:t>・自動スケーリングとIaC（Infrastructure as Code）を実現</a:t>
            </a:r>
          </a:p>
          <a:p>
            <a:pPr>
              <a:defRPr sz="900"/>
            </a:pPr>
            <a:r>
              <a:t>・容易なアプリケーションデプロイと管理を可能にする</a:t>
            </a:r>
          </a:p>
        </p:txBody>
      </p:sp>
      <p:sp>
        <p:nvSpPr>
          <p:cNvPr id="6" name="TextBox 5"/>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・使用者数</a:t>
            </a:r>
          </a:p>
          <a:p>
            <a:pPr>
              <a:defRPr sz="900"/>
            </a:pPr>
            <a:r>
              <a:t>・デプロイ回数</a:t>
            </a:r>
          </a:p>
          <a:p>
            <a:pPr>
              <a:defRPr sz="900"/>
            </a:pPr>
            <a:r>
              <a:t>・平均アップタイム</a:t>
            </a:r>
          </a:p>
        </p:txBody>
      </p:sp>
      <p:sp>
        <p:nvSpPr>
          <p:cNvPr id="7" name="TextBox 6"/>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・デプロイからスケーリングまでを簡単に行うクラウドサービス</a:t>
            </a:r>
          </a:p>
        </p:txBody>
      </p:sp>
      <p:sp>
        <p:nvSpPr>
          <p:cNvPr id="8" name="TextBox 7"/>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・Red Hatの強力なブランドと既存の顧客基盤</a:t>
            </a:r>
          </a:p>
          <a:p>
            <a:pPr>
              <a:defRPr sz="900"/>
            </a:pPr>
            <a:r>
              <a:t>・Open sourceという特性から広範なコミュニティサポート</a:t>
            </a:r>
          </a:p>
        </p:txBody>
      </p:sp>
      <p:sp>
        <p:nvSpPr>
          <p:cNvPr id="9" name="TextBox 8"/>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・ウェブサイト</a:t>
            </a:r>
          </a:p>
          <a:p>
            <a:pPr>
              <a:defRPr sz="900"/>
            </a:pPr>
            <a:r>
              <a:t>・Red Hatの既存のビジネスチャネル</a:t>
            </a:r>
          </a:p>
          <a:p>
            <a:pPr>
              <a:defRPr sz="900"/>
            </a:pPr>
            <a:r>
              <a:t>・オープンソースコミュニティ</a:t>
            </a:r>
          </a:p>
        </p:txBody>
      </p:sp>
      <p:sp>
        <p:nvSpPr>
          <p:cNvPr id="10" name="TextBox 9"/>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・開発者</a:t>
            </a:r>
          </a:p>
          <a:p>
            <a:pPr>
              <a:defRPr sz="900"/>
            </a:pPr>
            <a:r>
              <a:t>・中小企業</a:t>
            </a:r>
          </a:p>
          <a:p>
            <a:pPr>
              <a:defRPr sz="900"/>
            </a:pPr>
            <a:r>
              <a:t>・エンタープライズ組織</a:t>
            </a:r>
          </a:p>
        </p:txBody>
      </p:sp>
      <p:sp>
        <p:nvSpPr>
          <p:cNvPr id="11" name="TextBox 10"/>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・プラットフォームの開発とメンテナンス</a:t>
            </a:r>
          </a:p>
          <a:p>
            <a:pPr>
              <a:defRPr sz="900"/>
            </a:pPr>
            <a:r>
              <a:t>・クラウドインフラストラクチャの維持</a:t>
            </a:r>
          </a:p>
          <a:p>
            <a:pPr>
              <a:defRPr sz="900"/>
            </a:pPr>
            <a:r>
              <a:t>・マーケティングとプロモーション</a:t>
            </a:r>
          </a:p>
        </p:txBody>
      </p:sp>
      <p:sp>
        <p:nvSpPr>
          <p:cNvPr id="12" name="TextBox 11"/>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・サブスクリプション料金</a:t>
            </a:r>
          </a:p>
          <a:p>
            <a:pPr>
              <a:defRPr sz="900"/>
            </a:pPr>
            <a:r>
              <a:t>・サポートとコンサルティング</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887200" cy="457200"/>
          </a:xfrm>
          <a:prstGeom prst="rect">
            <a:avLst/>
          </a:prstGeom>
          <a:noFill/>
        </p:spPr>
        <p:txBody>
          <a:bodyPr wrap="none">
            <a:spAutoFit/>
          </a:bodyPr>
          <a:lstStyle/>
          <a:p/>
          <a:p>
            <a:pPr algn="l">
              <a:defRPr sz="2000"/>
            </a:pPr>
            <a:r>
              <a:t>Kubernetesが存在しない想定でKubernetesを考案しビジネス化</a:t>
            </a:r>
          </a:p>
        </p:txBody>
      </p:sp>
      <p:sp>
        <p:nvSpPr>
          <p:cNvPr id="3" name="TextBox 2"/>
          <p:cNvSpPr txBox="1"/>
          <p:nvPr/>
        </p:nvSpPr>
        <p:spPr>
          <a:xfrm>
            <a:off x="12801600" y="457200"/>
            <a:ext cx="914400" cy="457200"/>
          </a:xfrm>
          <a:prstGeom prst="rect">
            <a:avLst/>
          </a:prstGeom>
          <a:noFill/>
        </p:spPr>
        <p:txBody>
          <a:bodyPr wrap="none">
            <a:spAutoFit/>
          </a:bodyPr>
          <a:lstStyle/>
          <a:p/>
          <a:p>
            <a:pPr algn="r">
              <a:defRPr sz="2000"/>
            </a:pPr>
            <a:r>
              <a:t>2023-07-08</a:t>
            </a:r>
          </a:p>
        </p:txBody>
      </p:sp>
      <p:sp>
        <p:nvSpPr>
          <p:cNvPr id="4" name="TextBox 3"/>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・マイクロサービスの管理が困難</a:t>
            </a:r>
          </a:p>
          <a:p>
            <a:pPr>
              <a:defRPr sz="900"/>
            </a:pPr>
            <a:r>
              <a:t>・システムのスケーラビリティと信頼性の確保</a:t>
            </a:r>
          </a:p>
          <a:p>
            <a:pPr>
              <a:defRPr sz="900"/>
            </a:pPr>
            <a:r>
              <a:t>・インフラストラクチャの状態管理が複雑</a:t>
            </a:r>
          </a:p>
          <a:p>
            <a:pPr>
              <a:defRPr sz="900"/>
            </a:pPr>
            <a:r>
              <a:t>・デプロイメントとローリングアップデートの自動化</a:t>
            </a:r>
          </a:p>
        </p:txBody>
      </p:sp>
      <p:sp>
        <p:nvSpPr>
          <p:cNvPr id="5" name="TextBox 4"/>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・Kubernetesのようなオーケストレーションツールの提供</a:t>
            </a:r>
          </a:p>
          <a:p>
            <a:pPr>
              <a:defRPr sz="900"/>
            </a:pPr>
            <a:r>
              <a:t>・ロードバランシングとサービスディスカバリ</a:t>
            </a:r>
          </a:p>
          <a:p>
            <a:pPr>
              <a:defRPr sz="900"/>
            </a:pPr>
            <a:r>
              <a:t>・インフラストラクチャー・アズ・コード (IaC) で状態を管理</a:t>
            </a:r>
          </a:p>
          <a:p>
            <a:pPr>
              <a:defRPr sz="900"/>
            </a:pPr>
            <a:r>
              <a:t>・リコンシリエーション機構による自動修復</a:t>
            </a:r>
          </a:p>
          <a:p>
            <a:pPr>
              <a:defRPr sz="900"/>
            </a:pPr>
            <a:r>
              <a:t>・自動化されたロールアウトとロールバック</a:t>
            </a:r>
          </a:p>
        </p:txBody>
      </p:sp>
      <p:sp>
        <p:nvSpPr>
          <p:cNvPr id="6" name="TextBox 5"/>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・アクティブユーザー数</a:t>
            </a:r>
          </a:p>
          <a:p>
            <a:pPr>
              <a:defRPr sz="900"/>
            </a:pPr>
            <a:r>
              <a:t>・デプロイされたアプリケーションの数</a:t>
            </a:r>
          </a:p>
          <a:p>
            <a:pPr>
              <a:defRPr sz="900"/>
            </a:pPr>
            <a:r>
              <a:t>・収益</a:t>
            </a:r>
          </a:p>
        </p:txBody>
      </p:sp>
      <p:sp>
        <p:nvSpPr>
          <p:cNvPr id="7" name="TextBox 6"/>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・効率的なマイクロサービス管理を提供</a:t>
            </a:r>
          </a:p>
          <a:p>
            <a:pPr>
              <a:defRPr sz="900"/>
            </a:pPr>
            <a:r>
              <a:t>・インフラストラクチャのコード化による管理の簡素化</a:t>
            </a:r>
          </a:p>
          <a:p>
            <a:pPr>
              <a:defRPr sz="900"/>
            </a:pPr>
            <a:r>
              <a:t>・リコンシリエーションによる自動修復と信頼性確保</a:t>
            </a:r>
          </a:p>
        </p:txBody>
      </p:sp>
      <p:sp>
        <p:nvSpPr>
          <p:cNvPr id="8" name="TextBox 7"/>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・Kubernetesが存在しない時代のための初期アドバンテージ</a:t>
            </a:r>
          </a:p>
          <a:p>
            <a:pPr>
              <a:defRPr sz="900"/>
            </a:pPr>
            <a:r>
              <a:t>・深いクラウドネイティブ技術の知識と経験</a:t>
            </a:r>
          </a:p>
        </p:txBody>
      </p:sp>
      <p:sp>
        <p:nvSpPr>
          <p:cNvPr id="9" name="TextBox 8"/>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・ウェブサイト</a:t>
            </a:r>
          </a:p>
          <a:p>
            <a:pPr>
              <a:defRPr sz="900"/>
            </a:pPr>
            <a:r>
              <a:t>・クラウドマーケットプレース</a:t>
            </a:r>
          </a:p>
          <a:p>
            <a:pPr>
              <a:defRPr sz="900"/>
            </a:pPr>
            <a:r>
              <a:t>・パートナーシップ（クラウドプロバイダー、開発ツール等）</a:t>
            </a:r>
          </a:p>
        </p:txBody>
      </p:sp>
      <p:sp>
        <p:nvSpPr>
          <p:cNvPr id="10" name="TextBox 9"/>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・マイクロサービスを利用する企業</a:t>
            </a:r>
          </a:p>
          <a:p>
            <a:pPr>
              <a:defRPr sz="900"/>
            </a:pPr>
            <a:r>
              <a:t>・スケーラビリティと信頼性を求める開発者</a:t>
            </a:r>
          </a:p>
          <a:p>
            <a:pPr>
              <a:defRPr sz="900"/>
            </a:pPr>
            <a:r>
              <a:t>・高度なアプリケーションのデプロイメントを必要とする企業</a:t>
            </a:r>
          </a:p>
        </p:txBody>
      </p:sp>
      <p:sp>
        <p:nvSpPr>
          <p:cNvPr id="11" name="TextBox 10"/>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・開発とメンテナンス</a:t>
            </a:r>
          </a:p>
          <a:p>
            <a:pPr>
              <a:defRPr sz="900"/>
            </a:pPr>
            <a:r>
              <a:t>・カスタマーサポート</a:t>
            </a:r>
          </a:p>
          <a:p>
            <a:pPr>
              <a:defRPr sz="900"/>
            </a:pPr>
            <a:r>
              <a:t>・マーケティングとプロモーション</a:t>
            </a:r>
          </a:p>
        </p:txBody>
      </p:sp>
      <p:sp>
        <p:nvSpPr>
          <p:cNvPr id="12" name="TextBox 11"/>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・システム規模に応じたソフトウェアライセンス料金</a:t>
            </a:r>
          </a:p>
          <a:p>
            <a:pPr>
              <a:defRPr sz="900"/>
            </a:pPr>
            <a:r>
              <a:t>・コンサルティングとカスタマイズサービスの手数料</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887200" cy="457200"/>
          </a:xfrm>
          <a:prstGeom prst="rect">
            <a:avLst/>
          </a:prstGeom>
          <a:noFill/>
        </p:spPr>
        <p:txBody>
          <a:bodyPr wrap="none">
            <a:spAutoFit/>
          </a:bodyPr>
          <a:lstStyle/>
          <a:p/>
          <a:p>
            <a:pPr algn="l">
              <a:defRPr sz="2000"/>
            </a:pPr>
            <a:r>
              <a:t>SREという概念が存在しない想定でSREを考案しビジネス化</a:t>
            </a:r>
          </a:p>
        </p:txBody>
      </p:sp>
      <p:sp>
        <p:nvSpPr>
          <p:cNvPr id="3" name="TextBox 2"/>
          <p:cNvSpPr txBox="1"/>
          <p:nvPr/>
        </p:nvSpPr>
        <p:spPr>
          <a:xfrm>
            <a:off x="12801600" y="457200"/>
            <a:ext cx="914400" cy="457200"/>
          </a:xfrm>
          <a:prstGeom prst="rect">
            <a:avLst/>
          </a:prstGeom>
          <a:noFill/>
        </p:spPr>
        <p:txBody>
          <a:bodyPr wrap="none">
            <a:spAutoFit/>
          </a:bodyPr>
          <a:lstStyle/>
          <a:p/>
          <a:p>
            <a:pPr algn="r">
              <a:defRPr sz="2000"/>
            </a:pPr>
            <a:r>
              <a:t>2003-08-01</a:t>
            </a:r>
          </a:p>
        </p:txBody>
      </p:sp>
      <p:sp>
        <p:nvSpPr>
          <p:cNvPr id="4" name="TextBox 3"/>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・システムのダウンタイムが多く、信頼性に欠ける</a:t>
            </a:r>
          </a:p>
          <a:p>
            <a:pPr>
              <a:defRPr sz="900"/>
            </a:pPr>
            <a:r>
              <a:t>・開発チームと運用チームの間のギャップ</a:t>
            </a:r>
          </a:p>
          <a:p>
            <a:pPr>
              <a:defRPr sz="900"/>
            </a:pPr>
            <a:r>
              <a:t>・新機能のリリースが遅い</a:t>
            </a:r>
          </a:p>
        </p:txBody>
      </p:sp>
      <p:sp>
        <p:nvSpPr>
          <p:cNvPr id="5" name="TextBox 4"/>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・運用と開発を統合する新しいエンジニアリングロール</a:t>
            </a:r>
          </a:p>
          <a:p>
            <a:pPr>
              <a:defRPr sz="900"/>
            </a:pPr>
            <a:r>
              <a:t>・ソフトウェアエンジニアリングの原則を適用したシステム運用</a:t>
            </a:r>
          </a:p>
          <a:p>
            <a:pPr>
              <a:defRPr sz="900"/>
            </a:pPr>
            <a:r>
              <a:t>・自動化とIaC（Infrastructure as Code）によるリリース速度の向上</a:t>
            </a:r>
          </a:p>
        </p:txBody>
      </p:sp>
      <p:sp>
        <p:nvSpPr>
          <p:cNvPr id="6" name="TextBox 5"/>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・ユーザーのシステムダウンタイム</a:t>
            </a:r>
          </a:p>
          <a:p>
            <a:pPr>
              <a:defRPr sz="900"/>
            </a:pPr>
            <a:r>
              <a:t>・新機能のリリース速度</a:t>
            </a:r>
          </a:p>
          <a:p>
            <a:pPr>
              <a:defRPr sz="900"/>
            </a:pPr>
            <a:r>
              <a:t>・システムの信頼性</a:t>
            </a:r>
          </a:p>
        </p:txBody>
      </p:sp>
      <p:sp>
        <p:nvSpPr>
          <p:cNvPr id="7" name="TextBox 6"/>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・ソフトウェアエンジニアリングの手法を適用した信頼性の高いシステム運用</a:t>
            </a:r>
          </a:p>
        </p:txBody>
      </p:sp>
      <p:sp>
        <p:nvSpPr>
          <p:cNvPr id="8" name="TextBox 7"/>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・新しい運用手法のパイオニア</a:t>
            </a:r>
          </a:p>
          <a:p>
            <a:pPr>
              <a:defRPr sz="900"/>
            </a:pPr>
            <a:r>
              <a:t>・システムの信頼性と新機能のリリース速度の両方を向上させる能力</a:t>
            </a:r>
          </a:p>
        </p:txBody>
      </p:sp>
      <p:sp>
        <p:nvSpPr>
          <p:cNvPr id="9" name="TextBox 8"/>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・インターネット（ウェブサイト、ブログ、ソーシャルメディア）</a:t>
            </a:r>
          </a:p>
          <a:p>
            <a:pPr>
              <a:defRPr sz="900"/>
            </a:pPr>
            <a:r>
              <a:t>・セミナー、カンファレンス</a:t>
            </a:r>
          </a:p>
          <a:p>
            <a:pPr>
              <a:defRPr sz="900"/>
            </a:pPr>
            <a:r>
              <a:t>・パートナーシップ（ITコンサルティング会社など）</a:t>
            </a:r>
          </a:p>
        </p:txBody>
      </p:sp>
      <p:sp>
        <p:nvSpPr>
          <p:cNvPr id="10" name="TextBox 9"/>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・システムのダウンタイムに悩む企業</a:t>
            </a:r>
          </a:p>
          <a:p>
            <a:pPr>
              <a:defRPr sz="900"/>
            </a:pPr>
            <a:r>
              <a:t>・新機能のリリースが遅いと感じている企業</a:t>
            </a:r>
          </a:p>
        </p:txBody>
      </p:sp>
      <p:sp>
        <p:nvSpPr>
          <p:cNvPr id="11" name="TextBox 10"/>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・エンジニアの給与</a:t>
            </a:r>
          </a:p>
          <a:p>
            <a:pPr>
              <a:defRPr sz="900"/>
            </a:pPr>
            <a:r>
              <a:t>・マーケティングと営業のコスト</a:t>
            </a:r>
          </a:p>
          <a:p>
            <a:pPr>
              <a:defRPr sz="900"/>
            </a:pPr>
            <a:r>
              <a:t>・R&amp;D</a:t>
            </a:r>
          </a:p>
        </p:txBody>
      </p:sp>
      <p:sp>
        <p:nvSpPr>
          <p:cNvPr id="12" name="TextBox 11"/>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・サービス契約料</a:t>
            </a:r>
          </a:p>
          <a:p>
            <a:pPr>
              <a:defRPr sz="900"/>
            </a:pPr>
            <a:r>
              <a:t>・ソフトウェアライセンス料</a:t>
            </a:r>
          </a:p>
          <a:p>
            <a:pPr>
              <a:defRPr sz="900"/>
            </a:pPr>
            <a:r>
              <a:t>・コンサルティング料</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887200" cy="457200"/>
          </a:xfrm>
          <a:prstGeom prst="rect">
            <a:avLst/>
          </a:prstGeom>
          <a:noFill/>
        </p:spPr>
        <p:txBody>
          <a:bodyPr wrap="none">
            <a:spAutoFit/>
          </a:bodyPr>
          <a:lstStyle/>
          <a:p/>
          <a:p>
            <a:pPr algn="l">
              <a:defRPr sz="2000"/>
            </a:pPr>
            <a:r>
              <a:t>nCino</a:t>
            </a:r>
          </a:p>
        </p:txBody>
      </p:sp>
      <p:sp>
        <p:nvSpPr>
          <p:cNvPr id="3" name="TextBox 2"/>
          <p:cNvSpPr txBox="1"/>
          <p:nvPr/>
        </p:nvSpPr>
        <p:spPr>
          <a:xfrm>
            <a:off x="12801600" y="457200"/>
            <a:ext cx="914400" cy="457200"/>
          </a:xfrm>
          <a:prstGeom prst="rect">
            <a:avLst/>
          </a:prstGeom>
          <a:noFill/>
        </p:spPr>
        <p:txBody>
          <a:bodyPr wrap="none">
            <a:spAutoFit/>
          </a:bodyPr>
          <a:lstStyle/>
          <a:p/>
          <a:p>
            <a:pPr algn="r">
              <a:defRPr sz="2000"/>
            </a:pPr>
            <a:r>
              <a:t>2012-07-12</a:t>
            </a:r>
          </a:p>
        </p:txBody>
      </p:sp>
      <p:sp>
        <p:nvSpPr>
          <p:cNvPr id="4" name="TextBox 3"/>
          <p:cNvSpPr txBox="1"/>
          <p:nvPr/>
        </p:nvSpPr>
        <p:spPr>
          <a:xfrm>
            <a:off x="4572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Problem</a:t>
            </a:r>
          </a:p>
          <a:p>
            <a:pPr>
              <a:defRPr sz="900"/>
            </a:pPr>
            <a:r>
              <a:t>・銀行業界のレガシーシステムによる効率の悪さと手続きの遅さ</a:t>
            </a:r>
          </a:p>
          <a:p>
            <a:pPr>
              <a:defRPr sz="900"/>
            </a:pPr>
            <a:r>
              <a:t>・顧客体験の低下と満足度の低さ</a:t>
            </a:r>
          </a:p>
          <a:p>
            <a:pPr>
              <a:defRPr sz="900"/>
            </a:pPr>
            <a:r>
              <a:t>・規制遵守の困難さ</a:t>
            </a:r>
          </a:p>
        </p:txBody>
      </p:sp>
      <p:sp>
        <p:nvSpPr>
          <p:cNvPr id="5" name="TextBox 4"/>
          <p:cNvSpPr txBox="1"/>
          <p:nvPr/>
        </p:nvSpPr>
        <p:spPr>
          <a:xfrm>
            <a:off x="32004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Solution</a:t>
            </a:r>
          </a:p>
          <a:p>
            <a:pPr>
              <a:defRPr sz="900"/>
            </a:pPr>
            <a:r>
              <a:t>・クラウドベースの一元化された銀行オペレーティングシステム</a:t>
            </a:r>
          </a:p>
          <a:p>
            <a:pPr>
              <a:defRPr sz="900"/>
            </a:pPr>
            <a:r>
              <a:t>・顧客対応を改善するためのデジタル化</a:t>
            </a:r>
          </a:p>
          <a:p>
            <a:pPr>
              <a:defRPr sz="900"/>
            </a:pPr>
            <a:r>
              <a:t>・リアルタイムでの監視とリポーティングを可能にするダッシュボード</a:t>
            </a:r>
          </a:p>
        </p:txBody>
      </p:sp>
      <p:sp>
        <p:nvSpPr>
          <p:cNvPr id="6" name="TextBox 5"/>
          <p:cNvSpPr txBox="1"/>
          <p:nvPr/>
        </p:nvSpPr>
        <p:spPr>
          <a:xfrm>
            <a:off x="32004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Key Metrics</a:t>
            </a:r>
          </a:p>
          <a:p>
            <a:pPr>
              <a:defRPr sz="900"/>
            </a:pPr>
            <a:r>
              <a:t>・プラットフォームへの新規登録銀行数</a:t>
            </a:r>
          </a:p>
          <a:p>
            <a:pPr>
              <a:defRPr sz="900"/>
            </a:pPr>
            <a:r>
              <a:t>・銀行による取引量</a:t>
            </a:r>
          </a:p>
          <a:p>
            <a:pPr>
              <a:defRPr sz="900"/>
            </a:pPr>
            <a:r>
              <a:t>・顧客満足度</a:t>
            </a:r>
          </a:p>
        </p:txBody>
      </p:sp>
      <p:sp>
        <p:nvSpPr>
          <p:cNvPr id="7" name="TextBox 6"/>
          <p:cNvSpPr txBox="1"/>
          <p:nvPr/>
        </p:nvSpPr>
        <p:spPr>
          <a:xfrm>
            <a:off x="59436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Unique Value Proposition</a:t>
            </a:r>
          </a:p>
          <a:p>
            <a:pPr>
              <a:defRPr sz="900"/>
            </a:pPr>
            <a:r>
              <a:t>・銀行のビジネスプロセスをデジタル化し、効率化する一元化されたシステム</a:t>
            </a:r>
          </a:p>
        </p:txBody>
      </p:sp>
      <p:sp>
        <p:nvSpPr>
          <p:cNvPr id="8" name="TextBox 7"/>
          <p:cNvSpPr txBox="1"/>
          <p:nvPr/>
        </p:nvSpPr>
        <p:spPr>
          <a:xfrm>
            <a:off x="8686800" y="118872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Unfair Advantage</a:t>
            </a:r>
          </a:p>
          <a:p>
            <a:pPr>
              <a:defRPr sz="900"/>
            </a:pPr>
            <a:r>
              <a:t>・既存の銀行のレガシーシステムとは異なり、最初からクラウドベースで開発されたプラットフォーム</a:t>
            </a:r>
          </a:p>
          <a:p>
            <a:pPr>
              <a:defRPr sz="900"/>
            </a:pPr>
            <a:r>
              <a:t>・Salesforceのエコシステム内に組み込まれたサービス</a:t>
            </a:r>
          </a:p>
        </p:txBody>
      </p:sp>
      <p:sp>
        <p:nvSpPr>
          <p:cNvPr id="9" name="TextBox 8"/>
          <p:cNvSpPr txBox="1"/>
          <p:nvPr/>
        </p:nvSpPr>
        <p:spPr>
          <a:xfrm>
            <a:off x="8686800" y="3383280"/>
            <a:ext cx="2743200" cy="2194560"/>
          </a:xfrm>
          <a:prstGeom prst="rect">
            <a:avLst/>
          </a:prstGeom>
          <a:noFill/>
          <a:ln w="12700">
            <a:solidFill>
              <a:srgbClr val="000000"/>
            </a:solidFill>
          </a:ln>
        </p:spPr>
        <p:txBody>
          <a:bodyPr wrap="square">
            <a:noAutofit/>
          </a:bodyPr>
          <a:lstStyle/>
          <a:p>
            <a:pPr>
              <a:defRPr sz="1600" u="sng">
                <a:solidFill>
                  <a:srgbClr val="008000"/>
                </a:solidFill>
              </a:defRPr>
            </a:pPr>
            <a:r>
              <a:t>Channels</a:t>
            </a:r>
          </a:p>
          <a:p>
            <a:pPr>
              <a:defRPr sz="900"/>
            </a:pPr>
            <a:r>
              <a:t>・インターネット（ウェブサイト、ブログ、ソーシャルメディア）</a:t>
            </a:r>
          </a:p>
          <a:p>
            <a:pPr>
              <a:defRPr sz="900"/>
            </a:pPr>
            <a:r>
              <a:t>・銀行との直接的なパートナーシップ</a:t>
            </a:r>
          </a:p>
        </p:txBody>
      </p:sp>
      <p:sp>
        <p:nvSpPr>
          <p:cNvPr id="10" name="TextBox 9"/>
          <p:cNvSpPr txBox="1"/>
          <p:nvPr/>
        </p:nvSpPr>
        <p:spPr>
          <a:xfrm>
            <a:off x="11430000" y="1188720"/>
            <a:ext cx="2743200" cy="4389120"/>
          </a:xfrm>
          <a:prstGeom prst="rect">
            <a:avLst/>
          </a:prstGeom>
          <a:noFill/>
          <a:ln w="12700">
            <a:solidFill>
              <a:srgbClr val="000000"/>
            </a:solidFill>
          </a:ln>
        </p:spPr>
        <p:txBody>
          <a:bodyPr wrap="square">
            <a:noAutofit/>
          </a:bodyPr>
          <a:lstStyle/>
          <a:p>
            <a:pPr>
              <a:defRPr sz="1600" u="sng">
                <a:solidFill>
                  <a:srgbClr val="008000"/>
                </a:solidFill>
              </a:defRPr>
            </a:pPr>
            <a:r>
              <a:t>Customer Segments</a:t>
            </a:r>
          </a:p>
          <a:p>
            <a:pPr>
              <a:defRPr sz="900"/>
            </a:pPr>
            <a:r>
              <a:t>・レガシーシステムからの移行を検討している銀行</a:t>
            </a:r>
          </a:p>
          <a:p>
            <a:pPr>
              <a:defRPr sz="900"/>
            </a:pPr>
            <a:r>
              <a:t>・顧客体験の改善を求める銀行</a:t>
            </a:r>
          </a:p>
        </p:txBody>
      </p:sp>
      <p:sp>
        <p:nvSpPr>
          <p:cNvPr id="11" name="TextBox 10"/>
          <p:cNvSpPr txBox="1"/>
          <p:nvPr/>
        </p:nvSpPr>
        <p:spPr>
          <a:xfrm>
            <a:off x="457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Cost Structure</a:t>
            </a:r>
          </a:p>
          <a:p>
            <a:pPr>
              <a:defRPr sz="900"/>
            </a:pPr>
            <a:r>
              <a:t>・エンジニアの給与</a:t>
            </a:r>
          </a:p>
          <a:p>
            <a:pPr>
              <a:defRPr sz="900"/>
            </a:pPr>
            <a:r>
              <a:t>・クラウドインフラストラクチャの維持費</a:t>
            </a:r>
          </a:p>
          <a:p>
            <a:pPr>
              <a:defRPr sz="900"/>
            </a:pPr>
            <a:r>
              <a:t>・マーケティングと営業のコスト</a:t>
            </a:r>
          </a:p>
        </p:txBody>
      </p:sp>
      <p:sp>
        <p:nvSpPr>
          <p:cNvPr id="12" name="TextBox 11"/>
          <p:cNvSpPr txBox="1"/>
          <p:nvPr/>
        </p:nvSpPr>
        <p:spPr>
          <a:xfrm>
            <a:off x="7315200" y="5577840"/>
            <a:ext cx="6858000" cy="2194560"/>
          </a:xfrm>
          <a:prstGeom prst="rect">
            <a:avLst/>
          </a:prstGeom>
          <a:noFill/>
          <a:ln w="12700">
            <a:solidFill>
              <a:srgbClr val="000000"/>
            </a:solidFill>
          </a:ln>
        </p:spPr>
        <p:txBody>
          <a:bodyPr wrap="square">
            <a:noAutofit/>
          </a:bodyPr>
          <a:lstStyle/>
          <a:p>
            <a:pPr>
              <a:defRPr sz="1600" u="sng">
                <a:solidFill>
                  <a:srgbClr val="008000"/>
                </a:solidFill>
              </a:defRPr>
            </a:pPr>
            <a:r>
              <a:t>Revenue Streams</a:t>
            </a:r>
          </a:p>
          <a:p>
            <a:pPr>
              <a:defRPr sz="900"/>
            </a:pPr>
            <a:r>
              <a:t>・ソフトウェアのサブスクリプション料</a:t>
            </a:r>
          </a:p>
          <a:p>
            <a:pPr>
              <a:defRPr sz="900"/>
            </a:pPr>
            <a:r>
              <a:t>・サポートとカスタマイズサービスの料金</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