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Google (at the beginning) (1998-09-04)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・Searching web pages is incomplete and inconvenient</a:t>
            </a:r>
          </a:p>
          <a:p>
            <a:pPr>
              <a:defRPr sz="900"/>
            </a:pPr>
            <a:r>
              <a:t>・Inconsistent quality of search results</a:t>
            </a:r>
          </a:p>
          <a:p>
            <a:pPr>
              <a:defRPr sz="900"/>
            </a:pPr>
            <a:r>
              <a:t>・Low relevance of search 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・High quality search engine using PageRank algorithm</a:t>
            </a:r>
          </a:p>
          <a:p>
            <a:pPr>
              <a:defRPr sz="900"/>
            </a:pPr>
            <a:r>
              <a:t>・Improved user search experience</a:t>
            </a:r>
          </a:p>
          <a:p>
            <a:pPr>
              <a:defRPr sz="900"/>
            </a:pPr>
            <a:r>
              <a:t>・Organize and search web pages more efficiently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search queries</a:t>
            </a:r>
          </a:p>
          <a:p>
            <a:pPr>
              <a:defRPr sz="900"/>
            </a:pPr>
            <a:r>
              <a:t>・Number of active users</a:t>
            </a:r>
          </a:p>
          <a:p>
            <a:pPr>
              <a:defRPr sz="900"/>
            </a:pPr>
            <a:r>
              <a:t>・User Feedback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・Quickly find the most relevant information</a:t>
            </a:r>
          </a:p>
          <a:p>
            <a:pPr>
              <a:defRPr sz="900"/>
            </a:pPr>
            <a:r>
              <a:t>・Powerful tools to explore the Web efficiently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・Advanced Search Algorithm (PageRank)</a:t>
            </a:r>
          </a:p>
          <a:p>
            <a:pPr>
              <a:defRPr sz="900"/>
            </a:pPr>
            <a:r>
              <a:t>・Superior search results compared to other search engines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・Website</a:t>
            </a:r>
          </a:p>
          <a:p>
            <a:pPr>
              <a:defRPr sz="900"/>
            </a:pPr>
            <a:r>
              <a:t>・Word of Mouth</a:t>
            </a:r>
          </a:p>
          <a:p>
            <a:pPr>
              <a:defRPr sz="900"/>
            </a:pPr>
            <a:r>
              <a:t>・Media Exposure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・Internet users overall</a:t>
            </a:r>
          </a:p>
          <a:p>
            <a:pPr>
              <a:defRPr sz="900"/>
            </a:pPr>
            <a:r>
              <a:t>・People who need information for their business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・Maintain servers and infrastructure</a:t>
            </a:r>
          </a:p>
          <a:p>
            <a:pPr>
              <a:defRPr sz="900"/>
            </a:pPr>
            <a:r>
              <a:t>・Algorithm and Software Development</a:t>
            </a:r>
          </a:p>
          <a:p>
            <a:pPr>
              <a:defRPr sz="900"/>
            </a:pPr>
            <a:r>
              <a:t>・Marketing and Brand Building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・Advertising revenue (AdWords and AdSense)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NANOX (2016-01-01)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・High cost of X-ray equipment</a:t>
            </a:r>
          </a:p>
          <a:p>
            <a:pPr>
              <a:defRPr sz="900"/>
            </a:pPr>
            <a:r>
              <a:t>・Limited medical diagnosis in inaccessible areas</a:t>
            </a:r>
          </a:p>
          <a:p>
            <a:pPr>
              <a:defRPr sz="900"/>
            </a:pPr>
            <a:r>
              <a:t>・Waiting time for diagnostic 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・Low-cost, compact X-ray equipment (Nanox.ARC)</a:t>
            </a:r>
          </a:p>
          <a:p>
            <a:pPr>
              <a:defRPr sz="900"/>
            </a:pPr>
            <a:r>
              <a:t>・Cloud-based diagnostic network (Nanox.Cloud)</a:t>
            </a:r>
          </a:p>
          <a:p>
            <a:pPr>
              <a:defRPr sz="900"/>
            </a:pPr>
            <a:r>
              <a:t>・Immediate diagnostic support using 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Nanox.ARC shipments</a:t>
            </a:r>
          </a:p>
          <a:p>
            <a:pPr>
              <a:defRPr sz="900"/>
            </a:pPr>
            <a:r>
              <a:t>・Number of connections to Nanox.Cloud</a:t>
            </a:r>
          </a:p>
          <a:p>
            <a:pPr>
              <a:defRPr sz="900"/>
            </a:pPr>
            <a:r>
              <a:t>・Diagnostic processing volume by AI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・Provide low-cost, accessible x-ray diagnostic technology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・Development of innovative low-cost X-ray systems</a:t>
            </a:r>
          </a:p>
          <a:p>
            <a:pPr>
              <a:defRPr sz="900"/>
            </a:pPr>
            <a:r>
              <a:t>・Integrated solution combining cloud-based diagnostic platform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・Direct sales to medical institutions</a:t>
            </a:r>
          </a:p>
          <a:p>
            <a:pPr>
              <a:defRPr sz="900"/>
            </a:pPr>
            <a:r>
              <a:t>・Medical events and conferences</a:t>
            </a:r>
          </a:p>
          <a:p>
            <a:pPr>
              <a:defRPr sz="900"/>
            </a:pPr>
            <a:r>
              <a:t>・Online (website, social media)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・Medical institutions in developing countries</a:t>
            </a:r>
          </a:p>
          <a:p>
            <a:pPr>
              <a:defRPr sz="900"/>
            </a:pPr>
            <a:r>
              <a:t>・Local clinics and small hospitals</a:t>
            </a:r>
          </a:p>
          <a:p>
            <a:pPr>
              <a:defRPr sz="900"/>
            </a:pPr>
            <a:r>
              <a:t>・Large medical institutions and hospitals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・R&amp;D Expenses</a:t>
            </a:r>
          </a:p>
          <a:p>
            <a:pPr>
              <a:defRPr sz="900"/>
            </a:pPr>
            <a:r>
              <a:t>・production cost</a:t>
            </a:r>
          </a:p>
          <a:p>
            <a:pPr>
              <a:defRPr sz="900"/>
            </a:pPr>
            <a:r>
              <a:t>・Marketing and sales costs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・Nanox.ARC for sale</a:t>
            </a:r>
          </a:p>
          <a:p>
            <a:pPr>
              <a:defRPr sz="900"/>
            </a:pPr>
            <a:r>
              <a:t>・Nanox.Cloud service fees</a:t>
            </a:r>
          </a:p>
          <a:p>
            <a:pPr>
              <a:defRPr sz="900"/>
            </a:pPr>
            <a:r>
              <a:t>・Fees for AI Diagnostic Support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Snowflake (2012-07-01)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・Scaling issues with existing data warehouses</a:t>
            </a:r>
          </a:p>
          <a:p>
            <a:pPr>
              <a:defRPr sz="900"/>
            </a:pPr>
            <a:r>
              <a:t>・Data consistency and security issues</a:t>
            </a:r>
          </a:p>
          <a:p>
            <a:pPr>
              <a:defRPr sz="900"/>
            </a:pPr>
            <a:r>
              <a:t>・Slow data processing speed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・Cloud-native data warehousing</a:t>
            </a:r>
          </a:p>
          <a:p>
            <a:pPr>
              <a:defRPr sz="900"/>
            </a:pPr>
            <a:r>
              <a:t>・Scalable storage and computing resources on demand</a:t>
            </a:r>
          </a:p>
          <a:p>
            <a:pPr>
              <a:defRPr sz="900"/>
            </a:pPr>
            <a:r>
              <a:t>・Centralized data management and fast query processing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active users</a:t>
            </a:r>
          </a:p>
          <a:p>
            <a:pPr>
              <a:defRPr sz="900"/>
            </a:pPr>
            <a:r>
              <a:t>・Amount of storage and computing resources used</a:t>
            </a:r>
          </a:p>
          <a:p>
            <a:pPr>
              <a:defRPr sz="900"/>
            </a:pPr>
            <a:r>
              <a:t>・Number of queries to the data warehouse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・Provide a fast and scalable data warehouse in the cloud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・Cloud-native design for both data warehouse scaling and query performance</a:t>
            </a:r>
          </a:p>
          <a:p>
            <a:pPr>
              <a:defRPr sz="900"/>
            </a:pPr>
            <a:r>
              <a:t>・On-demand scaling and fee structure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・Website</a:t>
            </a:r>
          </a:p>
          <a:p>
            <a:pPr>
              <a:defRPr sz="900"/>
            </a:pPr>
            <a:r>
              <a:t>・cloud marketplace</a:t>
            </a:r>
          </a:p>
          <a:p>
            <a:pPr>
              <a:defRPr sz="900"/>
            </a:pPr>
            <a:r>
              <a:t>・Direct Sales and Partnerships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・enterprise</a:t>
            </a:r>
          </a:p>
          <a:p>
            <a:pPr>
              <a:defRPr sz="900"/>
            </a:pPr>
            <a:r>
              <a:t>・Tech Startups</a:t>
            </a:r>
          </a:p>
          <a:p>
            <a:pPr>
              <a:defRPr sz="900"/>
            </a:pPr>
            <a:r>
              <a:t>・Various industries requiring data 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・Platform development and maintenance</a:t>
            </a:r>
          </a:p>
          <a:p>
            <a:pPr>
              <a:defRPr sz="900"/>
            </a:pPr>
            <a:r>
              <a:t>・Cost of using cloud services</a:t>
            </a:r>
          </a:p>
          <a:p>
            <a:pPr>
              <a:defRPr sz="900"/>
            </a:pPr>
            <a:r>
              <a:t>・Marketing and sales costs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・Billing based on usage volume</a:t>
            </a:r>
          </a:p>
          <a:p>
            <a:pPr>
              <a:defRPr sz="900"/>
            </a:pPr>
            <a:r>
              <a:t>・Rate plans for long-term use</a:t>
            </a:r>
          </a:p>
          <a:p>
            <a:pPr>
              <a:defRPr sz="900"/>
            </a:pPr>
            <a:r>
              <a:t>・Cost of data migration and consulting services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C3.AI (2009-01-01)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・Difficult to utilize AI and big data</a:t>
            </a:r>
          </a:p>
          <a:p>
            <a:pPr>
              <a:defRPr sz="900"/>
            </a:pPr>
            <a:r>
              <a:t>・Difficult to integrate with existing enterprise systems</a:t>
            </a:r>
          </a:p>
          <a:p>
            <a:pPr>
              <a:defRPr sz="900"/>
            </a:pPr>
            <a:r>
              <a:t>・Lack of scalable AI 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・Integrated platform for AI and Big Data</a:t>
            </a:r>
          </a:p>
          <a:p>
            <a:pPr>
              <a:defRPr sz="900"/>
            </a:pPr>
            <a:r>
              <a:t>・Easy integration with enterprise systems</a:t>
            </a:r>
          </a:p>
          <a:p>
            <a:pPr>
              <a:defRPr sz="900"/>
            </a:pPr>
            <a:r>
              <a:t>・Highly scalable AI applications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AI applications running on the platform</a:t>
            </a:r>
          </a:p>
          <a:p>
            <a:pPr>
              <a:defRPr sz="900"/>
            </a:pPr>
            <a:r>
              <a:t>・data processing volume</a:t>
            </a:r>
          </a:p>
          <a:p>
            <a:pPr>
              <a:defRPr sz="900"/>
            </a:pPr>
            <a:r>
              <a:t>・Customer satisfaction and repeat business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・AI-enabled business transformation platform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・Provide consistent AI solutions</a:t>
            </a:r>
          </a:p>
          <a:p>
            <a:pPr>
              <a:defRPr sz="900"/>
            </a:pPr>
            <a:r>
              <a:t>・High level of integration capability with existing systems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・Website</a:t>
            </a:r>
          </a:p>
          <a:p>
            <a:pPr>
              <a:defRPr sz="900"/>
            </a:pPr>
            <a:r>
              <a:t>・direct sales</a:t>
            </a:r>
          </a:p>
          <a:p>
            <a:pPr>
              <a:defRPr sz="900"/>
            </a:pPr>
            <a:r>
              <a:t>・partnership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・enterprise</a:t>
            </a:r>
          </a:p>
          <a:p>
            <a:pPr>
              <a:defRPr sz="900"/>
            </a:pPr>
            <a:r>
              <a:t>・Enterprise Software Developer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・Platform development and maintenance</a:t>
            </a:r>
          </a:p>
          <a:p>
            <a:pPr>
              <a:defRPr sz="900"/>
            </a:pPr>
            <a:r>
              <a:t>・Sales and marketing costs</a:t>
            </a:r>
          </a:p>
          <a:p>
            <a:pPr>
              <a:defRPr sz="900"/>
            </a:pPr>
            <a:r>
              <a:t>・Customer support and training costs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・Platform usage fees</a:t>
            </a:r>
          </a:p>
          <a:p>
            <a:pPr>
              <a:defRPr sz="900"/>
            </a:pPr>
            <a:r>
              <a:t>・Consulting fees for providing solutions</a:t>
            </a:r>
          </a:p>
          <a:p>
            <a:pPr>
              <a:defRPr sz="900"/>
            </a:pPr>
            <a:r>
              <a:t>・Customization and development support costs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Unity (2004-08-02)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・Advanced game development skills and resource requirements</a:t>
            </a:r>
          </a:p>
          <a:p>
            <a:pPr>
              <a:defRPr sz="900"/>
            </a:pPr>
            <a:r>
              <a:t>・Difficult to port to multiple platforms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・Providing an integrated development environment that simplifies game development</a:t>
            </a:r>
          </a:p>
          <a:p>
            <a:pPr>
              <a:defRPr sz="900"/>
            </a:pPr>
            <a:r>
              <a:t>・One-click, multi-platform support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users</a:t>
            </a:r>
          </a:p>
          <a:p>
            <a:pPr>
              <a:defRPr sz="900"/>
            </a:pPr>
            <a:r>
              <a:t>・Number of games developed</a:t>
            </a:r>
          </a:p>
          <a:p>
            <a:pPr>
              <a:defRPr sz="900"/>
            </a:pPr>
            <a:r>
              <a:t>・Use of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・Game Development Made Easy for Everyone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・User-friendly interface for beginners and professionals alike</a:t>
            </a:r>
          </a:p>
          <a:p>
            <a:pPr>
              <a:defRPr sz="900"/>
            </a:pPr>
            <a:r>
              <a:t>・Extensive platform support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・Website</a:t>
            </a:r>
          </a:p>
          <a:p>
            <a:pPr>
              <a:defRPr sz="900"/>
            </a:pPr>
            <a:r>
              <a:t>・Partnerships with Educational Institutions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・game developer</a:t>
            </a:r>
          </a:p>
          <a:p>
            <a:pPr>
              <a:defRPr sz="900"/>
            </a:pPr>
            <a:r>
              <a:t>・educational institution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・Development and maintenance costs</a:t>
            </a:r>
          </a:p>
          <a:p>
            <a:pPr>
              <a:defRPr sz="900"/>
            </a:pPr>
            <a:r>
              <a:t>・marketing cost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・Professional version licenses for sale</a:t>
            </a:r>
          </a:p>
          <a:p>
            <a:pPr>
              <a:defRPr sz="900"/>
            </a:pPr>
            <a:r>
              <a:t>・Subscription fees for services</a:t>
            </a:r>
          </a:p>
          <a:p>
            <a:pPr>
              <a:defRPr sz="900"/>
            </a:pPr>
            <a:r>
              <a:t>・Revenue from Unity Asset Store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Roblox (2006-09-01)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・Lack of a platform to give shape to one's ideas</a:t>
            </a:r>
          </a:p>
          <a:p>
            <a:pPr>
              <a:defRPr sz="900"/>
            </a:pPr>
            <a:r>
              <a:t>・Lack of safe online gaming environment for children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・Platform for users to create and share their own games</a:t>
            </a:r>
          </a:p>
          <a:p>
            <a:pPr>
              <a:defRPr sz="900"/>
            </a:pPr>
            <a:r>
              <a:t>・Safe environment with strong norms and moderation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registered users</a:t>
            </a:r>
          </a:p>
          <a:p>
            <a:pPr>
              <a:defRPr sz="900"/>
            </a:pPr>
            <a:r>
              <a:t>・Number of games created</a:t>
            </a:r>
          </a:p>
          <a:p>
            <a:pPr>
              <a:defRPr sz="900"/>
            </a:pPr>
            <a:r>
              <a:t>・Average utilization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・Experience creating your own games and sharing them with others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・Unique user-generated content and social bodies</a:t>
            </a:r>
          </a:p>
          <a:p>
            <a:pPr>
              <a:defRPr sz="900"/>
            </a:pPr>
            <a:r>
              <a:t>・High brand recognition and safety for children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・Website</a:t>
            </a:r>
          </a:p>
          <a:p>
            <a:pPr>
              <a:defRPr sz="900"/>
            </a:pPr>
            <a:r>
              <a:t>・Mobile Apps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・Children and Youth</a:t>
            </a:r>
          </a:p>
          <a:p>
            <a:pPr>
              <a:defRPr sz="900"/>
            </a:pPr>
            <a:r>
              <a:t>・People who want to learn game development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・Platform development and maintenance</a:t>
            </a:r>
          </a:p>
          <a:p>
            <a:pPr>
              <a:defRPr sz="900"/>
            </a:pPr>
            <a:r>
              <a:t>・Moderation and norm reinforcement</a:t>
            </a:r>
          </a:p>
          <a:p>
            <a:pPr>
              <a:defRPr sz="900"/>
            </a:pPr>
            <a:r>
              <a:t>・marketing cost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・Sale of virtual currency "Robux</a:t>
            </a:r>
          </a:p>
          <a:p>
            <a:pPr>
              <a:defRPr sz="900"/>
            </a:pPr>
            <a:r>
              <a:t>・Subscription Fees</a:t>
            </a:r>
          </a:p>
          <a:p>
            <a:pPr>
              <a:defRPr sz="900"/>
            </a:pPr>
            <a:r>
              <a:t>・Advertising Revenue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Tesla (2003-07-01)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・Highly oil-dependent vehicle industry</a:t>
            </a:r>
          </a:p>
          <a:p>
            <a:pPr>
              <a:defRPr sz="900"/>
            </a:pPr>
            <a:r>
              <a:t>・Negative environmental impact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・Manufacture of high-performance, environmentally friendly electric vehicles</a:t>
            </a:r>
          </a:p>
          <a:p>
            <a:pPr>
              <a:defRPr sz="900"/>
            </a:pPr>
            <a:r>
              <a:t>・Battery Technology Innovation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units sold</a:t>
            </a:r>
          </a:p>
          <a:p>
            <a:pPr>
              <a:defRPr sz="900"/>
            </a:pPr>
            <a:r>
              <a:t>・Brand recognition</a:t>
            </a:r>
          </a:p>
          <a:p>
            <a:pPr>
              <a:defRPr sz="900"/>
            </a:pPr>
            <a:r>
              <a:t>・earnings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・Fast and sustainable energy solutions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・Brand awareness and innovation</a:t>
            </a:r>
          </a:p>
          <a:p>
            <a:pPr>
              <a:defRPr sz="900"/>
            </a:pPr>
            <a:r>
              <a:t>・Advanced Battery Technology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・Direct Distributors</a:t>
            </a:r>
          </a:p>
          <a:p>
            <a:pPr>
              <a:defRPr sz="900"/>
            </a:pPr>
            <a:r>
              <a:t>・Online Sales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・Environmentally Conscious Consumers</a:t>
            </a:r>
          </a:p>
          <a:p>
            <a:pPr>
              <a:defRPr sz="900"/>
            </a:pPr>
            <a:r>
              <a:t>・Premium segment car buyers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・Manufacturing cost</a:t>
            </a:r>
          </a:p>
          <a:p>
            <a:pPr>
              <a:defRPr sz="900"/>
            </a:pPr>
            <a:r>
              <a:t>・R &amp; D</a:t>
            </a:r>
          </a:p>
          <a:p>
            <a:pPr>
              <a:defRPr sz="900"/>
            </a:pPr>
            <a:r>
              <a:t>・Operating and administrative expenses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・Vehicle Sales</a:t>
            </a:r>
          </a:p>
          <a:p>
            <a:pPr>
              <a:defRPr sz="900"/>
            </a:pPr>
            <a:r>
              <a:t>・Services and Accessories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SpaceX (2002-03-14)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・High-cost space exploration</a:t>
            </a:r>
          </a:p>
          <a:p>
            <a:pPr>
              <a:defRPr sz="900"/>
            </a:pPr>
            <a:r>
              <a:t>・Non-reusable rocket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・Development of reusable rockets</a:t>
            </a:r>
          </a:p>
          <a:p>
            <a:pPr>
              <a:defRPr sz="900"/>
            </a:pPr>
            <a:r>
              <a:t>・Realization of low-cost space travel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launches</a:t>
            </a:r>
          </a:p>
          <a:p>
            <a:pPr>
              <a:defRPr sz="900"/>
            </a:pPr>
            <a:r>
              <a:t>・Number of successful reusable rockets</a:t>
            </a:r>
          </a:p>
          <a:p>
            <a:pPr>
              <a:defRPr sz="900"/>
            </a:pPr>
            <a:r>
              <a:t>・Number of contracts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・Allow humans to explore the universe and live on other planets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・Reusable Rocket Technology</a:t>
            </a:r>
          </a:p>
          <a:p>
            <a:pPr>
              <a:defRPr sz="900"/>
            </a:pPr>
            <a:r>
              <a:t>・Strong brand and innovation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・Government Contracts</a:t>
            </a:r>
          </a:p>
          <a:p>
            <a:pPr>
              <a:defRPr sz="900"/>
            </a:pPr>
            <a:r>
              <a:t>・Commercial Launch Agreement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・government body (agency)</a:t>
            </a:r>
          </a:p>
          <a:p>
            <a:pPr>
              <a:defRPr sz="900"/>
            </a:pPr>
            <a:r>
              <a:t>・satellite company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・Rocket Development and Manufacturing</a:t>
            </a:r>
          </a:p>
          <a:p>
            <a:pPr>
              <a:defRPr sz="900"/>
            </a:pPr>
            <a:r>
              <a:t>・Launch costs</a:t>
            </a:r>
          </a:p>
          <a:p>
            <a:pPr>
              <a:defRPr sz="900"/>
            </a:pPr>
            <a:r>
              <a:t>・R &amp; 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・launch contract</a:t>
            </a:r>
          </a:p>
          <a:p>
            <a:pPr>
              <a:defRPr sz="900"/>
            </a:pPr>
            <a:r>
              <a:t>・Income from space travel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Uber (at the beginning) (2009-03-01)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・Cab access is inconvenient and time consuming</a:t>
            </a:r>
          </a:p>
          <a:p>
            <a:pPr>
              <a:defRPr sz="900"/>
            </a:pPr>
            <a:r>
              <a:t>・Cab fares are high.</a:t>
            </a:r>
          </a:p>
          <a:p>
            <a:pPr>
              <a:defRPr sz="900"/>
            </a:pPr>
            <a:r>
              <a:t>・Difficult to book a hired car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・A service that allows users to call for a car in real time through a smartphone app</a:t>
            </a:r>
          </a:p>
          <a:p>
            <a:pPr>
              <a:defRPr sz="900"/>
            </a:pPr>
            <a:r>
              <a:t>・Fixed price system with clear rates.</a:t>
            </a:r>
          </a:p>
          <a:p>
            <a:pPr>
              <a:defRPr sz="900"/>
            </a:pPr>
            <a:r>
              <a:t>・Providing premium hire services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app downloads</a:t>
            </a:r>
          </a:p>
          <a:p>
            <a:pPr>
              <a:defRPr sz="900"/>
            </a:pPr>
            <a:r>
              <a:t>・Number of Rides</a:t>
            </a:r>
          </a:p>
          <a:p>
            <a:pPr>
              <a:defRPr sz="900"/>
            </a:pPr>
            <a:r>
              <a:t>・User Feedback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・Just tap to board anywhere</a:t>
            </a:r>
          </a:p>
          <a:p>
            <a:pPr>
              <a:defRPr sz="900"/>
            </a:pPr>
            <a:r>
              <a:t>・Know the fees in advance.</a:t>
            </a:r>
          </a:p>
          <a:p>
            <a:pPr>
              <a:defRPr sz="900"/>
            </a:pPr>
            <a:r>
              <a:t>・Comfortable car ride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・No other similar service exists</a:t>
            </a:r>
          </a:p>
          <a:p>
            <a:pPr>
              <a:defRPr sz="900"/>
            </a:pPr>
            <a:r>
              <a:t>・New Vehicle Calling Experience Using Technology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・Smart Phone Apps</a:t>
            </a:r>
          </a:p>
          <a:p>
            <a:pPr>
              <a:defRPr sz="900"/>
            </a:pPr>
            <a:r>
              <a:t>・Word of Mouth</a:t>
            </a:r>
          </a:p>
          <a:p>
            <a:pPr>
              <a:defRPr sz="900"/>
            </a:pPr>
            <a:r>
              <a:t>・Media Exposure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・Affluent people seeking hire services</a:t>
            </a:r>
          </a:p>
          <a:p>
            <a:pPr>
              <a:defRPr sz="900"/>
            </a:pPr>
            <a:r>
              <a:t>・Businessmen who frequently use cabs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・Application development and maintenance</a:t>
            </a:r>
          </a:p>
          <a:p>
            <a:pPr>
              <a:defRPr sz="900"/>
            </a:pPr>
            <a:r>
              <a:t>・Marketing and Brand Building</a:t>
            </a:r>
          </a:p>
          <a:p>
            <a:pPr>
              <a:defRPr sz="900"/>
            </a:pPr>
            <a:r>
              <a:t>・Customer Support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・one's fare for a train or bus</a:t>
            </a:r>
          </a:p>
          <a:p>
            <a:pPr>
              <a:defRPr sz="900"/>
            </a:pPr>
            <a:r>
              <a:t>・Premium Service Offerings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Pure Storage (at the beginning) (2009-10-01)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・Expensive, low performance traditional disk-based storage</a:t>
            </a:r>
          </a:p>
          <a:p>
            <a:pPr>
              <a:defRPr sz="900"/>
            </a:pPr>
            <a:r>
              <a:t>・Storage management is complex and time consuming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・100% flash-based storage system</a:t>
            </a:r>
          </a:p>
          <a:p>
            <a:pPr>
              <a:defRPr sz="900"/>
            </a:pPr>
            <a:r>
              <a:t>・User-friendly management interface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products sold</a:t>
            </a:r>
          </a:p>
          <a:p>
            <a:pPr>
              <a:defRPr sz="900"/>
            </a:pPr>
            <a:r>
              <a:t>・Number of new customers</a:t>
            </a:r>
          </a:p>
          <a:p>
            <a:pPr>
              <a:defRPr sz="900"/>
            </a:pPr>
            <a:r>
              <a:t>・customer satisfaction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・Fast and simple storage solution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・Pioneer specializing in flash storage</a:t>
            </a:r>
          </a:p>
          <a:p>
            <a:pPr>
              <a:defRPr sz="900"/>
            </a:pPr>
            <a:r>
              <a:t>・Advanced data reduction techniques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・Direct Sale</a:t>
            </a:r>
          </a:p>
          <a:p>
            <a:pPr>
              <a:defRPr sz="900"/>
            </a:pPr>
            <a:r>
              <a:t>・Partners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・Data-driven enterprise</a:t>
            </a:r>
          </a:p>
          <a:p>
            <a:pPr>
              <a:defRPr sz="900"/>
            </a:pPr>
            <a:r>
              <a:t>・Businesses requiring high-performance storage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・Product Development and Maintenance</a:t>
            </a:r>
          </a:p>
          <a:p>
            <a:pPr>
              <a:defRPr sz="900"/>
            </a:pPr>
            <a:r>
              <a:t>・Marketing and Sales</a:t>
            </a:r>
          </a:p>
          <a:p>
            <a:pPr>
              <a:defRPr sz="900"/>
            </a:pPr>
            <a:r>
              <a:t>・Customer Support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・Hardware sales</a:t>
            </a:r>
          </a:p>
          <a:p>
            <a:pPr>
              <a:defRPr sz="900"/>
            </a:pPr>
            <a:r>
              <a:t>・Support and Service Fees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Pure Storage (current) (2023-07-08)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・Need to cope with increasing data volume</a:t>
            </a:r>
          </a:p>
          <a:p>
            <a:pPr>
              <a:defRPr sz="900"/>
            </a:pPr>
            <a:r>
              <a:t>・Complexity of managing data in a multi-cloud 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・Scalable all-flash storage solution</a:t>
            </a:r>
          </a:p>
          <a:p>
            <a:pPr>
              <a:defRPr sz="900"/>
            </a:pPr>
            <a:r>
              <a:t>・Cloud-enabled data services and integrated management platform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products sold</a:t>
            </a:r>
          </a:p>
          <a:p>
            <a:pPr>
              <a:defRPr sz="900"/>
            </a:pPr>
            <a:r>
              <a:t>・Number of new customers</a:t>
            </a:r>
          </a:p>
          <a:p>
            <a:pPr>
              <a:defRPr sz="900"/>
            </a:pPr>
            <a:r>
              <a:t>・Number of subscriptions to cloud services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・Fast, simple, scalable cloud-enabled storage solutions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・Pioneer of all-flash storage</a:t>
            </a:r>
          </a:p>
          <a:p>
            <a:pPr>
              <a:defRPr sz="900"/>
            </a:pPr>
            <a:r>
              <a:t>・Powerful data platform with multi-cloud support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・Direct Sale</a:t>
            </a:r>
          </a:p>
          <a:p>
            <a:pPr>
              <a:defRPr sz="900"/>
            </a:pPr>
            <a:r>
              <a:t>・Partners</a:t>
            </a:r>
          </a:p>
          <a:p>
            <a:pPr>
              <a:defRPr sz="900"/>
            </a:pPr>
            <a:r>
              <a:t>・cloud marketplace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・Data-driven enterprise</a:t>
            </a:r>
          </a:p>
          <a:p>
            <a:pPr>
              <a:defRPr sz="900"/>
            </a:pPr>
            <a:r>
              <a:t>・Businesses using multi-cloud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・Product Development and Maintenance</a:t>
            </a:r>
          </a:p>
          <a:p>
            <a:pPr>
              <a:defRPr sz="900"/>
            </a:pPr>
            <a:r>
              <a:t>・Marketing and Sales</a:t>
            </a:r>
          </a:p>
          <a:p>
            <a:pPr>
              <a:defRPr sz="900"/>
            </a:pPr>
            <a:r>
              <a:t>・Customer Support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・Hardware sales</a:t>
            </a:r>
          </a:p>
          <a:p>
            <a:pPr>
              <a:defRPr sz="900"/>
            </a:pPr>
            <a:r>
              <a:t>・Subscription to cloud services</a:t>
            </a:r>
          </a:p>
          <a:p>
            <a:pPr>
              <a:defRPr sz="900"/>
            </a:pPr>
            <a:r>
              <a:t>・Support and Service Fees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Dell EMC APEX (at the beginning) (2021-10-01)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・Managing IT infrastructure is complex and time consuming</a:t>
            </a:r>
          </a:p>
          <a:p>
            <a:pPr>
              <a:defRPr sz="900"/>
            </a:pPr>
            <a:r>
              <a:t>・Difficult to expand or upgrade data centers</a:t>
            </a:r>
          </a:p>
          <a:p>
            <a:pPr>
              <a:defRPr sz="900"/>
            </a:pPr>
            <a:r>
              <a:t>・Burden of CAPEX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・A platform of IT solutions offered in a single package</a:t>
            </a:r>
          </a:p>
          <a:p>
            <a:pPr>
              <a:defRPr sz="900"/>
            </a:pPr>
            <a:r>
              <a:t>・Cloud-like consumption model (OPEX-based)</a:t>
            </a:r>
          </a:p>
          <a:p>
            <a:pPr>
              <a:defRPr sz="900"/>
            </a:pPr>
            <a:r>
              <a:t>・Scale up and down according to the scope of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users</a:t>
            </a:r>
          </a:p>
          <a:p>
            <a:pPr>
              <a:defRPr sz="900"/>
            </a:pPr>
            <a:r>
              <a:t>・total contract amount</a:t>
            </a:r>
          </a:p>
          <a:p>
            <a:pPr>
              <a:defRPr sz="900"/>
            </a:pPr>
            <a:r>
              <a:t>・Uptime for service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・Enable simple and flexible IT consumption and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・Dell EMC's existing product and customer base</a:t>
            </a:r>
          </a:p>
          <a:p>
            <a:pPr>
              <a:defRPr sz="900"/>
            </a:pPr>
            <a:r>
              <a:t>・Integrated hardware and software management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・Dell EMC's existing business channels</a:t>
            </a:r>
          </a:p>
          <a:p>
            <a:pPr>
              <a:defRPr sz="900"/>
            </a:pPr>
            <a:r>
              <a:t>・Website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・smaller companies</a:t>
            </a:r>
          </a:p>
          <a:p>
            <a:pPr>
              <a:defRPr sz="900"/>
            </a:pPr>
            <a:r>
              <a:t>・Enterprise Organization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・Platform development and maintenance</a:t>
            </a:r>
          </a:p>
          <a:p>
            <a:pPr>
              <a:defRPr sz="900"/>
            </a:pPr>
            <a:r>
              <a:t>・Hardware and software costs</a:t>
            </a:r>
          </a:p>
          <a:p>
            <a:pPr>
              <a:defRPr sz="900"/>
            </a:pPr>
            <a:r>
              <a:t>・Marketing and Promotion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・Subscription Fees</a:t>
            </a:r>
          </a:p>
          <a:p>
            <a:pPr>
              <a:defRPr sz="900"/>
            </a:pPr>
            <a:r>
              <a:t>・Service and Support Fees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OpenShift (at the beginning) (2011-05-04)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・Traditional hosting services are difficult to set up and manage</a:t>
            </a:r>
          </a:p>
          <a:p>
            <a:pPr>
              <a:defRPr sz="900"/>
            </a:pPr>
            <a:r>
              <a:t>・On-premise infrastructure is difficult to scale</a:t>
            </a:r>
          </a:p>
          <a:p>
            <a:pPr>
              <a:defRPr sz="900"/>
            </a:pPr>
            <a:r>
              <a:t>・No way to deploy own applications quickly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・Serving as a cloud-based platform</a:t>
            </a:r>
          </a:p>
          <a:p>
            <a:pPr>
              <a:defRPr sz="900"/>
            </a:pPr>
            <a:r>
              <a:t>・Automatic scaling and Infrastructure as Code (IaC)</a:t>
            </a:r>
          </a:p>
          <a:p>
            <a:pPr>
              <a:defRPr sz="900"/>
            </a:pPr>
            <a:r>
              <a:t>・Enables easy application deployment and management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users</a:t>
            </a:r>
          </a:p>
          <a:p>
            <a:pPr>
              <a:defRPr sz="900"/>
            </a:pPr>
            <a:r>
              <a:t>・Number of deployments</a:t>
            </a:r>
          </a:p>
          <a:p>
            <a:pPr>
              <a:defRPr sz="900"/>
            </a:pPr>
            <a:r>
              <a:t>・Average uptime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・Cloud services from deployment to scaling with ease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・Strong Red Hat brand and existing customer base</a:t>
            </a:r>
          </a:p>
          <a:p>
            <a:pPr>
              <a:defRPr sz="900"/>
            </a:pPr>
            <a:r>
              <a:t>・Extensive community support due to its open source nature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・Website</a:t>
            </a:r>
          </a:p>
          <a:p>
            <a:pPr>
              <a:defRPr sz="900"/>
            </a:pPr>
            <a:r>
              <a:t>・Red Hat's existing business channels</a:t>
            </a:r>
          </a:p>
          <a:p>
            <a:pPr>
              <a:defRPr sz="900"/>
            </a:pPr>
            <a:r>
              <a:t>・open source community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・developer</a:t>
            </a:r>
          </a:p>
          <a:p>
            <a:pPr>
              <a:defRPr sz="900"/>
            </a:pPr>
            <a:r>
              <a:t>・smaller companies</a:t>
            </a:r>
          </a:p>
          <a:p>
            <a:pPr>
              <a:defRPr sz="900"/>
            </a:pPr>
            <a:r>
              <a:t>・Enterprise Organization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・Platform development and maintenance</a:t>
            </a:r>
          </a:p>
          <a:p>
            <a:pPr>
              <a:defRPr sz="900"/>
            </a:pPr>
            <a:r>
              <a:t>・Maintain cloud infrastructure</a:t>
            </a:r>
          </a:p>
          <a:p>
            <a:pPr>
              <a:defRPr sz="900"/>
            </a:pPr>
            <a:r>
              <a:t>・Marketing and Promotion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・Subscription Fees</a:t>
            </a:r>
          </a:p>
          <a:p>
            <a:pPr>
              <a:defRPr sz="900"/>
            </a:pPr>
            <a:r>
              <a:t>・Support and Consulting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Kubernetes was invented and made into a business under the assumption that Kubernetes did not exist. (2023-07-08)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・Difficult to manage microservices</a:t>
            </a:r>
          </a:p>
          <a:p>
            <a:pPr>
              <a:defRPr sz="900"/>
            </a:pPr>
            <a:r>
              <a:t>・Ensure system scalability and reliability</a:t>
            </a:r>
          </a:p>
          <a:p>
            <a:pPr>
              <a:defRPr sz="900"/>
            </a:pPr>
            <a:r>
              <a:t>・Complex infrastructure state management</a:t>
            </a:r>
          </a:p>
          <a:p>
            <a:pPr>
              <a:defRPr sz="900"/>
            </a:pPr>
            <a:r>
              <a:t>・Automated deployment and rolling updates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・Provide orchestration tools like Kubernetes</a:t>
            </a:r>
          </a:p>
          <a:p>
            <a:pPr>
              <a:defRPr sz="900"/>
            </a:pPr>
            <a:r>
              <a:t>・Load Balancing and Service Discovery</a:t>
            </a:r>
          </a:p>
          <a:p>
            <a:pPr>
              <a:defRPr sz="900"/>
            </a:pPr>
            <a:r>
              <a:t>・Infrastructure-as-Code (IaC) to manage status</a:t>
            </a:r>
          </a:p>
          <a:p>
            <a:pPr>
              <a:defRPr sz="900"/>
            </a:pPr>
            <a:r>
              <a:t>・Automatic repair by reconsiliation mechanism</a:t>
            </a:r>
          </a:p>
          <a:p>
            <a:pPr>
              <a:defRPr sz="900"/>
            </a:pPr>
            <a:r>
              <a:t>・Automated rollout and rollback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active users</a:t>
            </a:r>
          </a:p>
          <a:p>
            <a:pPr>
              <a:defRPr sz="900"/>
            </a:pPr>
            <a:r>
              <a:t>・Number of deployed applications</a:t>
            </a:r>
          </a:p>
          <a:p>
            <a:pPr>
              <a:defRPr sz="900"/>
            </a:pPr>
            <a:r>
              <a:t>・earnings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・Provides efficient microservice management</a:t>
            </a:r>
          </a:p>
          <a:p>
            <a:pPr>
              <a:defRPr sz="900"/>
            </a:pPr>
            <a:r>
              <a:t>・Simplify management by coding infrastructure</a:t>
            </a:r>
          </a:p>
          <a:p>
            <a:pPr>
              <a:defRPr sz="900"/>
            </a:pPr>
            <a:r>
              <a:t>・Automatic repair and reliability assurance through reconsiliation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・Initial Advantage for a time when Kubernetes does not exist</a:t>
            </a:r>
          </a:p>
          <a:p>
            <a:pPr>
              <a:defRPr sz="900"/>
            </a:pPr>
            <a:r>
              <a:t>・Deep cloud-native technology knowledge and experience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・Website</a:t>
            </a:r>
          </a:p>
          <a:p>
            <a:pPr>
              <a:defRPr sz="900"/>
            </a:pPr>
            <a:r>
              <a:t>・cloud marketplace</a:t>
            </a:r>
          </a:p>
          <a:p>
            <a:pPr>
              <a:defRPr sz="900"/>
            </a:pPr>
            <a:r>
              <a:t>・Partnerships (cloud providers, development tools, etc.)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・Companies using microservices</a:t>
            </a:r>
          </a:p>
          <a:p>
            <a:pPr>
              <a:defRPr sz="900"/>
            </a:pPr>
            <a:r>
              <a:t>・Developers looking for scalability and reliability</a:t>
            </a:r>
          </a:p>
          <a:p>
            <a:pPr>
              <a:defRPr sz="900"/>
            </a:pPr>
            <a:r>
              <a:t>・Companies requiring advanced application deployment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・Development and Maintenance</a:t>
            </a:r>
          </a:p>
          <a:p>
            <a:pPr>
              <a:defRPr sz="900"/>
            </a:pPr>
            <a:r>
              <a:t>・Customer Support</a:t>
            </a:r>
          </a:p>
          <a:p>
            <a:pPr>
              <a:defRPr sz="900"/>
            </a:pPr>
            <a:r>
              <a:t>・Marketing and Promotion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・Software license fee based on system size</a:t>
            </a:r>
          </a:p>
          <a:p>
            <a:pPr>
              <a:defRPr sz="900"/>
            </a:pPr>
            <a:r>
              <a:t>・Consulting and Customization Service Fees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SRE was conceived and made into a business based on the assumption that the concept of SRE did not exist. (2003-08-01)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・Lack of reliability due to frequent system downtime</a:t>
            </a:r>
          </a:p>
          <a:p>
            <a:pPr>
              <a:defRPr sz="900"/>
            </a:pPr>
            <a:r>
              <a:t>・Gap between development and operations teams</a:t>
            </a:r>
          </a:p>
          <a:p>
            <a:pPr>
              <a:defRPr sz="900"/>
            </a:pPr>
            <a:r>
              <a:t>・Slow release of new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・New engineering roles to integrate operations and development</a:t>
            </a:r>
          </a:p>
          <a:p>
            <a:pPr>
              <a:defRPr sz="900"/>
            </a:pPr>
            <a:r>
              <a:t>・System operation applying software engineering principles</a:t>
            </a:r>
          </a:p>
          <a:p>
            <a:pPr>
              <a:defRPr sz="900"/>
            </a:pPr>
            <a:r>
              <a:t>・Increased release speed through automation and Infrastructure as Code (IaC)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・User system downtime</a:t>
            </a:r>
          </a:p>
          <a:p>
            <a:pPr>
              <a:defRPr sz="900"/>
            </a:pPr>
            <a:r>
              <a:t>・Release speed of new features</a:t>
            </a:r>
          </a:p>
          <a:p>
            <a:pPr>
              <a:defRPr sz="900"/>
            </a:pPr>
            <a:r>
              <a:t>・System Reliability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・Reliable system operation by applying software engineering methods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・Pioneer of new operational methods</a:t>
            </a:r>
          </a:p>
          <a:p>
            <a:pPr>
              <a:defRPr sz="900"/>
            </a:pPr>
            <a:r>
              <a:t>・Ability to increase both system reliability and the speed at which new features are released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・Internet (websites, blogs, social media)</a:t>
            </a:r>
          </a:p>
          <a:p>
            <a:pPr>
              <a:defRPr sz="900"/>
            </a:pPr>
            <a:r>
              <a:t>・Seminars and Conferences</a:t>
            </a:r>
          </a:p>
          <a:p>
            <a:pPr>
              <a:defRPr sz="900"/>
            </a:pPr>
            <a:r>
              <a:t>・Partnerships (e.g., IT consulting firms)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・Companies suffering from system downtime</a:t>
            </a:r>
          </a:p>
          <a:p>
            <a:pPr>
              <a:defRPr sz="900"/>
            </a:pPr>
            <a:r>
              <a:t>・Companies that feel that the release of new features is slow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・Engineer Salary</a:t>
            </a:r>
          </a:p>
          <a:p>
            <a:pPr>
              <a:defRPr sz="900"/>
            </a:pPr>
            <a:r>
              <a:t>・Marketing and sales costs</a:t>
            </a:r>
          </a:p>
          <a:p>
            <a:pPr>
              <a:defRPr sz="900"/>
            </a:pPr>
            <a:r>
              <a:t>・R&amp;D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・service contract fee</a:t>
            </a:r>
          </a:p>
          <a:p>
            <a:pPr>
              <a:defRPr sz="900"/>
            </a:pPr>
            <a:r>
              <a:t>・Software license fee</a:t>
            </a:r>
          </a:p>
          <a:p>
            <a:pPr>
              <a:defRPr sz="900"/>
            </a:pPr>
            <a:r>
              <a:t>・Consulting Fee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nCino (2012-07-12)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・Inefficient and slow procedures due to legacy systems in the banking industry</a:t>
            </a:r>
          </a:p>
          <a:p>
            <a:pPr>
              <a:defRPr sz="900"/>
            </a:pPr>
            <a:r>
              <a:t>・Poor customer experience and low satisfaction</a:t>
            </a:r>
          </a:p>
          <a:p>
            <a:pPr>
              <a:defRPr sz="900"/>
            </a:pPr>
            <a:r>
              <a:t>・Difficulties in regulatory compliance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・Cloud-based centralized bank operating system</a:t>
            </a:r>
          </a:p>
          <a:p>
            <a:pPr>
              <a:defRPr sz="900"/>
            </a:pPr>
            <a:r>
              <a:t>・Digitization to improve customer service</a:t>
            </a:r>
          </a:p>
          <a:p>
            <a:pPr>
              <a:defRPr sz="900"/>
            </a:pPr>
            <a:r>
              <a:t>・Dashboard for real-time monitoring and reporting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new banks registered on the platform</a:t>
            </a:r>
          </a:p>
          <a:p>
            <a:pPr>
              <a:defRPr sz="900"/>
            </a:pPr>
            <a:r>
              <a:t>・Transaction volume by bank</a:t>
            </a:r>
          </a:p>
          <a:p>
            <a:pPr>
              <a:defRPr sz="900"/>
            </a:pPr>
            <a:r>
              <a:t>・(degree of) customer satisfaction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・A centralized system that digitizes and streamlines the bank's business processes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・Cloud-based platform developed from the beginning, unlike existing bank legacy systems</a:t>
            </a:r>
          </a:p>
          <a:p>
            <a:pPr>
              <a:defRPr sz="900"/>
            </a:pPr>
            <a:r>
              <a:t>・Services embedded within the Salesforce ecosystem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・Internet (websites, blogs, social media)</a:t>
            </a:r>
          </a:p>
          <a:p>
            <a:pPr>
              <a:defRPr sz="900"/>
            </a:pPr>
            <a:r>
              <a:t>・Direct partnerships with banks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・Banks considering migration from legacy systems</a:t>
            </a:r>
          </a:p>
          <a:p>
            <a:pPr>
              <a:defRPr sz="900"/>
            </a:pPr>
            <a:r>
              <a:t>・Banks seeking to improve customer experience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・Engineer Salary</a:t>
            </a:r>
          </a:p>
          <a:p>
            <a:pPr>
              <a:defRPr sz="900"/>
            </a:pPr>
            <a:r>
              <a:t>・Cloud infrastructure maintenance costs</a:t>
            </a:r>
          </a:p>
          <a:p>
            <a:pPr>
              <a:defRPr sz="900"/>
            </a:pPr>
            <a:r>
              <a:t>・Marketing and sales costs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・Software subscription fees</a:t>
            </a:r>
          </a:p>
          <a:p>
            <a:pPr>
              <a:defRPr sz="900"/>
            </a:pPr>
            <a:r>
              <a:t>・Support and Customization Service Fees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