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sldImg"/>
          </p:nvPr>
        </p:nvSpPr>
        <p:spPr>
          <a:xfrm>
            <a:off x="1143000" y="685800"/>
            <a:ext cx="4572000" cy="3429000"/>
          </a:xfrm>
          <a:prstGeom prst="rect">
            <a:avLst/>
          </a:prstGeom>
        </p:spPr>
        <p:txBody>
          <a:bodyPr/>
          <a:lstStyle/>
          <a:p>
            <a:pPr/>
          </a:p>
        </p:txBody>
      </p:sp>
      <p:sp>
        <p:nvSpPr>
          <p:cNvPr id="177" name="Shape 17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64" name="Shape 16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65" name="Shape 1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166" name="Shape 166"/>
          <p:cNvSpPr/>
          <p:nvPr>
            <p:ph type="title"/>
          </p:nvPr>
        </p:nvSpPr>
        <p:spPr>
          <a:xfrm>
            <a:off x="365759" y="274638"/>
            <a:ext cx="11445242" cy="665910"/>
          </a:xfrm>
          <a:prstGeom prst="rect">
            <a:avLst/>
          </a:prstGeom>
        </p:spPr>
        <p:txBody>
          <a:bodyPr/>
          <a:lstStyle/>
          <a:p>
            <a:pPr/>
            <a:r>
              <a:t>Title Text</a:t>
            </a:r>
          </a:p>
        </p:txBody>
      </p:sp>
      <p:sp>
        <p:nvSpPr>
          <p:cNvPr id="167" name="Shape 167"/>
          <p:cNvSpPr/>
          <p:nvPr>
            <p:ph type="body" idx="1"/>
          </p:nvPr>
        </p:nvSpPr>
        <p:spPr>
          <a:xfrm>
            <a:off x="365759" y="954421"/>
            <a:ext cx="11445242" cy="51717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16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169" name="Shape 169"/>
          <p:cNvSpPr/>
          <p:nvPr>
            <p:ph type="sldNum" sz="quarter" idx="2"/>
          </p:nvPr>
        </p:nvSpPr>
        <p:spPr>
          <a:prstGeom prst="rect">
            <a:avLst/>
          </a:prstGeom>
        </p:spPr>
        <p:txBody>
          <a:bodyPr/>
          <a:lstStyle/>
          <a:p>
            <a:pPr/>
            <a:fld id="{86CB4B4D-7CA3-9044-876B-883B54F8677D}" type="slidenum"/>
          </a:p>
        </p:txBody>
      </p:sp>
      <p:sp>
        <p:nvSpPr>
          <p:cNvPr id="170" name="Shape 170"/>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defTabSz="203200">
              <a:tabLst>
                <a:tab pos="203200" algn="l"/>
              </a:tabLst>
              <a:defRPr>
                <a:solidFill>
                  <a:srgbClr val="000000"/>
                </a:solidFill>
                <a:latin typeface="Arial"/>
                <a:ea typeface="Arial"/>
                <a:cs typeface="Arial"/>
                <a:sym typeface="Arial"/>
              </a:defRPr>
            </a:lvl1pPr>
            <a:lvl2pPr defTabSz="203200">
              <a:tabLst>
                <a:tab pos="203200" algn="l"/>
              </a:tabLst>
              <a:defRPr>
                <a:solidFill>
                  <a:srgbClr val="000000"/>
                </a:solidFill>
                <a:latin typeface="Arial"/>
                <a:ea typeface="Arial"/>
                <a:cs typeface="Arial"/>
                <a:sym typeface="Arial"/>
              </a:defRPr>
            </a:lvl2pPr>
            <a:lvl3pPr defTabSz="203200">
              <a:tabLst>
                <a:tab pos="203200" algn="l"/>
              </a:tabLst>
              <a:defRPr>
                <a:solidFill>
                  <a:srgbClr val="000000"/>
                </a:solidFill>
                <a:latin typeface="Arial"/>
                <a:ea typeface="Arial"/>
                <a:cs typeface="Arial"/>
                <a:sym typeface="Arial"/>
              </a:defRPr>
            </a:lvl3pPr>
            <a:lvl4pPr defTabSz="203200">
              <a:tabLst>
                <a:tab pos="203200" algn="l"/>
              </a:tabLst>
              <a:defRPr>
                <a:solidFill>
                  <a:srgbClr val="000000"/>
                </a:solidFill>
                <a:latin typeface="Arial"/>
                <a:ea typeface="Arial"/>
                <a:cs typeface="Arial"/>
                <a:sym typeface="Arial"/>
              </a:defRPr>
            </a:lvl4pPr>
            <a:lvl5pPr defTabSz="203200">
              <a:tabLst>
                <a:tab pos="203200" algn="l"/>
              </a:tabLst>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defTabSz="203200">
              <a:tabLst>
                <a:tab pos="203200" algn="l"/>
              </a:tabLst>
              <a:defRPr>
                <a:solidFill>
                  <a:srgbClr val="000000"/>
                </a:solidFill>
                <a:latin typeface="Arial"/>
                <a:ea typeface="Arial"/>
                <a:cs typeface="Arial"/>
                <a:sym typeface="Arial"/>
              </a:defRPr>
            </a:lvl1pPr>
            <a:lvl2pPr defTabSz="203200">
              <a:tabLst>
                <a:tab pos="203200" algn="l"/>
              </a:tabLst>
              <a:defRPr>
                <a:solidFill>
                  <a:srgbClr val="000000"/>
                </a:solidFill>
                <a:latin typeface="Arial"/>
                <a:ea typeface="Arial"/>
                <a:cs typeface="Arial"/>
                <a:sym typeface="Arial"/>
              </a:defRPr>
            </a:lvl2pPr>
            <a:lvl3pPr defTabSz="203200">
              <a:tabLst>
                <a:tab pos="203200" algn="l"/>
              </a:tabLst>
              <a:defRPr>
                <a:solidFill>
                  <a:srgbClr val="000000"/>
                </a:solidFill>
                <a:latin typeface="Arial"/>
                <a:ea typeface="Arial"/>
                <a:cs typeface="Arial"/>
                <a:sym typeface="Arial"/>
              </a:defRPr>
            </a:lvl3pPr>
            <a:lvl4pPr defTabSz="203200">
              <a:tabLst>
                <a:tab pos="203200" algn="l"/>
              </a:tabLst>
              <a:defRPr>
                <a:solidFill>
                  <a:srgbClr val="000000"/>
                </a:solidFill>
                <a:latin typeface="Arial"/>
                <a:ea typeface="Arial"/>
                <a:cs typeface="Arial"/>
                <a:sym typeface="Arial"/>
              </a:defRPr>
            </a:lvl4pPr>
            <a:lvl5pPr defTabSz="203200">
              <a:tabLst>
                <a:tab pos="203200" algn="l"/>
              </a:tabLst>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defTabSz="203200">
              <a:tabLst>
                <a:tab pos="203200" algn="l"/>
              </a:tabLst>
              <a:defRPr>
                <a:solidFill>
                  <a:srgbClr val="000000"/>
                </a:solidFill>
                <a:latin typeface="Arial"/>
                <a:ea typeface="Arial"/>
                <a:cs typeface="Arial"/>
                <a:sym typeface="Arial"/>
              </a:defRPr>
            </a:lvl1pPr>
            <a:lvl2pPr marL="431800" defTabSz="203200">
              <a:tabLst>
                <a:tab pos="203200" algn="l"/>
              </a:tabLst>
              <a:defRPr>
                <a:solidFill>
                  <a:srgbClr val="000000"/>
                </a:solidFill>
                <a:latin typeface="Arial"/>
                <a:ea typeface="Arial"/>
                <a:cs typeface="Arial"/>
                <a:sym typeface="Arial"/>
              </a:defRPr>
            </a:lvl2pPr>
            <a:lvl3pPr defTabSz="203200">
              <a:tabLst>
                <a:tab pos="203200" algn="l"/>
              </a:tabLst>
              <a:defRPr>
                <a:solidFill>
                  <a:srgbClr val="000000"/>
                </a:solidFill>
                <a:latin typeface="Arial"/>
                <a:ea typeface="Arial"/>
                <a:cs typeface="Arial"/>
                <a:sym typeface="Arial"/>
              </a:defRPr>
            </a:lvl3pPr>
            <a:lvl4pPr defTabSz="203200">
              <a:tabLst>
                <a:tab pos="203200" algn="l"/>
              </a:tabLst>
              <a:defRPr>
                <a:solidFill>
                  <a:srgbClr val="000000"/>
                </a:solidFill>
                <a:latin typeface="Arial"/>
                <a:ea typeface="Arial"/>
                <a:cs typeface="Arial"/>
                <a:sym typeface="Arial"/>
              </a:defRPr>
            </a:lvl4pPr>
            <a:lvl5pPr defTabSz="203200">
              <a:tabLst>
                <a:tab pos="203200" algn="l"/>
              </a:tabLst>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80" name="Shape 180"/>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81" name="Shape 181"/>
          <p:cNvSpPr/>
          <p:nvPr>
            <p:ph type="title"/>
          </p:nvPr>
        </p:nvSpPr>
        <p:spPr>
          <a:prstGeom prst="rect">
            <a:avLst/>
          </a:prstGeom>
        </p:spPr>
        <p:txBody>
          <a:bodyPr/>
          <a:lstStyle>
            <a:lvl1pPr defTabSz="731520">
              <a:defRPr sz="3840"/>
            </a:lvl1pPr>
          </a:lstStyle>
          <a:p>
            <a:pPr/>
            <a:r>
              <a:t>Chapter 9: Visual Recognition and Images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373379" y="274638"/>
            <a:ext cx="11445242" cy="575201"/>
          </a:xfrm>
          <a:prstGeom prst="rect">
            <a:avLst/>
          </a:prstGeom>
        </p:spPr>
        <p:txBody>
          <a:bodyPr/>
          <a:lstStyle/>
          <a:p>
            <a:pPr/>
            <a:r>
              <a:t>(Alchemy) Visual Recognition: three basic services: </a:t>
            </a:r>
          </a:p>
        </p:txBody>
      </p:sp>
      <p:sp>
        <p:nvSpPr>
          <p:cNvPr id="184" name="Shape 184"/>
          <p:cNvSpPr/>
          <p:nvPr>
            <p:ph type="body" sz="quarter" idx="1"/>
          </p:nvPr>
        </p:nvSpPr>
        <p:spPr>
          <a:xfrm>
            <a:off x="365759" y="1600200"/>
            <a:ext cx="2017134" cy="4525963"/>
          </a:xfrm>
          <a:prstGeom prst="rect">
            <a:avLst/>
          </a:prstGeom>
        </p:spPr>
        <p:txBody>
          <a:bodyPr/>
          <a:lstStyle/>
          <a:p>
            <a:pPr marL="173789"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Classify an Image</a:t>
            </a:r>
          </a:p>
          <a:p>
            <a:pPr marL="173789"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Detect Faces</a:t>
            </a:r>
            <a:br/>
          </a:p>
          <a:p>
            <a:pPr marL="173789"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Classifiers:</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Create a classifier</a:t>
            </a:r>
            <a:b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Retrieve list of custom classifiers</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Retrieve classifier details</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Update a classifier</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Delete a Classifier</a:t>
            </a:r>
          </a:p>
          <a:p>
            <a:pPr marL="173789"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Collections</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Create a collection</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List collections</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Retrieve Collection Details</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Delete a Collection</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Add images to collection</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list images in collection</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list image details</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delete an image</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add or update metadata</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list metadata</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delete metadata</a:t>
            </a:r>
          </a:p>
          <a:p>
            <a:pPr lvl="1" marL="279453" indent="-173789" defTabSz="105663">
              <a:spcBef>
                <a:spcPts val="200"/>
              </a:spcBef>
              <a:buFontTx/>
              <a:buAutoNum type="alphaUcPeriod" startAt="1"/>
              <a:tabLst>
                <a:tab pos="101600" algn="l"/>
              </a:tabLst>
              <a:defRPr sz="1040">
                <a:solidFill>
                  <a:srgbClr val="1D1B10"/>
                </a:solidFill>
                <a:latin typeface="Tahoma"/>
                <a:ea typeface="Tahoma"/>
                <a:cs typeface="Tahoma"/>
                <a:sym typeface="Tahoma"/>
              </a:defRPr>
            </a:pPr>
            <a:r>
              <a:t>find similar images</a:t>
            </a:r>
          </a:p>
        </p:txBody>
      </p:sp>
      <p:sp>
        <p:nvSpPr>
          <p:cNvPr id="185" name="Shape 18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Shape 186"/>
          <p:cNvSpPr/>
          <p:nvPr/>
        </p:nvSpPr>
        <p:spPr>
          <a:xfrm>
            <a:off x="271027" y="815111"/>
            <a:ext cx="6621711"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01052" indent="-401052">
              <a:buSzPct val="100000"/>
              <a:buAutoNum type="arabicParenBoth" startAt="1"/>
              <a:defRPr sz="1600"/>
            </a:pPr>
            <a:r>
              <a:t>Find objects or faces in an image</a:t>
            </a:r>
          </a:p>
          <a:p>
            <a:pPr marL="401052" indent="-401052">
              <a:buSzPct val="100000"/>
              <a:buAutoNum type="arabicParenBoth" startAt="1"/>
              <a:defRPr sz="1600"/>
            </a:pPr>
            <a:r>
              <a:t>Create classifiers representing objects to be found in an image</a:t>
            </a:r>
          </a:p>
          <a:p>
            <a:pPr marL="401052" indent="-401052">
              <a:buSzPct val="100000"/>
              <a:buAutoNum type="arabicParenBoth" startAt="1"/>
              <a:defRPr sz="1600"/>
            </a:pPr>
            <a:r>
              <a:t>Find an image similar to one you’ve provided</a:t>
            </a:r>
          </a:p>
        </p:txBody>
      </p:sp>
      <p:sp>
        <p:nvSpPr>
          <p:cNvPr id="187" name="Shape 187"/>
          <p:cNvSpPr/>
          <p:nvPr/>
        </p:nvSpPr>
        <p:spPr>
          <a:xfrm>
            <a:off x="2305035" y="1600200"/>
            <a:ext cx="9550696"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70447" indent="-170447" defTabSz="103631">
              <a:spcBef>
                <a:spcPts val="200"/>
              </a:spcBef>
              <a:buSzPct val="100000"/>
              <a:buAutoNum type="alphaUcPeriod" startAt="1"/>
              <a:tabLst>
                <a:tab pos="101600" algn="l"/>
              </a:tabLst>
              <a:defRPr sz="1020">
                <a:latin typeface="Tahoma"/>
                <a:ea typeface="Tahoma"/>
                <a:cs typeface="Tahoma"/>
                <a:sym typeface="Tahoma"/>
              </a:defRPr>
            </a:pPr>
            <a:r>
              <a:t>Classify an Image based on default or custom classifiers</a:t>
            </a:r>
          </a:p>
          <a:p>
            <a:pPr marL="170447" indent="-170447" defTabSz="103631">
              <a:spcBef>
                <a:spcPts val="200"/>
              </a:spcBef>
              <a:buSzPct val="100000"/>
              <a:buAutoNum type="alphaUcPeriod" startAt="1"/>
              <a:tabLst>
                <a:tab pos="101600" algn="l"/>
              </a:tabLst>
              <a:defRPr sz="1020">
                <a:latin typeface="Tahoma"/>
                <a:ea typeface="Tahoma"/>
                <a:cs typeface="Tahoma"/>
                <a:sym typeface="Tahoma"/>
              </a:defRPr>
            </a:pPr>
            <a:r>
              <a:t>Analyze faces in images and get data about them, such as estimated age, gender, plus names of celebrities. Images must be in .jpeg, or .png format. This functionality is not trainable, and does not support general biometric facial recognition.</a:t>
            </a:r>
          </a:p>
          <a:p>
            <a:pPr marL="170447" indent="-170447" defTabSz="103631">
              <a:spcBef>
                <a:spcPts val="200"/>
              </a:spcBef>
              <a:buSzPct val="100000"/>
              <a:buAutoNum type="alphaUcPeriod" startAt="1"/>
              <a:tabLst>
                <a:tab pos="101600" algn="l"/>
              </a:tabLst>
              <a:defRPr sz="1020">
                <a:latin typeface="Tahoma"/>
                <a:ea typeface="Tahoma"/>
                <a:cs typeface="Tahoma"/>
                <a:sym typeface="Tahoma"/>
              </a:defRPr>
            </a:pPr>
            <a:r>
              <a:t>Train a new multi-faceted classifier on the uploaded image data:</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A new custom classifier can be trained by several compressed (.zip) files, including files containing positive or negative images (.jpg, or .png). You must supply at least two compressed files, either two positive example files or one positive and one negative example file.</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Retrieve a list of user-created classifiers</a:t>
            </a:r>
            <a:b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Retrieve information about a specific classifier.</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Update an existing classifier by adding new classes, or by adding new images to existing classes.You cannot update a custom classifier with a free API Key.r</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Delete a custom classifier with the specified classifier ID</a:t>
            </a:r>
          </a:p>
          <a:p>
            <a:pPr marL="170447" indent="-170447" defTabSz="103631">
              <a:spcBef>
                <a:spcPts val="200"/>
              </a:spcBef>
              <a:buSzPct val="100000"/>
              <a:buAutoNum type="alphaUcPeriod" startAt="1"/>
              <a:tabLst>
                <a:tab pos="101600" algn="l"/>
              </a:tabLst>
              <a:defRPr sz="1020">
                <a:latin typeface="Tahoma"/>
                <a:ea typeface="Tahoma"/>
                <a:cs typeface="Tahoma"/>
                <a:sym typeface="Tahoma"/>
              </a:defRPr>
            </a:pPr>
            <a:r>
              <a:rPr b="1"/>
              <a:t>Beta</a:t>
            </a:r>
            <a:r>
              <a:t>. Create a new collection, add images to that collection, and then use Similarity Search to search the collection for similar images.</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Create a new collection of images to search. You can create a maximum of 5 collections.</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List all custom collections.</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Retrieve information about a specific collection.</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Delete a user created collection.</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 Add images to a collection. Each collection can contain 1000000 images. It takes 1 second to upload 1 image.</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List 100 images in a collection. This returns an arbitrary selection of 100 images. </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List details about a specific image in a collection.</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Delete an image from a collection.</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Add metadata to a specific image in a collection. Use metadata for your own reference to identify images. </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View the metadata for a specific image in a collection.</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Delete all metadata associated with an image.</a:t>
            </a:r>
          </a:p>
          <a:p>
            <a:pPr lvl="1" marL="274079" indent="-170447" defTabSz="103631">
              <a:spcBef>
                <a:spcPts val="200"/>
              </a:spcBef>
              <a:buSzPct val="100000"/>
              <a:buAutoNum type="alphaUcPeriod" startAt="1"/>
              <a:tabLst>
                <a:tab pos="101600" algn="l"/>
              </a:tabLst>
              <a:defRPr sz="1020">
                <a:latin typeface="Tahoma"/>
                <a:ea typeface="Tahoma"/>
                <a:cs typeface="Tahoma"/>
                <a:sym typeface="Tahoma"/>
              </a:defRPr>
            </a:pPr>
            <a:r>
              <a:t>Upload an image to find similar images in your custom collection.</a:t>
            </a:r>
          </a:p>
        </p:txBody>
      </p:sp>
      <p:sp>
        <p:nvSpPr>
          <p:cNvPr id="188" name="Shape 188"/>
          <p:cNvSpPr/>
          <p:nvPr/>
        </p:nvSpPr>
        <p:spPr>
          <a:xfrm>
            <a:off x="509054" y="1610290"/>
            <a:ext cx="1335617" cy="222083"/>
          </a:xfrm>
          <a:prstGeom prst="ellipse">
            <a:avLst/>
          </a:prstGeom>
          <a:ln w="25400">
            <a:solidFill>
              <a:srgbClr val="F52A46"/>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89" name="Shape 189"/>
          <p:cNvSpPr/>
          <p:nvPr/>
        </p:nvSpPr>
        <p:spPr>
          <a:xfrm>
            <a:off x="649893" y="2325440"/>
            <a:ext cx="1335617" cy="222082"/>
          </a:xfrm>
          <a:prstGeom prst="ellipse">
            <a:avLst/>
          </a:prstGeom>
          <a:ln w="25400">
            <a:solidFill>
              <a:srgbClr val="F52A46"/>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90" name="Shape 190"/>
          <p:cNvSpPr/>
          <p:nvPr/>
        </p:nvSpPr>
        <p:spPr>
          <a:xfrm>
            <a:off x="649893" y="3695483"/>
            <a:ext cx="1335617" cy="222083"/>
          </a:xfrm>
          <a:prstGeom prst="ellipse">
            <a:avLst/>
          </a:prstGeom>
          <a:ln w="25400">
            <a:solidFill>
              <a:srgbClr val="F52A46"/>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91" name="Shape 191"/>
          <p:cNvSpPr/>
          <p:nvPr/>
        </p:nvSpPr>
        <p:spPr>
          <a:xfrm>
            <a:off x="649893" y="5780676"/>
            <a:ext cx="1335617" cy="222082"/>
          </a:xfrm>
          <a:prstGeom prst="ellipse">
            <a:avLst/>
          </a:prstGeom>
          <a:ln w="25400">
            <a:solidFill>
              <a:srgbClr val="F52A46"/>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What’s the story for this tutorial?</a:t>
            </a:r>
          </a:p>
        </p:txBody>
      </p:sp>
      <p:sp>
        <p:nvSpPr>
          <p:cNvPr id="194" name="Shape 194"/>
          <p:cNvSpPr/>
          <p:nvPr>
            <p:ph type="body" idx="1"/>
          </p:nvPr>
        </p:nvSpPr>
        <p:spPr>
          <a:xfrm>
            <a:off x="365759" y="1600200"/>
            <a:ext cx="10456720" cy="4525963"/>
          </a:xfrm>
          <a:prstGeom prst="rect">
            <a:avLst/>
          </a:prstGeom>
        </p:spPr>
        <p:txBody>
          <a:bodyPr/>
          <a:lstStyle/>
          <a:p>
            <a:pPr/>
            <a:r>
              <a:t>Create a series of classifiers.</a:t>
            </a:r>
          </a:p>
          <a:p>
            <a:pPr lvl="1"/>
            <a:r>
              <a:t>In the demo, we’ll create a series of classifiers based on type of painting. The classification categories are (arbitrarily)</a:t>
            </a:r>
          </a:p>
          <a:p>
            <a:pPr lvl="2"/>
            <a:r>
              <a:t> abstract, beach, buildings, collage, forest, garden, still-life, vista, water</a:t>
            </a:r>
          </a:p>
          <a:p>
            <a:pPr lvl="1"/>
            <a:r>
              <a:t>Create a page which accepts a dropped image, uploads it for classification and returns the classification results</a:t>
            </a:r>
          </a:p>
          <a:p>
            <a:pPr/>
            <a:r>
              <a:t>Optionally</a:t>
            </a:r>
          </a:p>
          <a:p>
            <a:pPr lvl="1"/>
            <a:r>
              <a:t>Create a series of collections based on the same classification taxonomy</a:t>
            </a:r>
          </a:p>
          <a:p>
            <a:pPr lvl="1"/>
            <a:r>
              <a:t>Select a collection based on the classification result</a:t>
            </a:r>
          </a:p>
          <a:p>
            <a:pPr lvl="1"/>
            <a:r>
              <a:t>Find a similar painting in the targeted collection</a:t>
            </a:r>
          </a:p>
          <a:p>
            <a:pPr lvl="1"/>
            <a:r>
              <a:t>display the found painting with confidence results. </a:t>
            </a:r>
          </a:p>
        </p:txBody>
      </p:sp>
      <p:sp>
        <p:nvSpPr>
          <p:cNvPr id="195" name="Shape 19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What are we building?</a:t>
            </a:r>
          </a:p>
        </p:txBody>
      </p:sp>
      <p:sp>
        <p:nvSpPr>
          <p:cNvPr id="198" name="Shape 198"/>
          <p:cNvSpPr/>
          <p:nvPr>
            <p:ph type="body" sz="quarter" idx="1"/>
          </p:nvPr>
        </p:nvSpPr>
        <p:spPr>
          <a:xfrm>
            <a:off x="365759" y="831905"/>
            <a:ext cx="11445242" cy="1134339"/>
          </a:xfrm>
          <a:prstGeom prst="rect">
            <a:avLst/>
          </a:prstGeom>
        </p:spPr>
        <p:txBody>
          <a:bodyPr/>
          <a:lstStyle/>
          <a:p>
            <a:pPr marL="226313" indent="-226313" defTabSz="905255">
              <a:buAutoNum type="arabicPeriod" startAt="1"/>
              <a:tabLst/>
              <a:defRPr sz="1485"/>
            </a:pPr>
            <a:r>
              <a:t>Drag and drop image onto web page</a:t>
            </a:r>
          </a:p>
          <a:p>
            <a:pPr marL="226313" indent="-226313" defTabSz="905255">
              <a:buAutoNum type="arabicPeriod" startAt="1"/>
              <a:tabLst/>
              <a:defRPr sz="1485"/>
            </a:pPr>
            <a:r>
              <a:t>Check if ok to upload</a:t>
            </a:r>
          </a:p>
          <a:p>
            <a:pPr marL="226313" indent="-226313" defTabSz="905255">
              <a:buAutoNum type="arabicPeriod" startAt="1"/>
              <a:tabLst/>
              <a:defRPr sz="1485"/>
            </a:pPr>
            <a:r>
              <a:t>Classify the image</a:t>
            </a:r>
          </a:p>
          <a:p>
            <a:pPr marL="226313" indent="-226313" defTabSz="905255">
              <a:buAutoNum type="arabicPeriod" startAt="1"/>
              <a:tabLst/>
              <a:defRPr sz="1485"/>
            </a:pPr>
            <a:r>
              <a:t>Find similar images</a:t>
            </a:r>
          </a:p>
        </p:txBody>
      </p:sp>
      <p:sp>
        <p:nvSpPr>
          <p:cNvPr id="199" name="Shape 19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pasted-image.png"/>
          <p:cNvPicPr>
            <a:picLocks noChangeAspect="1"/>
          </p:cNvPicPr>
          <p:nvPr/>
        </p:nvPicPr>
        <p:blipFill>
          <a:blip r:embed="rId2">
            <a:extLst/>
          </a:blip>
          <a:stretch>
            <a:fillRect/>
          </a:stretch>
        </p:blipFill>
        <p:spPr>
          <a:xfrm>
            <a:off x="188330" y="1959014"/>
            <a:ext cx="1951376" cy="1323213"/>
          </a:xfrm>
          <a:prstGeom prst="rect">
            <a:avLst/>
          </a:prstGeom>
          <a:ln w="12700">
            <a:miter lim="400000"/>
          </a:ln>
        </p:spPr>
      </p:pic>
      <p:pic>
        <p:nvPicPr>
          <p:cNvPr id="201" name="pasted-image.png"/>
          <p:cNvPicPr>
            <a:picLocks noChangeAspect="1"/>
          </p:cNvPicPr>
          <p:nvPr/>
        </p:nvPicPr>
        <p:blipFill>
          <a:blip r:embed="rId3">
            <a:extLst/>
          </a:blip>
          <a:stretch>
            <a:fillRect/>
          </a:stretch>
        </p:blipFill>
        <p:spPr>
          <a:xfrm>
            <a:off x="1280907" y="2512434"/>
            <a:ext cx="3320305" cy="1833132"/>
          </a:xfrm>
          <a:prstGeom prst="rect">
            <a:avLst/>
          </a:prstGeom>
          <a:ln w="12700">
            <a:miter lim="400000"/>
          </a:ln>
        </p:spPr>
      </p:pic>
      <p:pic>
        <p:nvPicPr>
          <p:cNvPr id="202" name="pasted-image.png"/>
          <p:cNvPicPr>
            <a:picLocks noChangeAspect="1"/>
          </p:cNvPicPr>
          <p:nvPr/>
        </p:nvPicPr>
        <p:blipFill>
          <a:blip r:embed="rId4">
            <a:extLst/>
          </a:blip>
          <a:stretch>
            <a:fillRect/>
          </a:stretch>
        </p:blipFill>
        <p:spPr>
          <a:xfrm>
            <a:off x="269805" y="4217541"/>
            <a:ext cx="3569659" cy="2259154"/>
          </a:xfrm>
          <a:prstGeom prst="rect">
            <a:avLst/>
          </a:prstGeom>
          <a:ln w="12700">
            <a:miter lim="400000"/>
          </a:ln>
        </p:spPr>
      </p:pic>
      <p:pic>
        <p:nvPicPr>
          <p:cNvPr id="203" name="pasted-image.png"/>
          <p:cNvPicPr>
            <a:picLocks noChangeAspect="1"/>
          </p:cNvPicPr>
          <p:nvPr/>
        </p:nvPicPr>
        <p:blipFill>
          <a:blip r:embed="rId5">
            <a:extLst/>
          </a:blip>
          <a:stretch>
            <a:fillRect/>
          </a:stretch>
        </p:blipFill>
        <p:spPr>
          <a:xfrm>
            <a:off x="4271240" y="4206824"/>
            <a:ext cx="3413886" cy="2280587"/>
          </a:xfrm>
          <a:prstGeom prst="rect">
            <a:avLst/>
          </a:prstGeom>
          <a:ln w="12700">
            <a:miter lim="400000"/>
          </a:ln>
        </p:spPr>
      </p:pic>
      <p:pic>
        <p:nvPicPr>
          <p:cNvPr id="204" name="pasted-image.png"/>
          <p:cNvPicPr>
            <a:picLocks noChangeAspect="1"/>
          </p:cNvPicPr>
          <p:nvPr/>
        </p:nvPicPr>
        <p:blipFill>
          <a:blip r:embed="rId6">
            <a:extLst/>
          </a:blip>
          <a:stretch>
            <a:fillRect/>
          </a:stretch>
        </p:blipFill>
        <p:spPr>
          <a:xfrm>
            <a:off x="8470864" y="753335"/>
            <a:ext cx="3320304" cy="5751776"/>
          </a:xfrm>
          <a:prstGeom prst="rect">
            <a:avLst/>
          </a:prstGeom>
          <a:ln w="12700">
            <a:miter lim="400000"/>
          </a:ln>
        </p:spPr>
      </p:pic>
      <p:sp>
        <p:nvSpPr>
          <p:cNvPr id="205" name="Shape 205"/>
          <p:cNvSpPr/>
          <p:nvPr/>
        </p:nvSpPr>
        <p:spPr>
          <a:xfrm>
            <a:off x="859592" y="3389069"/>
            <a:ext cx="500460" cy="595785"/>
          </a:xfrm>
          <a:prstGeom prst="ellipse">
            <a:avLst/>
          </a:prstGeom>
          <a:gradFill>
            <a:gsLst>
              <a:gs pos="0">
                <a:srgbClr val="69A11F"/>
              </a:gs>
              <a:gs pos="80000">
                <a:srgbClr val="8AD329"/>
              </a:gs>
              <a:gs pos="100000">
                <a:srgbClr val="8BD726"/>
              </a:gs>
            </a:gsLst>
            <a:lin ang="16200000"/>
          </a:gradFill>
          <a:ln>
            <a:solidFill>
              <a:srgbClr val="89C53A"/>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a:solidFill>
                  <a:srgbClr val="FFFFFF"/>
                </a:solidFill>
              </a:defRPr>
            </a:lvl1pPr>
          </a:lstStyle>
          <a:p>
            <a:pPr/>
            <a:r>
              <a:t>1</a:t>
            </a:r>
          </a:p>
        </p:txBody>
      </p:sp>
      <p:sp>
        <p:nvSpPr>
          <p:cNvPr id="206" name="Shape 206"/>
          <p:cNvSpPr/>
          <p:nvPr/>
        </p:nvSpPr>
        <p:spPr>
          <a:xfrm>
            <a:off x="66310" y="4408673"/>
            <a:ext cx="500460" cy="595785"/>
          </a:xfrm>
          <a:prstGeom prst="ellipse">
            <a:avLst/>
          </a:prstGeom>
          <a:gradFill>
            <a:gsLst>
              <a:gs pos="0">
                <a:srgbClr val="69A11F"/>
              </a:gs>
              <a:gs pos="80000">
                <a:srgbClr val="8AD329"/>
              </a:gs>
              <a:gs pos="100000">
                <a:srgbClr val="8BD726"/>
              </a:gs>
            </a:gsLst>
            <a:lin ang="16200000"/>
          </a:gradFill>
          <a:ln>
            <a:solidFill>
              <a:srgbClr val="89C53A"/>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a:solidFill>
                  <a:srgbClr val="FFFFFF"/>
                </a:solidFill>
              </a:defRPr>
            </a:lvl1pPr>
          </a:lstStyle>
          <a:p>
            <a:pPr/>
            <a:r>
              <a:t>2</a:t>
            </a:r>
          </a:p>
        </p:txBody>
      </p:sp>
      <p:sp>
        <p:nvSpPr>
          <p:cNvPr id="207" name="Shape 207"/>
          <p:cNvSpPr/>
          <p:nvPr/>
        </p:nvSpPr>
        <p:spPr>
          <a:xfrm>
            <a:off x="4082019" y="5220694"/>
            <a:ext cx="500460" cy="595786"/>
          </a:xfrm>
          <a:prstGeom prst="ellipse">
            <a:avLst/>
          </a:prstGeom>
          <a:gradFill>
            <a:gsLst>
              <a:gs pos="0">
                <a:srgbClr val="69A11F"/>
              </a:gs>
              <a:gs pos="80000">
                <a:srgbClr val="8AD329"/>
              </a:gs>
              <a:gs pos="100000">
                <a:srgbClr val="8BD726"/>
              </a:gs>
            </a:gsLst>
            <a:lin ang="16200000"/>
          </a:gradFill>
          <a:ln>
            <a:solidFill>
              <a:srgbClr val="89C53A"/>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a:solidFill>
                  <a:srgbClr val="FFFFFF"/>
                </a:solidFill>
              </a:defRPr>
            </a:lvl1pPr>
          </a:lstStyle>
          <a:p>
            <a:pPr/>
            <a:r>
              <a:t>3</a:t>
            </a:r>
          </a:p>
        </p:txBody>
      </p:sp>
      <p:sp>
        <p:nvSpPr>
          <p:cNvPr id="208" name="Shape 208"/>
          <p:cNvSpPr/>
          <p:nvPr/>
        </p:nvSpPr>
        <p:spPr>
          <a:xfrm>
            <a:off x="7987017" y="2322727"/>
            <a:ext cx="500460" cy="595786"/>
          </a:xfrm>
          <a:prstGeom prst="ellipse">
            <a:avLst/>
          </a:prstGeom>
          <a:gradFill>
            <a:gsLst>
              <a:gs pos="0">
                <a:srgbClr val="69A11F"/>
              </a:gs>
              <a:gs pos="80000">
                <a:srgbClr val="8AD329"/>
              </a:gs>
              <a:gs pos="100000">
                <a:srgbClr val="8BD726"/>
              </a:gs>
            </a:gsLst>
            <a:lin ang="16200000"/>
          </a:gradFill>
          <a:ln>
            <a:solidFill>
              <a:srgbClr val="89C53A"/>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a:solidFill>
                  <a:srgbClr val="FFFFFF"/>
                </a:solidFill>
              </a:defRPr>
            </a:lvl1pPr>
          </a:lstStyle>
          <a:p>
            <a:pPr/>
            <a:r>
              <a:t>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11" name="Shape 211"/>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12" name="Shape 212"/>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13" name="Shape 213"/>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14" name="Shape 214"/>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15" name="Shape 21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Shape 216"/>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19" name="Shape 219"/>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20" name="Shape 220"/>
          <p:cNvSpPr/>
          <p:nvPr>
            <p:ph type="title"/>
          </p:nvPr>
        </p:nvSpPr>
        <p:spPr>
          <a:prstGeom prst="rect">
            <a:avLst/>
          </a:prstGeom>
        </p:spPr>
        <p:txBody>
          <a:bodyPr/>
          <a:lstStyle>
            <a:lvl1pPr defTabSz="731520">
              <a:defRPr sz="3840"/>
            </a:lvl1pPr>
          </a:lstStyle>
          <a:p>
            <a:pPr/>
            <a:r>
              <a:t>Chapter 10: Watson Conversations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