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 b="def" i="def"/>
      <a:tcStyle>
        <a:tcBdr/>
        <a:fill>
          <a:solidFill>
            <a:srgbClr val="E6F2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 b="def" i="def"/>
      <a:tcStyle>
        <a:tcBdr/>
        <a:fill>
          <a:solidFill>
            <a:srgbClr val="F1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 b="def" i="def"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2.jpg" descr="cover-wallerpap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4248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3.png" descr="blue-tri-color-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2800" y="6354765"/>
            <a:ext cx="840318" cy="255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body" sz="quarter" idx="1"/>
          </p:nvPr>
        </p:nvSpPr>
        <p:spPr>
          <a:xfrm>
            <a:off x="451104" y="3703320"/>
            <a:ext cx="11338560" cy="33832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1pPr>
            <a:lvl2pPr marL="708659" indent="-251459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2pPr>
            <a:lvl3pPr marL="11566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3pPr>
            <a:lvl4pPr marL="16138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4pPr>
            <a:lvl5pPr marL="0" indent="182880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/>
          <p:nvPr>
            <p:ph type="body" sz="quarter" idx="13"/>
          </p:nvPr>
        </p:nvSpPr>
        <p:spPr>
          <a:xfrm>
            <a:off x="487680" y="5120640"/>
            <a:ext cx="11338560" cy="3657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/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451104" y="3007923"/>
            <a:ext cx="11338560" cy="677109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0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680" y="6514100"/>
            <a:ext cx="2554117" cy="12543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117"/>
          <p:cNvSpPr/>
          <p:nvPr>
            <p:ph type="title"/>
          </p:nvPr>
        </p:nvSpPr>
        <p:spPr>
          <a:xfrm>
            <a:off x="476250" y="294456"/>
            <a:ext cx="11074400" cy="882651"/>
          </a:xfrm>
          <a:prstGeom prst="rect">
            <a:avLst/>
          </a:prstGeom>
        </p:spPr>
        <p:txBody>
          <a:bodyPr lIns="25400" tIns="25400" rIns="25400" bIns="25400"/>
          <a:lstStyle>
            <a:lvl1pPr defTabSz="641350">
              <a:lnSpc>
                <a:spcPct val="80000"/>
              </a:lnSpc>
              <a:defRPr spc="-64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501650" y="1609129"/>
            <a:ext cx="11074400" cy="4819653"/>
          </a:xfrm>
          <a:prstGeom prst="rect">
            <a:avLst/>
          </a:prstGeom>
        </p:spPr>
        <p:txBody>
          <a:bodyPr/>
          <a:lstStyle>
            <a:lvl1pPr marL="158750" indent="-158750" defTabSz="641350">
              <a:spcBef>
                <a:spcPts val="1200"/>
              </a:spcBef>
              <a:buClr>
                <a:srgbClr val="E68A35"/>
              </a:buClr>
              <a:buSzPct val="80000"/>
              <a:buFontTx/>
              <a:buChar char="§"/>
              <a:defRPr b="1" spc="-52" sz="2600"/>
            </a:lvl1pPr>
            <a:lvl2pPr marL="388055" indent="-229305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defRPr b="1" spc="-52" sz="2600"/>
            </a:lvl2pPr>
            <a:lvl3pPr marL="661458" indent="-343958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buChar char="-"/>
              <a:defRPr b="1" spc="-52" sz="2600"/>
            </a:lvl3pPr>
            <a:lvl4pPr marL="934861" indent="-458611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4pPr>
            <a:lvl5pPr marL="1001888" indent="-366888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Shape 121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8.jp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288" y="182562"/>
            <a:ext cx="1095376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-12700" y="6643688"/>
            <a:ext cx="12198350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1660188" y="6667500"/>
            <a:ext cx="215703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Shape 131"/>
          <p:cNvSpPr/>
          <p:nvPr/>
        </p:nvSpPr>
        <p:spPr>
          <a:xfrm>
            <a:off x="249238" y="6472237"/>
            <a:ext cx="2430462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114299" y="6650038"/>
            <a:ext cx="119173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IBM Internal Use Only</a:t>
            </a:r>
          </a:p>
        </p:txBody>
      </p:sp>
      <p:sp>
        <p:nvSpPr>
          <p:cNvPr id="133" name="Shape 133"/>
          <p:cNvSpPr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609600" y="981075"/>
            <a:ext cx="5376334" cy="5040314"/>
          </a:xfrm>
          <a:prstGeom prst="rect">
            <a:avLst/>
          </a:prstGeom>
        </p:spPr>
        <p:txBody>
          <a:bodyPr/>
          <a:lstStyle>
            <a:lvl2pPr marL="711200" indent="-254000"/>
            <a:lvl4pPr marL="1623332" indent="-251732"/>
            <a:lvl5pPr marL="2080532" indent="-25173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8.jp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817" y="182563"/>
            <a:ext cx="1094317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-12701" y="6643688"/>
            <a:ext cx="12198353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11660717" y="6667500"/>
            <a:ext cx="215704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Shape 144"/>
          <p:cNvSpPr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5" name="Shape 145"/>
          <p:cNvSpPr/>
          <p:nvPr/>
        </p:nvSpPr>
        <p:spPr>
          <a:xfrm>
            <a:off x="249766" y="6472239"/>
            <a:ext cx="2429935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46" name="Shape 146"/>
          <p:cNvSpPr/>
          <p:nvPr/>
        </p:nvSpPr>
        <p:spPr>
          <a:xfrm>
            <a:off x="114300" y="6650036"/>
            <a:ext cx="100203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     IBM Internal Use Only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hape 154"/>
          <p:cNvSpPr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Shape 155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hape 157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sz="half" idx="1"/>
          </p:nvPr>
        </p:nvSpPr>
        <p:spPr>
          <a:xfrm>
            <a:off x="365759" y="1600200"/>
            <a:ext cx="5623561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pic>
        <p:nvPicPr>
          <p:cNvPr id="48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Shape 51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59" name="Shape 59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61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Shape 65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</a:lvl1pPr>
            <a:lvl2pPr>
              <a:spcBef>
                <a:spcPts val="1800"/>
              </a:spcBef>
            </a:lvl2pPr>
            <a:lvl3pPr>
              <a:spcBef>
                <a:spcPts val="1800"/>
              </a:spcBef>
            </a:lvl3pPr>
            <a:lvl4pPr>
              <a:spcBef>
                <a:spcPts val="1800"/>
              </a:spcBef>
            </a:lvl4pPr>
            <a:lvl5pPr>
              <a:spcBef>
                <a:spcPts val="18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2" name="Shape 82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pic>
        <p:nvPicPr>
          <p:cNvPr id="83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title"/>
          </p:nvPr>
        </p:nvSpPr>
        <p:spPr>
          <a:xfrm>
            <a:off x="365759" y="3048000"/>
            <a:ext cx="11445242" cy="1143000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Shape 87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95" name="Shape 95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365759" y="274638"/>
            <a:ext cx="11445242" cy="5440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478367" y="1295400"/>
            <a:ext cx="11241686" cy="4614608"/>
          </a:xfrm>
          <a:prstGeom prst="rect">
            <a:avLst/>
          </a:prstGeom>
        </p:spPr>
        <p:txBody>
          <a:bodyPr/>
          <a:lstStyle>
            <a:lvl1pPr marL="230712" indent="-230712">
              <a:lnSpc>
                <a:spcPct val="200000"/>
              </a:lnSpc>
              <a:buChar char="•"/>
            </a:lvl1pPr>
            <a:lvl2pPr>
              <a:lnSpc>
                <a:spcPct val="200000"/>
              </a:lnSpc>
            </a:lvl2pPr>
            <a:lvl3pPr>
              <a:lnSpc>
                <a:spcPct val="200000"/>
              </a:lnSpc>
            </a:lvl3pPr>
            <a:lvl4pPr>
              <a:lnSpc>
                <a:spcPct val="200000"/>
              </a:lnSpc>
            </a:lvl4pPr>
            <a:lvl5pPr>
              <a:lnSpc>
                <a:spcPct val="20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Shape 109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3" name="Shape 3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65759" y="1600200"/>
            <a:ext cx="11445242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sldNum" sz="quarter" idx="2"/>
          </p:nvPr>
        </p:nvSpPr>
        <p:spPr>
          <a:xfrm>
            <a:off x="464953" y="6553200"/>
            <a:ext cx="151359" cy="152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" name="Shape 8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▪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1pPr>
      <a:lvl2pPr marL="685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2pPr>
      <a:lvl3pPr marL="11346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3pPr>
      <a:lvl4pPr marL="15918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4pPr>
      <a:lvl5pPr marL="20490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»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935.ibm.com/services/us/gbs/thoughtleadership/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teway.watsonplatform.net/retrieve-and-rank/api/v1/solr_clusters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Cognitive</a:t>
            </a:r>
          </a:p>
        </p:txBody>
      </p:sp>
      <p:sp>
        <p:nvSpPr>
          <p:cNvPr id="167" name="Shape 167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/>
            </a:lvl1pPr>
          </a:lstStyle>
          <a:p>
            <a:pPr/>
            <a:r>
              <a:t>Bob Dill, IBM Distinguished Engineer, CTO Global Technical Sales</a:t>
            </a:r>
          </a:p>
        </p:txBody>
      </p:sp>
      <p:sp>
        <p:nvSpPr>
          <p:cNvPr id="168" name="Shape 168"/>
          <p:cNvSpPr/>
          <p:nvPr>
            <p:ph type="title"/>
          </p:nvPr>
        </p:nvSpPr>
        <p:spPr>
          <a:xfrm>
            <a:off x="451104" y="2994209"/>
            <a:ext cx="11338560" cy="677109"/>
          </a:xfrm>
          <a:prstGeom prst="rect">
            <a:avLst/>
          </a:prstGeom>
        </p:spPr>
        <p:txBody>
          <a:bodyPr/>
          <a:lstStyle>
            <a:lvl1pPr defTabSz="731520">
              <a:defRPr sz="3840"/>
            </a:lvl1pPr>
          </a:lstStyle>
          <a:p>
            <a:pPr/>
            <a:r>
              <a:t>Chapter 11: Retrieve And Rank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Chapter 11: Using Retrieve and Rank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0311" indent="-210311" defTabSz="841247">
              <a:defRPr sz="1840"/>
            </a:pPr>
            <a:r>
              <a:t>Retrieve: </a:t>
            </a:r>
          </a:p>
          <a:p>
            <a:pPr lvl="1" marL="630936" indent="-210311" defTabSz="841247">
              <a:buChar char="▪"/>
              <a:defRPr sz="1840"/>
            </a:pPr>
            <a:r>
              <a:t>What will we retrieve?</a:t>
            </a:r>
          </a:p>
          <a:p>
            <a:pPr lvl="2" marL="1051560" indent="-210311" defTabSz="841247">
              <a:buChar char="▪"/>
              <a:defRPr sz="1840"/>
            </a:pPr>
            <a:r>
              <a:t>Using pdf documents from the IBM Institute for Business Value</a:t>
            </a:r>
          </a:p>
          <a:p>
            <a:pPr lvl="1" marL="630936" indent="-210311" defTabSz="841247">
              <a:buChar char="▪"/>
              <a:defRPr sz="1840"/>
            </a:pPr>
            <a:r>
              <a:t>Document conversion</a:t>
            </a:r>
          </a:p>
          <a:p>
            <a:pPr lvl="2" marL="1051560" indent="-210311" defTabSz="841247">
              <a:buChar char="▪"/>
              <a:defRPr sz="1840"/>
            </a:pPr>
            <a:r>
              <a:t>What’s in a document?</a:t>
            </a:r>
          </a:p>
          <a:p>
            <a:pPr lvl="1" marL="630936" indent="-210311" defTabSz="841247">
              <a:buChar char="▪"/>
              <a:defRPr sz="1840"/>
            </a:pPr>
            <a:r>
              <a:t>Review, getting rid of the ‘less than useful’ content</a:t>
            </a:r>
          </a:p>
          <a:p>
            <a:pPr lvl="1" marL="630936" indent="-210311" defTabSz="841247">
              <a:buChar char="▪"/>
              <a:defRPr sz="1840"/>
            </a:pPr>
            <a:r>
              <a:t>Indexing and setting up the ‘Retrieve’ service</a:t>
            </a:r>
          </a:p>
          <a:p>
            <a:pPr lvl="1" marL="630936" indent="-210311" defTabSz="841247">
              <a:buChar char="▪"/>
              <a:defRPr sz="1840"/>
            </a:pPr>
            <a:r>
              <a:t>Testing Retrieve</a:t>
            </a:r>
          </a:p>
          <a:p>
            <a:pPr marL="210311" indent="-210311" defTabSz="841247">
              <a:defRPr sz="1840"/>
            </a:pPr>
            <a:r>
              <a:t>Ranking</a:t>
            </a:r>
          </a:p>
          <a:p>
            <a:pPr lvl="1" marL="630936" indent="-210311" defTabSz="841247">
              <a:buChar char="▪"/>
              <a:defRPr sz="1840"/>
            </a:pPr>
            <a:r>
              <a:t>Questions … we need 5X as many questions as we have documents</a:t>
            </a:r>
          </a:p>
          <a:p>
            <a:pPr lvl="1" marL="630936" indent="-210311" defTabSz="841247">
              <a:buChar char="▪"/>
              <a:defRPr sz="1840"/>
            </a:pPr>
            <a:r>
              <a:t>Associating questions with document sections</a:t>
            </a:r>
          </a:p>
          <a:p>
            <a:pPr lvl="1" marL="630936" indent="-210311" defTabSz="841247">
              <a:buChar char="▪"/>
              <a:defRPr sz="1840"/>
            </a:pPr>
            <a:r>
              <a:t>Training</a:t>
            </a:r>
          </a:p>
          <a:p>
            <a:pPr lvl="1" marL="630936" indent="-210311" defTabSz="841247">
              <a:buChar char="▪"/>
              <a:defRPr sz="1840"/>
            </a:pPr>
            <a:r>
              <a:t>Getting Ranked results. </a:t>
            </a: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Documents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read, index, and search almost anything. Notably:</a:t>
            </a:r>
          </a:p>
          <a:p>
            <a:pPr lvl="1">
              <a:buChar char="▪"/>
            </a:pPr>
            <a:r>
              <a:t>PDF, HTML, Word</a:t>
            </a:r>
          </a:p>
          <a:p>
            <a:pPr/>
            <a:r>
              <a:t>For this exercise, we’re using the pdf documents located here: </a:t>
            </a:r>
          </a:p>
          <a:p>
            <a:pPr lvl="1">
              <a:buChar char="▪"/>
            </a:pP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2" invalidUrl="" action="" tgtFrame="" tooltip="" history="1" highlightClick="0" endSnd="0"/>
              </a:rPr>
              <a:t>http://www-935.ibm.com/services/us/gbs/thoughtleadership/</a:t>
            </a:r>
            <a:r>
              <a:t> </a:t>
            </a:r>
          </a:p>
          <a:p>
            <a:pPr/>
            <a:r>
              <a:t>There are 11 documents (as of November 2016) at this site and we’ll use all of them.</a:t>
            </a:r>
          </a:p>
          <a:p>
            <a:pPr/>
            <a:r>
              <a:t>Our first step is to ‘convert’ the documents. </a:t>
            </a:r>
          </a:p>
          <a:p>
            <a:pPr/>
            <a:r>
              <a:t>Then we’ll need to add them to a collection. 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365759" y="274638"/>
            <a:ext cx="11445242" cy="575201"/>
          </a:xfrm>
          <a:prstGeom prst="rect">
            <a:avLst/>
          </a:prstGeom>
        </p:spPr>
        <p:txBody>
          <a:bodyPr/>
          <a:lstStyle/>
          <a:p>
            <a:pPr/>
            <a:r>
              <a:t>Watson Retrieve Collections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365759" y="829396"/>
            <a:ext cx="11445242" cy="5199208"/>
          </a:xfrm>
          <a:prstGeom prst="rect">
            <a:avLst/>
          </a:prstGeom>
        </p:spPr>
        <p:txBody>
          <a:bodyPr/>
          <a:lstStyle/>
          <a:p>
            <a:pPr marL="178307" indent="-178307" defTabSz="713231">
              <a:spcBef>
                <a:spcPts val="300"/>
              </a:spcBef>
              <a:defRPr sz="1560"/>
            </a:pPr>
            <a:r>
              <a:t>First, create a Retrieve and Rank Service instance and get your credentials</a:t>
            </a:r>
          </a:p>
          <a:p>
            <a:pPr marL="178307" indent="-178307" defTabSz="713231">
              <a:spcBef>
                <a:spcPts val="300"/>
              </a:spcBef>
              <a:defRPr sz="1560"/>
            </a:pPr>
            <a:r>
              <a:t>Based on Apache Solr</a:t>
            </a:r>
          </a:p>
          <a:p>
            <a:pPr lvl="1" marL="534923" indent="-178307" defTabSz="713231">
              <a:spcBef>
                <a:spcPts val="300"/>
              </a:spcBef>
              <a:buChar char="▪"/>
              <a:defRPr sz="1560"/>
            </a:pPr>
            <a:r>
              <a:t>Create a Solr cluster:</a:t>
            </a:r>
          </a:p>
          <a:p>
            <a:pPr lvl="2" marL="891539" indent="-178307" defTabSz="713231">
              <a:spcBef>
                <a:spcPts val="300"/>
              </a:spcBef>
              <a:buChar char="▪"/>
              <a:defRPr sz="1560"/>
            </a:pPr>
            <a:r>
              <a:t>curl -X POST -u “{username}”:”{password}” “</a:t>
            </a: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2" invalidUrl="" action="" tgtFrame="" tooltip="" history="1" highlightClick="0" endSnd="0"/>
              </a:rPr>
              <a:t>https://gateway.watsonplatform.net/retrieve-and-rank/api/v1/solr_clusters</a:t>
            </a:r>
            <a:r>
              <a:t>" -d</a:t>
            </a:r>
          </a:p>
          <a:p>
            <a:pPr lvl="1" marL="534923" indent="-178307" defTabSz="713231">
              <a:spcBef>
                <a:spcPts val="300"/>
              </a:spcBef>
              <a:buChar char="▪"/>
              <a:defRPr sz="1560"/>
            </a:pPr>
            <a:r>
              <a:t>Define the configuration you’ll use for the collection you’re about to create. We’ll use “config_1.zip”</a:t>
            </a:r>
          </a:p>
          <a:p>
            <a:pPr lvl="2" marL="891539" indent="-178307" defTabSz="713231">
              <a:spcBef>
                <a:spcPts val="300"/>
              </a:spcBef>
              <a:buChar char="▪"/>
              <a:defRPr sz="1560"/>
            </a:pPr>
            <a:r>
              <a:t>curl -X POST -H “Content-Type: application/zip” -u “{username}”:”{password}” “https://gateway.watsonplatform.net/retrieve-and-rank/api/v1/solr_clusters/YOUR-CLUSTER-ID-GOES-HERE/config/config_1” --data-binary @HTML/IBV_Conversion/config_1.zip </a:t>
            </a:r>
          </a:p>
          <a:p>
            <a:pPr lvl="1" marL="534923" indent="-178307" defTabSz="713231">
              <a:spcBef>
                <a:spcPts val="300"/>
              </a:spcBef>
              <a:buChar char="▪"/>
              <a:defRPr sz="1560"/>
            </a:pPr>
            <a:r>
              <a:t>Create a Solr Collection, ours will be called Z2C_IBV_Articles: </a:t>
            </a:r>
          </a:p>
          <a:p>
            <a:pPr lvl="2" marL="891539" indent="-178307" defTabSz="713231">
              <a:spcBef>
                <a:spcPts val="300"/>
              </a:spcBef>
              <a:buChar char="▪"/>
              <a:defRPr sz="1560"/>
            </a:pPr>
            <a:r>
              <a:t>curl -X POST -u “{username}”:”{password}” “https://gateway.watsonplatform.net/retrieve-and-rank/api/v1/solr_clusters/YOUR-CLUSTER-ID-GOES-HERE/solr/admin/collections" -d “action=CREATE&amp;name=Z2C_IBV_Articles&amp;collection.configName=config_1&amp;wt=json”</a:t>
            </a:r>
          </a:p>
          <a:p>
            <a:pPr marL="178307" indent="-178307" defTabSz="713231">
              <a:spcBef>
                <a:spcPts val="300"/>
              </a:spcBef>
              <a:defRPr sz="1560"/>
            </a:pPr>
            <a:r>
              <a:t>Convert documents and make a combined document list</a:t>
            </a:r>
          </a:p>
          <a:p>
            <a:pPr marL="178307" indent="-178307" defTabSz="713231">
              <a:spcBef>
                <a:spcPts val="300"/>
              </a:spcBef>
              <a:defRPr sz="1560"/>
            </a:pPr>
            <a:r>
              <a:t>Review the combined list and remove trivial sections</a:t>
            </a:r>
          </a:p>
          <a:p>
            <a:pPr marL="178307" indent="-178307" defTabSz="713231">
              <a:spcBef>
                <a:spcPts val="300"/>
              </a:spcBef>
              <a:defRPr sz="1560"/>
            </a:pPr>
            <a:r>
              <a:t>Index the resulting documents into the collection</a:t>
            </a:r>
          </a:p>
          <a:p>
            <a:pPr lvl="1" marL="534923" indent="-178307" defTabSz="713231">
              <a:spcBef>
                <a:spcPts val="300"/>
              </a:spcBef>
              <a:buChar char="▪"/>
              <a:defRPr sz="1560"/>
            </a:pPr>
            <a:r>
              <a:t>curl -X POST -H “Content-Type: application/json” -u “{username}”:”{password}” “https://gateway.watsonplatform.net/retrieve-and-rank/api/v1/solr_clusters/YOUR-CLUSTER-ID-GOES-HERE/solr/Z2C_IBV_Articles/update" --data-binary @HTML/IBV_Conversion/docList.json</a:t>
            </a:r>
          </a:p>
        </p:txBody>
      </p:sp>
      <p:sp>
        <p:nvSpPr>
          <p:cNvPr id="180" name="Shape 180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Shape 181"/>
          <p:cNvSpPr/>
          <p:nvPr/>
        </p:nvSpPr>
        <p:spPr>
          <a:xfrm>
            <a:off x="133472" y="6203279"/>
            <a:ext cx="537628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500"/>
            </a:lvl1pPr>
          </a:lstStyle>
          <a:p>
            <a:pPr/>
            <a:r>
              <a:t>Each curl command is executed from the Chapter11 folder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367401" y="5620515"/>
            <a:ext cx="11629886" cy="565677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path>
              <a:fillToRect l="50000" t="110802" r="50000" b="-10802"/>
            </a:path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r"/>
          </a:lstStyle>
          <a:p>
            <a:pPr/>
            <a:r>
              <a:t>4Q</a:t>
            </a:r>
          </a:p>
        </p:txBody>
      </p:sp>
      <p:sp>
        <p:nvSpPr>
          <p:cNvPr id="184" name="Shape 184"/>
          <p:cNvSpPr/>
          <p:nvPr/>
        </p:nvSpPr>
        <p:spPr>
          <a:xfrm>
            <a:off x="367401" y="4228758"/>
            <a:ext cx="11629886" cy="1400395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path>
              <a:fillToRect l="50000" t="110802" r="50000" b="-10802"/>
            </a:path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r"/>
          </a:lstStyle>
          <a:p>
            <a:pPr/>
            <a:r>
              <a:t>September-October</a:t>
            </a:r>
          </a:p>
        </p:txBody>
      </p:sp>
      <p:sp>
        <p:nvSpPr>
          <p:cNvPr id="185" name="Shape 185"/>
          <p:cNvSpPr/>
          <p:nvPr/>
        </p:nvSpPr>
        <p:spPr>
          <a:xfrm>
            <a:off x="367401" y="915142"/>
            <a:ext cx="11629886" cy="3418541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lin ang="16200000"/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r"/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365759" y="274638"/>
            <a:ext cx="11445242" cy="691822"/>
          </a:xfrm>
          <a:prstGeom prst="rect">
            <a:avLst/>
          </a:prstGeom>
        </p:spPr>
        <p:txBody>
          <a:bodyPr/>
          <a:lstStyle/>
          <a:p>
            <a:pPr/>
            <a:r>
              <a:t>The Plan: 30 minute Chapters with an hour or two of practice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430356" y="950996"/>
            <a:ext cx="9458062" cy="5157035"/>
          </a:xfrm>
          <a:prstGeom prst="rect">
            <a:avLst/>
          </a:prstGeom>
        </p:spPr>
        <p:txBody>
          <a:bodyPr/>
          <a:lstStyle/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The Story, Architecture for this app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Setting up Bluemix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Building your first Watson App			(Watson Speech to Text)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Getting Watson to talk back			(Watson Text to Speech)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Understanding Classifiers			(Watson NLC)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Creating a custom dialog with Watson		(custom Q&amp;A, session management)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Authentication				(puts C2 thru 6 together)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Alchemy News				(Watson Alchemy)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Visual Recognition and Images			(Watson Visual Recognition)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Watson Conversations			(Watson Conversations)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Rank &amp; Retrieve				(Retrieve &amp; Rank)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Getting started on my first client prototype		Design Thinking, Stories, Architecture, Keeping it simple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Supporting Complex environments		Public Bluemix and Docker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Supporting Complex environments II		Bluemix Dedicated and CloudFoundry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Creating an Inference Engine			Our Inference Engine in "R"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Finding solutions				Integrates C1-10, 13-15)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BlueMix, Watson and Mobile			(TBD)	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Shape 189"/>
          <p:cNvSpPr/>
          <p:nvPr/>
        </p:nvSpPr>
        <p:spPr>
          <a:xfrm>
            <a:off x="-51930" y="4293955"/>
            <a:ext cx="12280620" cy="19313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Cognitive</a:t>
            </a:r>
          </a:p>
        </p:txBody>
      </p:sp>
      <p:sp>
        <p:nvSpPr>
          <p:cNvPr id="192" name="Shape 192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/>
            </a:lvl1pPr>
          </a:lstStyle>
          <a:p>
            <a:pPr/>
            <a:r>
              <a:t>Bob Dill, IBM Distinguished Engineer, CTO Global Technical Sales</a:t>
            </a:r>
          </a:p>
        </p:txBody>
      </p:sp>
      <p:sp>
        <p:nvSpPr>
          <p:cNvPr id="193" name="Shape 193"/>
          <p:cNvSpPr/>
          <p:nvPr>
            <p:ph type="title"/>
          </p:nvPr>
        </p:nvSpPr>
        <p:spPr>
          <a:xfrm>
            <a:off x="451104" y="2994209"/>
            <a:ext cx="11338560" cy="677109"/>
          </a:xfrm>
          <a:prstGeom prst="rect">
            <a:avLst/>
          </a:prstGeom>
        </p:spPr>
        <p:txBody>
          <a:bodyPr/>
          <a:lstStyle>
            <a:lvl1pPr defTabSz="685800">
              <a:defRPr sz="3600"/>
            </a:lvl1pPr>
          </a:lstStyle>
          <a:p>
            <a:pPr/>
            <a:r>
              <a:t>Chapter 12: Getting started on my first client prototype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1D1B1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