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8" r:id="rId6"/>
    <p:sldId id="266" r:id="rId7"/>
    <p:sldId id="261" r:id="rId8"/>
    <p:sldId id="262" r:id="rId9"/>
    <p:sldId id="264" r:id="rId10"/>
    <p:sldId id="265"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1"/>
  </p:normalViewPr>
  <p:slideViewPr>
    <p:cSldViewPr snapToGrid="0" snapToObjects="1">
      <p:cViewPr>
        <p:scale>
          <a:sx n="110" d="100"/>
          <a:sy n="110" d="100"/>
        </p:scale>
        <p:origin x="63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8C0B5-D4D6-504F-8618-9D3EC002DC4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3BD07A7C-6587-514C-B3C6-BEBEF31225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B5D9215-3854-0040-882C-D5EEA220B02A}"/>
              </a:ext>
            </a:extLst>
          </p:cNvPr>
          <p:cNvSpPr>
            <a:spLocks noGrp="1"/>
          </p:cNvSpPr>
          <p:nvPr>
            <p:ph type="dt" sz="half" idx="10"/>
          </p:nvPr>
        </p:nvSpPr>
        <p:spPr/>
        <p:txBody>
          <a:bodyPr/>
          <a:lstStyle/>
          <a:p>
            <a:fld id="{1F72B10B-00BC-4540-832E-8BC8B752A0C9}" type="datetimeFigureOut">
              <a:rPr lang="en-GB" smtClean="0"/>
              <a:t>01/07/2020</a:t>
            </a:fld>
            <a:endParaRPr lang="en-GB"/>
          </a:p>
        </p:txBody>
      </p:sp>
      <p:sp>
        <p:nvSpPr>
          <p:cNvPr id="5" name="Footer Placeholder 4">
            <a:extLst>
              <a:ext uri="{FF2B5EF4-FFF2-40B4-BE49-F238E27FC236}">
                <a16:creationId xmlns:a16="http://schemas.microsoft.com/office/drawing/2014/main" id="{EC79610F-21B6-B749-B0B9-5DB5E07DA9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6EA6D3-140E-EF4E-B396-A210B2DDDBE7}"/>
              </a:ext>
            </a:extLst>
          </p:cNvPr>
          <p:cNvSpPr>
            <a:spLocks noGrp="1"/>
          </p:cNvSpPr>
          <p:nvPr>
            <p:ph type="sldNum" sz="quarter" idx="12"/>
          </p:nvPr>
        </p:nvSpPr>
        <p:spPr/>
        <p:txBody>
          <a:bodyPr/>
          <a:lstStyle/>
          <a:p>
            <a:fld id="{AE6ECAC7-72D2-8C45-BEDA-5FBC362D8D0B}" type="slidenum">
              <a:rPr lang="en-GB" smtClean="0"/>
              <a:t>‹#›</a:t>
            </a:fld>
            <a:endParaRPr lang="en-GB"/>
          </a:p>
        </p:txBody>
      </p:sp>
    </p:spTree>
    <p:extLst>
      <p:ext uri="{BB962C8B-B14F-4D97-AF65-F5344CB8AC3E}">
        <p14:creationId xmlns:p14="http://schemas.microsoft.com/office/powerpoint/2010/main" val="479963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91500-640E-D743-A323-CA770046A885}"/>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748649A1-07FB-4748-AACA-13335BD803D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BD0D604-F9E9-AE48-A36B-A6687461A0C3}"/>
              </a:ext>
            </a:extLst>
          </p:cNvPr>
          <p:cNvSpPr>
            <a:spLocks noGrp="1"/>
          </p:cNvSpPr>
          <p:nvPr>
            <p:ph type="dt" sz="half" idx="10"/>
          </p:nvPr>
        </p:nvSpPr>
        <p:spPr/>
        <p:txBody>
          <a:bodyPr/>
          <a:lstStyle/>
          <a:p>
            <a:fld id="{1F72B10B-00BC-4540-832E-8BC8B752A0C9}" type="datetimeFigureOut">
              <a:rPr lang="en-GB" smtClean="0"/>
              <a:t>01/07/2020</a:t>
            </a:fld>
            <a:endParaRPr lang="en-GB"/>
          </a:p>
        </p:txBody>
      </p:sp>
      <p:sp>
        <p:nvSpPr>
          <p:cNvPr id="5" name="Footer Placeholder 4">
            <a:extLst>
              <a:ext uri="{FF2B5EF4-FFF2-40B4-BE49-F238E27FC236}">
                <a16:creationId xmlns:a16="http://schemas.microsoft.com/office/drawing/2014/main" id="{6223F183-1FAF-024B-9F44-B181286B6DC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2E1285-68F7-AD4C-A8F7-19D8EDBA31DF}"/>
              </a:ext>
            </a:extLst>
          </p:cNvPr>
          <p:cNvSpPr>
            <a:spLocks noGrp="1"/>
          </p:cNvSpPr>
          <p:nvPr>
            <p:ph type="sldNum" sz="quarter" idx="12"/>
          </p:nvPr>
        </p:nvSpPr>
        <p:spPr/>
        <p:txBody>
          <a:bodyPr/>
          <a:lstStyle/>
          <a:p>
            <a:fld id="{AE6ECAC7-72D2-8C45-BEDA-5FBC362D8D0B}" type="slidenum">
              <a:rPr lang="en-GB" smtClean="0"/>
              <a:t>‹#›</a:t>
            </a:fld>
            <a:endParaRPr lang="en-GB"/>
          </a:p>
        </p:txBody>
      </p:sp>
    </p:spTree>
    <p:extLst>
      <p:ext uri="{BB962C8B-B14F-4D97-AF65-F5344CB8AC3E}">
        <p14:creationId xmlns:p14="http://schemas.microsoft.com/office/powerpoint/2010/main" val="4195187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41C375-0F24-C343-B960-A562C8ACAE8A}"/>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D754EDA1-D3B0-0842-B62B-C653D10935F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28B1DB3-1782-2540-8067-20E4D2A2A843}"/>
              </a:ext>
            </a:extLst>
          </p:cNvPr>
          <p:cNvSpPr>
            <a:spLocks noGrp="1"/>
          </p:cNvSpPr>
          <p:nvPr>
            <p:ph type="dt" sz="half" idx="10"/>
          </p:nvPr>
        </p:nvSpPr>
        <p:spPr/>
        <p:txBody>
          <a:bodyPr/>
          <a:lstStyle/>
          <a:p>
            <a:fld id="{1F72B10B-00BC-4540-832E-8BC8B752A0C9}" type="datetimeFigureOut">
              <a:rPr lang="en-GB" smtClean="0"/>
              <a:t>01/07/2020</a:t>
            </a:fld>
            <a:endParaRPr lang="en-GB"/>
          </a:p>
        </p:txBody>
      </p:sp>
      <p:sp>
        <p:nvSpPr>
          <p:cNvPr id="5" name="Footer Placeholder 4">
            <a:extLst>
              <a:ext uri="{FF2B5EF4-FFF2-40B4-BE49-F238E27FC236}">
                <a16:creationId xmlns:a16="http://schemas.microsoft.com/office/drawing/2014/main" id="{6983B90E-37C6-E647-B9B3-F55E9C0EB8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DE72D5-AC01-D84E-BC15-BF4A2FA6047A}"/>
              </a:ext>
            </a:extLst>
          </p:cNvPr>
          <p:cNvSpPr>
            <a:spLocks noGrp="1"/>
          </p:cNvSpPr>
          <p:nvPr>
            <p:ph type="sldNum" sz="quarter" idx="12"/>
          </p:nvPr>
        </p:nvSpPr>
        <p:spPr/>
        <p:txBody>
          <a:bodyPr/>
          <a:lstStyle/>
          <a:p>
            <a:fld id="{AE6ECAC7-72D2-8C45-BEDA-5FBC362D8D0B}" type="slidenum">
              <a:rPr lang="en-GB" smtClean="0"/>
              <a:t>‹#›</a:t>
            </a:fld>
            <a:endParaRPr lang="en-GB"/>
          </a:p>
        </p:txBody>
      </p:sp>
    </p:spTree>
    <p:extLst>
      <p:ext uri="{BB962C8B-B14F-4D97-AF65-F5344CB8AC3E}">
        <p14:creationId xmlns:p14="http://schemas.microsoft.com/office/powerpoint/2010/main" val="483649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8E549-1651-A844-81C3-A39A87B95564}"/>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4A2DEBE-6373-9A44-9FD5-04645A25217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50BECFD-ECE9-2D4E-B3EA-86C7784C063B}"/>
              </a:ext>
            </a:extLst>
          </p:cNvPr>
          <p:cNvSpPr>
            <a:spLocks noGrp="1"/>
          </p:cNvSpPr>
          <p:nvPr>
            <p:ph type="dt" sz="half" idx="10"/>
          </p:nvPr>
        </p:nvSpPr>
        <p:spPr/>
        <p:txBody>
          <a:bodyPr/>
          <a:lstStyle/>
          <a:p>
            <a:fld id="{1F72B10B-00BC-4540-832E-8BC8B752A0C9}" type="datetimeFigureOut">
              <a:rPr lang="en-GB" smtClean="0"/>
              <a:t>01/07/2020</a:t>
            </a:fld>
            <a:endParaRPr lang="en-GB"/>
          </a:p>
        </p:txBody>
      </p:sp>
      <p:sp>
        <p:nvSpPr>
          <p:cNvPr id="5" name="Footer Placeholder 4">
            <a:extLst>
              <a:ext uri="{FF2B5EF4-FFF2-40B4-BE49-F238E27FC236}">
                <a16:creationId xmlns:a16="http://schemas.microsoft.com/office/drawing/2014/main" id="{FEF29C78-B339-7946-89BE-EE2202D8C0A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4063F4-8B46-2A4B-AF94-7D9FF3C5C118}"/>
              </a:ext>
            </a:extLst>
          </p:cNvPr>
          <p:cNvSpPr>
            <a:spLocks noGrp="1"/>
          </p:cNvSpPr>
          <p:nvPr>
            <p:ph type="sldNum" sz="quarter" idx="12"/>
          </p:nvPr>
        </p:nvSpPr>
        <p:spPr/>
        <p:txBody>
          <a:bodyPr/>
          <a:lstStyle/>
          <a:p>
            <a:fld id="{AE6ECAC7-72D2-8C45-BEDA-5FBC362D8D0B}" type="slidenum">
              <a:rPr lang="en-GB" smtClean="0"/>
              <a:t>‹#›</a:t>
            </a:fld>
            <a:endParaRPr lang="en-GB"/>
          </a:p>
        </p:txBody>
      </p:sp>
    </p:spTree>
    <p:extLst>
      <p:ext uri="{BB962C8B-B14F-4D97-AF65-F5344CB8AC3E}">
        <p14:creationId xmlns:p14="http://schemas.microsoft.com/office/powerpoint/2010/main" val="2909324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F382F-85F7-1644-A078-4F319C5E913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03681147-7877-064E-9266-E6B081B259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3E58596-7313-B847-9B0B-2B8D9E320D5E}"/>
              </a:ext>
            </a:extLst>
          </p:cNvPr>
          <p:cNvSpPr>
            <a:spLocks noGrp="1"/>
          </p:cNvSpPr>
          <p:nvPr>
            <p:ph type="dt" sz="half" idx="10"/>
          </p:nvPr>
        </p:nvSpPr>
        <p:spPr/>
        <p:txBody>
          <a:bodyPr/>
          <a:lstStyle/>
          <a:p>
            <a:fld id="{1F72B10B-00BC-4540-832E-8BC8B752A0C9}" type="datetimeFigureOut">
              <a:rPr lang="en-GB" smtClean="0"/>
              <a:t>01/07/2020</a:t>
            </a:fld>
            <a:endParaRPr lang="en-GB"/>
          </a:p>
        </p:txBody>
      </p:sp>
      <p:sp>
        <p:nvSpPr>
          <p:cNvPr id="5" name="Footer Placeholder 4">
            <a:extLst>
              <a:ext uri="{FF2B5EF4-FFF2-40B4-BE49-F238E27FC236}">
                <a16:creationId xmlns:a16="http://schemas.microsoft.com/office/drawing/2014/main" id="{30E692FC-A0AE-004F-A866-0AFD9350B6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C06381-B101-AB43-92EB-ACA8F0EE0C23}"/>
              </a:ext>
            </a:extLst>
          </p:cNvPr>
          <p:cNvSpPr>
            <a:spLocks noGrp="1"/>
          </p:cNvSpPr>
          <p:nvPr>
            <p:ph type="sldNum" sz="quarter" idx="12"/>
          </p:nvPr>
        </p:nvSpPr>
        <p:spPr/>
        <p:txBody>
          <a:bodyPr/>
          <a:lstStyle/>
          <a:p>
            <a:fld id="{AE6ECAC7-72D2-8C45-BEDA-5FBC362D8D0B}" type="slidenum">
              <a:rPr lang="en-GB" smtClean="0"/>
              <a:t>‹#›</a:t>
            </a:fld>
            <a:endParaRPr lang="en-GB"/>
          </a:p>
        </p:txBody>
      </p:sp>
    </p:spTree>
    <p:extLst>
      <p:ext uri="{BB962C8B-B14F-4D97-AF65-F5344CB8AC3E}">
        <p14:creationId xmlns:p14="http://schemas.microsoft.com/office/powerpoint/2010/main" val="221124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AD7EC-40FA-E649-AB5F-C54BBCACE161}"/>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A2B48C1-D542-0843-B166-40075FEC017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EC43AD7B-4912-C647-9444-FBB5D8979A6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4FF18925-11EF-CE40-9C50-81F2609445FF}"/>
              </a:ext>
            </a:extLst>
          </p:cNvPr>
          <p:cNvSpPr>
            <a:spLocks noGrp="1"/>
          </p:cNvSpPr>
          <p:nvPr>
            <p:ph type="dt" sz="half" idx="10"/>
          </p:nvPr>
        </p:nvSpPr>
        <p:spPr/>
        <p:txBody>
          <a:bodyPr/>
          <a:lstStyle/>
          <a:p>
            <a:fld id="{1F72B10B-00BC-4540-832E-8BC8B752A0C9}" type="datetimeFigureOut">
              <a:rPr lang="en-GB" smtClean="0"/>
              <a:t>01/07/2020</a:t>
            </a:fld>
            <a:endParaRPr lang="en-GB"/>
          </a:p>
        </p:txBody>
      </p:sp>
      <p:sp>
        <p:nvSpPr>
          <p:cNvPr id="6" name="Footer Placeholder 5">
            <a:extLst>
              <a:ext uri="{FF2B5EF4-FFF2-40B4-BE49-F238E27FC236}">
                <a16:creationId xmlns:a16="http://schemas.microsoft.com/office/drawing/2014/main" id="{E12B92AA-55C7-7249-B371-34019831B10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7B4D668-4CD6-CB41-AD29-BB4449186C4E}"/>
              </a:ext>
            </a:extLst>
          </p:cNvPr>
          <p:cNvSpPr>
            <a:spLocks noGrp="1"/>
          </p:cNvSpPr>
          <p:nvPr>
            <p:ph type="sldNum" sz="quarter" idx="12"/>
          </p:nvPr>
        </p:nvSpPr>
        <p:spPr/>
        <p:txBody>
          <a:bodyPr/>
          <a:lstStyle/>
          <a:p>
            <a:fld id="{AE6ECAC7-72D2-8C45-BEDA-5FBC362D8D0B}" type="slidenum">
              <a:rPr lang="en-GB" smtClean="0"/>
              <a:t>‹#›</a:t>
            </a:fld>
            <a:endParaRPr lang="en-GB"/>
          </a:p>
        </p:txBody>
      </p:sp>
    </p:spTree>
    <p:extLst>
      <p:ext uri="{BB962C8B-B14F-4D97-AF65-F5344CB8AC3E}">
        <p14:creationId xmlns:p14="http://schemas.microsoft.com/office/powerpoint/2010/main" val="177176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C93A0-0F68-904D-A508-457970B48F3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A9B8F2D8-233A-A945-A05C-D3686D9296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D1DEFDA-1E64-EF4D-A203-C165DA3EF2C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5EC5C551-94F5-8949-AA43-521776D1E4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50CFF29-132C-6A4A-87A5-F76F3489D2F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F385E21C-596E-654A-914A-B0E59F796555}"/>
              </a:ext>
            </a:extLst>
          </p:cNvPr>
          <p:cNvSpPr>
            <a:spLocks noGrp="1"/>
          </p:cNvSpPr>
          <p:nvPr>
            <p:ph type="dt" sz="half" idx="10"/>
          </p:nvPr>
        </p:nvSpPr>
        <p:spPr/>
        <p:txBody>
          <a:bodyPr/>
          <a:lstStyle/>
          <a:p>
            <a:fld id="{1F72B10B-00BC-4540-832E-8BC8B752A0C9}" type="datetimeFigureOut">
              <a:rPr lang="en-GB" smtClean="0"/>
              <a:t>01/07/2020</a:t>
            </a:fld>
            <a:endParaRPr lang="en-GB"/>
          </a:p>
        </p:txBody>
      </p:sp>
      <p:sp>
        <p:nvSpPr>
          <p:cNvPr id="8" name="Footer Placeholder 7">
            <a:extLst>
              <a:ext uri="{FF2B5EF4-FFF2-40B4-BE49-F238E27FC236}">
                <a16:creationId xmlns:a16="http://schemas.microsoft.com/office/drawing/2014/main" id="{D09E54A4-0803-394C-8C1E-CD39EF4664F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8F7B14E-13B0-BC4E-A4B9-14DCE5D15AA4}"/>
              </a:ext>
            </a:extLst>
          </p:cNvPr>
          <p:cNvSpPr>
            <a:spLocks noGrp="1"/>
          </p:cNvSpPr>
          <p:nvPr>
            <p:ph type="sldNum" sz="quarter" idx="12"/>
          </p:nvPr>
        </p:nvSpPr>
        <p:spPr/>
        <p:txBody>
          <a:bodyPr/>
          <a:lstStyle/>
          <a:p>
            <a:fld id="{AE6ECAC7-72D2-8C45-BEDA-5FBC362D8D0B}" type="slidenum">
              <a:rPr lang="en-GB" smtClean="0"/>
              <a:t>‹#›</a:t>
            </a:fld>
            <a:endParaRPr lang="en-GB"/>
          </a:p>
        </p:txBody>
      </p:sp>
    </p:spTree>
    <p:extLst>
      <p:ext uri="{BB962C8B-B14F-4D97-AF65-F5344CB8AC3E}">
        <p14:creationId xmlns:p14="http://schemas.microsoft.com/office/powerpoint/2010/main" val="3950976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28146-D5B6-4041-A003-B1D5C86A5057}"/>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9837D85-998E-7C42-ABCF-24F5F1DCE658}"/>
              </a:ext>
            </a:extLst>
          </p:cNvPr>
          <p:cNvSpPr>
            <a:spLocks noGrp="1"/>
          </p:cNvSpPr>
          <p:nvPr>
            <p:ph type="dt" sz="half" idx="10"/>
          </p:nvPr>
        </p:nvSpPr>
        <p:spPr/>
        <p:txBody>
          <a:bodyPr/>
          <a:lstStyle/>
          <a:p>
            <a:fld id="{1F72B10B-00BC-4540-832E-8BC8B752A0C9}" type="datetimeFigureOut">
              <a:rPr lang="en-GB" smtClean="0"/>
              <a:t>01/07/2020</a:t>
            </a:fld>
            <a:endParaRPr lang="en-GB"/>
          </a:p>
        </p:txBody>
      </p:sp>
      <p:sp>
        <p:nvSpPr>
          <p:cNvPr id="4" name="Footer Placeholder 3">
            <a:extLst>
              <a:ext uri="{FF2B5EF4-FFF2-40B4-BE49-F238E27FC236}">
                <a16:creationId xmlns:a16="http://schemas.microsoft.com/office/drawing/2014/main" id="{77783ED0-0D7E-184E-B8DD-BB15709DADA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34BECD-F98D-E14F-99D1-D814152E5E5B}"/>
              </a:ext>
            </a:extLst>
          </p:cNvPr>
          <p:cNvSpPr>
            <a:spLocks noGrp="1"/>
          </p:cNvSpPr>
          <p:nvPr>
            <p:ph type="sldNum" sz="quarter" idx="12"/>
          </p:nvPr>
        </p:nvSpPr>
        <p:spPr/>
        <p:txBody>
          <a:bodyPr/>
          <a:lstStyle/>
          <a:p>
            <a:fld id="{AE6ECAC7-72D2-8C45-BEDA-5FBC362D8D0B}" type="slidenum">
              <a:rPr lang="en-GB" smtClean="0"/>
              <a:t>‹#›</a:t>
            </a:fld>
            <a:endParaRPr lang="en-GB"/>
          </a:p>
        </p:txBody>
      </p:sp>
    </p:spTree>
    <p:extLst>
      <p:ext uri="{BB962C8B-B14F-4D97-AF65-F5344CB8AC3E}">
        <p14:creationId xmlns:p14="http://schemas.microsoft.com/office/powerpoint/2010/main" val="2362042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094AD7-F02A-5340-AA34-17AC0602486A}"/>
              </a:ext>
            </a:extLst>
          </p:cNvPr>
          <p:cNvSpPr>
            <a:spLocks noGrp="1"/>
          </p:cNvSpPr>
          <p:nvPr>
            <p:ph type="dt" sz="half" idx="10"/>
          </p:nvPr>
        </p:nvSpPr>
        <p:spPr/>
        <p:txBody>
          <a:bodyPr/>
          <a:lstStyle/>
          <a:p>
            <a:fld id="{1F72B10B-00BC-4540-832E-8BC8B752A0C9}" type="datetimeFigureOut">
              <a:rPr lang="en-GB" smtClean="0"/>
              <a:t>01/07/2020</a:t>
            </a:fld>
            <a:endParaRPr lang="en-GB"/>
          </a:p>
        </p:txBody>
      </p:sp>
      <p:sp>
        <p:nvSpPr>
          <p:cNvPr id="3" name="Footer Placeholder 2">
            <a:extLst>
              <a:ext uri="{FF2B5EF4-FFF2-40B4-BE49-F238E27FC236}">
                <a16:creationId xmlns:a16="http://schemas.microsoft.com/office/drawing/2014/main" id="{341C4A99-C023-1441-B938-E6A47EF9B7E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463BB70-94FB-1B4D-802A-952B54ED1249}"/>
              </a:ext>
            </a:extLst>
          </p:cNvPr>
          <p:cNvSpPr>
            <a:spLocks noGrp="1"/>
          </p:cNvSpPr>
          <p:nvPr>
            <p:ph type="sldNum" sz="quarter" idx="12"/>
          </p:nvPr>
        </p:nvSpPr>
        <p:spPr/>
        <p:txBody>
          <a:bodyPr/>
          <a:lstStyle/>
          <a:p>
            <a:fld id="{AE6ECAC7-72D2-8C45-BEDA-5FBC362D8D0B}" type="slidenum">
              <a:rPr lang="en-GB" smtClean="0"/>
              <a:t>‹#›</a:t>
            </a:fld>
            <a:endParaRPr lang="en-GB"/>
          </a:p>
        </p:txBody>
      </p:sp>
    </p:spTree>
    <p:extLst>
      <p:ext uri="{BB962C8B-B14F-4D97-AF65-F5344CB8AC3E}">
        <p14:creationId xmlns:p14="http://schemas.microsoft.com/office/powerpoint/2010/main" val="451424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6988C-C430-3D47-85F8-75B975D789D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8E52C7B4-84DB-1E4D-BC0C-4B89D0A96E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3D8FE599-185C-2E44-8B88-E7434A127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C5099BB-2B7E-9240-92B8-2049AD9E0E60}"/>
              </a:ext>
            </a:extLst>
          </p:cNvPr>
          <p:cNvSpPr>
            <a:spLocks noGrp="1"/>
          </p:cNvSpPr>
          <p:nvPr>
            <p:ph type="dt" sz="half" idx="10"/>
          </p:nvPr>
        </p:nvSpPr>
        <p:spPr/>
        <p:txBody>
          <a:bodyPr/>
          <a:lstStyle/>
          <a:p>
            <a:fld id="{1F72B10B-00BC-4540-832E-8BC8B752A0C9}" type="datetimeFigureOut">
              <a:rPr lang="en-GB" smtClean="0"/>
              <a:t>01/07/2020</a:t>
            </a:fld>
            <a:endParaRPr lang="en-GB"/>
          </a:p>
        </p:txBody>
      </p:sp>
      <p:sp>
        <p:nvSpPr>
          <p:cNvPr id="6" name="Footer Placeholder 5">
            <a:extLst>
              <a:ext uri="{FF2B5EF4-FFF2-40B4-BE49-F238E27FC236}">
                <a16:creationId xmlns:a16="http://schemas.microsoft.com/office/drawing/2014/main" id="{8A8C8BDF-62BC-5C4F-8D51-0C9D8C127B3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A72D5C7-23AE-D748-9EF8-8DA867355B8E}"/>
              </a:ext>
            </a:extLst>
          </p:cNvPr>
          <p:cNvSpPr>
            <a:spLocks noGrp="1"/>
          </p:cNvSpPr>
          <p:nvPr>
            <p:ph type="sldNum" sz="quarter" idx="12"/>
          </p:nvPr>
        </p:nvSpPr>
        <p:spPr/>
        <p:txBody>
          <a:bodyPr/>
          <a:lstStyle/>
          <a:p>
            <a:fld id="{AE6ECAC7-72D2-8C45-BEDA-5FBC362D8D0B}" type="slidenum">
              <a:rPr lang="en-GB" smtClean="0"/>
              <a:t>‹#›</a:t>
            </a:fld>
            <a:endParaRPr lang="en-GB"/>
          </a:p>
        </p:txBody>
      </p:sp>
    </p:spTree>
    <p:extLst>
      <p:ext uri="{BB962C8B-B14F-4D97-AF65-F5344CB8AC3E}">
        <p14:creationId xmlns:p14="http://schemas.microsoft.com/office/powerpoint/2010/main" val="953413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30D87-C97F-4C46-AE64-F3BD3DA7CA2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6E8B5953-700E-CA44-8AB2-CA16C498E0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8A6C0B6-5870-534E-99E1-B782697505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3F160D5-3C54-DA44-BB15-D7D88C840C81}"/>
              </a:ext>
            </a:extLst>
          </p:cNvPr>
          <p:cNvSpPr>
            <a:spLocks noGrp="1"/>
          </p:cNvSpPr>
          <p:nvPr>
            <p:ph type="dt" sz="half" idx="10"/>
          </p:nvPr>
        </p:nvSpPr>
        <p:spPr/>
        <p:txBody>
          <a:bodyPr/>
          <a:lstStyle/>
          <a:p>
            <a:fld id="{1F72B10B-00BC-4540-832E-8BC8B752A0C9}" type="datetimeFigureOut">
              <a:rPr lang="en-GB" smtClean="0"/>
              <a:t>01/07/2020</a:t>
            </a:fld>
            <a:endParaRPr lang="en-GB"/>
          </a:p>
        </p:txBody>
      </p:sp>
      <p:sp>
        <p:nvSpPr>
          <p:cNvPr id="6" name="Footer Placeholder 5">
            <a:extLst>
              <a:ext uri="{FF2B5EF4-FFF2-40B4-BE49-F238E27FC236}">
                <a16:creationId xmlns:a16="http://schemas.microsoft.com/office/drawing/2014/main" id="{F73B59A0-BDCF-2447-B1D4-49C791FEE3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442E255-D660-2C43-B535-19C04246FF1B}"/>
              </a:ext>
            </a:extLst>
          </p:cNvPr>
          <p:cNvSpPr>
            <a:spLocks noGrp="1"/>
          </p:cNvSpPr>
          <p:nvPr>
            <p:ph type="sldNum" sz="quarter" idx="12"/>
          </p:nvPr>
        </p:nvSpPr>
        <p:spPr/>
        <p:txBody>
          <a:bodyPr/>
          <a:lstStyle/>
          <a:p>
            <a:fld id="{AE6ECAC7-72D2-8C45-BEDA-5FBC362D8D0B}" type="slidenum">
              <a:rPr lang="en-GB" smtClean="0"/>
              <a:t>‹#›</a:t>
            </a:fld>
            <a:endParaRPr lang="en-GB"/>
          </a:p>
        </p:txBody>
      </p:sp>
    </p:spTree>
    <p:extLst>
      <p:ext uri="{BB962C8B-B14F-4D97-AF65-F5344CB8AC3E}">
        <p14:creationId xmlns:p14="http://schemas.microsoft.com/office/powerpoint/2010/main" val="942362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8934CC-ED09-2948-83BC-E37C1E967A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2635E69E-86E1-B14E-A973-18B54C2826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426AAB7-3549-C041-9A33-80B52527B0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72B10B-00BC-4540-832E-8BC8B752A0C9}" type="datetimeFigureOut">
              <a:rPr lang="en-GB" smtClean="0"/>
              <a:t>01/07/2020</a:t>
            </a:fld>
            <a:endParaRPr lang="en-GB"/>
          </a:p>
        </p:txBody>
      </p:sp>
      <p:sp>
        <p:nvSpPr>
          <p:cNvPr id="5" name="Footer Placeholder 4">
            <a:extLst>
              <a:ext uri="{FF2B5EF4-FFF2-40B4-BE49-F238E27FC236}">
                <a16:creationId xmlns:a16="http://schemas.microsoft.com/office/drawing/2014/main" id="{7AC7CDD8-CCD4-444F-AA81-1295160ECB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DBAE088-15DE-3B4E-B34D-6FF51226AA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6ECAC7-72D2-8C45-BEDA-5FBC362D8D0B}" type="slidenum">
              <a:rPr lang="en-GB" smtClean="0"/>
              <a:t>‹#›</a:t>
            </a:fld>
            <a:endParaRPr lang="en-GB"/>
          </a:p>
        </p:txBody>
      </p:sp>
    </p:spTree>
    <p:extLst>
      <p:ext uri="{BB962C8B-B14F-4D97-AF65-F5344CB8AC3E}">
        <p14:creationId xmlns:p14="http://schemas.microsoft.com/office/powerpoint/2010/main" val="487596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0B7F2-27AF-DE45-9455-A0928B8CF4C1}"/>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0923DC63-F638-1644-863D-5110010F8E94}"/>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971243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BB6C-D5F1-1E45-B1CF-BEFAB87DF0D4}"/>
              </a:ext>
            </a:extLst>
          </p:cNvPr>
          <p:cNvSpPr>
            <a:spLocks noGrp="1"/>
          </p:cNvSpPr>
          <p:nvPr>
            <p:ph type="title"/>
          </p:nvPr>
        </p:nvSpPr>
        <p:spPr/>
        <p:txBody>
          <a:bodyPr/>
          <a:lstStyle/>
          <a:p>
            <a:r>
              <a:rPr lang="en-GB" dirty="0"/>
              <a:t>Assess overlap 2</a:t>
            </a:r>
          </a:p>
        </p:txBody>
      </p:sp>
      <p:sp>
        <p:nvSpPr>
          <p:cNvPr id="3" name="Content Placeholder 2">
            <a:extLst>
              <a:ext uri="{FF2B5EF4-FFF2-40B4-BE49-F238E27FC236}">
                <a16:creationId xmlns:a16="http://schemas.microsoft.com/office/drawing/2014/main" id="{AC4C606C-FA35-384F-AF0E-FBC42322ADAF}"/>
              </a:ext>
            </a:extLst>
          </p:cNvPr>
          <p:cNvSpPr>
            <a:spLocks noGrp="1"/>
          </p:cNvSpPr>
          <p:nvPr>
            <p:ph idx="1"/>
          </p:nvPr>
        </p:nvSpPr>
        <p:spPr/>
        <p:txBody>
          <a:bodyPr/>
          <a:lstStyle/>
          <a:p>
            <a:r>
              <a:rPr lang="en-GB" dirty="0"/>
              <a:t>Gene/pathway overlap between all GWAS (N&gt;5000) and the other EWAS</a:t>
            </a:r>
          </a:p>
          <a:p>
            <a:r>
              <a:rPr lang="en-GB" dirty="0"/>
              <a:t>QC of GWAS data:</a:t>
            </a:r>
          </a:p>
          <a:p>
            <a:pPr lvl="1"/>
            <a:r>
              <a:rPr lang="en-GB" dirty="0"/>
              <a:t>Sample size &gt; 5000</a:t>
            </a:r>
          </a:p>
          <a:p>
            <a:pPr lvl="1"/>
            <a:r>
              <a:rPr lang="en-GB" dirty="0" err="1"/>
              <a:t>N</a:t>
            </a:r>
            <a:r>
              <a:rPr lang="en-GB" baseline="-25000" dirty="0" err="1"/>
              <a:t>cases</a:t>
            </a:r>
            <a:r>
              <a:rPr lang="en-GB" baseline="-25000" dirty="0"/>
              <a:t> </a:t>
            </a:r>
            <a:r>
              <a:rPr lang="en-GB" dirty="0"/>
              <a:t>&gt; 10% of sample and </a:t>
            </a:r>
            <a:r>
              <a:rPr lang="en-GB" dirty="0" err="1"/>
              <a:t>N</a:t>
            </a:r>
            <a:r>
              <a:rPr lang="en-GB" baseline="-25000" dirty="0" err="1"/>
              <a:t>controls</a:t>
            </a:r>
            <a:r>
              <a:rPr lang="en-GB" baseline="-25000" dirty="0"/>
              <a:t> </a:t>
            </a:r>
            <a:r>
              <a:rPr lang="en-GB" dirty="0"/>
              <a:t>&gt; 10% of sample </a:t>
            </a:r>
          </a:p>
          <a:p>
            <a:pPr lvl="1"/>
            <a:r>
              <a:rPr lang="en-GB" dirty="0"/>
              <a:t>European population</a:t>
            </a:r>
          </a:p>
          <a:p>
            <a:pPr lvl="1"/>
            <a:r>
              <a:rPr lang="en-GB" dirty="0"/>
              <a:t>No </a:t>
            </a:r>
            <a:r>
              <a:rPr lang="en-GB" dirty="0" err="1"/>
              <a:t>qtl</a:t>
            </a:r>
            <a:r>
              <a:rPr lang="en-GB" dirty="0"/>
              <a:t> data </a:t>
            </a:r>
          </a:p>
          <a:p>
            <a:r>
              <a:rPr lang="en-GB" dirty="0"/>
              <a:t>Duplicated traits used as positive control</a:t>
            </a:r>
          </a:p>
          <a:p>
            <a:pPr lvl="1"/>
            <a:endParaRPr lang="en-GB" dirty="0"/>
          </a:p>
        </p:txBody>
      </p:sp>
    </p:spTree>
    <p:extLst>
      <p:ext uri="{BB962C8B-B14F-4D97-AF65-F5344CB8AC3E}">
        <p14:creationId xmlns:p14="http://schemas.microsoft.com/office/powerpoint/2010/main" val="4107198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0209F-FD4E-A349-887B-5041341EDB43}"/>
              </a:ext>
            </a:extLst>
          </p:cNvPr>
          <p:cNvSpPr>
            <a:spLocks noGrp="1"/>
          </p:cNvSpPr>
          <p:nvPr>
            <p:ph type="title"/>
          </p:nvPr>
        </p:nvSpPr>
        <p:spPr/>
        <p:txBody>
          <a:bodyPr/>
          <a:lstStyle/>
          <a:p>
            <a:r>
              <a:rPr lang="en-GB" dirty="0"/>
              <a:t>Summary of results section</a:t>
            </a:r>
          </a:p>
        </p:txBody>
      </p:sp>
      <p:sp>
        <p:nvSpPr>
          <p:cNvPr id="3" name="Content Placeholder 2">
            <a:extLst>
              <a:ext uri="{FF2B5EF4-FFF2-40B4-BE49-F238E27FC236}">
                <a16:creationId xmlns:a16="http://schemas.microsoft.com/office/drawing/2014/main" id="{5601672D-265F-0E46-820C-A264A645D8C9}"/>
              </a:ext>
            </a:extLst>
          </p:cNvPr>
          <p:cNvSpPr>
            <a:spLocks noGrp="1"/>
          </p:cNvSpPr>
          <p:nvPr>
            <p:ph idx="1"/>
          </p:nvPr>
        </p:nvSpPr>
        <p:spPr/>
        <p:txBody>
          <a:bodyPr/>
          <a:lstStyle/>
          <a:p>
            <a:r>
              <a:rPr lang="en-GB" dirty="0"/>
              <a:t>Physical overlap between corresponding EWAS/GWAS</a:t>
            </a:r>
          </a:p>
          <a:p>
            <a:r>
              <a:rPr lang="en-GB" dirty="0"/>
              <a:t>Gene/pathway overlap between corresponding EWAS/GWAS</a:t>
            </a:r>
          </a:p>
          <a:p>
            <a:pPr lvl="1"/>
            <a:r>
              <a:rPr lang="en-GB" dirty="0"/>
              <a:t>Simulations to test best method + power to detect overlap</a:t>
            </a:r>
          </a:p>
          <a:p>
            <a:pPr lvl="1"/>
            <a:r>
              <a:rPr lang="en-GB" dirty="0"/>
              <a:t>Empirical EWAS/GWAS overlap </a:t>
            </a:r>
          </a:p>
          <a:p>
            <a:r>
              <a:rPr lang="en-GB" dirty="0"/>
              <a:t>Gene/pathway overlap between large group of selected GWAS and the EWAS used</a:t>
            </a:r>
          </a:p>
          <a:p>
            <a:pPr lvl="1"/>
            <a:endParaRPr lang="en-GB" dirty="0"/>
          </a:p>
        </p:txBody>
      </p:sp>
    </p:spTree>
    <p:extLst>
      <p:ext uri="{BB962C8B-B14F-4D97-AF65-F5344CB8AC3E}">
        <p14:creationId xmlns:p14="http://schemas.microsoft.com/office/powerpoint/2010/main" val="2441261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D507-06FA-954B-BB43-80C92EC8C74A}"/>
              </a:ext>
            </a:extLst>
          </p:cNvPr>
          <p:cNvSpPr>
            <a:spLocks noGrp="1"/>
          </p:cNvSpPr>
          <p:nvPr>
            <p:ph type="title"/>
          </p:nvPr>
        </p:nvSpPr>
        <p:spPr/>
        <p:txBody>
          <a:bodyPr/>
          <a:lstStyle/>
          <a:p>
            <a:r>
              <a:rPr lang="en-GB" dirty="0"/>
              <a:t>Limitations</a:t>
            </a:r>
          </a:p>
        </p:txBody>
      </p:sp>
      <p:sp>
        <p:nvSpPr>
          <p:cNvPr id="3" name="Content Placeholder 2">
            <a:extLst>
              <a:ext uri="{FF2B5EF4-FFF2-40B4-BE49-F238E27FC236}">
                <a16:creationId xmlns:a16="http://schemas.microsoft.com/office/drawing/2014/main" id="{488C8C49-A82B-E742-9D3D-5AF6F2C12BF6}"/>
              </a:ext>
            </a:extLst>
          </p:cNvPr>
          <p:cNvSpPr>
            <a:spLocks noGrp="1"/>
          </p:cNvSpPr>
          <p:nvPr>
            <p:ph idx="1"/>
          </p:nvPr>
        </p:nvSpPr>
        <p:spPr/>
        <p:txBody>
          <a:bodyPr>
            <a:normAutofit lnSpcReduction="10000"/>
          </a:bodyPr>
          <a:lstStyle/>
          <a:p>
            <a:r>
              <a:rPr lang="en-GB" dirty="0"/>
              <a:t>Not a great number of traits and each trait will be unique </a:t>
            </a:r>
            <a:r>
              <a:rPr lang="en-GB" dirty="0">
                <a:sym typeface="Wingdings" pitchFamily="2" charset="2"/>
              </a:rPr>
              <a:t> So can’t generalise results</a:t>
            </a:r>
          </a:p>
          <a:p>
            <a:r>
              <a:rPr lang="en-GB" dirty="0"/>
              <a:t>Mapping signal to genes may not be done in the best way </a:t>
            </a:r>
          </a:p>
          <a:p>
            <a:r>
              <a:rPr lang="en-GB" dirty="0"/>
              <a:t>Databases used won’t be “complete” so there a null result may just be a result of the fact that the true overlapping pathways have just not been annotated correctly</a:t>
            </a:r>
          </a:p>
          <a:p>
            <a:r>
              <a:rPr lang="en-GB" dirty="0"/>
              <a:t>Simulations may not be capturing the scenarios present in the empirical data</a:t>
            </a:r>
          </a:p>
          <a:p>
            <a:r>
              <a:rPr lang="en-GB" dirty="0"/>
              <a:t>May not have power to detect overlap (unclear what the actual scenarios are)</a:t>
            </a:r>
          </a:p>
          <a:p>
            <a:endParaRPr lang="en-GB" dirty="0"/>
          </a:p>
          <a:p>
            <a:endParaRPr lang="en-GB" dirty="0"/>
          </a:p>
        </p:txBody>
      </p:sp>
    </p:spTree>
    <p:extLst>
      <p:ext uri="{BB962C8B-B14F-4D97-AF65-F5344CB8AC3E}">
        <p14:creationId xmlns:p14="http://schemas.microsoft.com/office/powerpoint/2010/main" val="40002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AEE69-6CA3-D245-AB1A-86CC3C181631}"/>
              </a:ext>
            </a:extLst>
          </p:cNvPr>
          <p:cNvSpPr>
            <a:spLocks noGrp="1"/>
          </p:cNvSpPr>
          <p:nvPr>
            <p:ph type="title"/>
          </p:nvPr>
        </p:nvSpPr>
        <p:spPr/>
        <p:txBody>
          <a:bodyPr/>
          <a:lstStyle/>
          <a:p>
            <a:r>
              <a:rPr lang="en-GB" dirty="0"/>
              <a:t>Rationale</a:t>
            </a:r>
          </a:p>
        </p:txBody>
      </p:sp>
      <p:sp>
        <p:nvSpPr>
          <p:cNvPr id="3" name="Content Placeholder 2">
            <a:extLst>
              <a:ext uri="{FF2B5EF4-FFF2-40B4-BE49-F238E27FC236}">
                <a16:creationId xmlns:a16="http://schemas.microsoft.com/office/drawing/2014/main" id="{0BF4690C-8A24-CD43-BC54-AB0C6EE5D43C}"/>
              </a:ext>
            </a:extLst>
          </p:cNvPr>
          <p:cNvSpPr>
            <a:spLocks noGrp="1"/>
          </p:cNvSpPr>
          <p:nvPr>
            <p:ph idx="1"/>
          </p:nvPr>
        </p:nvSpPr>
        <p:spPr/>
        <p:txBody>
          <a:bodyPr>
            <a:normAutofit fontScale="92500" lnSpcReduction="10000"/>
          </a:bodyPr>
          <a:lstStyle/>
          <a:p>
            <a:r>
              <a:rPr lang="en-GB" dirty="0"/>
              <a:t>A common goal of both EWAS and GWAS is to identify the genes and pathways associated with complex traits. </a:t>
            </a:r>
          </a:p>
          <a:p>
            <a:r>
              <a:rPr lang="en-GB" dirty="0"/>
              <a:t>If GWAS and EWAS signals of the same trait are predominantly found in the same regions or identify the same genes/pathways then using both study designs for this task is a little redundant. If the opposite is true then it suggests the study designs are capturing different facets of the trait of interest. </a:t>
            </a:r>
          </a:p>
          <a:p>
            <a:endParaRPr lang="en-GB" dirty="0"/>
          </a:p>
          <a:p>
            <a:r>
              <a:rPr lang="en-GB" dirty="0"/>
              <a:t>Hypothesis: As </a:t>
            </a:r>
            <a:r>
              <a:rPr lang="en-GB" dirty="0" err="1"/>
              <a:t>DNAm</a:t>
            </a:r>
            <a:r>
              <a:rPr lang="en-GB" dirty="0"/>
              <a:t> variation is heritable and GWAS and EWAS are sampling from the same space, I’d expect a little more overlap than expected by chance. As EWAS results are more likely to be confounded and can be downstream of the trait, the overlap isn’t expected to be too high.</a:t>
            </a:r>
          </a:p>
        </p:txBody>
      </p:sp>
    </p:spTree>
    <p:extLst>
      <p:ext uri="{BB962C8B-B14F-4D97-AF65-F5344CB8AC3E}">
        <p14:creationId xmlns:p14="http://schemas.microsoft.com/office/powerpoint/2010/main" val="3420102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E936F-A63E-6148-A44C-D3BDF758FF3B}"/>
              </a:ext>
            </a:extLst>
          </p:cNvPr>
          <p:cNvSpPr>
            <a:spLocks noGrp="1"/>
          </p:cNvSpPr>
          <p:nvPr>
            <p:ph type="title"/>
          </p:nvPr>
        </p:nvSpPr>
        <p:spPr/>
        <p:txBody>
          <a:bodyPr/>
          <a:lstStyle/>
          <a:p>
            <a:r>
              <a:rPr lang="en-GB" dirty="0"/>
              <a:t>Rough Methods</a:t>
            </a:r>
          </a:p>
        </p:txBody>
      </p:sp>
      <p:sp>
        <p:nvSpPr>
          <p:cNvPr id="3" name="Content Placeholder 2">
            <a:extLst>
              <a:ext uri="{FF2B5EF4-FFF2-40B4-BE49-F238E27FC236}">
                <a16:creationId xmlns:a16="http://schemas.microsoft.com/office/drawing/2014/main" id="{A51D5759-6CF0-9F41-9FEC-4C8F4C73AD32}"/>
              </a:ext>
            </a:extLst>
          </p:cNvPr>
          <p:cNvSpPr>
            <a:spLocks noGrp="1"/>
          </p:cNvSpPr>
          <p:nvPr>
            <p:ph idx="1"/>
          </p:nvPr>
        </p:nvSpPr>
        <p:spPr/>
        <p:txBody>
          <a:bodyPr/>
          <a:lstStyle/>
          <a:p>
            <a:r>
              <a:rPr lang="en-GB" dirty="0"/>
              <a:t>Physical overlap between corresponding GWAS and EWAS (500kb regions)</a:t>
            </a:r>
          </a:p>
          <a:p>
            <a:r>
              <a:rPr lang="en-GB" dirty="0"/>
              <a:t>Testing best method and whether either method has enough power to detect overlap between pathways and genes</a:t>
            </a:r>
          </a:p>
          <a:p>
            <a:r>
              <a:rPr lang="en-GB" dirty="0"/>
              <a:t>Gene/pathway overlap between corresponding GWAS and EWAS</a:t>
            </a:r>
          </a:p>
          <a:p>
            <a:r>
              <a:rPr lang="en-GB" dirty="0"/>
              <a:t>Gene/pathway overlap between all GWAS (N&gt;5000) and the other EWAS</a:t>
            </a:r>
          </a:p>
        </p:txBody>
      </p:sp>
    </p:spTree>
    <p:extLst>
      <p:ext uri="{BB962C8B-B14F-4D97-AF65-F5344CB8AC3E}">
        <p14:creationId xmlns:p14="http://schemas.microsoft.com/office/powerpoint/2010/main" val="3434131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BBC9-9432-E541-B4DB-D4BCA3F8CDC4}"/>
              </a:ext>
            </a:extLst>
          </p:cNvPr>
          <p:cNvSpPr>
            <a:spLocks noGrp="1"/>
          </p:cNvSpPr>
          <p:nvPr>
            <p:ph type="title"/>
          </p:nvPr>
        </p:nvSpPr>
        <p:spPr/>
        <p:txBody>
          <a:bodyPr/>
          <a:lstStyle/>
          <a:p>
            <a:r>
              <a:rPr lang="en-GB" dirty="0"/>
              <a:t>Physical overlap</a:t>
            </a:r>
          </a:p>
        </p:txBody>
      </p:sp>
      <p:sp>
        <p:nvSpPr>
          <p:cNvPr id="3" name="Content Placeholder 2">
            <a:extLst>
              <a:ext uri="{FF2B5EF4-FFF2-40B4-BE49-F238E27FC236}">
                <a16:creationId xmlns:a16="http://schemas.microsoft.com/office/drawing/2014/main" id="{A5A3C2DE-D4CD-0E45-8634-61E4141BAFBD}"/>
              </a:ext>
            </a:extLst>
          </p:cNvPr>
          <p:cNvSpPr>
            <a:spLocks noGrp="1"/>
          </p:cNvSpPr>
          <p:nvPr>
            <p:ph idx="1"/>
          </p:nvPr>
        </p:nvSpPr>
        <p:spPr/>
        <p:txBody>
          <a:bodyPr/>
          <a:lstStyle/>
          <a:p>
            <a:r>
              <a:rPr lang="en-GB" dirty="0"/>
              <a:t>Divide genome into 500kb regions and exclude regions that aren’t tagged by 450k probes</a:t>
            </a:r>
          </a:p>
        </p:txBody>
      </p:sp>
      <p:pic>
        <p:nvPicPr>
          <p:cNvPr id="5" name="Picture 4">
            <a:extLst>
              <a:ext uri="{FF2B5EF4-FFF2-40B4-BE49-F238E27FC236}">
                <a16:creationId xmlns:a16="http://schemas.microsoft.com/office/drawing/2014/main" id="{6821600B-1D5F-DB4E-B926-EF1F29D52F6D}"/>
              </a:ext>
            </a:extLst>
          </p:cNvPr>
          <p:cNvPicPr>
            <a:picLocks noChangeAspect="1"/>
          </p:cNvPicPr>
          <p:nvPr/>
        </p:nvPicPr>
        <p:blipFill>
          <a:blip r:embed="rId2"/>
          <a:stretch>
            <a:fillRect/>
          </a:stretch>
        </p:blipFill>
        <p:spPr>
          <a:xfrm>
            <a:off x="6028566" y="2271712"/>
            <a:ext cx="4544184" cy="4544184"/>
          </a:xfrm>
          <a:prstGeom prst="rect">
            <a:avLst/>
          </a:prstGeom>
        </p:spPr>
      </p:pic>
    </p:spTree>
    <p:extLst>
      <p:ext uri="{BB962C8B-B14F-4D97-AF65-F5344CB8AC3E}">
        <p14:creationId xmlns:p14="http://schemas.microsoft.com/office/powerpoint/2010/main" val="213706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0E4A-9EAF-F248-B43C-B0FAB00A835B}"/>
              </a:ext>
            </a:extLst>
          </p:cNvPr>
          <p:cNvSpPr>
            <a:spLocks noGrp="1"/>
          </p:cNvSpPr>
          <p:nvPr>
            <p:ph type="title"/>
          </p:nvPr>
        </p:nvSpPr>
        <p:spPr/>
        <p:txBody>
          <a:bodyPr/>
          <a:lstStyle/>
          <a:p>
            <a:r>
              <a:rPr lang="en-GB" dirty="0"/>
              <a:t>Overlap of genes/pathways</a:t>
            </a:r>
          </a:p>
        </p:txBody>
      </p:sp>
      <p:sp>
        <p:nvSpPr>
          <p:cNvPr id="3" name="Content Placeholder 2">
            <a:extLst>
              <a:ext uri="{FF2B5EF4-FFF2-40B4-BE49-F238E27FC236}">
                <a16:creationId xmlns:a16="http://schemas.microsoft.com/office/drawing/2014/main" id="{2C7E5061-BDEE-8646-8977-CCD468D90136}"/>
              </a:ext>
            </a:extLst>
          </p:cNvPr>
          <p:cNvSpPr>
            <a:spLocks noGrp="1"/>
          </p:cNvSpPr>
          <p:nvPr>
            <p:ph idx="1"/>
          </p:nvPr>
        </p:nvSpPr>
        <p:spPr/>
        <p:txBody>
          <a:bodyPr/>
          <a:lstStyle/>
          <a:p>
            <a:r>
              <a:rPr lang="en-GB" dirty="0"/>
              <a:t>Map EWAS signal and GWAS signal to nearest genes</a:t>
            </a:r>
          </a:p>
          <a:p>
            <a:r>
              <a:rPr lang="en-GB" dirty="0"/>
              <a:t>Map these genes to GO terms, KEGG terms and linked proteins from </a:t>
            </a:r>
            <a:r>
              <a:rPr lang="en-GB" dirty="0" err="1"/>
              <a:t>Stringdb</a:t>
            </a:r>
            <a:endParaRPr lang="en-GB" dirty="0"/>
          </a:p>
          <a:p>
            <a:endParaRPr lang="en-GB" dirty="0"/>
          </a:p>
          <a:p>
            <a:r>
              <a:rPr lang="en-GB" dirty="0"/>
              <a:t>Use some statistical test to assess if there is more overlap of the EWAS and GWAS genes/pathways than expected by chance</a:t>
            </a:r>
          </a:p>
        </p:txBody>
      </p:sp>
    </p:spTree>
    <p:extLst>
      <p:ext uri="{BB962C8B-B14F-4D97-AF65-F5344CB8AC3E}">
        <p14:creationId xmlns:p14="http://schemas.microsoft.com/office/powerpoint/2010/main" val="2396786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DC36C-2D38-5B4B-A1F6-24C3C924A02F}"/>
              </a:ext>
            </a:extLst>
          </p:cNvPr>
          <p:cNvSpPr>
            <a:spLocks noGrp="1"/>
          </p:cNvSpPr>
          <p:nvPr>
            <p:ph type="title"/>
          </p:nvPr>
        </p:nvSpPr>
        <p:spPr/>
        <p:txBody>
          <a:bodyPr/>
          <a:lstStyle/>
          <a:p>
            <a:r>
              <a:rPr lang="en-GB" dirty="0"/>
              <a:t>Quick note on </a:t>
            </a:r>
            <a:r>
              <a:rPr lang="en-GB" dirty="0" err="1"/>
              <a:t>stringdb</a:t>
            </a:r>
            <a:endParaRPr lang="en-GB" dirty="0"/>
          </a:p>
        </p:txBody>
      </p:sp>
      <p:pic>
        <p:nvPicPr>
          <p:cNvPr id="5" name="Content Placeholder 4">
            <a:extLst>
              <a:ext uri="{FF2B5EF4-FFF2-40B4-BE49-F238E27FC236}">
                <a16:creationId xmlns:a16="http://schemas.microsoft.com/office/drawing/2014/main" id="{08BE3145-2690-2946-B641-EF4285BF9036}"/>
              </a:ext>
            </a:extLst>
          </p:cNvPr>
          <p:cNvPicPr>
            <a:picLocks noGrp="1" noChangeAspect="1"/>
          </p:cNvPicPr>
          <p:nvPr>
            <p:ph idx="1"/>
          </p:nvPr>
        </p:nvPicPr>
        <p:blipFill>
          <a:blip r:embed="rId2"/>
          <a:stretch>
            <a:fillRect/>
          </a:stretch>
        </p:blipFill>
        <p:spPr>
          <a:xfrm>
            <a:off x="6851745" y="2345781"/>
            <a:ext cx="5135538" cy="3988924"/>
          </a:xfrm>
        </p:spPr>
      </p:pic>
      <p:sp>
        <p:nvSpPr>
          <p:cNvPr id="6" name="TextBox 5">
            <a:extLst>
              <a:ext uri="{FF2B5EF4-FFF2-40B4-BE49-F238E27FC236}">
                <a16:creationId xmlns:a16="http://schemas.microsoft.com/office/drawing/2014/main" id="{71BE8EC9-68B5-974E-81CB-7377A4BBD085}"/>
              </a:ext>
            </a:extLst>
          </p:cNvPr>
          <p:cNvSpPr txBox="1"/>
          <p:nvPr/>
        </p:nvSpPr>
        <p:spPr>
          <a:xfrm>
            <a:off x="395784" y="1720840"/>
            <a:ext cx="6018664" cy="3785652"/>
          </a:xfrm>
          <a:prstGeom prst="rect">
            <a:avLst/>
          </a:prstGeom>
          <a:noFill/>
        </p:spPr>
        <p:txBody>
          <a:bodyPr wrap="square" rtlCol="0">
            <a:spAutoFit/>
          </a:bodyPr>
          <a:lstStyle/>
          <a:p>
            <a:r>
              <a:rPr lang="en-GB" sz="2000" dirty="0" err="1"/>
              <a:t>Stringdb</a:t>
            </a:r>
            <a:r>
              <a:rPr lang="en-GB" sz="2000" dirty="0"/>
              <a:t> is a database that uses various bits of evidence to assess whether proteins interact. The evidence includes evidence from other databases, text mining, co-expression experiments. Combines the evidence into a single score that they say defines how confident one can be that two proteins interact. The score ranges between 0 and 1 and from their website: </a:t>
            </a:r>
          </a:p>
          <a:p>
            <a:endParaRPr lang="en-GB" sz="2000" dirty="0"/>
          </a:p>
          <a:p>
            <a:r>
              <a:rPr lang="en-GB" sz="2000" dirty="0"/>
              <a:t>- low confidence - 0.15 (or better) </a:t>
            </a:r>
          </a:p>
          <a:p>
            <a:r>
              <a:rPr lang="en-GB" sz="2000" dirty="0"/>
              <a:t>- medium confidence - 0.4</a:t>
            </a:r>
          </a:p>
          <a:p>
            <a:r>
              <a:rPr lang="en-GB" sz="2000" dirty="0"/>
              <a:t>- high confidence - 0.7</a:t>
            </a:r>
          </a:p>
          <a:p>
            <a:r>
              <a:rPr lang="en-GB" sz="2000" dirty="0"/>
              <a:t>- highest confidence - 0.9</a:t>
            </a:r>
          </a:p>
        </p:txBody>
      </p:sp>
      <p:sp>
        <p:nvSpPr>
          <p:cNvPr id="7" name="TextBox 6">
            <a:extLst>
              <a:ext uri="{FF2B5EF4-FFF2-40B4-BE49-F238E27FC236}">
                <a16:creationId xmlns:a16="http://schemas.microsoft.com/office/drawing/2014/main" id="{7C1623BD-C85E-7745-8BD0-6AAB74A5F5CB}"/>
              </a:ext>
            </a:extLst>
          </p:cNvPr>
          <p:cNvSpPr txBox="1"/>
          <p:nvPr/>
        </p:nvSpPr>
        <p:spPr>
          <a:xfrm>
            <a:off x="7833816" y="1576620"/>
            <a:ext cx="3962399" cy="646331"/>
          </a:xfrm>
          <a:prstGeom prst="rect">
            <a:avLst/>
          </a:prstGeom>
          <a:noFill/>
        </p:spPr>
        <p:txBody>
          <a:bodyPr wrap="square" rtlCol="0">
            <a:spAutoFit/>
          </a:bodyPr>
          <a:lstStyle/>
          <a:p>
            <a:pPr algn="ctr"/>
            <a:r>
              <a:rPr lang="en-GB" b="1" dirty="0"/>
              <a:t>If we define linked proteins as proteins with a score, s, greater than 0.9</a:t>
            </a:r>
          </a:p>
        </p:txBody>
      </p:sp>
    </p:spTree>
    <p:extLst>
      <p:ext uri="{BB962C8B-B14F-4D97-AF65-F5344CB8AC3E}">
        <p14:creationId xmlns:p14="http://schemas.microsoft.com/office/powerpoint/2010/main" val="413076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75674-649C-B54F-9807-618659AD40EA}"/>
              </a:ext>
            </a:extLst>
          </p:cNvPr>
          <p:cNvSpPr>
            <a:spLocks noGrp="1"/>
          </p:cNvSpPr>
          <p:nvPr>
            <p:ph type="title"/>
          </p:nvPr>
        </p:nvSpPr>
        <p:spPr/>
        <p:txBody>
          <a:bodyPr/>
          <a:lstStyle/>
          <a:p>
            <a:r>
              <a:rPr lang="en-GB" dirty="0"/>
              <a:t>Testing best method (1)</a:t>
            </a:r>
          </a:p>
        </p:txBody>
      </p:sp>
      <p:sp>
        <p:nvSpPr>
          <p:cNvPr id="3" name="Content Placeholder 2">
            <a:extLst>
              <a:ext uri="{FF2B5EF4-FFF2-40B4-BE49-F238E27FC236}">
                <a16:creationId xmlns:a16="http://schemas.microsoft.com/office/drawing/2014/main" id="{6B6AC66C-6360-ED49-8A46-056F91715B99}"/>
              </a:ext>
            </a:extLst>
          </p:cNvPr>
          <p:cNvSpPr>
            <a:spLocks noGrp="1"/>
          </p:cNvSpPr>
          <p:nvPr>
            <p:ph idx="1"/>
          </p:nvPr>
        </p:nvSpPr>
        <p:spPr>
          <a:xfrm>
            <a:off x="829389" y="1825624"/>
            <a:ext cx="7678350" cy="5032375"/>
          </a:xfrm>
        </p:spPr>
        <p:txBody>
          <a:bodyPr>
            <a:normAutofit/>
          </a:bodyPr>
          <a:lstStyle/>
          <a:p>
            <a:r>
              <a:rPr lang="en-GB" dirty="0"/>
              <a:t>Aim: To test a couple of methods to see if either has power to detect gene/pathway overlap when it’s present</a:t>
            </a:r>
          </a:p>
          <a:p>
            <a:pPr marL="0" indent="0">
              <a:buNone/>
            </a:pPr>
            <a:endParaRPr lang="en-GB" dirty="0"/>
          </a:p>
          <a:p>
            <a:r>
              <a:rPr lang="en-GB" dirty="0"/>
              <a:t>Method 1: Use Fisher’s exact test to assess if there is more overlap between all the genes and pathways </a:t>
            </a:r>
          </a:p>
          <a:p>
            <a:endParaRPr lang="en-GB" dirty="0"/>
          </a:p>
          <a:p>
            <a:r>
              <a:rPr lang="en-GB" dirty="0"/>
              <a:t>Method 2: Use Fisher’s exact test to assess enrichment of pathways then assess correlation between “enrichment scores” </a:t>
            </a:r>
          </a:p>
        </p:txBody>
      </p:sp>
      <p:grpSp>
        <p:nvGrpSpPr>
          <p:cNvPr id="15" name="Group 14">
            <a:extLst>
              <a:ext uri="{FF2B5EF4-FFF2-40B4-BE49-F238E27FC236}">
                <a16:creationId xmlns:a16="http://schemas.microsoft.com/office/drawing/2014/main" id="{CD618AE0-2B29-D34C-A7B5-5E1091360C0D}"/>
              </a:ext>
            </a:extLst>
          </p:cNvPr>
          <p:cNvGrpSpPr/>
          <p:nvPr/>
        </p:nvGrpSpPr>
        <p:grpSpPr>
          <a:xfrm>
            <a:off x="8213099" y="2862896"/>
            <a:ext cx="3880805" cy="1649933"/>
            <a:chOff x="8191741" y="4533467"/>
            <a:chExt cx="3880805" cy="1649933"/>
          </a:xfrm>
        </p:grpSpPr>
        <p:sp>
          <p:nvSpPr>
            <p:cNvPr id="4" name="Rectangle 3">
              <a:extLst>
                <a:ext uri="{FF2B5EF4-FFF2-40B4-BE49-F238E27FC236}">
                  <a16:creationId xmlns:a16="http://schemas.microsoft.com/office/drawing/2014/main" id="{D68D65A3-6F22-BD41-BD1C-7702FFD60C39}"/>
                </a:ext>
              </a:extLst>
            </p:cNvPr>
            <p:cNvSpPr/>
            <p:nvPr/>
          </p:nvSpPr>
          <p:spPr>
            <a:xfrm>
              <a:off x="9548735" y="4902799"/>
              <a:ext cx="2371194" cy="12741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B05279E-E63A-C142-A5AC-E3E225928C53}"/>
                </a:ext>
              </a:extLst>
            </p:cNvPr>
            <p:cNvSpPr txBox="1"/>
            <p:nvPr/>
          </p:nvSpPr>
          <p:spPr>
            <a:xfrm>
              <a:off x="9644921" y="4537405"/>
              <a:ext cx="995529" cy="369332"/>
            </a:xfrm>
            <a:prstGeom prst="rect">
              <a:avLst/>
            </a:prstGeom>
            <a:noFill/>
          </p:spPr>
          <p:txBody>
            <a:bodyPr wrap="none" rtlCol="0">
              <a:spAutoFit/>
            </a:bodyPr>
            <a:lstStyle/>
            <a:p>
              <a:r>
                <a:rPr lang="en-GB" dirty="0"/>
                <a:t>In GWAS</a:t>
              </a:r>
            </a:p>
          </p:txBody>
        </p:sp>
        <p:sp>
          <p:nvSpPr>
            <p:cNvPr id="6" name="TextBox 5">
              <a:extLst>
                <a:ext uri="{FF2B5EF4-FFF2-40B4-BE49-F238E27FC236}">
                  <a16:creationId xmlns:a16="http://schemas.microsoft.com/office/drawing/2014/main" id="{02A4C7F8-7A70-3441-A944-9E246909DA22}"/>
                </a:ext>
              </a:extLst>
            </p:cNvPr>
            <p:cNvSpPr txBox="1"/>
            <p:nvPr/>
          </p:nvSpPr>
          <p:spPr>
            <a:xfrm>
              <a:off x="10628176" y="4533467"/>
              <a:ext cx="1444370" cy="369332"/>
            </a:xfrm>
            <a:prstGeom prst="rect">
              <a:avLst/>
            </a:prstGeom>
            <a:noFill/>
          </p:spPr>
          <p:txBody>
            <a:bodyPr wrap="none" rtlCol="0">
              <a:spAutoFit/>
            </a:bodyPr>
            <a:lstStyle/>
            <a:p>
              <a:r>
                <a:rPr lang="en-GB" dirty="0"/>
                <a:t> Not in GWAS</a:t>
              </a:r>
            </a:p>
          </p:txBody>
        </p:sp>
        <p:sp>
          <p:nvSpPr>
            <p:cNvPr id="7" name="TextBox 6">
              <a:extLst>
                <a:ext uri="{FF2B5EF4-FFF2-40B4-BE49-F238E27FC236}">
                  <a16:creationId xmlns:a16="http://schemas.microsoft.com/office/drawing/2014/main" id="{152C7BAA-3AE4-2B4F-B137-16733FBF9FC5}"/>
                </a:ext>
              </a:extLst>
            </p:cNvPr>
            <p:cNvSpPr txBox="1"/>
            <p:nvPr/>
          </p:nvSpPr>
          <p:spPr>
            <a:xfrm>
              <a:off x="8389712" y="5039914"/>
              <a:ext cx="962892" cy="369332"/>
            </a:xfrm>
            <a:prstGeom prst="rect">
              <a:avLst/>
            </a:prstGeom>
            <a:noFill/>
          </p:spPr>
          <p:txBody>
            <a:bodyPr wrap="none" rtlCol="0">
              <a:spAutoFit/>
            </a:bodyPr>
            <a:lstStyle/>
            <a:p>
              <a:r>
                <a:rPr lang="en-GB" dirty="0"/>
                <a:t>In EWAS</a:t>
              </a:r>
            </a:p>
          </p:txBody>
        </p:sp>
        <p:sp>
          <p:nvSpPr>
            <p:cNvPr id="8" name="Rectangle 7">
              <a:extLst>
                <a:ext uri="{FF2B5EF4-FFF2-40B4-BE49-F238E27FC236}">
                  <a16:creationId xmlns:a16="http://schemas.microsoft.com/office/drawing/2014/main" id="{1EC3CC84-DA77-A94E-BA40-E87DEC7BCACB}"/>
                </a:ext>
              </a:extLst>
            </p:cNvPr>
            <p:cNvSpPr/>
            <p:nvPr/>
          </p:nvSpPr>
          <p:spPr>
            <a:xfrm>
              <a:off x="9552415" y="4902799"/>
              <a:ext cx="1180542" cy="6435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C3004401-EF71-A64D-A99F-94365DA3FFC5}"/>
                </a:ext>
              </a:extLst>
            </p:cNvPr>
            <p:cNvSpPr/>
            <p:nvPr/>
          </p:nvSpPr>
          <p:spPr>
            <a:xfrm>
              <a:off x="9552415" y="5535900"/>
              <a:ext cx="1180542" cy="6435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30</a:t>
              </a:r>
            </a:p>
          </p:txBody>
        </p:sp>
        <p:sp>
          <p:nvSpPr>
            <p:cNvPr id="10" name="TextBox 9">
              <a:extLst>
                <a:ext uri="{FF2B5EF4-FFF2-40B4-BE49-F238E27FC236}">
                  <a16:creationId xmlns:a16="http://schemas.microsoft.com/office/drawing/2014/main" id="{6266C82B-6A9D-004A-8E26-D8AED82E12B0}"/>
                </a:ext>
              </a:extLst>
            </p:cNvPr>
            <p:cNvSpPr txBox="1"/>
            <p:nvPr/>
          </p:nvSpPr>
          <p:spPr>
            <a:xfrm>
              <a:off x="8191741" y="5676996"/>
              <a:ext cx="1358834" cy="369332"/>
            </a:xfrm>
            <a:prstGeom prst="rect">
              <a:avLst/>
            </a:prstGeom>
            <a:noFill/>
          </p:spPr>
          <p:txBody>
            <a:bodyPr wrap="none" rtlCol="0">
              <a:spAutoFit/>
            </a:bodyPr>
            <a:lstStyle/>
            <a:p>
              <a:r>
                <a:rPr lang="en-GB" dirty="0"/>
                <a:t>Not in EWAS</a:t>
              </a:r>
            </a:p>
          </p:txBody>
        </p:sp>
        <p:sp>
          <p:nvSpPr>
            <p:cNvPr id="11" name="Rectangle 10">
              <a:extLst>
                <a:ext uri="{FF2B5EF4-FFF2-40B4-BE49-F238E27FC236}">
                  <a16:creationId xmlns:a16="http://schemas.microsoft.com/office/drawing/2014/main" id="{F4C98BD8-67E1-D04E-97E6-51CF21E70C35}"/>
                </a:ext>
              </a:extLst>
            </p:cNvPr>
            <p:cNvSpPr/>
            <p:nvPr/>
          </p:nvSpPr>
          <p:spPr>
            <a:xfrm>
              <a:off x="10732956" y="4906737"/>
              <a:ext cx="1180542" cy="6435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50</a:t>
              </a:r>
            </a:p>
          </p:txBody>
        </p:sp>
        <p:sp>
          <p:nvSpPr>
            <p:cNvPr id="12" name="Rectangle 11">
              <a:extLst>
                <a:ext uri="{FF2B5EF4-FFF2-40B4-BE49-F238E27FC236}">
                  <a16:creationId xmlns:a16="http://schemas.microsoft.com/office/drawing/2014/main" id="{193EF5B9-3E09-0A4B-BF9E-23713D054141}"/>
                </a:ext>
              </a:extLst>
            </p:cNvPr>
            <p:cNvSpPr/>
            <p:nvPr/>
          </p:nvSpPr>
          <p:spPr>
            <a:xfrm>
              <a:off x="10733771" y="5539838"/>
              <a:ext cx="1180542" cy="6435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200</a:t>
              </a:r>
            </a:p>
          </p:txBody>
        </p:sp>
        <p:sp>
          <p:nvSpPr>
            <p:cNvPr id="14" name="TextBox 13">
              <a:extLst>
                <a:ext uri="{FF2B5EF4-FFF2-40B4-BE49-F238E27FC236}">
                  <a16:creationId xmlns:a16="http://schemas.microsoft.com/office/drawing/2014/main" id="{9F1D7590-B204-BC42-BB23-405515CB613D}"/>
                </a:ext>
              </a:extLst>
            </p:cNvPr>
            <p:cNvSpPr txBox="1"/>
            <p:nvPr/>
          </p:nvSpPr>
          <p:spPr>
            <a:xfrm>
              <a:off x="9991842" y="5051685"/>
              <a:ext cx="301686" cy="369332"/>
            </a:xfrm>
            <a:prstGeom prst="rect">
              <a:avLst/>
            </a:prstGeom>
            <a:noFill/>
          </p:spPr>
          <p:txBody>
            <a:bodyPr wrap="none" rtlCol="0">
              <a:spAutoFit/>
            </a:bodyPr>
            <a:lstStyle/>
            <a:p>
              <a:r>
                <a:rPr lang="en-GB" dirty="0"/>
                <a:t>3</a:t>
              </a:r>
            </a:p>
          </p:txBody>
        </p:sp>
      </p:grpSp>
      <p:grpSp>
        <p:nvGrpSpPr>
          <p:cNvPr id="16" name="Group 15">
            <a:extLst>
              <a:ext uri="{FF2B5EF4-FFF2-40B4-BE49-F238E27FC236}">
                <a16:creationId xmlns:a16="http://schemas.microsoft.com/office/drawing/2014/main" id="{7A4FDB14-C91D-9E43-BD26-FA9CC27CAD95}"/>
              </a:ext>
            </a:extLst>
          </p:cNvPr>
          <p:cNvGrpSpPr/>
          <p:nvPr/>
        </p:nvGrpSpPr>
        <p:grpSpPr>
          <a:xfrm>
            <a:off x="8057193" y="5178591"/>
            <a:ext cx="4076201" cy="1649933"/>
            <a:chOff x="7996345" y="4533467"/>
            <a:chExt cx="4076201" cy="1649933"/>
          </a:xfrm>
        </p:grpSpPr>
        <p:sp>
          <p:nvSpPr>
            <p:cNvPr id="17" name="Rectangle 16">
              <a:extLst>
                <a:ext uri="{FF2B5EF4-FFF2-40B4-BE49-F238E27FC236}">
                  <a16:creationId xmlns:a16="http://schemas.microsoft.com/office/drawing/2014/main" id="{2418E065-1558-8640-9D2F-4098F7F73638}"/>
                </a:ext>
              </a:extLst>
            </p:cNvPr>
            <p:cNvSpPr/>
            <p:nvPr/>
          </p:nvSpPr>
          <p:spPr>
            <a:xfrm>
              <a:off x="9548735" y="4902799"/>
              <a:ext cx="2371194" cy="12741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7626DF99-64B6-AB45-9DD3-C1F6C86455F9}"/>
                </a:ext>
              </a:extLst>
            </p:cNvPr>
            <p:cNvSpPr txBox="1"/>
            <p:nvPr/>
          </p:nvSpPr>
          <p:spPr>
            <a:xfrm>
              <a:off x="9644921" y="4537405"/>
              <a:ext cx="995529" cy="369332"/>
            </a:xfrm>
            <a:prstGeom prst="rect">
              <a:avLst/>
            </a:prstGeom>
            <a:noFill/>
          </p:spPr>
          <p:txBody>
            <a:bodyPr wrap="none" rtlCol="0">
              <a:spAutoFit/>
            </a:bodyPr>
            <a:lstStyle/>
            <a:p>
              <a:r>
                <a:rPr lang="en-GB" dirty="0"/>
                <a:t>In GWAS</a:t>
              </a:r>
            </a:p>
          </p:txBody>
        </p:sp>
        <p:sp>
          <p:nvSpPr>
            <p:cNvPr id="19" name="TextBox 18">
              <a:extLst>
                <a:ext uri="{FF2B5EF4-FFF2-40B4-BE49-F238E27FC236}">
                  <a16:creationId xmlns:a16="http://schemas.microsoft.com/office/drawing/2014/main" id="{446A367A-ED0C-904C-94BC-485352B08F8A}"/>
                </a:ext>
              </a:extLst>
            </p:cNvPr>
            <p:cNvSpPr txBox="1"/>
            <p:nvPr/>
          </p:nvSpPr>
          <p:spPr>
            <a:xfrm>
              <a:off x="10628176" y="4533467"/>
              <a:ext cx="1444370" cy="369332"/>
            </a:xfrm>
            <a:prstGeom prst="rect">
              <a:avLst/>
            </a:prstGeom>
            <a:noFill/>
          </p:spPr>
          <p:txBody>
            <a:bodyPr wrap="none" rtlCol="0">
              <a:spAutoFit/>
            </a:bodyPr>
            <a:lstStyle/>
            <a:p>
              <a:r>
                <a:rPr lang="en-GB" dirty="0"/>
                <a:t> Not in GWAS</a:t>
              </a:r>
            </a:p>
          </p:txBody>
        </p:sp>
        <p:sp>
          <p:nvSpPr>
            <p:cNvPr id="20" name="TextBox 19">
              <a:extLst>
                <a:ext uri="{FF2B5EF4-FFF2-40B4-BE49-F238E27FC236}">
                  <a16:creationId xmlns:a16="http://schemas.microsoft.com/office/drawing/2014/main" id="{4987F344-ECCB-E94C-9BCA-0D8809D1E0FC}"/>
                </a:ext>
              </a:extLst>
            </p:cNvPr>
            <p:cNvSpPr txBox="1"/>
            <p:nvPr/>
          </p:nvSpPr>
          <p:spPr>
            <a:xfrm>
              <a:off x="8389712" y="5039914"/>
              <a:ext cx="1209498" cy="369332"/>
            </a:xfrm>
            <a:prstGeom prst="rect">
              <a:avLst/>
            </a:prstGeom>
            <a:noFill/>
          </p:spPr>
          <p:txBody>
            <a:bodyPr wrap="none" rtlCol="0">
              <a:spAutoFit/>
            </a:bodyPr>
            <a:lstStyle/>
            <a:p>
              <a:r>
                <a:rPr lang="en-GB" dirty="0"/>
                <a:t>In Pathway</a:t>
              </a:r>
            </a:p>
          </p:txBody>
        </p:sp>
        <p:sp>
          <p:nvSpPr>
            <p:cNvPr id="21" name="Rectangle 20">
              <a:extLst>
                <a:ext uri="{FF2B5EF4-FFF2-40B4-BE49-F238E27FC236}">
                  <a16:creationId xmlns:a16="http://schemas.microsoft.com/office/drawing/2014/main" id="{48ABF18F-7EA1-9D45-AFFF-C6E3A008FC52}"/>
                </a:ext>
              </a:extLst>
            </p:cNvPr>
            <p:cNvSpPr/>
            <p:nvPr/>
          </p:nvSpPr>
          <p:spPr>
            <a:xfrm>
              <a:off x="9552415" y="4902799"/>
              <a:ext cx="1180542" cy="6435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88A115DF-F9B0-B14A-9449-8DC8384AFBEB}"/>
                </a:ext>
              </a:extLst>
            </p:cNvPr>
            <p:cNvSpPr/>
            <p:nvPr/>
          </p:nvSpPr>
          <p:spPr>
            <a:xfrm>
              <a:off x="9552415" y="5535900"/>
              <a:ext cx="1180542" cy="6435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30</a:t>
              </a:r>
            </a:p>
          </p:txBody>
        </p:sp>
        <p:sp>
          <p:nvSpPr>
            <p:cNvPr id="23" name="TextBox 22">
              <a:extLst>
                <a:ext uri="{FF2B5EF4-FFF2-40B4-BE49-F238E27FC236}">
                  <a16:creationId xmlns:a16="http://schemas.microsoft.com/office/drawing/2014/main" id="{812F08F9-ED5B-0D45-A9A5-0CB0BBB145CE}"/>
                </a:ext>
              </a:extLst>
            </p:cNvPr>
            <p:cNvSpPr txBox="1"/>
            <p:nvPr/>
          </p:nvSpPr>
          <p:spPr>
            <a:xfrm>
              <a:off x="7996345" y="5660127"/>
              <a:ext cx="1605439" cy="369332"/>
            </a:xfrm>
            <a:prstGeom prst="rect">
              <a:avLst/>
            </a:prstGeom>
            <a:noFill/>
          </p:spPr>
          <p:txBody>
            <a:bodyPr wrap="none" rtlCol="0">
              <a:spAutoFit/>
            </a:bodyPr>
            <a:lstStyle/>
            <a:p>
              <a:r>
                <a:rPr lang="en-GB" dirty="0"/>
                <a:t>Not in Pathway</a:t>
              </a:r>
            </a:p>
          </p:txBody>
        </p:sp>
        <p:sp>
          <p:nvSpPr>
            <p:cNvPr id="24" name="Rectangle 23">
              <a:extLst>
                <a:ext uri="{FF2B5EF4-FFF2-40B4-BE49-F238E27FC236}">
                  <a16:creationId xmlns:a16="http://schemas.microsoft.com/office/drawing/2014/main" id="{A319CE2E-DDBB-9643-953B-EF252EBB94A8}"/>
                </a:ext>
              </a:extLst>
            </p:cNvPr>
            <p:cNvSpPr/>
            <p:nvPr/>
          </p:nvSpPr>
          <p:spPr>
            <a:xfrm>
              <a:off x="10732956" y="4906737"/>
              <a:ext cx="1180542" cy="6435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50</a:t>
              </a:r>
            </a:p>
          </p:txBody>
        </p:sp>
        <p:sp>
          <p:nvSpPr>
            <p:cNvPr id="25" name="Rectangle 24">
              <a:extLst>
                <a:ext uri="{FF2B5EF4-FFF2-40B4-BE49-F238E27FC236}">
                  <a16:creationId xmlns:a16="http://schemas.microsoft.com/office/drawing/2014/main" id="{5B02E501-B79D-2F4D-8EF3-5076EC5B949D}"/>
                </a:ext>
              </a:extLst>
            </p:cNvPr>
            <p:cNvSpPr/>
            <p:nvPr/>
          </p:nvSpPr>
          <p:spPr>
            <a:xfrm>
              <a:off x="10733771" y="5539838"/>
              <a:ext cx="1180542" cy="6435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200</a:t>
              </a:r>
            </a:p>
          </p:txBody>
        </p:sp>
        <p:sp>
          <p:nvSpPr>
            <p:cNvPr id="26" name="TextBox 25">
              <a:extLst>
                <a:ext uri="{FF2B5EF4-FFF2-40B4-BE49-F238E27FC236}">
                  <a16:creationId xmlns:a16="http://schemas.microsoft.com/office/drawing/2014/main" id="{06191CBF-C022-CC4D-94B8-1C5B83B7A71F}"/>
                </a:ext>
              </a:extLst>
            </p:cNvPr>
            <p:cNvSpPr txBox="1"/>
            <p:nvPr/>
          </p:nvSpPr>
          <p:spPr>
            <a:xfrm>
              <a:off x="9991842" y="5051685"/>
              <a:ext cx="301686" cy="369332"/>
            </a:xfrm>
            <a:prstGeom prst="rect">
              <a:avLst/>
            </a:prstGeom>
            <a:noFill/>
          </p:spPr>
          <p:txBody>
            <a:bodyPr wrap="none" rtlCol="0">
              <a:spAutoFit/>
            </a:bodyPr>
            <a:lstStyle/>
            <a:p>
              <a:r>
                <a:rPr lang="en-GB" dirty="0"/>
                <a:t>3</a:t>
              </a:r>
            </a:p>
          </p:txBody>
        </p:sp>
      </p:grpSp>
    </p:spTree>
    <p:extLst>
      <p:ext uri="{BB962C8B-B14F-4D97-AF65-F5344CB8AC3E}">
        <p14:creationId xmlns:p14="http://schemas.microsoft.com/office/powerpoint/2010/main" val="2905032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86039C-4BC5-684D-9998-74D10CDED450}"/>
              </a:ext>
            </a:extLst>
          </p:cNvPr>
          <p:cNvPicPr>
            <a:picLocks noGrp="1" noChangeAspect="1"/>
          </p:cNvPicPr>
          <p:nvPr>
            <p:ph idx="1"/>
          </p:nvPr>
        </p:nvPicPr>
        <p:blipFill>
          <a:blip r:embed="rId2"/>
          <a:stretch>
            <a:fillRect/>
          </a:stretch>
        </p:blipFill>
        <p:spPr>
          <a:xfrm>
            <a:off x="622399" y="123204"/>
            <a:ext cx="5297138" cy="6574127"/>
          </a:xfrm>
        </p:spPr>
      </p:pic>
      <p:sp>
        <p:nvSpPr>
          <p:cNvPr id="6" name="5-point Star 5">
            <a:extLst>
              <a:ext uri="{FF2B5EF4-FFF2-40B4-BE49-F238E27FC236}">
                <a16:creationId xmlns:a16="http://schemas.microsoft.com/office/drawing/2014/main" id="{5DAFC0E3-A593-F04D-8EEB-8C4E16533287}"/>
              </a:ext>
            </a:extLst>
          </p:cNvPr>
          <p:cNvSpPr/>
          <p:nvPr/>
        </p:nvSpPr>
        <p:spPr>
          <a:xfrm>
            <a:off x="1482290" y="1448766"/>
            <a:ext cx="269508" cy="23100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5-point Star 6">
            <a:extLst>
              <a:ext uri="{FF2B5EF4-FFF2-40B4-BE49-F238E27FC236}">
                <a16:creationId xmlns:a16="http://schemas.microsoft.com/office/drawing/2014/main" id="{D897446F-036D-B144-ABAD-C46420E3B44F}"/>
              </a:ext>
            </a:extLst>
          </p:cNvPr>
          <p:cNvSpPr/>
          <p:nvPr/>
        </p:nvSpPr>
        <p:spPr>
          <a:xfrm>
            <a:off x="4493395" y="1448767"/>
            <a:ext cx="269508" cy="23100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5-point Star 7">
            <a:extLst>
              <a:ext uri="{FF2B5EF4-FFF2-40B4-BE49-F238E27FC236}">
                <a16:creationId xmlns:a16="http://schemas.microsoft.com/office/drawing/2014/main" id="{9765AFF7-CDCF-3743-B4C8-8B763A98D7C6}"/>
              </a:ext>
            </a:extLst>
          </p:cNvPr>
          <p:cNvSpPr/>
          <p:nvPr/>
        </p:nvSpPr>
        <p:spPr>
          <a:xfrm>
            <a:off x="285514" y="3880817"/>
            <a:ext cx="269508" cy="23100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5-point Star 8">
            <a:extLst>
              <a:ext uri="{FF2B5EF4-FFF2-40B4-BE49-F238E27FC236}">
                <a16:creationId xmlns:a16="http://schemas.microsoft.com/office/drawing/2014/main" id="{D441CB98-BF27-8041-9879-23F120C100AB}"/>
              </a:ext>
            </a:extLst>
          </p:cNvPr>
          <p:cNvSpPr/>
          <p:nvPr/>
        </p:nvSpPr>
        <p:spPr>
          <a:xfrm>
            <a:off x="4299286" y="3429000"/>
            <a:ext cx="269508" cy="23100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5-point Star 9">
            <a:extLst>
              <a:ext uri="{FF2B5EF4-FFF2-40B4-BE49-F238E27FC236}">
                <a16:creationId xmlns:a16="http://schemas.microsoft.com/office/drawing/2014/main" id="{67B3F4B4-B610-1F46-8D45-80C72E9BDCBF}"/>
              </a:ext>
            </a:extLst>
          </p:cNvPr>
          <p:cNvSpPr/>
          <p:nvPr/>
        </p:nvSpPr>
        <p:spPr>
          <a:xfrm>
            <a:off x="4299286" y="3759811"/>
            <a:ext cx="269508" cy="23100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87333208-0331-CA4C-B01C-BB8AC37A6FD3}"/>
              </a:ext>
            </a:extLst>
          </p:cNvPr>
          <p:cNvSpPr txBox="1"/>
          <p:nvPr/>
        </p:nvSpPr>
        <p:spPr>
          <a:xfrm>
            <a:off x="7129046" y="3329123"/>
            <a:ext cx="4440555" cy="2031325"/>
          </a:xfrm>
          <a:prstGeom prst="rect">
            <a:avLst/>
          </a:prstGeom>
          <a:noFill/>
        </p:spPr>
        <p:txBody>
          <a:bodyPr wrap="square" rtlCol="0">
            <a:spAutoFit/>
          </a:bodyPr>
          <a:lstStyle/>
          <a:p>
            <a:r>
              <a:rPr lang="en-GB" dirty="0"/>
              <a:t>Expect overlap when:</a:t>
            </a:r>
          </a:p>
          <a:p>
            <a:pPr marL="285750" indent="-285750">
              <a:buFontTx/>
              <a:buChar char="-"/>
            </a:pPr>
            <a:r>
              <a:rPr lang="en-GB" dirty="0"/>
              <a:t>Proportion of EWAS hits that are causal is high</a:t>
            </a:r>
          </a:p>
          <a:p>
            <a:pPr marL="285750" indent="-285750">
              <a:buFontTx/>
              <a:buChar char="-"/>
            </a:pPr>
            <a:r>
              <a:rPr lang="en-GB" dirty="0"/>
              <a:t>EWAS and GWAS power is high</a:t>
            </a:r>
          </a:p>
          <a:p>
            <a:pPr marL="285750" indent="-285750">
              <a:buFontTx/>
              <a:buChar char="-"/>
            </a:pPr>
            <a:endParaRPr lang="en-GB" dirty="0"/>
          </a:p>
          <a:p>
            <a:pPr marL="285750" indent="-285750">
              <a:buFontTx/>
              <a:buChar char="-"/>
            </a:pPr>
            <a:r>
              <a:rPr lang="en-GB" dirty="0"/>
              <a:t>Complete overlap when EWAS or GWAS power is 1 and EWAS hits are all causal</a:t>
            </a:r>
          </a:p>
        </p:txBody>
      </p:sp>
      <p:sp>
        <p:nvSpPr>
          <p:cNvPr id="2" name="Title 1">
            <a:extLst>
              <a:ext uri="{FF2B5EF4-FFF2-40B4-BE49-F238E27FC236}">
                <a16:creationId xmlns:a16="http://schemas.microsoft.com/office/drawing/2014/main" id="{5712F039-776A-354E-992D-1BF81D3B0835}"/>
              </a:ext>
            </a:extLst>
          </p:cNvPr>
          <p:cNvSpPr>
            <a:spLocks noGrp="1"/>
          </p:cNvSpPr>
          <p:nvPr>
            <p:ph type="title"/>
          </p:nvPr>
        </p:nvSpPr>
        <p:spPr>
          <a:xfrm>
            <a:off x="622399" y="79932"/>
            <a:ext cx="10515600" cy="1325563"/>
          </a:xfrm>
        </p:spPr>
        <p:txBody>
          <a:bodyPr/>
          <a:lstStyle/>
          <a:p>
            <a:r>
              <a:rPr lang="en-GB" dirty="0"/>
              <a:t>(2)</a:t>
            </a:r>
          </a:p>
        </p:txBody>
      </p:sp>
      <p:sp>
        <p:nvSpPr>
          <p:cNvPr id="14" name="5-point Star 13">
            <a:extLst>
              <a:ext uri="{FF2B5EF4-FFF2-40B4-BE49-F238E27FC236}">
                <a16:creationId xmlns:a16="http://schemas.microsoft.com/office/drawing/2014/main" id="{D52FA102-84B9-4245-BACB-FB91FF040245}"/>
              </a:ext>
            </a:extLst>
          </p:cNvPr>
          <p:cNvSpPr/>
          <p:nvPr/>
        </p:nvSpPr>
        <p:spPr>
          <a:xfrm>
            <a:off x="5566594" y="398009"/>
            <a:ext cx="269508" cy="23100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C0434166-D47D-174C-88A9-84B70358B165}"/>
              </a:ext>
            </a:extLst>
          </p:cNvPr>
          <p:cNvSpPr txBox="1"/>
          <p:nvPr/>
        </p:nvSpPr>
        <p:spPr>
          <a:xfrm>
            <a:off x="5836102" y="328846"/>
            <a:ext cx="3733651" cy="369332"/>
          </a:xfrm>
          <a:prstGeom prst="rect">
            <a:avLst/>
          </a:prstGeom>
          <a:noFill/>
        </p:spPr>
        <p:txBody>
          <a:bodyPr wrap="none" rtlCol="0">
            <a:spAutoFit/>
          </a:bodyPr>
          <a:lstStyle/>
          <a:p>
            <a:r>
              <a:rPr lang="en-GB" dirty="0"/>
              <a:t>= parameter that varies in simulations</a:t>
            </a:r>
          </a:p>
        </p:txBody>
      </p:sp>
      <p:sp>
        <p:nvSpPr>
          <p:cNvPr id="16" name="TextBox 15">
            <a:extLst>
              <a:ext uri="{FF2B5EF4-FFF2-40B4-BE49-F238E27FC236}">
                <a16:creationId xmlns:a16="http://schemas.microsoft.com/office/drawing/2014/main" id="{A1441211-CD01-7644-BE52-5A824320BB63}"/>
              </a:ext>
            </a:extLst>
          </p:cNvPr>
          <p:cNvSpPr txBox="1"/>
          <p:nvPr/>
        </p:nvSpPr>
        <p:spPr>
          <a:xfrm>
            <a:off x="7060065" y="1004425"/>
            <a:ext cx="4440555" cy="646331"/>
          </a:xfrm>
          <a:prstGeom prst="rect">
            <a:avLst/>
          </a:prstGeom>
          <a:noFill/>
        </p:spPr>
        <p:txBody>
          <a:bodyPr wrap="square" rtlCol="0">
            <a:spAutoFit/>
          </a:bodyPr>
          <a:lstStyle/>
          <a:p>
            <a:r>
              <a:rPr lang="en-GB" dirty="0"/>
              <a:t>Other simulation starts with genes – gene up approach</a:t>
            </a:r>
          </a:p>
        </p:txBody>
      </p:sp>
    </p:spTree>
    <p:extLst>
      <p:ext uri="{BB962C8B-B14F-4D97-AF65-F5344CB8AC3E}">
        <p14:creationId xmlns:p14="http://schemas.microsoft.com/office/powerpoint/2010/main" val="3820977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B1B93-7A86-174E-8135-C86F9A5DACD9}"/>
              </a:ext>
            </a:extLst>
          </p:cNvPr>
          <p:cNvSpPr>
            <a:spLocks noGrp="1"/>
          </p:cNvSpPr>
          <p:nvPr>
            <p:ph type="title"/>
          </p:nvPr>
        </p:nvSpPr>
        <p:spPr/>
        <p:txBody>
          <a:bodyPr/>
          <a:lstStyle/>
          <a:p>
            <a:r>
              <a:rPr lang="en-GB" dirty="0"/>
              <a:t>Assess overlap</a:t>
            </a:r>
          </a:p>
        </p:txBody>
      </p:sp>
      <p:sp>
        <p:nvSpPr>
          <p:cNvPr id="3" name="Content Placeholder 2">
            <a:extLst>
              <a:ext uri="{FF2B5EF4-FFF2-40B4-BE49-F238E27FC236}">
                <a16:creationId xmlns:a16="http://schemas.microsoft.com/office/drawing/2014/main" id="{77F7D558-8829-2B44-BD70-F1153B1C1A4D}"/>
              </a:ext>
            </a:extLst>
          </p:cNvPr>
          <p:cNvSpPr>
            <a:spLocks noGrp="1"/>
          </p:cNvSpPr>
          <p:nvPr>
            <p:ph idx="1"/>
          </p:nvPr>
        </p:nvSpPr>
        <p:spPr/>
        <p:txBody>
          <a:bodyPr/>
          <a:lstStyle/>
          <a:p>
            <a:r>
              <a:rPr lang="en-GB" dirty="0"/>
              <a:t>Use method that works best according to simulations</a:t>
            </a:r>
          </a:p>
          <a:p>
            <a:r>
              <a:rPr lang="en-GB" dirty="0"/>
              <a:t>Run permutations to generate a null distribution to compare the actual results too</a:t>
            </a:r>
          </a:p>
        </p:txBody>
      </p:sp>
    </p:spTree>
    <p:extLst>
      <p:ext uri="{BB962C8B-B14F-4D97-AF65-F5344CB8AC3E}">
        <p14:creationId xmlns:p14="http://schemas.microsoft.com/office/powerpoint/2010/main" val="4098244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TotalTime>
  <Words>725</Words>
  <Application>Microsoft Macintosh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Rationale</vt:lpstr>
      <vt:lpstr>Rough Methods</vt:lpstr>
      <vt:lpstr>Physical overlap</vt:lpstr>
      <vt:lpstr>Overlap of genes/pathways</vt:lpstr>
      <vt:lpstr>Quick note on stringdb</vt:lpstr>
      <vt:lpstr>Testing best method (1)</vt:lpstr>
      <vt:lpstr>(2)</vt:lpstr>
      <vt:lpstr>Assess overlap</vt:lpstr>
      <vt:lpstr>Assess overlap 2</vt:lpstr>
      <vt:lpstr>Summary of results section</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Battram</dc:creator>
  <cp:lastModifiedBy>Tom Battram</cp:lastModifiedBy>
  <cp:revision>29</cp:revision>
  <dcterms:created xsi:type="dcterms:W3CDTF">2020-06-28T11:31:22Z</dcterms:created>
  <dcterms:modified xsi:type="dcterms:W3CDTF">2020-07-01T14:33:28Z</dcterms:modified>
</cp:coreProperties>
</file>