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1"/>
  </p:normalViewPr>
  <p:slideViewPr>
    <p:cSldViewPr snapToGrid="0" snapToObjects="1">
      <p:cViewPr>
        <p:scale>
          <a:sx n="86" d="100"/>
          <a:sy n="86" d="100"/>
        </p:scale>
        <p:origin x="159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C0B5-D4D6-504F-8618-9D3EC002DC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BD07A7C-6587-514C-B3C6-BEBEF3122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B5D9215-3854-0040-882C-D5EEA220B02A}"/>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EC79610F-21B6-B749-B0B9-5DB5E07DA9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6EA6D3-140E-EF4E-B396-A210B2DDDBE7}"/>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7996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1500-640E-D743-A323-CA770046A8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48649A1-07FB-4748-AACA-13335BD803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BD0D604-F9E9-AE48-A36B-A6687461A0C3}"/>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6223F183-1FAF-024B-9F44-B181286B6D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2E1285-68F7-AD4C-A8F7-19D8EDBA31DF}"/>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1951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1C375-0F24-C343-B960-A562C8ACAE8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754EDA1-D3B0-0842-B62B-C653D10935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8B1DB3-1782-2540-8067-20E4D2A2A843}"/>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6983B90E-37C6-E647-B9B3-F55E9C0EB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DE72D5-AC01-D84E-BC15-BF4A2FA6047A}"/>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8364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E549-1651-A844-81C3-A39A87B9556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4A2DEBE-6373-9A44-9FD5-04645A2521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50BECFD-ECE9-2D4E-B3EA-86C7784C063B}"/>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FEF29C78-B339-7946-89BE-EE2202D8C0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4063F4-8B46-2A4B-AF94-7D9FF3C5C118}"/>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90932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382F-85F7-1644-A078-4F319C5E91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3681147-7877-064E-9266-E6B081B25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E58596-7313-B847-9B0B-2B8D9E320D5E}"/>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30E692FC-A0AE-004F-A866-0AFD9350B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C06381-B101-AB43-92EB-ACA8F0EE0C23}"/>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21124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D7EC-40FA-E649-AB5F-C54BBCACE16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A2B48C1-D542-0843-B166-40075FEC01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C43AD7B-4912-C647-9444-FBB5D8979A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FF18925-11EF-CE40-9C50-81F2609445FF}"/>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6" name="Footer Placeholder 5">
            <a:extLst>
              <a:ext uri="{FF2B5EF4-FFF2-40B4-BE49-F238E27FC236}">
                <a16:creationId xmlns:a16="http://schemas.microsoft.com/office/drawing/2014/main" id="{E12B92AA-55C7-7249-B371-34019831B1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B4D668-4CD6-CB41-AD29-BB4449186C4E}"/>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177176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3A0-0F68-904D-A508-457970B48F3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9B8F2D8-233A-A945-A05C-D3686D929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1DEFDA-1E64-EF4D-A203-C165DA3EF2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EC5C551-94F5-8949-AA43-521776D1E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50CFF29-132C-6A4A-87A5-F76F3489D2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385E21C-596E-654A-914A-B0E59F796555}"/>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8" name="Footer Placeholder 7">
            <a:extLst>
              <a:ext uri="{FF2B5EF4-FFF2-40B4-BE49-F238E27FC236}">
                <a16:creationId xmlns:a16="http://schemas.microsoft.com/office/drawing/2014/main" id="{D09E54A4-0803-394C-8C1E-CD39EF4664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F7B14E-13B0-BC4E-A4B9-14DCE5D15AA4}"/>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395097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8146-D5B6-4041-A003-B1D5C86A505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9837D85-998E-7C42-ABCF-24F5F1DCE658}"/>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4" name="Footer Placeholder 3">
            <a:extLst>
              <a:ext uri="{FF2B5EF4-FFF2-40B4-BE49-F238E27FC236}">
                <a16:creationId xmlns:a16="http://schemas.microsoft.com/office/drawing/2014/main" id="{77783ED0-0D7E-184E-B8DD-BB15709DAD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34BECD-F98D-E14F-99D1-D814152E5E5B}"/>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36204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94AD7-F02A-5340-AA34-17AC0602486A}"/>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3" name="Footer Placeholder 2">
            <a:extLst>
              <a:ext uri="{FF2B5EF4-FFF2-40B4-BE49-F238E27FC236}">
                <a16:creationId xmlns:a16="http://schemas.microsoft.com/office/drawing/2014/main" id="{341C4A99-C023-1441-B938-E6A47EF9B7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63BB70-94FB-1B4D-802A-952B54ED1249}"/>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5142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988C-C430-3D47-85F8-75B975D789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E52C7B4-84DB-1E4D-BC0C-4B89D0A96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D8FE599-185C-2E44-8B88-E7434A12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5099BB-2B7E-9240-92B8-2049AD9E0E60}"/>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6" name="Footer Placeholder 5">
            <a:extLst>
              <a:ext uri="{FF2B5EF4-FFF2-40B4-BE49-F238E27FC236}">
                <a16:creationId xmlns:a16="http://schemas.microsoft.com/office/drawing/2014/main" id="{8A8C8BDF-62BC-5C4F-8D51-0C9D8C127B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72D5C7-23AE-D748-9EF8-8DA867355B8E}"/>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95341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0D87-C97F-4C46-AE64-F3BD3DA7C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E8B5953-700E-CA44-8AB2-CA16C498E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A6C0B6-5870-534E-99E1-B78269750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F160D5-3C54-DA44-BB15-D7D88C840C81}"/>
              </a:ext>
            </a:extLst>
          </p:cNvPr>
          <p:cNvSpPr>
            <a:spLocks noGrp="1"/>
          </p:cNvSpPr>
          <p:nvPr>
            <p:ph type="dt" sz="half" idx="10"/>
          </p:nvPr>
        </p:nvSpPr>
        <p:spPr/>
        <p:txBody>
          <a:bodyPr/>
          <a:lstStyle/>
          <a:p>
            <a:fld id="{1F72B10B-00BC-4540-832E-8BC8B752A0C9}" type="datetimeFigureOut">
              <a:rPr lang="en-GB" smtClean="0"/>
              <a:t>28/06/2020</a:t>
            </a:fld>
            <a:endParaRPr lang="en-GB"/>
          </a:p>
        </p:txBody>
      </p:sp>
      <p:sp>
        <p:nvSpPr>
          <p:cNvPr id="6" name="Footer Placeholder 5">
            <a:extLst>
              <a:ext uri="{FF2B5EF4-FFF2-40B4-BE49-F238E27FC236}">
                <a16:creationId xmlns:a16="http://schemas.microsoft.com/office/drawing/2014/main" id="{F73B59A0-BDCF-2447-B1D4-49C791FEE3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42E255-D660-2C43-B535-19C04246FF1B}"/>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94236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934CC-ED09-2948-83BC-E37C1E967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635E69E-86E1-B14E-A973-18B54C282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26AAB7-3549-C041-9A33-80B52527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2B10B-00BC-4540-832E-8BC8B752A0C9}" type="datetimeFigureOut">
              <a:rPr lang="en-GB" smtClean="0"/>
              <a:t>28/06/2020</a:t>
            </a:fld>
            <a:endParaRPr lang="en-GB"/>
          </a:p>
        </p:txBody>
      </p:sp>
      <p:sp>
        <p:nvSpPr>
          <p:cNvPr id="5" name="Footer Placeholder 4">
            <a:extLst>
              <a:ext uri="{FF2B5EF4-FFF2-40B4-BE49-F238E27FC236}">
                <a16:creationId xmlns:a16="http://schemas.microsoft.com/office/drawing/2014/main" id="{7AC7CDD8-CCD4-444F-AA81-1295160EC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BAE088-15DE-3B4E-B34D-6FF51226A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ECAC7-72D2-8C45-BEDA-5FBC362D8D0B}" type="slidenum">
              <a:rPr lang="en-GB" smtClean="0"/>
              <a:t>‹#›</a:t>
            </a:fld>
            <a:endParaRPr lang="en-GB"/>
          </a:p>
        </p:txBody>
      </p:sp>
    </p:spTree>
    <p:extLst>
      <p:ext uri="{BB962C8B-B14F-4D97-AF65-F5344CB8AC3E}">
        <p14:creationId xmlns:p14="http://schemas.microsoft.com/office/powerpoint/2010/main" val="48759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B7F2-27AF-DE45-9455-A0928B8CF4C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923DC63-F638-1644-863D-5110010F8E9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7124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EE69-6CA3-D245-AB1A-86CC3C181631}"/>
              </a:ext>
            </a:extLst>
          </p:cNvPr>
          <p:cNvSpPr>
            <a:spLocks noGrp="1"/>
          </p:cNvSpPr>
          <p:nvPr>
            <p:ph type="title"/>
          </p:nvPr>
        </p:nvSpPr>
        <p:spPr/>
        <p:txBody>
          <a:bodyPr/>
          <a:lstStyle/>
          <a:p>
            <a:r>
              <a:rPr lang="en-GB" dirty="0"/>
              <a:t>Rationale</a:t>
            </a:r>
          </a:p>
        </p:txBody>
      </p:sp>
      <p:sp>
        <p:nvSpPr>
          <p:cNvPr id="3" name="Content Placeholder 2">
            <a:extLst>
              <a:ext uri="{FF2B5EF4-FFF2-40B4-BE49-F238E27FC236}">
                <a16:creationId xmlns:a16="http://schemas.microsoft.com/office/drawing/2014/main" id="{0BF4690C-8A24-CD43-BC54-AB0C6EE5D43C}"/>
              </a:ext>
            </a:extLst>
          </p:cNvPr>
          <p:cNvSpPr>
            <a:spLocks noGrp="1"/>
          </p:cNvSpPr>
          <p:nvPr>
            <p:ph idx="1"/>
          </p:nvPr>
        </p:nvSpPr>
        <p:spPr/>
        <p:txBody>
          <a:bodyPr/>
          <a:lstStyle/>
          <a:p>
            <a:r>
              <a:rPr lang="en-GB" dirty="0"/>
              <a:t>A common goal of both EWAS and GWAS is to identify the genes and pathways associated with complex traits. </a:t>
            </a:r>
          </a:p>
          <a:p>
            <a:r>
              <a:rPr lang="en-GB" dirty="0"/>
              <a:t>A simple method, routinely applied, to aid in this goal involves mapping regions of the genome identified by the study to genes and pathways. It is currently not known whether EWAS are identifying new genes and pathways on top of those already discovered by GWAS</a:t>
            </a:r>
          </a:p>
        </p:txBody>
      </p:sp>
    </p:spTree>
    <p:extLst>
      <p:ext uri="{BB962C8B-B14F-4D97-AF65-F5344CB8AC3E}">
        <p14:creationId xmlns:p14="http://schemas.microsoft.com/office/powerpoint/2010/main" val="34201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36F-A63E-6148-A44C-D3BDF758FF3B}"/>
              </a:ext>
            </a:extLst>
          </p:cNvPr>
          <p:cNvSpPr>
            <a:spLocks noGrp="1"/>
          </p:cNvSpPr>
          <p:nvPr>
            <p:ph type="title"/>
          </p:nvPr>
        </p:nvSpPr>
        <p:spPr/>
        <p:txBody>
          <a:bodyPr/>
          <a:lstStyle/>
          <a:p>
            <a:r>
              <a:rPr lang="en-GB" dirty="0"/>
              <a:t>Rough Methods</a:t>
            </a:r>
          </a:p>
        </p:txBody>
      </p:sp>
      <p:sp>
        <p:nvSpPr>
          <p:cNvPr id="3" name="Content Placeholder 2">
            <a:extLst>
              <a:ext uri="{FF2B5EF4-FFF2-40B4-BE49-F238E27FC236}">
                <a16:creationId xmlns:a16="http://schemas.microsoft.com/office/drawing/2014/main" id="{A51D5759-6CF0-9F41-9FEC-4C8F4C73AD32}"/>
              </a:ext>
            </a:extLst>
          </p:cNvPr>
          <p:cNvSpPr>
            <a:spLocks noGrp="1"/>
          </p:cNvSpPr>
          <p:nvPr>
            <p:ph idx="1"/>
          </p:nvPr>
        </p:nvSpPr>
        <p:spPr/>
        <p:txBody>
          <a:bodyPr/>
          <a:lstStyle/>
          <a:p>
            <a:r>
              <a:rPr lang="en-GB" dirty="0"/>
              <a:t>Physical overlap between corresponding GWAS and EWAS (500kb regions)</a:t>
            </a:r>
          </a:p>
          <a:p>
            <a:r>
              <a:rPr lang="en-GB" dirty="0"/>
              <a:t>Testing best method and whether either method has enough power to detect overlap between pathways and genes</a:t>
            </a:r>
          </a:p>
          <a:p>
            <a:r>
              <a:rPr lang="en-GB" dirty="0"/>
              <a:t>Gene/pathway overlap between corresponding GWAS and EWAS</a:t>
            </a:r>
          </a:p>
          <a:p>
            <a:r>
              <a:rPr lang="en-GB" dirty="0"/>
              <a:t>Gene/pathway overlap between all GWAS (N&gt;5000) and the other EWAS</a:t>
            </a:r>
          </a:p>
        </p:txBody>
      </p:sp>
    </p:spTree>
    <p:extLst>
      <p:ext uri="{BB962C8B-B14F-4D97-AF65-F5344CB8AC3E}">
        <p14:creationId xmlns:p14="http://schemas.microsoft.com/office/powerpoint/2010/main" val="343413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BBC9-9432-E541-B4DB-D4BCA3F8CDC4}"/>
              </a:ext>
            </a:extLst>
          </p:cNvPr>
          <p:cNvSpPr>
            <a:spLocks noGrp="1"/>
          </p:cNvSpPr>
          <p:nvPr>
            <p:ph type="title"/>
          </p:nvPr>
        </p:nvSpPr>
        <p:spPr/>
        <p:txBody>
          <a:bodyPr/>
          <a:lstStyle/>
          <a:p>
            <a:r>
              <a:rPr lang="en-GB" dirty="0"/>
              <a:t>Physical overlap</a:t>
            </a:r>
          </a:p>
        </p:txBody>
      </p:sp>
      <p:sp>
        <p:nvSpPr>
          <p:cNvPr id="3" name="Content Placeholder 2">
            <a:extLst>
              <a:ext uri="{FF2B5EF4-FFF2-40B4-BE49-F238E27FC236}">
                <a16:creationId xmlns:a16="http://schemas.microsoft.com/office/drawing/2014/main" id="{A5A3C2DE-D4CD-0E45-8634-61E4141BAFBD}"/>
              </a:ext>
            </a:extLst>
          </p:cNvPr>
          <p:cNvSpPr>
            <a:spLocks noGrp="1"/>
          </p:cNvSpPr>
          <p:nvPr>
            <p:ph idx="1"/>
          </p:nvPr>
        </p:nvSpPr>
        <p:spPr/>
        <p:txBody>
          <a:bodyPr/>
          <a:lstStyle/>
          <a:p>
            <a:r>
              <a:rPr lang="en-GB" dirty="0"/>
              <a:t>Divide genome into 500kb regions and exclude regions that aren’t tagged by 450k probes</a:t>
            </a:r>
          </a:p>
        </p:txBody>
      </p:sp>
      <p:pic>
        <p:nvPicPr>
          <p:cNvPr id="5" name="Picture 4">
            <a:extLst>
              <a:ext uri="{FF2B5EF4-FFF2-40B4-BE49-F238E27FC236}">
                <a16:creationId xmlns:a16="http://schemas.microsoft.com/office/drawing/2014/main" id="{6821600B-1D5F-DB4E-B926-EF1F29D52F6D}"/>
              </a:ext>
            </a:extLst>
          </p:cNvPr>
          <p:cNvPicPr>
            <a:picLocks noChangeAspect="1"/>
          </p:cNvPicPr>
          <p:nvPr/>
        </p:nvPicPr>
        <p:blipFill>
          <a:blip r:embed="rId2"/>
          <a:stretch>
            <a:fillRect/>
          </a:stretch>
        </p:blipFill>
        <p:spPr>
          <a:xfrm>
            <a:off x="6216650" y="2271712"/>
            <a:ext cx="4356100" cy="4356100"/>
          </a:xfrm>
          <a:prstGeom prst="rect">
            <a:avLst/>
          </a:prstGeom>
        </p:spPr>
      </p:pic>
    </p:spTree>
    <p:extLst>
      <p:ext uri="{BB962C8B-B14F-4D97-AF65-F5344CB8AC3E}">
        <p14:creationId xmlns:p14="http://schemas.microsoft.com/office/powerpoint/2010/main" val="21370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5674-649C-B54F-9807-618659AD40EA}"/>
              </a:ext>
            </a:extLst>
          </p:cNvPr>
          <p:cNvSpPr>
            <a:spLocks noGrp="1"/>
          </p:cNvSpPr>
          <p:nvPr>
            <p:ph type="title"/>
          </p:nvPr>
        </p:nvSpPr>
        <p:spPr/>
        <p:txBody>
          <a:bodyPr/>
          <a:lstStyle/>
          <a:p>
            <a:r>
              <a:rPr lang="en-GB" dirty="0"/>
              <a:t>Testing best method (1)</a:t>
            </a:r>
          </a:p>
        </p:txBody>
      </p:sp>
      <p:sp>
        <p:nvSpPr>
          <p:cNvPr id="3" name="Content Placeholder 2">
            <a:extLst>
              <a:ext uri="{FF2B5EF4-FFF2-40B4-BE49-F238E27FC236}">
                <a16:creationId xmlns:a16="http://schemas.microsoft.com/office/drawing/2014/main" id="{6B6AC66C-6360-ED49-8A46-056F91715B99}"/>
              </a:ext>
            </a:extLst>
          </p:cNvPr>
          <p:cNvSpPr>
            <a:spLocks noGrp="1"/>
          </p:cNvSpPr>
          <p:nvPr>
            <p:ph idx="1"/>
          </p:nvPr>
        </p:nvSpPr>
        <p:spPr>
          <a:xfrm>
            <a:off x="829389" y="1825624"/>
            <a:ext cx="7678350" cy="5032375"/>
          </a:xfrm>
        </p:spPr>
        <p:txBody>
          <a:bodyPr>
            <a:normAutofit/>
          </a:bodyPr>
          <a:lstStyle/>
          <a:p>
            <a:r>
              <a:rPr lang="en-GB" dirty="0"/>
              <a:t>Map EWAS signal and GWAS signal to nearest genes</a:t>
            </a:r>
          </a:p>
          <a:p>
            <a:r>
              <a:rPr lang="en-GB" dirty="0"/>
              <a:t>Map these genes to GO terms, KEGG terms and linked proteins from </a:t>
            </a:r>
            <a:r>
              <a:rPr lang="en-GB" dirty="0" err="1"/>
              <a:t>Stringdb</a:t>
            </a:r>
            <a:endParaRPr lang="en-GB" dirty="0"/>
          </a:p>
          <a:p>
            <a:endParaRPr lang="en-GB" dirty="0"/>
          </a:p>
          <a:p>
            <a:r>
              <a:rPr lang="en-GB" dirty="0"/>
              <a:t>Method 1: Use Fisher’s exact test to assess if there is more overlap between all the genes and pathways </a:t>
            </a:r>
          </a:p>
          <a:p>
            <a:r>
              <a:rPr lang="en-GB" dirty="0"/>
              <a:t>Method 2: Use Fisher’s exact test to assess enrichment of pathways then assess correlation between “enrichment scores” </a:t>
            </a:r>
          </a:p>
        </p:txBody>
      </p:sp>
      <p:grpSp>
        <p:nvGrpSpPr>
          <p:cNvPr id="15" name="Group 14">
            <a:extLst>
              <a:ext uri="{FF2B5EF4-FFF2-40B4-BE49-F238E27FC236}">
                <a16:creationId xmlns:a16="http://schemas.microsoft.com/office/drawing/2014/main" id="{CD618AE0-2B29-D34C-A7B5-5E1091360C0D}"/>
              </a:ext>
            </a:extLst>
          </p:cNvPr>
          <p:cNvGrpSpPr/>
          <p:nvPr/>
        </p:nvGrpSpPr>
        <p:grpSpPr>
          <a:xfrm>
            <a:off x="8311195" y="3516844"/>
            <a:ext cx="3880805" cy="1649933"/>
            <a:chOff x="8191741" y="4533467"/>
            <a:chExt cx="3880805" cy="1649933"/>
          </a:xfrm>
        </p:grpSpPr>
        <p:sp>
          <p:nvSpPr>
            <p:cNvPr id="4" name="Rectangle 3">
              <a:extLst>
                <a:ext uri="{FF2B5EF4-FFF2-40B4-BE49-F238E27FC236}">
                  <a16:creationId xmlns:a16="http://schemas.microsoft.com/office/drawing/2014/main" id="{D68D65A3-6F22-BD41-BD1C-7702FFD60C39}"/>
                </a:ext>
              </a:extLst>
            </p:cNvPr>
            <p:cNvSpPr/>
            <p:nvPr/>
          </p:nvSpPr>
          <p:spPr>
            <a:xfrm>
              <a:off x="9548735" y="4902799"/>
              <a:ext cx="2371194" cy="12741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B05279E-E63A-C142-A5AC-E3E225928C53}"/>
                </a:ext>
              </a:extLst>
            </p:cNvPr>
            <p:cNvSpPr txBox="1"/>
            <p:nvPr/>
          </p:nvSpPr>
          <p:spPr>
            <a:xfrm>
              <a:off x="9644921" y="4537405"/>
              <a:ext cx="995529" cy="369332"/>
            </a:xfrm>
            <a:prstGeom prst="rect">
              <a:avLst/>
            </a:prstGeom>
            <a:noFill/>
          </p:spPr>
          <p:txBody>
            <a:bodyPr wrap="none" rtlCol="0">
              <a:spAutoFit/>
            </a:bodyPr>
            <a:lstStyle/>
            <a:p>
              <a:r>
                <a:rPr lang="en-GB" dirty="0"/>
                <a:t>In GWAS</a:t>
              </a:r>
            </a:p>
          </p:txBody>
        </p:sp>
        <p:sp>
          <p:nvSpPr>
            <p:cNvPr id="6" name="TextBox 5">
              <a:extLst>
                <a:ext uri="{FF2B5EF4-FFF2-40B4-BE49-F238E27FC236}">
                  <a16:creationId xmlns:a16="http://schemas.microsoft.com/office/drawing/2014/main" id="{02A4C7F8-7A70-3441-A944-9E246909DA22}"/>
                </a:ext>
              </a:extLst>
            </p:cNvPr>
            <p:cNvSpPr txBox="1"/>
            <p:nvPr/>
          </p:nvSpPr>
          <p:spPr>
            <a:xfrm>
              <a:off x="10628176" y="4533467"/>
              <a:ext cx="1444370" cy="369332"/>
            </a:xfrm>
            <a:prstGeom prst="rect">
              <a:avLst/>
            </a:prstGeom>
            <a:noFill/>
          </p:spPr>
          <p:txBody>
            <a:bodyPr wrap="none" rtlCol="0">
              <a:spAutoFit/>
            </a:bodyPr>
            <a:lstStyle/>
            <a:p>
              <a:r>
                <a:rPr lang="en-GB" dirty="0"/>
                <a:t> Not in GWAS</a:t>
              </a:r>
            </a:p>
          </p:txBody>
        </p:sp>
        <p:sp>
          <p:nvSpPr>
            <p:cNvPr id="7" name="TextBox 6">
              <a:extLst>
                <a:ext uri="{FF2B5EF4-FFF2-40B4-BE49-F238E27FC236}">
                  <a16:creationId xmlns:a16="http://schemas.microsoft.com/office/drawing/2014/main" id="{152C7BAA-3AE4-2B4F-B137-16733FBF9FC5}"/>
                </a:ext>
              </a:extLst>
            </p:cNvPr>
            <p:cNvSpPr txBox="1"/>
            <p:nvPr/>
          </p:nvSpPr>
          <p:spPr>
            <a:xfrm>
              <a:off x="8389712" y="5039914"/>
              <a:ext cx="962892" cy="369332"/>
            </a:xfrm>
            <a:prstGeom prst="rect">
              <a:avLst/>
            </a:prstGeom>
            <a:noFill/>
          </p:spPr>
          <p:txBody>
            <a:bodyPr wrap="none" rtlCol="0">
              <a:spAutoFit/>
            </a:bodyPr>
            <a:lstStyle/>
            <a:p>
              <a:r>
                <a:rPr lang="en-GB" dirty="0"/>
                <a:t>In EWAS</a:t>
              </a:r>
            </a:p>
          </p:txBody>
        </p:sp>
        <p:sp>
          <p:nvSpPr>
            <p:cNvPr id="8" name="Rectangle 7">
              <a:extLst>
                <a:ext uri="{FF2B5EF4-FFF2-40B4-BE49-F238E27FC236}">
                  <a16:creationId xmlns:a16="http://schemas.microsoft.com/office/drawing/2014/main" id="{1EC3CC84-DA77-A94E-BA40-E87DEC7BCACB}"/>
                </a:ext>
              </a:extLst>
            </p:cNvPr>
            <p:cNvSpPr/>
            <p:nvPr/>
          </p:nvSpPr>
          <p:spPr>
            <a:xfrm>
              <a:off x="9552415" y="4902799"/>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3004401-EF71-A64D-A99F-94365DA3FFC5}"/>
                </a:ext>
              </a:extLst>
            </p:cNvPr>
            <p:cNvSpPr/>
            <p:nvPr/>
          </p:nvSpPr>
          <p:spPr>
            <a:xfrm>
              <a:off x="9552415" y="5535900"/>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30</a:t>
              </a:r>
            </a:p>
          </p:txBody>
        </p:sp>
        <p:sp>
          <p:nvSpPr>
            <p:cNvPr id="10" name="TextBox 9">
              <a:extLst>
                <a:ext uri="{FF2B5EF4-FFF2-40B4-BE49-F238E27FC236}">
                  <a16:creationId xmlns:a16="http://schemas.microsoft.com/office/drawing/2014/main" id="{6266C82B-6A9D-004A-8E26-D8AED82E12B0}"/>
                </a:ext>
              </a:extLst>
            </p:cNvPr>
            <p:cNvSpPr txBox="1"/>
            <p:nvPr/>
          </p:nvSpPr>
          <p:spPr>
            <a:xfrm>
              <a:off x="8191741" y="5676996"/>
              <a:ext cx="1358834" cy="369332"/>
            </a:xfrm>
            <a:prstGeom prst="rect">
              <a:avLst/>
            </a:prstGeom>
            <a:noFill/>
          </p:spPr>
          <p:txBody>
            <a:bodyPr wrap="none" rtlCol="0">
              <a:spAutoFit/>
            </a:bodyPr>
            <a:lstStyle/>
            <a:p>
              <a:r>
                <a:rPr lang="en-GB" dirty="0"/>
                <a:t>Not in EWAS</a:t>
              </a:r>
            </a:p>
          </p:txBody>
        </p:sp>
        <p:sp>
          <p:nvSpPr>
            <p:cNvPr id="11" name="Rectangle 10">
              <a:extLst>
                <a:ext uri="{FF2B5EF4-FFF2-40B4-BE49-F238E27FC236}">
                  <a16:creationId xmlns:a16="http://schemas.microsoft.com/office/drawing/2014/main" id="{F4C98BD8-67E1-D04E-97E6-51CF21E70C35}"/>
                </a:ext>
              </a:extLst>
            </p:cNvPr>
            <p:cNvSpPr/>
            <p:nvPr/>
          </p:nvSpPr>
          <p:spPr>
            <a:xfrm>
              <a:off x="10732956" y="4906737"/>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50</a:t>
              </a:r>
            </a:p>
          </p:txBody>
        </p:sp>
        <p:sp>
          <p:nvSpPr>
            <p:cNvPr id="12" name="Rectangle 11">
              <a:extLst>
                <a:ext uri="{FF2B5EF4-FFF2-40B4-BE49-F238E27FC236}">
                  <a16:creationId xmlns:a16="http://schemas.microsoft.com/office/drawing/2014/main" id="{193EF5B9-3E09-0A4B-BF9E-23713D054141}"/>
                </a:ext>
              </a:extLst>
            </p:cNvPr>
            <p:cNvSpPr/>
            <p:nvPr/>
          </p:nvSpPr>
          <p:spPr>
            <a:xfrm>
              <a:off x="10733771" y="5539838"/>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200</a:t>
              </a:r>
            </a:p>
          </p:txBody>
        </p:sp>
        <p:sp>
          <p:nvSpPr>
            <p:cNvPr id="14" name="TextBox 13">
              <a:extLst>
                <a:ext uri="{FF2B5EF4-FFF2-40B4-BE49-F238E27FC236}">
                  <a16:creationId xmlns:a16="http://schemas.microsoft.com/office/drawing/2014/main" id="{9F1D7590-B204-BC42-BB23-405515CB613D}"/>
                </a:ext>
              </a:extLst>
            </p:cNvPr>
            <p:cNvSpPr txBox="1"/>
            <p:nvPr/>
          </p:nvSpPr>
          <p:spPr>
            <a:xfrm>
              <a:off x="9991842" y="5051685"/>
              <a:ext cx="301686" cy="369332"/>
            </a:xfrm>
            <a:prstGeom prst="rect">
              <a:avLst/>
            </a:prstGeom>
            <a:noFill/>
          </p:spPr>
          <p:txBody>
            <a:bodyPr wrap="none" rtlCol="0">
              <a:spAutoFit/>
            </a:bodyPr>
            <a:lstStyle/>
            <a:p>
              <a:r>
                <a:rPr lang="en-GB" dirty="0"/>
                <a:t>3</a:t>
              </a:r>
            </a:p>
          </p:txBody>
        </p:sp>
      </p:grpSp>
    </p:spTree>
    <p:extLst>
      <p:ext uri="{BB962C8B-B14F-4D97-AF65-F5344CB8AC3E}">
        <p14:creationId xmlns:p14="http://schemas.microsoft.com/office/powerpoint/2010/main" val="290503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F039-776A-354E-992D-1BF81D3B0835}"/>
              </a:ext>
            </a:extLst>
          </p:cNvPr>
          <p:cNvSpPr>
            <a:spLocks noGrp="1"/>
          </p:cNvSpPr>
          <p:nvPr>
            <p:ph type="title"/>
          </p:nvPr>
        </p:nvSpPr>
        <p:spPr/>
        <p:txBody>
          <a:bodyPr/>
          <a:lstStyle/>
          <a:p>
            <a:r>
              <a:rPr lang="en-GB" dirty="0"/>
              <a:t>Testing best method (2)</a:t>
            </a:r>
          </a:p>
        </p:txBody>
      </p:sp>
      <p:sp>
        <p:nvSpPr>
          <p:cNvPr id="3" name="Content Placeholder 2">
            <a:extLst>
              <a:ext uri="{FF2B5EF4-FFF2-40B4-BE49-F238E27FC236}">
                <a16:creationId xmlns:a16="http://schemas.microsoft.com/office/drawing/2014/main" id="{F4FC55B8-B596-8743-928F-CD898AABBA72}"/>
              </a:ext>
            </a:extLst>
          </p:cNvPr>
          <p:cNvSpPr>
            <a:spLocks noGrp="1"/>
          </p:cNvSpPr>
          <p:nvPr>
            <p:ph idx="1"/>
          </p:nvPr>
        </p:nvSpPr>
        <p:spPr/>
        <p:txBody>
          <a:bodyPr/>
          <a:lstStyle/>
          <a:p>
            <a:r>
              <a:rPr lang="en-GB" dirty="0"/>
              <a:t>Simulations</a:t>
            </a:r>
          </a:p>
          <a:p>
            <a:endParaRPr lang="en-GB" dirty="0"/>
          </a:p>
        </p:txBody>
      </p:sp>
    </p:spTree>
    <p:extLst>
      <p:ext uri="{BB962C8B-B14F-4D97-AF65-F5344CB8AC3E}">
        <p14:creationId xmlns:p14="http://schemas.microsoft.com/office/powerpoint/2010/main" val="38209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44FB-F1BC-5B4C-BDD9-127D17CE265A}"/>
              </a:ext>
            </a:extLst>
          </p:cNvPr>
          <p:cNvSpPr>
            <a:spLocks noGrp="1"/>
          </p:cNvSpPr>
          <p:nvPr>
            <p:ph type="title"/>
          </p:nvPr>
        </p:nvSpPr>
        <p:spPr/>
        <p:txBody>
          <a:bodyPr/>
          <a:lstStyle/>
          <a:p>
            <a:r>
              <a:rPr lang="en-GB" dirty="0"/>
              <a:t>Testing best method (3)</a:t>
            </a:r>
          </a:p>
        </p:txBody>
      </p:sp>
      <p:sp>
        <p:nvSpPr>
          <p:cNvPr id="3" name="Content Placeholder 2">
            <a:extLst>
              <a:ext uri="{FF2B5EF4-FFF2-40B4-BE49-F238E27FC236}">
                <a16:creationId xmlns:a16="http://schemas.microsoft.com/office/drawing/2014/main" id="{777BAF67-FACB-9243-9770-C3C167156336}"/>
              </a:ext>
            </a:extLst>
          </p:cNvPr>
          <p:cNvSpPr>
            <a:spLocks noGrp="1"/>
          </p:cNvSpPr>
          <p:nvPr>
            <p:ph idx="1"/>
          </p:nvPr>
        </p:nvSpPr>
        <p:spPr/>
        <p:txBody>
          <a:bodyPr/>
          <a:lstStyle/>
          <a:p>
            <a:r>
              <a:rPr lang="en-GB" dirty="0"/>
              <a:t>RESULTS HERE</a:t>
            </a:r>
          </a:p>
        </p:txBody>
      </p:sp>
    </p:spTree>
    <p:extLst>
      <p:ext uri="{BB962C8B-B14F-4D97-AF65-F5344CB8AC3E}">
        <p14:creationId xmlns:p14="http://schemas.microsoft.com/office/powerpoint/2010/main" val="302873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1B93-7A86-174E-8135-C86F9A5DACD9}"/>
              </a:ext>
            </a:extLst>
          </p:cNvPr>
          <p:cNvSpPr>
            <a:spLocks noGrp="1"/>
          </p:cNvSpPr>
          <p:nvPr>
            <p:ph type="title"/>
          </p:nvPr>
        </p:nvSpPr>
        <p:spPr/>
        <p:txBody>
          <a:bodyPr/>
          <a:lstStyle/>
          <a:p>
            <a:r>
              <a:rPr lang="en-GB" dirty="0"/>
              <a:t>Assess overlap</a:t>
            </a:r>
          </a:p>
        </p:txBody>
      </p:sp>
      <p:sp>
        <p:nvSpPr>
          <p:cNvPr id="3" name="Content Placeholder 2">
            <a:extLst>
              <a:ext uri="{FF2B5EF4-FFF2-40B4-BE49-F238E27FC236}">
                <a16:creationId xmlns:a16="http://schemas.microsoft.com/office/drawing/2014/main" id="{77F7D558-8829-2B44-BD70-F1153B1C1A4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9824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BB6C-D5F1-1E45-B1CF-BEFAB87DF0D4}"/>
              </a:ext>
            </a:extLst>
          </p:cNvPr>
          <p:cNvSpPr>
            <a:spLocks noGrp="1"/>
          </p:cNvSpPr>
          <p:nvPr>
            <p:ph type="title"/>
          </p:nvPr>
        </p:nvSpPr>
        <p:spPr/>
        <p:txBody>
          <a:bodyPr/>
          <a:lstStyle/>
          <a:p>
            <a:r>
              <a:rPr lang="en-GB" dirty="0"/>
              <a:t>Assess overlap 2</a:t>
            </a:r>
          </a:p>
        </p:txBody>
      </p:sp>
      <p:sp>
        <p:nvSpPr>
          <p:cNvPr id="3" name="Content Placeholder 2">
            <a:extLst>
              <a:ext uri="{FF2B5EF4-FFF2-40B4-BE49-F238E27FC236}">
                <a16:creationId xmlns:a16="http://schemas.microsoft.com/office/drawing/2014/main" id="{AC4C606C-FA35-384F-AF0E-FBC42322ADA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0719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244</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Rationale</vt:lpstr>
      <vt:lpstr>Rough Methods</vt:lpstr>
      <vt:lpstr>Physical overlap</vt:lpstr>
      <vt:lpstr>Testing best method (1)</vt:lpstr>
      <vt:lpstr>Testing best method (2)</vt:lpstr>
      <vt:lpstr>Testing best method (3)</vt:lpstr>
      <vt:lpstr>Assess overlap</vt:lpstr>
      <vt:lpstr>Assess overlap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Battram</dc:creator>
  <cp:lastModifiedBy>Tom Battram</cp:lastModifiedBy>
  <cp:revision>9</cp:revision>
  <dcterms:created xsi:type="dcterms:W3CDTF">2020-06-28T11:31:22Z</dcterms:created>
  <dcterms:modified xsi:type="dcterms:W3CDTF">2020-06-28T13:56:07Z</dcterms:modified>
</cp:coreProperties>
</file>