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77" r:id="rId8"/>
    <p:sldId id="263" r:id="rId9"/>
    <p:sldId id="262" r:id="rId10"/>
    <p:sldId id="275" r:id="rId11"/>
    <p:sldId id="264" r:id="rId12"/>
    <p:sldId id="265" r:id="rId13"/>
    <p:sldId id="271" r:id="rId14"/>
    <p:sldId id="272" r:id="rId15"/>
    <p:sldId id="266" r:id="rId16"/>
    <p:sldId id="267" r:id="rId17"/>
    <p:sldId id="269" r:id="rId18"/>
    <p:sldId id="270" r:id="rId19"/>
    <p:sldId id="268" r:id="rId20"/>
    <p:sldId id="273" r:id="rId21"/>
    <p:sldId id="274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9:03:3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965 1 24575,'-15'-1'0,"1"1"0,-1 1 0,0 1 0,0 0 0,1 1 0,-1 0 0,1 1 0,0 1 0,0 0 0,-13 7 0,-11 10 0,1 2 0,0 1 0,-46 43 0,-87 99 0,74-70 0,50-50 0,1 1 0,3 3 0,2 1 0,2 2 0,-56 107 0,79-130-1365,3-7-5461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15:5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24575,'1'18'0,"1"-1"0,8 35 0,0-5 0,22 244 0,-32-284 0,0 0 0,1 0 0,0 0 0,0 0 0,1-1 0,3 11 0,-4-16 0,0 0 0,0 1 0,-1-1 0,1 0 0,0 0 0,0 1 0,0-1 0,1 0 0,-1 0 0,0 0 0,0 0 0,1 0 0,-1 0 0,0-1 0,1 1 0,-1 0 0,1-1 0,-1 1 0,1-1 0,-1 1 0,1-1 0,-1 0 0,1 0 0,-1 0 0,1 0 0,-1 0 0,1 0 0,0 0 0,-1 0 0,1 0 0,-1-1 0,1 1 0,2-2 0,4 0 0,0-1 0,0 0 0,-1 0 0,1-1 0,-1 0 0,0 0 0,0-1 0,0 0 0,0 0 0,5-7 0,-3 3 0,0-1 0,-1-1 0,0 0 0,-1 0 0,11-20 0,-5 0 0,-1 0 0,-2-1 0,-1 0 0,6-40 0,-14 66 0,0 0 0,1-1 0,0 1 0,0 0 0,0 0 0,5-7 0,-7 12 0,1 1 0,-1-1 0,1 0 0,-1 1 0,0-1 0,1 1 0,-1-1 0,1 1 0,0-1 0,-1 1 0,1-1 0,-1 1 0,1 0 0,0-1 0,-1 1 0,1 0 0,0-1 0,-1 1 0,1 0 0,0 0 0,0 0 0,-1 0 0,3-1 0,-2 2 0,0-1 0,1 1 0,-1 0 0,0 0 0,0-1 0,1 1 0,-1 0 0,0 0 0,0 0 0,0 0 0,0 0 0,0 0 0,0 1 0,0-1 0,-1 0 0,1 0 0,1 3 0,3 7 0,0 1 0,0 0 0,-1 0 0,0 0 0,-1 0 0,2 25 0,2 82 0,-7-90 0,0 4 0,-1-22 0,1 0 0,0 1 0,1-1 0,0 0 0,0 0 0,1 0 0,1 0 0,4 13 0,-6-23 0,0 0 0,-1 0 0,1 0 0,0 0 0,0 0 0,0 0 0,0 0 0,0 0 0,0 0 0,0 0 0,1-1 0,-1 1 0,0 0 0,0-1 0,1 1 0,-1-1 0,0 1 0,0-1 0,1 0 0,-1 0 0,1 1 0,-1-1 0,0 0 0,1 0 0,-1 0 0,0-1 0,1 1 0,-1 0 0,2-1 0,3 0 0,1-1 0,-1 0 0,0-1 0,10-4 0,0-2 0,-1-1 0,0 0 0,-1-1 0,-1-1 0,1 0 0,-2 0 0,0-2 0,12-16 0,-11 13 0,-1-1 0,-1-1 0,0 0 0,-2 0 0,0-1 0,9-30 0,-14 30-130,-1 0 0,-1 0 1,-1 0-1,0 0 0,-4-34 0,2 40-456,0-4-6240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15:5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24575,'5'8'0,"-1"0"0,-1 0 0,1 1 0,-1-1 0,-1 1 0,1 0 0,-1-1 0,0 10 0,4 77 0,-6-67 0,4 79 0,-5 0 0,-25 184 0,-31 19 0,53-291 0,2 1 0,0 0 0,1 0 0,2 28 0,-1-48 0,0 1 0,0 0 0,0-1 0,0 1 0,0-1 0,0 1 0,1-1 0,-1 1 0,0 0 0,0-1 0,0 1 0,1-1 0,-1 1 0,0-1 0,0 1 0,1-1 0,-1 1 0,0-1 0,1 0 0,-1 1 0,1-1 0,-1 1 0,1-1 0,-1 0 0,0 1 0,1-1 0,-1 0 0,2 1 0,-1-1 0,0 0 0,0 0 0,0-1 0,0 1 0,0 0 0,0 0 0,0-1 0,0 1 0,0 0 0,0-1 0,0 1 0,0-1 0,-1 0 0,3 0 0,26-30 0,-10 5 0,-2-2 0,0 0 0,15-38 0,32-94 0,-15 34 0,-47 119 0,16-31 0,-17 36 0,0 1 0,0-1 0,0 1 0,0-1 0,1 1 0,-1-1 0,0 1 0,1 0 0,-1 0 0,0 0 0,1-1 0,0 1 0,-1 1 0,1-1 0,-1 0 0,1 0 0,0 1 0,2-2 0,-3 3 0,0-1 0,1 0 0,-1 0 0,0 1 0,0-1 0,1 1 0,-1-1 0,0 1 0,0-1 0,0 1 0,0 0 0,0-1 0,0 1 0,0 0 0,0 0 0,0 0 0,0 0 0,0 0 0,-1 0 0,1 0 0,0 0 0,-1 0 0,1 0 0,-1 1 0,1-1 0,-1 0 0,1 0 0,-1 0 0,0 1 0,1 0 0,6 43 0,-7-44 0,3 211 0,-4-143 0,-3-40 0,3-25 0,0 1 0,0-1 0,1 1 0,-1-1 0,1 1 0,0 0 0,1-1 0,-1 1 0,2 6 0,-2-11 5,0 1 0,0-1 0,1 1 0,-1-1 0,0 0 0,0 1-1,0-1 1,1 0 0,-1 1 0,0-1 0,1 0 0,-1 0 0,0 1 0,0-1-1,1 0 1,-1 0 0,1 1 0,-1-1 0,0 0 0,1 0 0,-1 0 0,0 0-1,1 1 1,-1-1 0,1 0 0,-1 0 0,0 0 0,1 0 0,-1 0 0,1 0-1,-1 0 1,1 0 0,-1 0 0,1-1 0,14-10 166,7-19-1878,-10 6-5119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15:5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24575,'-9'184'0,"-1"-8"0,10-172 0,0 1 0,0-1 0,0 0 0,1 0 0,0 0 0,-1 0 0,1 0 0,1 0 0,1 5 0,-2-8 0,0 1 0,0 0 0,1-1 0,-1 1 0,0-1 0,1 0 0,-1 1 0,1-1 0,0 0 0,-1 0 0,1 0 0,0 0 0,0 0 0,-1-1 0,1 1 0,0 0 0,0-1 0,0 1 0,0-1 0,0 0 0,2 0 0,3 1 0,0 0 0,-1-1 0,1 0 0,0 0 0,-1-1 0,1 0 0,-1 0 0,1-1 0,-1 1 0,1-1 0,-1-1 0,0 1 0,8-5 0,-6 1 0,-1 1 0,0-1 0,0 0 0,0-1 0,-1 0 0,1 0 0,-2 0 0,1 0 0,4-10 0,-1 2 0,-1-1 0,13-34 0,-18 43 0,-1 0 0,0 0 0,0-1 0,-1 1 0,0-1 0,0 1 0,-1-1 0,0 1 0,-1-13 0,1 20 0,0 1 0,0-1 0,0 0 0,-1 1 0,1-1 0,0 0 0,0 0 0,0 1 0,-1-1 0,1 0 0,0 0 0,0 0 0,-1 1 0,1-1 0,0 0 0,-1 0 0,1 0 0,0 0 0,0 1 0,-1-1 0,1 0 0,0 0 0,-1 0 0,1 0 0,0 0 0,-1 0 0,1 0 0,0 0 0,-1 0 0,1 0 0,0 0 0,-1 0 0,1 0 0,0 0 0,-1-1 0,1 1 0,0 0 0,0 0 0,-1 0 0,1 0 0,0 0 0,-1-1 0,1 1 0,0 0 0,0 0 0,-1-1 0,1 1 0,0 0 0,0 0 0,0-1 0,0 1 0,-1 0 0,1 0 0,0-1 0,0 1 0,0 0 0,0-1 0,0 1 0,0 0 0,0-1 0,0 1 0,0 0 0,0-1 0,0 1 0,0 0 0,0-1 0,0 0 0,-14 26 0,5 3 0,1-1 0,1 1 0,-5 39 0,-2 90 0,10-98 0,-24 202 0,-2 37 0,27-242 0,-14 138 0,16-190 0,0 1 0,0 0 0,0 0 0,-1 0 0,1-1 0,-1 1 0,0 0 0,-1-1 0,1 0 0,-1 1 0,1-1 0,-2 0 0,-4 5 0,5-7 0,0 0 0,0 0 0,0 0 0,-1 0 0,1-1 0,-1 1 0,1-1 0,-1 0 0,1 0 0,-1 0 0,0 0 0,0-1 0,1 1 0,-1-1 0,0 0 0,0 0 0,0-1 0,-4 0 0,2 0 0,-1 0 0,1-1 0,-1 1 0,1-1 0,0-1 0,-1 1 0,1-1 0,0 0 0,1-1 0,-1 1 0,1-1 0,-1 0 0,1-1 0,0 1 0,1-1 0,-1 0 0,-7-11 0,7 8 0,1 0 0,0 0 0,0 0 0,0-1 0,1 0 0,1 0 0,0 0 0,0 0 0,0 0 0,1 0 0,0 0 0,2-15 0,0 1-455,1 1 0,9-37 0,-3 29-6371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15:53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24575,'5'-1'0,"-1"0"0,0 0 0,1 0 0,-1 0 0,0-1 0,0 0 0,5-2 0,10-4 0,-11 5 0,0 1 0,-1 0 0,1 0 0,0 1 0,0 0 0,11 0 0,-16 1 0,-1 0 0,0 0 0,0 1 0,0-1 0,0 1 0,0 0 0,1-1 0,-1 1 0,0 0 0,0 0 0,-1 0 0,1 1 0,0-1 0,0 0 0,0 1 0,-1-1 0,1 1 0,-1-1 0,1 1 0,-1 0 0,0 0 0,0 0 0,0-1 0,0 1 0,0 0 0,0 1 0,1 2 0,0 4 0,0 1 0,0-1 0,-1 1 0,0-1 0,-1 1 0,0-1 0,0 1 0,-1-1 0,-1 1 0,-4 16 0,-3 7 0,-23 49 0,27-71 0,0-1 0,-1 0 0,0 0 0,0-1 0,-1 1 0,-1-1 0,1-1 0,-1 0 0,-1 0 0,-18 13 0,25-19-35,0-1 0,0 0 0,0 0 0,0 1 0,1-1 0,-1 1 0,0-1 0,1 1 0,-1 0 0,1 0 0,0-1 0,0 1 0,-1 0 0,1 0 0,1 0 0,-1 0 0,0 1 0,0-1 0,1 0 0,-1 0 0,1 0 0,0 1 0,-1-1 0,1 0 0,0 0 0,0 1 0,1-1 0,-1 0 0,0 0 0,1 1 0,-1-1 0,1 0 0,0 0 0,0 0 0,0 0 0,0 0 0,0 0 0,2 2 0,3 7-6791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15:5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24575,'6'0'0,"5"3"0,4 1 0,2-1 0,-2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4:09:0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2124 1 24575,'-53'1'0,"0"3"0,0 2 0,0 2 0,-64 20 0,70-14 0,-83 37 0,-38 35 0,116-59 0,-48 24 0,-140 80 0,44-7 0,-103 65 0,-10-20 0,82-47-1365,201-105-5461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4:09:0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24575,'-1'14'0,"0"0"0,-6 24 0,2-13 0,-3 6 0,-2 1 0,-1-1 0,-25 50 0,24-55 0,-51 88 0,34-64 0,2-7 0,18-31 0,1 1 0,0 0 0,1 0 0,1 0 0,-10 29 0,16-41 0,-1 0 0,1 1 0,0-1 0,0 0 0,0 1 0,0-1 0,0 0 0,0 0 0,0 1 0,1-1 0,-1 0 0,0 0 0,1 1 0,-1-1 0,1 0 0,-1 0 0,1 0 0,0 0 0,-1 0 0,1 0 0,0 0 0,0 0 0,0 0 0,0 0 0,0 0 0,0 0 0,0 0 0,0-1 0,0 1 0,0 0 0,0-1 0,0 1 0,0-1 0,2 1 0,5 1 0,0 1 0,-1-2 0,1 1 0,11 0 0,-15-2 0,28 3 0,1-3 0,-1 0 0,0-2 0,34-7 0,127-33 0,-149 31 0,66-2-1365,-100 10-5461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4:09:0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2274 1 24575,'-47'114'0,"10"-30"0,6-4 0,-88 217 0,40-98 0,-71 150 0,-68 68 0,165-309 0,-40 69 0,-4-12 0,-61 93 0,124-211 0,-186 256 0,22-59 0,-31 41 0,-22 41 0,165-217 0,-39 45 0,107-127 339,-2 2-2043,9-19-5122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4:09:10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24575,'-1'32'0,"-2"0"0,-11 46 0,0 2 0,-12 55 0,16-94 0,2 0 0,2 1 0,-1 44 0,6-65 0,2 5 0,-2 0 0,-8 49 0,9-74 0,0 0 0,0 0 0,0 0 0,0 0 0,0 0 0,0 0 0,0 0 0,0 0 0,0-1 0,1 1 0,-1 0 0,0 0 0,1 0 0,-1 0 0,0 0 0,1 0 0,-1 0 0,1-1 0,-1 1 0,1 0 0,0 0 0,-1-1 0,1 1 0,0 0 0,0-1 0,-1 1 0,1-1 0,0 1 0,0-1 0,0 1 0,0-1 0,-1 0 0,1 1 0,0-1 0,0 0 0,0 0 0,0 1 0,2-1 0,4 1 0,1 0 0,-1-1 0,16 0 0,19-4 0,1-2 0,-1-2 0,0-2 0,55-20 0,159-74 0,-212 82 0,46-30 0,-52 28 0,-28 19 53,0 0-1,0 1 1,11-3-1,5-2-1627,-15 4-5251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38:48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24575,'0'114'0,"-5"423"0,-36-5 0,-4-228 0,-8 72 0,20 0 0,31-109 0,4-255 0,0-15 0,4-23 0,-6 26 0,23-115-1365,-9 44-5461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9:03:31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24575,'-2'14'0,"1"0"0,-2 1 0,0-2 0,0 1 0,-8 18 0,-4 15 0,4 11 0,2 1 0,3 1 0,2-1 0,5 73 0,-1-130 0,0-1 0,0 1 0,0 0 0,0 0 0,1 0 0,-1-1 0,0 1 0,1 0 0,0 0 0,-1-1 0,1 1 0,0 0 0,0-1 0,0 1 0,0-1 0,0 1 0,0-1 0,0 0 0,1 1 0,1 0 0,-1 0 0,0-1 0,1 0 0,-1 0 0,0 0 0,1 0 0,-1 0 0,1-1 0,0 1 0,-1-1 0,1 0 0,-1 0 0,5 0 0,7-1 0,0-1 0,-1-1 0,1 0 0,16-7 0,-26 9 0,77-30 0,-2-3 0,82-50 0,-58 30 0,61-31-1365,-108 55-5461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38:49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1 24575,'3'0'0,"-5"12"0,-8 10 0,-5 7 0,-10 11 0,-5 8 0,-5 7 0,-2 7 0,-4 7 0,-6 10 0,1-2 0,5-8 0,11-13 0,12-20 0,22-29 0,10-18-8191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38:5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24575,'-3'0'0,"2"3"0,28 19 0,22 23 0,17 20 0,13 13 0,10 18 0,9 8 0,-4-3 0,-12-15 0,-16-22 0,-17-19 0,-17-14 0,-10-13 0,-10-8-8191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9:03:38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24575,'2'1'0,"0"-1"0,0 1 0,0-1 0,0 1 0,0 0 0,0 0 0,-1 0 0,1 0 0,0 0 0,-1 0 0,1 0 0,-1 1 0,1-1 0,-1 1 0,0-1 0,1 1 0,-1-1 0,0 1 0,0 0 0,0-1 0,0 1 0,-1 0 0,1 0 0,0 0 0,-1 0 0,1 2 0,3 7 0,-2 1 0,1-1 0,0 13 0,-2 13 0,-2 39 0,2 32 0,-1-100 0,1 0 0,0 0 0,0 0 0,1 0 0,0 0 0,1 0 0,5 12 0,-8-20 0,0 0 0,0 0 0,0 0 0,0 0 0,1 1 0,-1-1 0,0 0 0,0 0 0,0 0 0,0 0 0,0 0 0,1 0 0,-1 0 0,0 1 0,0-1 0,0 0 0,1 0 0,-1 0 0,0 0 0,0 0 0,0 0 0,1 0 0,-1 0 0,0 0 0,0 0 0,0 0 0,1 0 0,-1 0 0,0 0 0,0 0 0,0-1 0,1 1 0,-1 0 0,0 0 0,0 0 0,0 0 0,0 0 0,1 0 0,-1 0 0,0 0 0,0-1 0,0 1 0,0 0 0,7-12 0,1-15 0,6-62 0,4-17 0,-14 91 0,0 0 0,1 0 0,1 1 0,14-27 0,5-12 0,-10 18 0,-15 35 0,0-1 0,0 1 0,0 0 0,0-1 0,0 1 0,0 0 0,1-1 0,-1 1 0,0 0 0,0 0 0,0-1 0,0 1 0,1 0 0,-1 0 0,0-1 0,0 1 0,1 0 0,-1 0 0,0 0 0,0-1 0,1 1 0,-1 0 0,0 0 0,1 0 0,-1 0 0,0 0 0,0 0 0,1 0 0,-1 0 0,0 0 0,1-1 0,5 10 0,1 19 0,-7-26 0,8 36 0,0-1 0,3 0 0,1-1 0,28 60 0,-39-94 0,0 0 0,0 0 0,0-1 0,0 1 0,0 0 0,0-1 0,1 1 0,-1-1 0,0 0 0,1 1 0,-1-1 0,1 0 0,0 0 0,-1 0 0,4 2 0,-4-3 0,-1 0 0,1 0 0,-1 0 0,1 0 0,-1 0 0,1 0 0,-1 0 0,1 0 0,-1 0 0,1 0 0,-1 0 0,1 0 0,-1-1 0,0 1 0,1 0 0,-1 0 0,1 0 0,-1-1 0,1 1 0,-1 0 0,0-1 0,1 1 0,0-1 0,0 0 0,0-1 0,-1 1 0,1-1 0,0 1 0,0-1 0,-1 0 0,1 1 0,-1-1 0,1 0 0,-1-2 0,25-182 0,-22 156 177,-2 21-331,-1 1 0,1-1-1,0 1 1,1 0 0,0 0 0,1 0 0,-1 0-1,1 0 1,5-8 0,-2 8-6672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9:03:40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24575,'0'909'0,"0"-909"0,-2 30 0,2-28 0,0 0 0,0-1 0,0 1 0,0 0 0,-1-1 0,1 1 0,-1 0 0,1-1 0,-1 1 0,0-1 0,1 1 0,-1-1 0,0 1 0,-2 1 0,2-6 0,0 0 0,0 0 0,0 0 0,1 1 0,-1-1 0,1 0 0,-1 0 0,1-4 0,-1-8 0,-1-14 0,3-33 0,-1 55 0,0 1 0,1-1 0,0 0 0,1 1 0,0-1 0,0 1 0,0-1 0,0 1 0,1 0 0,7-10 0,-10 14 0,1 0 0,1 1 0,-1-1 0,0 1 0,0 0 0,0-1 0,1 1 0,-1 0 0,1 0 0,-1 0 0,1-1 0,-1 2 0,1-1 0,0 0 0,-1 0 0,1 0 0,0 1 0,0-1 0,-1 1 0,1 0 0,0-1 0,0 1 0,0 0 0,0 0 0,0 0 0,-1 0 0,1 0 0,0 1 0,0-1 0,2 1 0,-1 1 0,0-1 0,0 1 0,-1 0 0,1 0 0,-1 0 0,1 1 0,-1-1 0,0 0 0,0 1 0,0 0 0,0-1 0,0 1 0,0 0 0,-1 0 0,3 6 0,15 35 0,-13-32 0,-1-1 0,0 1 0,0 1 0,-2-1 0,1 1 0,1 16 0,13 77 0,-18-105-30,0-1 0,0 1-1,0-1 1,0 1 0,0-1-1,0 0 1,0 1 0,0-1-1,0 1 1,0-1 0,0 0-1,0 1 1,1-1 0,-1 0-1,0 1 1,0-1-1,1 1 1,-1-1 0,0 0-1,0 0 1,1 1 0,-1-1-1,0 0 1,1 0 0,-1 1-1,0-1 1,1 0 0,-1 0-1,1 0 1,-1 1 0,0-1-1,1 0 1,-1 0 0,1 0-1,-1 0 1,0 0 0,1 0-1,-1 0 1,1 0 0,-1 0-1,0 0 1,1 0 0,-1 0-1,1 0 1,10-4-6796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9:03:4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0 24575,'2'29'0,"5"32"0,1 15 0,-8-61 0,2 0 0,3 16 0,-4-25 0,0-1 0,1 0 0,0 0 0,0 0 0,0 0 0,0 0 0,1 0 0,0-1 0,5 7 0,-7-9 0,0-1 0,1 1 0,0-1 0,-1 1 0,1-1 0,0 0 0,0 0 0,-1 0 0,1 0 0,0 0 0,0 0 0,0-1 0,0 1 0,0-1 0,0 1 0,1-1 0,-1 0 0,0 0 0,0 0 0,0 0 0,0 0 0,0 0 0,0 0 0,0-1 0,1 1 0,2-2 0,-2 1 0,0 0 0,-1-1 0,1 1 0,-1-1 0,0 1 0,1-1 0,-1 0 0,0 0 0,0 0 0,0 0 0,0 0 0,-1 0 0,1-1 0,0 1 0,-1-1 0,0 1 0,1-1 0,-1 1 0,1-4 0,5-25 0,-2 1 0,0-1 0,-2 1 0,-2-47 0,0 132 0,-1-8 0,2 0 0,11 60 0,0-39 0,-3 1 0,-2 1 0,-5 135 0,-6-179 0,-1 0 0,-1 0 0,-1 0 0,-2 0 0,0-1 0,-2-1 0,-1 0 0,0 0 0,-2-1 0,-1 0 0,-1-1 0,0-1 0,-31 32 0,43-50 0,-1 0 0,1 0 0,0 0 0,-1 0 0,0-1 0,0 1 0,0-1 0,0 0 0,0 0 0,0-1 0,0 1 0,-1-1 0,1 0 0,0 0 0,-1-1 0,1 1 0,-9-1 0,8 0 0,-1-1 0,1 0 0,0 0 0,0-1 0,0 0 0,-1 1 0,2-2 0,-1 1 0,0 0 0,0-1 0,1 0 0,-1 0 0,1-1 0,-6-5 0,5 4 24,0-1 0,0 0-1,0 0 1,1-1 0,0 0-1,0 1 1,0-1 0,1-1-1,0 1 1,1 0 0,0-1 0,0 1-1,-1-9 1,0-9-355,2 0 0,2-42 0,0 41-373,-1 10-6122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9:03:4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24575,'0'-2'0,"1"-1"0,-1 0 0,1 1 0,-1-1 0,1 0 0,0 1 0,0-1 0,0 1 0,0-1 0,0 1 0,1 0 0,-1-1 0,1 1 0,0 0 0,0 0 0,-1 0 0,1 0 0,0 0 0,1 1 0,-1-1 0,0 0 0,0 1 0,1 0 0,-1 0 0,1-1 0,-1 1 0,1 1 0,-1-1 0,5-1 0,7-1 0,-1 1 0,1 0 0,-1 1 0,20 0 0,-30 1 0,0 0 0,0 0 0,0 0 0,1 1 0,-1-1 0,0 1 0,0-1 0,0 1 0,0 0 0,0 0 0,0 1 0,0-1 0,0 1 0,-1-1 0,1 1 0,3 3 0,-3-2 0,-1 0 0,0 1 0,0-1 0,0 0 0,0 1 0,-1 0 0,1-1 0,-1 1 0,0 0 0,0-1 0,0 1 0,-1 0 0,1 5 0,1 13 0,-1-1 0,0 1 0,-2 0 0,-6 43 0,5-56 0,0 1 0,-1-1 0,0 1 0,-1-1 0,0 0 0,-1 0 0,1-1 0,-2 1 0,1-1 0,-1 0 0,0-1 0,-1 1 0,-9 8 0,-12 5 0,17-13 0,1 0 0,-19 18 0,27-23 0,0-1 0,0 1 0,0 0 0,0-1 0,0 1 0,1 0 0,-1 0 0,1 0 0,0 0 0,0 1 0,0-1 0,0 0 0,1 0 0,-1 1 0,1-1 0,0 6 0,3 2-1365,3-2-5461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09:03:4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24575,'3'0'0,"0"3"0,3 1 0,4-1 0,-1-3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15:47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0 685 24575,'3'0'0,"-1"-1"0,1 1 0,-1-1 0,0 1 0,1-1 0,-1 0 0,1 0 0,-1 0 0,0 0 0,0 0 0,0-1 0,3-1 0,11-6 0,225-110-504,320-109-1,278-18-648,-752 225 1406,1 5 0,0 3-1,1 4 1,119 2 0,367 7-720,-529-3-6359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9:15:4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24575,'60'46'0,"90"51"0,71 24 0,-181-101 0,-27-12 0,0 1 0,0 0 0,13 12 0,8 6 0,-33-26 0,0 0 0,0 0 0,1 1 0,-1-1 0,0 0 0,0 0 0,0 1 0,0-1 0,-1 1 0,1-1 0,0 1 0,0-1 0,-1 1 0,1-1 0,-1 1 0,0-1 0,1 1 0,-1 0 0,0-1 0,0 1 0,0 0 0,0-1 0,0 1 0,0 0 0,-1-1 0,1 1 0,0-1 0,-1 1 0,1-1 0,-1 1 0,0 0 0,0-1 0,1 0 0,-1 1 0,-2 1 0,-4 7 0,0 1 0,-1-2 0,-16 17 0,13-15 0,-282 339-1365,264-311-5461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187B9-A00C-1C59-DA00-274D6818A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AFA975-DF42-CCCA-AAC2-DF28D181D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DC432-2223-8DB5-E40A-CD9CE13B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E2CBCB-3BB1-9C10-22F7-9C47AEE9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B0D35-AD91-898C-F435-F4266F1C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B7AC5-4762-2702-882C-E4B8F472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B041F-2B4A-F0D2-AB84-4035820F0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DEFDE-1BE9-3566-4756-A9D7BF3B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94394-A5A6-2007-E27B-F56E7FE5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4BABB-20C8-03E2-2A91-DF43F92C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37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681594-6767-10BE-E617-60BECE829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A576B1-F5FE-5CAD-DA93-A59A39B04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C199C6-D497-0267-5BB5-88B39D00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24B77-D64E-9076-2AC5-18AC6ACC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32F10-3AC1-F13D-09A7-D715EE23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3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F0D54-85EB-A22A-5CFA-BA65EBBC6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633D49-DF1B-844D-A9FF-CC9C01D8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30037-ECF2-541B-A909-FF7D2FED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20784-F743-801C-0978-EF375847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A8F65-23B8-C999-B15D-D28A84DD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79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BAD84-6062-CF49-589E-79F6EFB5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3DDFD-95F6-E03D-65CD-87F11F33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820B9-9C61-342B-0A1D-82BEC73D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92F80-5EA3-5C7D-291A-686E1AA7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61592-881E-5F4C-187A-EEFD6158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9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A3F75-FA1D-904E-1A40-6830D4DE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69FD2-B2EA-720A-FE4D-B1236826F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30EFBB-9CB7-086B-B30B-E8B80661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AA189-8530-C19E-CA38-85658605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FDC12B-6CC7-2F1B-F007-4F0493F9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1CFFC7-F856-81CA-BE47-9185FAEB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53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F62B1-DC08-B6BE-3090-D87DEE9F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F33B3-0309-5140-3A4A-96D2F11A7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ECBB46-C859-48D4-EC22-7414DF5C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BCB36D-8B2B-6695-D25E-D470D2B4D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EDF87D-E6AB-918F-8E22-04CFABBCF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99A32C-C8C0-7642-BFB0-720DB1BD0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D30280-F907-A2B7-EF26-43B63E4C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79E38C-B5BE-7048-C6AD-CA52C692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5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0D515-8DAB-EA8F-BDD0-F04122FD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E9221C-5437-1844-FF95-F59B38F8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6EF853-1EBD-6C56-4A4C-076731F6A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0486EA-FFB0-F3FD-F248-E2290DA5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9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CCB0B2-CB8E-9F76-5327-5E5B2679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547B46-631F-E858-129F-77B4E63A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CCB4A-60A0-72FB-312C-1B9B5C55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43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C7311-9388-148C-332C-F0930DE8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14564-6541-709F-0704-9AA34057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1F5137-663E-A1D8-86C3-A8BDA3CAE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62B78-54B1-2DDB-1CE5-DAAD07ED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5FAE41-D2B7-57C1-E07A-FA842981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254B2-C0F4-6D6E-C665-8336CC51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8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37830-2734-D0E3-9E3C-5983E43C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4663E5-AE7F-B8CA-4E15-73A4EC759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24AE8-1580-25C8-FACA-7CD806DCA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E36ED-7984-2143-1850-E37A61E9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E9256-FAEE-279C-9253-4F4DBBBA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4A4963-67B5-D701-D959-47301213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6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1065F2-86CC-01FA-C8B5-B40D065F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ECEBF3-C63A-B1D4-8857-80C784EAB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A49488-0BF0-0542-A4FE-7F6821CF9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F662D-AEE8-4541-8B11-52B88F83B29C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7F955-8346-473F-648C-92E517A54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C95C6-0805-33CB-18D4-71E381D24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DE0F-5109-40D8-927E-5E966BBF1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0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customXml" Target="../ink/ink18.xml"/><Relationship Id="rId4" Type="http://schemas.openxmlformats.org/officeDocument/2006/relationships/customXml" Target="../ink/ink15.xml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customXml" Target="../ink/ink20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4.xml"/><Relationship Id="rId1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6.xml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3.xml"/><Relationship Id="rId5" Type="http://schemas.openxmlformats.org/officeDocument/2006/relationships/image" Target="../media/image7.png"/><Relationship Id="rId15" Type="http://schemas.openxmlformats.org/officeDocument/2006/relationships/customXml" Target="../ink/ink5.xml"/><Relationship Id="rId10" Type="http://schemas.openxmlformats.org/officeDocument/2006/relationships/image" Target="../media/image10.png"/><Relationship Id="rId19" Type="http://schemas.openxmlformats.org/officeDocument/2006/relationships/customXml" Target="../ink/ink7.xml"/><Relationship Id="rId4" Type="http://schemas.openxmlformats.org/officeDocument/2006/relationships/image" Target="../media/image6.png"/><Relationship Id="rId9" Type="http://schemas.openxmlformats.org/officeDocument/2006/relationships/customXml" Target="../ink/ink2.xml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12.xml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customXml" Target="../ink/ink9.xml"/><Relationship Id="rId12" Type="http://schemas.openxmlformats.org/officeDocument/2006/relationships/image" Target="../media/image27.png"/><Relationship Id="rId17" Type="http://schemas.openxmlformats.org/officeDocument/2006/relationships/customXml" Target="../ink/ink14.xml"/><Relationship Id="rId2" Type="http://schemas.openxmlformats.org/officeDocument/2006/relationships/image" Target="../media/image22.png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26.png"/><Relationship Id="rId19" Type="http://schemas.openxmlformats.org/officeDocument/2006/relationships/image" Target="../media/image31.png"/><Relationship Id="rId4" Type="http://schemas.openxmlformats.org/officeDocument/2006/relationships/image" Target="../media/image23.png"/><Relationship Id="rId9" Type="http://schemas.openxmlformats.org/officeDocument/2006/relationships/customXml" Target="../ink/ink10.xml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C9AF4C-9E09-8A37-B553-CB3B42972021}"/>
              </a:ext>
            </a:extLst>
          </p:cNvPr>
          <p:cNvSpPr txBox="1"/>
          <p:nvPr/>
        </p:nvSpPr>
        <p:spPr>
          <a:xfrm>
            <a:off x="3869918" y="2413337"/>
            <a:ext cx="44521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/>
              <a:t>文献汇报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6F0629-D310-4E5F-E5B6-1B749C7587E5}"/>
              </a:ext>
            </a:extLst>
          </p:cNvPr>
          <p:cNvSpPr txBox="1"/>
          <p:nvPr/>
        </p:nvSpPr>
        <p:spPr>
          <a:xfrm>
            <a:off x="3178342" y="3789947"/>
            <a:ext cx="5835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刘润泽</a:t>
            </a:r>
            <a:endParaRPr lang="en-US" altLang="zh-CN" dirty="0"/>
          </a:p>
          <a:p>
            <a:pPr algn="ctr"/>
            <a:r>
              <a:rPr lang="en-US" altLang="zh-CN" dirty="0"/>
              <a:t>2023/07/19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98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42CF7A-C5AC-1513-2A47-E643C06D6F3C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6233D3-C072-2761-BE9D-58AB97C4D19B}"/>
              </a:ext>
            </a:extLst>
          </p:cNvPr>
          <p:cNvSpPr txBox="1"/>
          <p:nvPr/>
        </p:nvSpPr>
        <p:spPr>
          <a:xfrm>
            <a:off x="869950" y="1282700"/>
            <a:ext cx="3689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题外话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F121C0-B262-E6FE-AA33-1C48723B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420859"/>
            <a:ext cx="8204200" cy="40162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DCD0BBB-5DFC-D557-EEFE-6254933FA440}"/>
              </a:ext>
            </a:extLst>
          </p:cNvPr>
          <p:cNvSpPr txBox="1"/>
          <p:nvPr/>
        </p:nvSpPr>
        <p:spPr>
          <a:xfrm>
            <a:off x="1968500" y="1282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arXiv:2204.08052v2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41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979398-23A7-2841-4AE4-1320117250B2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A818A0-CF33-F83B-E8FE-DC70AD88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246" y="1443718"/>
            <a:ext cx="7349656" cy="2822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099FC9B-886F-29D5-6D07-D97B60DA8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369" y="4429769"/>
            <a:ext cx="2975309" cy="151728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EF675DB-149C-E38D-F8EB-FE3FCBF7B7AF}"/>
              </a:ext>
            </a:extLst>
          </p:cNvPr>
          <p:cNvSpPr txBox="1"/>
          <p:nvPr/>
        </p:nvSpPr>
        <p:spPr>
          <a:xfrm>
            <a:off x="520700" y="2670355"/>
            <a:ext cx="14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非对称传输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0ED7B0-1898-59EF-92CA-EDBE42CF82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30" t="-14223"/>
          <a:stretch/>
        </p:blipFill>
        <p:spPr>
          <a:xfrm>
            <a:off x="893532" y="5188414"/>
            <a:ext cx="1917700" cy="4517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53C34FD-8939-C39E-B7F7-BB04113D15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775" b="-2281"/>
          <a:stretch/>
        </p:blipFill>
        <p:spPr>
          <a:xfrm>
            <a:off x="862388" y="4680646"/>
            <a:ext cx="1979988" cy="395460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F31CC75F-5B84-3D91-57AC-F680B1B99D8A}"/>
              </a:ext>
            </a:extLst>
          </p:cNvPr>
          <p:cNvSpPr/>
          <p:nvPr/>
        </p:nvSpPr>
        <p:spPr>
          <a:xfrm>
            <a:off x="3171825" y="5019326"/>
            <a:ext cx="552450" cy="338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4156EC2-A265-442F-AFAF-1873679EE2D4}"/>
                  </a:ext>
                </a:extLst>
              </p:cNvPr>
              <p:cNvSpPr txBox="1"/>
              <p:nvPr/>
            </p:nvSpPr>
            <p:spPr>
              <a:xfrm>
                <a:off x="7321550" y="4555210"/>
                <a:ext cx="38925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EP</a:t>
                </a:r>
                <a:r>
                  <a:rPr lang="zh-CN" altLang="en-US" dirty="0"/>
                  <a:t>附近本征态靠近左旋圆偏振态（</a:t>
                </a:r>
                <a:r>
                  <a:rPr lang="en-US" altLang="zh-CN" dirty="0"/>
                  <a:t>EP</a:t>
                </a:r>
                <a:r>
                  <a:rPr lang="zh-CN" altLang="en-US" dirty="0"/>
                  <a:t>处），于是可以假设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≫|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4156EC2-A265-442F-AFAF-1873679EE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1550" y="4555210"/>
                <a:ext cx="3892550" cy="646331"/>
              </a:xfrm>
              <a:prstGeom prst="rect">
                <a:avLst/>
              </a:prstGeom>
              <a:blipFill>
                <a:blip r:embed="rId5"/>
                <a:stretch>
                  <a:fillRect l="-1252" t="-4717" r="-109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331D39BB-B4F1-6485-02E9-BB09EAC0F235}"/>
              </a:ext>
            </a:extLst>
          </p:cNvPr>
          <p:cNvSpPr/>
          <p:nvPr/>
        </p:nvSpPr>
        <p:spPr>
          <a:xfrm>
            <a:off x="5588000" y="4446289"/>
            <a:ext cx="279400" cy="629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EC45A71-BE78-E652-8BB0-86FB6ACDBC6F}"/>
              </a:ext>
            </a:extLst>
          </p:cNvPr>
          <p:cNvSpPr/>
          <p:nvPr/>
        </p:nvSpPr>
        <p:spPr>
          <a:xfrm>
            <a:off x="4610100" y="5398789"/>
            <a:ext cx="279400" cy="62981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F78A47-6089-1609-AE59-DBDCC788A2A4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5459B-73D6-DCB0-B829-61BAA77B3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395" y="1964487"/>
            <a:ext cx="7675966" cy="37096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5FCF0E-9F28-660E-D3E0-6B85B574580C}"/>
                  </a:ext>
                </a:extLst>
              </p:cNvPr>
              <p:cNvSpPr txBox="1"/>
              <p:nvPr/>
            </p:nvSpPr>
            <p:spPr>
              <a:xfrm>
                <a:off x="690695" y="2032000"/>
                <a:ext cx="21780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的实部与虚部没有实际的物理含义，所以采用</a:t>
                </a:r>
                <a:r>
                  <a:rPr lang="zh-CN" altLang="en-US" b="1" dirty="0"/>
                  <a:t>模与辐角</a:t>
                </a:r>
                <a:r>
                  <a:rPr lang="zh-CN" altLang="en-US" dirty="0"/>
                  <a:t>来进行观测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5FCF0E-9F28-660E-D3E0-6B85B574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95" y="2032000"/>
                <a:ext cx="2178050" cy="1200329"/>
              </a:xfrm>
              <a:prstGeom prst="rect">
                <a:avLst/>
              </a:prstGeom>
              <a:blipFill>
                <a:blip r:embed="rId3"/>
                <a:stretch>
                  <a:fillRect l="-2235" t="-2538" r="-1955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B9E6C897-2760-8C94-966A-7CFF738238B6}"/>
              </a:ext>
            </a:extLst>
          </p:cNvPr>
          <p:cNvSpPr/>
          <p:nvPr/>
        </p:nvSpPr>
        <p:spPr>
          <a:xfrm>
            <a:off x="405727" y="3524586"/>
            <a:ext cx="2692400" cy="2133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从实部</a:t>
            </a:r>
            <a:r>
              <a:rPr lang="en-US" altLang="zh-CN" dirty="0"/>
              <a:t>-</a:t>
            </a:r>
            <a:r>
              <a:rPr lang="zh-CN" altLang="en-US" dirty="0"/>
              <a:t>虚部坐标到模</a:t>
            </a:r>
            <a:r>
              <a:rPr lang="en-US" altLang="zh-CN" dirty="0"/>
              <a:t>-</a:t>
            </a:r>
            <a:r>
              <a:rPr lang="zh-CN" altLang="en-US" dirty="0"/>
              <a:t>辐角坐标实际上是一个直角坐标到极坐标的转变，这个变换是拓扑变换，会</a:t>
            </a:r>
            <a:r>
              <a:rPr lang="zh-CN" altLang="en-US" b="1" dirty="0">
                <a:solidFill>
                  <a:srgbClr val="FF0000"/>
                </a:solidFill>
              </a:rPr>
              <a:t>保持</a:t>
            </a:r>
            <a:r>
              <a:rPr lang="zh-CN" altLang="en-US" dirty="0"/>
              <a:t>能谱形成的黎曼面的</a:t>
            </a:r>
            <a:r>
              <a:rPr lang="zh-CN" altLang="en-US" b="1" dirty="0">
                <a:solidFill>
                  <a:srgbClr val="FF0000"/>
                </a:solidFill>
              </a:rPr>
              <a:t>拓扑结构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4F4949-7AC6-807E-A5D9-A188179A05D8}"/>
              </a:ext>
            </a:extLst>
          </p:cNvPr>
          <p:cNvGrpSpPr/>
          <p:nvPr/>
        </p:nvGrpSpPr>
        <p:grpSpPr>
          <a:xfrm>
            <a:off x="10159350" y="2780930"/>
            <a:ext cx="781920" cy="439200"/>
            <a:chOff x="10159350" y="2780930"/>
            <a:chExt cx="78192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DDA4BAF6-7EE6-6A76-1744-5271F1535721}"/>
                    </a:ext>
                  </a:extLst>
                </p14:cNvPr>
                <p14:cNvContentPartPr/>
                <p14:nvPr/>
              </p14:nvContentPartPr>
              <p14:xfrm>
                <a:off x="10176270" y="2780930"/>
                <a:ext cx="765000" cy="3704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DDA4BAF6-7EE6-6A76-1744-5271F15357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167630" y="2772290"/>
                  <a:ext cx="782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869B9059-85C4-4257-3702-B56F0D4B0B49}"/>
                    </a:ext>
                  </a:extLst>
                </p14:cNvPr>
                <p14:cNvContentPartPr/>
                <p14:nvPr/>
              </p14:nvContentPartPr>
              <p14:xfrm>
                <a:off x="10159350" y="2983970"/>
                <a:ext cx="226440" cy="23616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869B9059-85C4-4257-3702-B56F0D4B0B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50710" y="2975330"/>
                  <a:ext cx="244080" cy="25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711D2CC-7D95-DC99-A158-1163DA9D73B3}"/>
              </a:ext>
            </a:extLst>
          </p:cNvPr>
          <p:cNvGrpSpPr/>
          <p:nvPr/>
        </p:nvGrpSpPr>
        <p:grpSpPr>
          <a:xfrm>
            <a:off x="10206510" y="3549170"/>
            <a:ext cx="842760" cy="1386000"/>
            <a:chOff x="10206510" y="3549170"/>
            <a:chExt cx="842760" cy="13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E4F09F96-D888-AD9E-278B-6571D3518FD0}"/>
                    </a:ext>
                  </a:extLst>
                </p14:cNvPr>
                <p14:cNvContentPartPr/>
                <p14:nvPr/>
              </p14:nvContentPartPr>
              <p14:xfrm>
                <a:off x="10230270" y="3549170"/>
                <a:ext cx="819000" cy="136188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E4F09F96-D888-AD9E-278B-6571D3518F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21270" y="3540530"/>
                  <a:ext cx="836640" cy="13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1F6239C9-B46B-2395-F838-23A9F889FE8C}"/>
                    </a:ext>
                  </a:extLst>
                </p14:cNvPr>
                <p14:cNvContentPartPr/>
                <p14:nvPr/>
              </p14:nvContentPartPr>
              <p14:xfrm>
                <a:off x="10206510" y="4666970"/>
                <a:ext cx="306000" cy="26820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1F6239C9-B46B-2395-F838-23A9F889FE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97870" y="4658330"/>
                  <a:ext cx="323640" cy="285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0EB51753-140A-DCC6-5481-84B90CD2F979}"/>
              </a:ext>
            </a:extLst>
          </p:cNvPr>
          <p:cNvSpPr txBox="1"/>
          <p:nvPr/>
        </p:nvSpPr>
        <p:spPr>
          <a:xfrm>
            <a:off x="10990130" y="2689705"/>
            <a:ext cx="102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Abrupt phase flip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794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BF78A47-6089-1609-AE59-DBDCC788A2A4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8995CE-7644-99D7-A839-9BBF3C51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254" y="1143696"/>
            <a:ext cx="5844891" cy="51691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8442BAA-0C44-9387-201E-B27300017779}"/>
              </a:ext>
            </a:extLst>
          </p:cNvPr>
          <p:cNvSpPr txBox="1"/>
          <p:nvPr/>
        </p:nvSpPr>
        <p:spPr>
          <a:xfrm>
            <a:off x="405727" y="2247900"/>
            <a:ext cx="27121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另一种方案，不改变</a:t>
            </a:r>
            <a:r>
              <a:rPr lang="en-US" altLang="zh-CN" dirty="0"/>
              <a:t>SRR</a:t>
            </a:r>
            <a:r>
              <a:rPr lang="zh-CN" altLang="en-US" dirty="0"/>
              <a:t>的间隔，而是</a:t>
            </a:r>
            <a:r>
              <a:rPr lang="zh-CN" altLang="en-US" b="1" dirty="0">
                <a:solidFill>
                  <a:srgbClr val="FF0000"/>
                </a:solidFill>
              </a:rPr>
              <a:t>改变入射角度</a:t>
            </a:r>
            <a:r>
              <a:rPr lang="zh-CN" altLang="en-US" dirty="0"/>
              <a:t>，这样便不</a:t>
            </a:r>
            <a:r>
              <a:rPr lang="zh-CN" altLang="en-US" b="1" dirty="0">
                <a:solidFill>
                  <a:srgbClr val="FF0000"/>
                </a:solidFill>
              </a:rPr>
              <a:t>需要重复制作样本</a:t>
            </a:r>
            <a:r>
              <a:rPr lang="zh-CN" altLang="en-US" dirty="0"/>
              <a:t>，同时避免重复制作样本时样本之间差异导致的误差。</a:t>
            </a:r>
          </a:p>
        </p:txBody>
      </p:sp>
    </p:spTree>
    <p:extLst>
      <p:ext uri="{BB962C8B-B14F-4D97-AF65-F5344CB8AC3E}">
        <p14:creationId xmlns:p14="http://schemas.microsoft.com/office/powerpoint/2010/main" val="266169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060632-9F22-E2AC-374E-9B7C5B44D2A2}"/>
              </a:ext>
            </a:extLst>
          </p:cNvPr>
          <p:cNvSpPr txBox="1"/>
          <p:nvPr/>
        </p:nvSpPr>
        <p:spPr>
          <a:xfrm>
            <a:off x="405727" y="660064"/>
            <a:ext cx="617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，借助太赫兹超表面在偏振空间操控</a:t>
            </a:r>
            <a:r>
              <a:rPr lang="en-US" altLang="zh-CN" b="1" dirty="0"/>
              <a:t>PT</a:t>
            </a:r>
            <a:r>
              <a:rPr lang="zh-CN" altLang="en-US" b="1" dirty="0"/>
              <a:t>对称性破缺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42018D-64B0-5AC5-E529-7860CF56C522}"/>
              </a:ext>
            </a:extLst>
          </p:cNvPr>
          <p:cNvSpPr txBox="1"/>
          <p:nvPr/>
        </p:nvSpPr>
        <p:spPr>
          <a:xfrm>
            <a:off x="825500" y="1333500"/>
            <a:ext cx="1063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Lawrence M, Xu N, Zhang X, et al. Manifestation of P T symmetry breaking in polarization space with terahertz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metasurfaces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[J]. Physical review letters,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113(9): 093901.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DE9F30-8575-AEA2-0C3D-F053C955F66D}"/>
              </a:ext>
            </a:extLst>
          </p:cNvPr>
          <p:cNvSpPr txBox="1"/>
          <p:nvPr/>
        </p:nvSpPr>
        <p:spPr>
          <a:xfrm>
            <a:off x="1028700" y="23495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本文的动机：</a:t>
            </a:r>
            <a:r>
              <a:rPr lang="zh-CN" altLang="en-US" dirty="0"/>
              <a:t>借助太赫兹超表面的各向异性吸收来实现</a:t>
            </a:r>
            <a:r>
              <a:rPr lang="en-US" altLang="zh-CN" dirty="0"/>
              <a:t>PT</a:t>
            </a:r>
            <a:r>
              <a:rPr lang="zh-CN" altLang="en-US" dirty="0"/>
              <a:t>对称非厄米系统，展示</a:t>
            </a:r>
            <a:r>
              <a:rPr lang="en-US" altLang="zh-CN" dirty="0"/>
              <a:t>PT</a:t>
            </a:r>
            <a:r>
              <a:rPr lang="zh-CN" altLang="en-US" dirty="0"/>
              <a:t>对称性自发破缺前后的现象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818B5184-4986-134C-8A15-BAC4AAD84175}"/>
              </a:ext>
            </a:extLst>
          </p:cNvPr>
          <p:cNvSpPr/>
          <p:nvPr/>
        </p:nvSpPr>
        <p:spPr>
          <a:xfrm>
            <a:off x="5345053" y="3794659"/>
            <a:ext cx="273133" cy="1555668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041200-6B1F-61A0-C792-596EAF24E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429000"/>
            <a:ext cx="4174734" cy="19213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B4270F-3A75-7D44-021F-A3E72CB8B673}"/>
              </a:ext>
            </a:extLst>
          </p:cNvPr>
          <p:cNvSpPr txBox="1"/>
          <p:nvPr/>
        </p:nvSpPr>
        <p:spPr>
          <a:xfrm>
            <a:off x="5746750" y="3794659"/>
            <a:ext cx="447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调节</a:t>
            </a:r>
            <a:r>
              <a:rPr lang="zh-CN" altLang="en-US" b="1" dirty="0">
                <a:solidFill>
                  <a:srgbClr val="FF0000"/>
                </a:solidFill>
              </a:rPr>
              <a:t>耦合强度</a:t>
            </a:r>
            <a:r>
              <a:rPr lang="zh-CN" altLang="en-US" dirty="0"/>
              <a:t>来实现相变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6368DE-6BB5-EC8F-912D-67B8B756BE87}"/>
              </a:ext>
            </a:extLst>
          </p:cNvPr>
          <p:cNvSpPr txBox="1"/>
          <p:nvPr/>
        </p:nvSpPr>
        <p:spPr>
          <a:xfrm>
            <a:off x="5746750" y="4476750"/>
            <a:ext cx="4756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观测什么现象？</a:t>
            </a:r>
            <a:r>
              <a:rPr lang="zh-CN" altLang="en-US" dirty="0"/>
              <a:t>越过相变点之后的本征态其主轴会突然偏转</a:t>
            </a:r>
            <a:r>
              <a:rPr lang="en-US" altLang="zh-CN" dirty="0"/>
              <a:t>45°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9A7214-DDDE-74D5-6344-2298548788B0}"/>
              </a:ext>
            </a:extLst>
          </p:cNvPr>
          <p:cNvSpPr txBox="1"/>
          <p:nvPr/>
        </p:nvSpPr>
        <p:spPr>
          <a:xfrm>
            <a:off x="1201542" y="5637599"/>
            <a:ext cx="371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两个</a:t>
            </a:r>
            <a:r>
              <a:rPr lang="en-US" altLang="zh-CN" sz="1200" dirty="0"/>
              <a:t>SRR</a:t>
            </a:r>
            <a:r>
              <a:rPr lang="zh-CN" altLang="en-US" sz="1200" dirty="0"/>
              <a:t>具有</a:t>
            </a:r>
            <a:r>
              <a:rPr lang="zh-CN" altLang="en-US" sz="1200" b="1" dirty="0"/>
              <a:t>相同的谐振频率</a:t>
            </a:r>
            <a:r>
              <a:rPr lang="zh-CN" altLang="en-US" sz="1200" dirty="0"/>
              <a:t>，不同的损耗系数</a:t>
            </a:r>
          </a:p>
        </p:txBody>
      </p:sp>
    </p:spTree>
    <p:extLst>
      <p:ext uri="{BB962C8B-B14F-4D97-AF65-F5344CB8AC3E}">
        <p14:creationId xmlns:p14="http://schemas.microsoft.com/office/powerpoint/2010/main" val="334775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99F49A6-F951-F8A5-C57B-59A0F0B519E7}"/>
              </a:ext>
            </a:extLst>
          </p:cNvPr>
          <p:cNvSpPr txBox="1"/>
          <p:nvPr/>
        </p:nvSpPr>
        <p:spPr>
          <a:xfrm>
            <a:off x="405727" y="660064"/>
            <a:ext cx="617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，借助太赫兹超表面在偏振空间操控</a:t>
            </a:r>
            <a:r>
              <a:rPr lang="en-US" altLang="zh-CN" b="1" dirty="0"/>
              <a:t>PT</a:t>
            </a:r>
            <a:r>
              <a:rPr lang="zh-CN" altLang="en-US" b="1" dirty="0"/>
              <a:t>对称性破缺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DB286B9-D100-2017-4A0A-B57787BA8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059" y="2171472"/>
            <a:ext cx="4646981" cy="23656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D4CB3A7-5224-9178-A512-C013B4E0D343}"/>
              </a:ext>
            </a:extLst>
          </p:cNvPr>
          <p:cNvSpPr txBox="1"/>
          <p:nvPr/>
        </p:nvSpPr>
        <p:spPr>
          <a:xfrm>
            <a:off x="1244600" y="158115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仍然采用</a:t>
            </a:r>
            <a:r>
              <a:rPr lang="zh-CN" altLang="en-US" b="1" dirty="0">
                <a:solidFill>
                  <a:srgbClr val="FF0000"/>
                </a:solidFill>
              </a:rPr>
              <a:t>等效偶极矩</a:t>
            </a:r>
            <a:r>
              <a:rPr lang="zh-CN" altLang="en-US" dirty="0"/>
              <a:t>的方法来建模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0431EC0-7D52-ABA9-81D5-24752D24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072" y="4758088"/>
            <a:ext cx="5618953" cy="1242868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21BFA2C-677F-6622-5ABB-2F8C13EEE38E}"/>
              </a:ext>
            </a:extLst>
          </p:cNvPr>
          <p:cNvSpPr/>
          <p:nvPr/>
        </p:nvSpPr>
        <p:spPr>
          <a:xfrm>
            <a:off x="3600449" y="4817109"/>
            <a:ext cx="3359151" cy="118384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AABDBA-0A13-3BBF-3E9E-826DE028336B}"/>
              </a:ext>
            </a:extLst>
          </p:cNvPr>
          <p:cNvSpPr txBox="1"/>
          <p:nvPr/>
        </p:nvSpPr>
        <p:spPr>
          <a:xfrm>
            <a:off x="4108450" y="6079543"/>
            <a:ext cx="273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Polarizability matrix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553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5AD4FA-E862-D7FA-3040-796B1630C90E}"/>
              </a:ext>
            </a:extLst>
          </p:cNvPr>
          <p:cNvSpPr txBox="1"/>
          <p:nvPr/>
        </p:nvSpPr>
        <p:spPr>
          <a:xfrm>
            <a:off x="405727" y="660064"/>
            <a:ext cx="617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，借助太赫兹超表面在偏振空间操控</a:t>
            </a:r>
            <a:r>
              <a:rPr lang="en-US" altLang="zh-CN" b="1" dirty="0"/>
              <a:t>PT</a:t>
            </a:r>
            <a:r>
              <a:rPr lang="zh-CN" altLang="en-US" b="1" dirty="0"/>
              <a:t>对称性破缺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79A3D9-1247-B7B8-4136-0C2A4AE9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412" y="2315209"/>
            <a:ext cx="4634737" cy="9907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99F5DE-2D58-BE36-B47B-8214557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032" y="3305943"/>
            <a:ext cx="2483591" cy="7252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9B7EF9-AF1B-2EE1-41AD-D3577B73B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118" y="2448626"/>
            <a:ext cx="2987962" cy="692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8FEFA73-AB6B-807C-AA4C-FB2A6F2E9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593" y="3429000"/>
            <a:ext cx="4945012" cy="7674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338AB19-EAD6-0CD4-80D0-BCB9CBE7DD7C}"/>
              </a:ext>
            </a:extLst>
          </p:cNvPr>
          <p:cNvSpPr txBox="1"/>
          <p:nvPr/>
        </p:nvSpPr>
        <p:spPr>
          <a:xfrm>
            <a:off x="1425032" y="4293441"/>
            <a:ext cx="314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透射场</a:t>
            </a:r>
            <a:r>
              <a:rPr lang="en-US" altLang="zh-CN" dirty="0"/>
              <a:t>=</a:t>
            </a:r>
            <a:r>
              <a:rPr lang="zh-CN" altLang="en-US" dirty="0"/>
              <a:t>外场</a:t>
            </a:r>
            <a:r>
              <a:rPr lang="en-US" altLang="zh-CN" dirty="0"/>
              <a:t>+</a:t>
            </a:r>
            <a:r>
              <a:rPr lang="zh-CN" altLang="en-US" dirty="0"/>
              <a:t>偶极子辐射场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73C8B4-A468-2044-4EC4-E6A4B46C299B}"/>
              </a:ext>
            </a:extLst>
          </p:cNvPr>
          <p:cNvSpPr txBox="1"/>
          <p:nvPr/>
        </p:nvSpPr>
        <p:spPr>
          <a:xfrm>
            <a:off x="6845300" y="4603750"/>
            <a:ext cx="42989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Tretyakov S A, </a:t>
            </a:r>
            <a:r>
              <a:rPr lang="en-US" altLang="zh-CN" sz="11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Viitanen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J, </a:t>
            </a:r>
            <a:r>
              <a:rPr lang="en-US" altLang="zh-CN" sz="11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Maslovski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 I, et al. Impedance boundary conditions for regular dense arrays of dipole scatterers[J]. IEEE Transactions on Antennas and Propagation, 2003, 51(8): 2073-2078.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8375DA-79C1-8CEB-FC0A-AEBC9863FFB4}"/>
              </a:ext>
            </a:extLst>
          </p:cNvPr>
          <p:cNvSpPr/>
          <p:nvPr/>
        </p:nvSpPr>
        <p:spPr>
          <a:xfrm>
            <a:off x="6184899" y="2048509"/>
            <a:ext cx="5638801" cy="355219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FDF18D0-E97D-4459-5224-9E2AB90CCF02}"/>
              </a:ext>
            </a:extLst>
          </p:cNvPr>
          <p:cNvSpPr txBox="1"/>
          <p:nvPr/>
        </p:nvSpPr>
        <p:spPr>
          <a:xfrm>
            <a:off x="1625600" y="4978400"/>
            <a:ext cx="387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容易看出（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r>
              <a:rPr lang="zh-CN" altLang="en-US" dirty="0"/>
              <a:t>），上面的式子以及前面的</a:t>
            </a:r>
            <a:r>
              <a:rPr lang="en-US" altLang="zh-CN" dirty="0"/>
              <a:t>polarizability matrix</a:t>
            </a:r>
            <a:r>
              <a:rPr lang="zh-CN" altLang="en-US" dirty="0"/>
              <a:t>会与琼斯矩阵具有相同的本征态</a:t>
            </a:r>
          </a:p>
        </p:txBody>
      </p:sp>
    </p:spTree>
    <p:extLst>
      <p:ext uri="{BB962C8B-B14F-4D97-AF65-F5344CB8AC3E}">
        <p14:creationId xmlns:p14="http://schemas.microsoft.com/office/powerpoint/2010/main" val="354524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3D93C85D-D60A-AD47-D7A6-C62FBA03A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44789"/>
              </p:ext>
            </p:extLst>
          </p:nvPr>
        </p:nvGraphicFramePr>
        <p:xfrm>
          <a:off x="1121488" y="2863130"/>
          <a:ext cx="9559212" cy="2280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073">
                  <a:extLst>
                    <a:ext uri="{9D8B030D-6E8A-4147-A177-3AD203B41FA5}">
                      <a16:colId xmlns:a16="http://schemas.microsoft.com/office/drawing/2014/main" val="1973818397"/>
                    </a:ext>
                  </a:extLst>
                </a:gridCol>
                <a:gridCol w="2698439">
                  <a:extLst>
                    <a:ext uri="{9D8B030D-6E8A-4147-A177-3AD203B41FA5}">
                      <a16:colId xmlns:a16="http://schemas.microsoft.com/office/drawing/2014/main" val="1224999669"/>
                    </a:ext>
                  </a:extLst>
                </a:gridCol>
                <a:gridCol w="2165350">
                  <a:extLst>
                    <a:ext uri="{9D8B030D-6E8A-4147-A177-3AD203B41FA5}">
                      <a16:colId xmlns:a16="http://schemas.microsoft.com/office/drawing/2014/main" val="770340553"/>
                    </a:ext>
                  </a:extLst>
                </a:gridCol>
                <a:gridCol w="3181350">
                  <a:extLst>
                    <a:ext uri="{9D8B030D-6E8A-4147-A177-3AD203B41FA5}">
                      <a16:colId xmlns:a16="http://schemas.microsoft.com/office/drawing/2014/main" val="1260958604"/>
                    </a:ext>
                  </a:extLst>
                </a:gridCol>
              </a:tblGrid>
              <a:tr h="65662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本征态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角度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735283"/>
                  </a:ext>
                </a:extLst>
              </a:tr>
              <a:tr h="811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PT</a:t>
                      </a:r>
                      <a:r>
                        <a:rPr lang="zh-CN" altLang="en-US" dirty="0"/>
                        <a:t>对称态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430884"/>
                  </a:ext>
                </a:extLst>
              </a:tr>
              <a:tr h="81187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PT</a:t>
                      </a:r>
                      <a:r>
                        <a:rPr lang="zh-CN" altLang="en-US" dirty="0"/>
                        <a:t>对称破缺态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2187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8036041-ADDB-C1E6-3FCF-6D04DBAB04D1}"/>
              </a:ext>
            </a:extLst>
          </p:cNvPr>
          <p:cNvSpPr txBox="1"/>
          <p:nvPr/>
        </p:nvSpPr>
        <p:spPr>
          <a:xfrm>
            <a:off x="405727" y="660064"/>
            <a:ext cx="617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，借助太赫兹超表面在偏振空间操控</a:t>
            </a:r>
            <a:r>
              <a:rPr lang="en-US" altLang="zh-CN" b="1" dirty="0"/>
              <a:t>PT</a:t>
            </a:r>
            <a:r>
              <a:rPr lang="zh-CN" altLang="en-US" b="1" dirty="0"/>
              <a:t>对称性破缺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009522-48AC-43AA-8E65-AB0CB036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97" y="1409653"/>
            <a:ext cx="4759704" cy="9053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9291AA-0DFD-8394-5AE5-D42D0AEF2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400" y="3717007"/>
            <a:ext cx="1595225" cy="3523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488DE9-77B6-8C17-D761-6DCB748EE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281" y="3717007"/>
            <a:ext cx="1289538" cy="3652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2A901B-7E4C-14D4-B8E5-E29969888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694" y="3693911"/>
            <a:ext cx="2676782" cy="3883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D4FCB8-FEE9-764A-C2C2-72908659E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400" y="4561120"/>
            <a:ext cx="1612131" cy="2600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27AE16E-7F4A-A6BE-C710-BF4134D01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3372" y="4536622"/>
            <a:ext cx="1127355" cy="3480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F1C8E5-C848-6302-9D32-55FBA8DC1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7694" y="4561120"/>
            <a:ext cx="2810132" cy="37102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2E5629C-7049-7AB6-A450-D686E1760785}"/>
              </a:ext>
            </a:extLst>
          </p:cNvPr>
          <p:cNvSpPr txBox="1"/>
          <p:nvPr/>
        </p:nvSpPr>
        <p:spPr>
          <a:xfrm>
            <a:off x="2429480" y="5454744"/>
            <a:ext cx="6447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判定条件即为当前系统参数下</a:t>
            </a:r>
            <a:r>
              <a:rPr lang="zh-CN" altLang="en-US" b="1" dirty="0">
                <a:solidFill>
                  <a:srgbClr val="FF0000"/>
                </a:solidFill>
              </a:rPr>
              <a:t>本征值是实数还是共轭复数</a:t>
            </a:r>
            <a:r>
              <a:rPr lang="zh-CN" altLang="en-US" dirty="0"/>
              <a:t>，在临界点（即</a:t>
            </a:r>
            <a:r>
              <a:rPr lang="en-US" altLang="zh-CN" dirty="0"/>
              <a:t>EP</a:t>
            </a:r>
            <a:r>
              <a:rPr lang="zh-CN" altLang="en-US" dirty="0"/>
              <a:t>）处，两个本征值与本征向量会</a:t>
            </a:r>
            <a:r>
              <a:rPr lang="zh-CN" altLang="en-US" b="1" dirty="0">
                <a:solidFill>
                  <a:srgbClr val="FF0000"/>
                </a:solidFill>
              </a:rPr>
              <a:t>重合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3FEF841-7B8D-763E-F66B-A402651A7084}"/>
              </a:ext>
            </a:extLst>
          </p:cNvPr>
          <p:cNvSpPr/>
          <p:nvPr/>
        </p:nvSpPr>
        <p:spPr>
          <a:xfrm>
            <a:off x="9007476" y="5454744"/>
            <a:ext cx="2794000" cy="863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非厄米系统</a:t>
            </a:r>
            <a:r>
              <a:rPr lang="zh-CN" altLang="en-US" b="1" dirty="0">
                <a:solidFill>
                  <a:srgbClr val="FF0000"/>
                </a:solidFill>
              </a:rPr>
              <a:t>双正交性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复数能谱特征</a:t>
            </a:r>
            <a:r>
              <a:rPr lang="zh-CN" altLang="en-US" dirty="0"/>
              <a:t>的体现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4AD2E7-DAA0-1EF0-AFCB-7ECB1C57694C}"/>
              </a:ext>
            </a:extLst>
          </p:cNvPr>
          <p:cNvSpPr/>
          <p:nvPr/>
        </p:nvSpPr>
        <p:spPr>
          <a:xfrm>
            <a:off x="4908549" y="1327222"/>
            <a:ext cx="1492251" cy="90530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610C389-7F76-9F02-911F-6B98163E3A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9257" y="1388670"/>
            <a:ext cx="2549371" cy="29012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6F5BD67-83F9-9406-5A71-78C5170664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05749" y="1773165"/>
            <a:ext cx="1405102" cy="290122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53671F1-AC44-1078-F484-46A25C875F1A}"/>
              </a:ext>
            </a:extLst>
          </p:cNvPr>
          <p:cNvSpPr txBox="1"/>
          <p:nvPr/>
        </p:nvSpPr>
        <p:spPr>
          <a:xfrm>
            <a:off x="3527778" y="2232526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Lossy background</a:t>
            </a:r>
            <a:endParaRPr lang="zh-CN" altLang="en-US" sz="1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78066C-1D05-F62A-73E4-9EF48C9356D8}"/>
              </a:ext>
            </a:extLst>
          </p:cNvPr>
          <p:cNvSpPr txBox="1"/>
          <p:nvPr/>
        </p:nvSpPr>
        <p:spPr>
          <a:xfrm>
            <a:off x="5107699" y="2229614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Balanced loss and gain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032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060632-9F22-E2AC-374E-9B7C5B44D2A2}"/>
              </a:ext>
            </a:extLst>
          </p:cNvPr>
          <p:cNvSpPr txBox="1"/>
          <p:nvPr/>
        </p:nvSpPr>
        <p:spPr>
          <a:xfrm>
            <a:off x="405727" y="660064"/>
            <a:ext cx="617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，借助太赫兹超表面在偏振空间操控</a:t>
            </a:r>
            <a:r>
              <a:rPr lang="en-US" altLang="zh-CN" b="1" dirty="0"/>
              <a:t>PT</a:t>
            </a:r>
            <a:r>
              <a:rPr lang="zh-CN" altLang="en-US" b="1" dirty="0"/>
              <a:t>对称性破缺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33260D-B9A0-3716-AC68-2D66EE08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02" y="1573445"/>
            <a:ext cx="5337416" cy="32737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E88A0E8-47A8-F079-E528-FCE125614FA3}"/>
              </a:ext>
            </a:extLst>
          </p:cNvPr>
          <p:cNvSpPr txBox="1"/>
          <p:nvPr/>
        </p:nvSpPr>
        <p:spPr>
          <a:xfrm>
            <a:off x="2689010" y="5497887"/>
            <a:ext cx="237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EP</a:t>
            </a:r>
            <a:r>
              <a:rPr lang="zh-CN" altLang="en-US" dirty="0"/>
              <a:t>处本征态</a:t>
            </a:r>
            <a:r>
              <a:rPr lang="en-US" altLang="zh-CN" dirty="0" err="1"/>
              <a:t>coalese</a:t>
            </a:r>
            <a:r>
              <a:rPr lang="zh-CN" altLang="en-US" dirty="0"/>
              <a:t>为</a:t>
            </a:r>
            <a:r>
              <a:rPr lang="zh-CN" altLang="en-US" b="1" dirty="0"/>
              <a:t>圆偏振模式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5BBEF6-A8ED-E819-A595-C1B8818975C0}"/>
              </a:ext>
            </a:extLst>
          </p:cNvPr>
          <p:cNvGrpSpPr/>
          <p:nvPr/>
        </p:nvGrpSpPr>
        <p:grpSpPr>
          <a:xfrm>
            <a:off x="3693790" y="4362050"/>
            <a:ext cx="415800" cy="938520"/>
            <a:chOff x="5700390" y="4362050"/>
            <a:chExt cx="415800" cy="93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FD48C755-5428-DA85-035E-D244D8F03C01}"/>
                    </a:ext>
                  </a:extLst>
                </p14:cNvPr>
                <p14:cNvContentPartPr/>
                <p14:nvPr/>
              </p14:nvContentPartPr>
              <p14:xfrm>
                <a:off x="5783910" y="4393730"/>
                <a:ext cx="64800" cy="90684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FD48C755-5428-DA85-035E-D244D8F03C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74910" y="4385090"/>
                  <a:ext cx="82440" cy="9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43D9D5DD-A8D1-33F0-E206-AF62D070AAC3}"/>
                    </a:ext>
                  </a:extLst>
                </p14:cNvPr>
                <p14:cNvContentPartPr/>
                <p14:nvPr/>
              </p14:nvContentPartPr>
              <p14:xfrm>
                <a:off x="5700390" y="4387250"/>
                <a:ext cx="136080" cy="23832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43D9D5DD-A8D1-33F0-E206-AF62D070AA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91750" y="4378610"/>
                  <a:ext cx="153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0576987-1218-C40C-34B5-739F5ADDA2A2}"/>
                    </a:ext>
                  </a:extLst>
                </p14:cNvPr>
                <p14:cNvContentPartPr/>
                <p14:nvPr/>
              </p14:nvContentPartPr>
              <p14:xfrm>
                <a:off x="5840430" y="4362050"/>
                <a:ext cx="275760" cy="27684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0576987-1218-C40C-34B5-739F5ADDA2A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31430" y="4353410"/>
                  <a:ext cx="293400" cy="294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9BFDFC4-7C90-8606-387F-41B6EE1E1117}"/>
              </a:ext>
            </a:extLst>
          </p:cNvPr>
          <p:cNvSpPr/>
          <p:nvPr/>
        </p:nvSpPr>
        <p:spPr>
          <a:xfrm>
            <a:off x="6951710" y="2341620"/>
            <a:ext cx="4821190" cy="2297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为什么特殊呢？因为文章采用的是</a:t>
            </a:r>
            <a:r>
              <a:rPr lang="zh-CN" altLang="en-US" b="1" dirty="0">
                <a:solidFill>
                  <a:srgbClr val="FF0000"/>
                </a:solidFill>
              </a:rPr>
              <a:t>各向异性</a:t>
            </a:r>
            <a:r>
              <a:rPr lang="zh-CN" altLang="en-US" dirty="0"/>
              <a:t>超表面，</a:t>
            </a:r>
            <a:r>
              <a:rPr lang="zh-CN" altLang="en-US" b="1" dirty="0"/>
              <a:t>通常观点</a:t>
            </a:r>
            <a:r>
              <a:rPr lang="zh-CN" altLang="en-US" dirty="0"/>
              <a:t>来说</a:t>
            </a:r>
            <a:r>
              <a:rPr lang="zh-CN" altLang="en-US" b="1" dirty="0">
                <a:solidFill>
                  <a:srgbClr val="FF0000"/>
                </a:solidFill>
              </a:rPr>
              <a:t>只有高于三阶旋转对称性</a:t>
            </a:r>
            <a:r>
              <a:rPr lang="zh-CN" altLang="en-US" dirty="0"/>
              <a:t>的结构才能存在圆偏振光</a:t>
            </a:r>
          </a:p>
        </p:txBody>
      </p:sp>
    </p:spTree>
    <p:extLst>
      <p:ext uri="{BB962C8B-B14F-4D97-AF65-F5344CB8AC3E}">
        <p14:creationId xmlns:p14="http://schemas.microsoft.com/office/powerpoint/2010/main" val="333253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152184-A59D-22A9-2790-025060B794F8}"/>
              </a:ext>
            </a:extLst>
          </p:cNvPr>
          <p:cNvSpPr txBox="1"/>
          <p:nvPr/>
        </p:nvSpPr>
        <p:spPr>
          <a:xfrm>
            <a:off x="405727" y="660064"/>
            <a:ext cx="617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，借助太赫兹超表面在偏振空间操控</a:t>
            </a:r>
            <a:r>
              <a:rPr lang="en-US" altLang="zh-CN" b="1" dirty="0"/>
              <a:t>PT</a:t>
            </a:r>
            <a:r>
              <a:rPr lang="zh-CN" altLang="en-US" b="1" dirty="0"/>
              <a:t>对称性破缺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46B8FB-B5E7-3680-7ABA-25619A341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0" b="58435"/>
          <a:stretch/>
        </p:blipFill>
        <p:spPr>
          <a:xfrm>
            <a:off x="3980668" y="3090815"/>
            <a:ext cx="2697521" cy="27463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DBE187-159D-1640-2F89-477C76706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39" y="1934868"/>
            <a:ext cx="2989952" cy="2776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93D31B8-4D96-2D27-2EEF-5E401085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58" b="38805"/>
          <a:stretch/>
        </p:blipFill>
        <p:spPr>
          <a:xfrm>
            <a:off x="6183703" y="1217318"/>
            <a:ext cx="2697521" cy="13398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9FB5B1-8249-38E4-29F7-B4E641A3A2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473"/>
          <a:stretch/>
        </p:blipFill>
        <p:spPr>
          <a:xfrm>
            <a:off x="8316021" y="3142914"/>
            <a:ext cx="2697521" cy="26421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8A4EBE-8A48-3FC7-A054-A500D5A72247}"/>
              </a:ext>
            </a:extLst>
          </p:cNvPr>
          <p:cNvSpPr txBox="1"/>
          <p:nvPr/>
        </p:nvSpPr>
        <p:spPr>
          <a:xfrm>
            <a:off x="4610100" y="5911334"/>
            <a:ext cx="1644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PT</a:t>
            </a:r>
            <a:r>
              <a:rPr lang="zh-CN" altLang="en-US" dirty="0"/>
              <a:t>对称态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11F8979-3E14-536B-FD13-929E7F49576E}"/>
              </a:ext>
            </a:extLst>
          </p:cNvPr>
          <p:cNvSpPr txBox="1"/>
          <p:nvPr/>
        </p:nvSpPr>
        <p:spPr>
          <a:xfrm>
            <a:off x="8594806" y="5911334"/>
            <a:ext cx="213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PT</a:t>
            </a:r>
            <a:r>
              <a:rPr lang="zh-CN" altLang="en-US" dirty="0"/>
              <a:t>对称破缺态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24D181-0F41-85D5-836A-C1F6C12516F5}"/>
              </a:ext>
            </a:extLst>
          </p:cNvPr>
          <p:cNvSpPr txBox="1"/>
          <p:nvPr/>
        </p:nvSpPr>
        <p:spPr>
          <a:xfrm>
            <a:off x="7137400" y="2647339"/>
            <a:ext cx="1394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</a:t>
            </a:r>
            <a:r>
              <a:rPr lang="zh-CN" altLang="en-US" dirty="0"/>
              <a:t>附近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2FB9ABB-5F0C-44BB-74B1-89E9BF8FAD00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329429" y="3090815"/>
            <a:ext cx="1367577" cy="1335568"/>
          </a:xfrm>
          <a:prstGeom prst="line">
            <a:avLst/>
          </a:prstGeom>
          <a:ln w="190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803570E4-6FEA-8B89-33FD-3F5D64971C88}"/>
              </a:ext>
            </a:extLst>
          </p:cNvPr>
          <p:cNvCxnSpPr>
            <a:cxnSpLocks/>
          </p:cNvCxnSpPr>
          <p:nvPr/>
        </p:nvCxnSpPr>
        <p:spPr>
          <a:xfrm flipV="1">
            <a:off x="5337739" y="3041121"/>
            <a:ext cx="1416650" cy="1385262"/>
          </a:xfrm>
          <a:prstGeom prst="line">
            <a:avLst/>
          </a:prstGeom>
          <a:ln w="190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D5E0176-7BCE-761D-0CBD-F23508834C52}"/>
              </a:ext>
            </a:extLst>
          </p:cNvPr>
          <p:cNvCxnSpPr>
            <a:cxnSpLocks/>
          </p:cNvCxnSpPr>
          <p:nvPr/>
        </p:nvCxnSpPr>
        <p:spPr>
          <a:xfrm>
            <a:off x="5335779" y="4430665"/>
            <a:ext cx="1367577" cy="1335568"/>
          </a:xfrm>
          <a:prstGeom prst="line">
            <a:avLst/>
          </a:prstGeom>
          <a:ln w="190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DDBE5E8-86EE-9AB0-4AD1-E72AC76F0247}"/>
              </a:ext>
            </a:extLst>
          </p:cNvPr>
          <p:cNvCxnSpPr>
            <a:cxnSpLocks/>
          </p:cNvCxnSpPr>
          <p:nvPr/>
        </p:nvCxnSpPr>
        <p:spPr>
          <a:xfrm flipV="1">
            <a:off x="5344089" y="4380971"/>
            <a:ext cx="1416650" cy="1385262"/>
          </a:xfrm>
          <a:prstGeom prst="line">
            <a:avLst/>
          </a:prstGeom>
          <a:ln w="190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DA78128-DF67-FEFA-3D57-7851E44D3639}"/>
              </a:ext>
            </a:extLst>
          </p:cNvPr>
          <p:cNvCxnSpPr>
            <a:cxnSpLocks/>
          </p:cNvCxnSpPr>
          <p:nvPr/>
        </p:nvCxnSpPr>
        <p:spPr>
          <a:xfrm flipV="1">
            <a:off x="10360589" y="2877392"/>
            <a:ext cx="0" cy="1568462"/>
          </a:xfrm>
          <a:prstGeom prst="line">
            <a:avLst/>
          </a:prstGeom>
          <a:ln w="190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8B6DC4B-F62A-4FF5-1DB9-4DB25B15EC84}"/>
              </a:ext>
            </a:extLst>
          </p:cNvPr>
          <p:cNvCxnSpPr>
            <a:cxnSpLocks/>
          </p:cNvCxnSpPr>
          <p:nvPr/>
        </p:nvCxnSpPr>
        <p:spPr>
          <a:xfrm flipV="1">
            <a:off x="10360589" y="4527538"/>
            <a:ext cx="0" cy="1568462"/>
          </a:xfrm>
          <a:prstGeom prst="line">
            <a:avLst/>
          </a:prstGeom>
          <a:ln w="190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4029052-626F-700F-1240-17AF1AA3A957}"/>
              </a:ext>
            </a:extLst>
          </p:cNvPr>
          <p:cNvCxnSpPr>
            <a:cxnSpLocks/>
          </p:cNvCxnSpPr>
          <p:nvPr/>
        </p:nvCxnSpPr>
        <p:spPr>
          <a:xfrm flipH="1">
            <a:off x="9664781" y="3758599"/>
            <a:ext cx="1394389" cy="0"/>
          </a:xfrm>
          <a:prstGeom prst="line">
            <a:avLst/>
          </a:prstGeom>
          <a:ln w="190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F7B567E-54AF-E56E-01FF-0D479AD21FFA}"/>
              </a:ext>
            </a:extLst>
          </p:cNvPr>
          <p:cNvCxnSpPr>
            <a:cxnSpLocks/>
          </p:cNvCxnSpPr>
          <p:nvPr/>
        </p:nvCxnSpPr>
        <p:spPr>
          <a:xfrm flipH="1">
            <a:off x="9663394" y="5066651"/>
            <a:ext cx="1394389" cy="0"/>
          </a:xfrm>
          <a:prstGeom prst="line">
            <a:avLst/>
          </a:prstGeom>
          <a:ln w="19050">
            <a:solidFill>
              <a:schemeClr val="accent6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3044E067-C59F-4F2C-5726-28732AB33C70}"/>
              </a:ext>
            </a:extLst>
          </p:cNvPr>
          <p:cNvSpPr/>
          <p:nvPr/>
        </p:nvSpPr>
        <p:spPr>
          <a:xfrm rot="19467249">
            <a:off x="5207000" y="2369246"/>
            <a:ext cx="514350" cy="187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8537D4A3-A0EA-0849-83DD-7A7294EE22B1}"/>
              </a:ext>
            </a:extLst>
          </p:cNvPr>
          <p:cNvSpPr/>
          <p:nvPr/>
        </p:nvSpPr>
        <p:spPr>
          <a:xfrm rot="2248881">
            <a:off x="9114848" y="2369246"/>
            <a:ext cx="514350" cy="1879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3C2563D0-C0EE-C866-D309-D9DECDBE7F1A}"/>
              </a:ext>
            </a:extLst>
          </p:cNvPr>
          <p:cNvSpPr/>
          <p:nvPr/>
        </p:nvSpPr>
        <p:spPr>
          <a:xfrm>
            <a:off x="7023882" y="4248150"/>
            <a:ext cx="1042895" cy="279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0CADEE2-7D19-8F2E-B628-E337F3743395}"/>
              </a:ext>
            </a:extLst>
          </p:cNvPr>
          <p:cNvSpPr txBox="1"/>
          <p:nvPr/>
        </p:nvSpPr>
        <p:spPr>
          <a:xfrm>
            <a:off x="6876643" y="4023833"/>
            <a:ext cx="1337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主轴突然旋转</a:t>
            </a:r>
            <a:r>
              <a:rPr lang="en-US" altLang="zh-CN" sz="1200" b="1" dirty="0"/>
              <a:t>45°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573954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4C0E35-9D02-7A60-358A-7AE9611BE1B6}"/>
              </a:ext>
            </a:extLst>
          </p:cNvPr>
          <p:cNvSpPr txBox="1"/>
          <p:nvPr/>
        </p:nvSpPr>
        <p:spPr>
          <a:xfrm>
            <a:off x="697831" y="1058779"/>
            <a:ext cx="997417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目录</a:t>
            </a:r>
            <a:endParaRPr lang="en-US" altLang="zh-CN" sz="4000" b="1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/>
              <a:t>1</a:t>
            </a:r>
            <a:r>
              <a:rPr lang="zh-CN" altLang="en-US" sz="2800" dirty="0"/>
              <a:t>，非厄米超表面中例外点的观测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2</a:t>
            </a:r>
            <a:r>
              <a:rPr lang="zh-CN" altLang="en-US" sz="2800" dirty="0"/>
              <a:t>，借助太赫兹超表面在偏振空间操控</a:t>
            </a:r>
            <a:r>
              <a:rPr lang="en-US" altLang="zh-CN" sz="2800" dirty="0"/>
              <a:t>PT</a:t>
            </a:r>
            <a:r>
              <a:rPr lang="zh-CN" altLang="en-US" sz="2800" dirty="0"/>
              <a:t>对称性破缺</a:t>
            </a:r>
          </a:p>
        </p:txBody>
      </p:sp>
    </p:spTree>
    <p:extLst>
      <p:ext uri="{BB962C8B-B14F-4D97-AF65-F5344CB8AC3E}">
        <p14:creationId xmlns:p14="http://schemas.microsoft.com/office/powerpoint/2010/main" val="595696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060632-9F22-E2AC-374E-9B7C5B44D2A2}"/>
              </a:ext>
            </a:extLst>
          </p:cNvPr>
          <p:cNvSpPr txBox="1"/>
          <p:nvPr/>
        </p:nvSpPr>
        <p:spPr>
          <a:xfrm>
            <a:off x="405727" y="660064"/>
            <a:ext cx="617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，借助太赫兹超表面在偏振空间操控</a:t>
            </a:r>
            <a:r>
              <a:rPr lang="en-US" altLang="zh-CN" b="1" dirty="0"/>
              <a:t>PT</a:t>
            </a:r>
            <a:r>
              <a:rPr lang="zh-CN" altLang="en-US" b="1" dirty="0"/>
              <a:t>对称性破缺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9D54B2-64D3-6275-7FF7-ADA19EF0B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276" y="1165878"/>
            <a:ext cx="3650242" cy="523357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BAAD6BB-E677-D089-E525-D037F0EEF76B}"/>
              </a:ext>
            </a:extLst>
          </p:cNvPr>
          <p:cNvSpPr txBox="1"/>
          <p:nvPr/>
        </p:nvSpPr>
        <p:spPr>
          <a:xfrm>
            <a:off x="1435100" y="3318987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非对称传输</a:t>
            </a:r>
          </a:p>
        </p:txBody>
      </p:sp>
    </p:spTree>
    <p:extLst>
      <p:ext uri="{BB962C8B-B14F-4D97-AF65-F5344CB8AC3E}">
        <p14:creationId xmlns:p14="http://schemas.microsoft.com/office/powerpoint/2010/main" val="181536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060632-9F22-E2AC-374E-9B7C5B44D2A2}"/>
              </a:ext>
            </a:extLst>
          </p:cNvPr>
          <p:cNvSpPr txBox="1"/>
          <p:nvPr/>
        </p:nvSpPr>
        <p:spPr>
          <a:xfrm>
            <a:off x="405727" y="660064"/>
            <a:ext cx="617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，借助太赫兹超表面在偏振空间操控</a:t>
            </a:r>
            <a:r>
              <a:rPr lang="en-US" altLang="zh-CN" b="1" dirty="0"/>
              <a:t>PT</a:t>
            </a:r>
            <a:r>
              <a:rPr lang="zh-CN" altLang="en-US" b="1" dirty="0"/>
              <a:t>对称性破缺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ACD9DB-E184-10B7-5622-931D8D9E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317598"/>
            <a:ext cx="7226300" cy="30457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D1B015E-7606-78BB-EF28-15893E556EC4}"/>
              </a:ext>
            </a:extLst>
          </p:cNvPr>
          <p:cNvSpPr txBox="1"/>
          <p:nvPr/>
        </p:nvSpPr>
        <p:spPr>
          <a:xfrm>
            <a:off x="977900" y="1574800"/>
            <a:ext cx="317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Supplementary material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91D641A-5D7B-52A3-F71C-1C2395BCD9AB}"/>
              </a:ext>
            </a:extLst>
          </p:cNvPr>
          <p:cNvSpPr/>
          <p:nvPr/>
        </p:nvSpPr>
        <p:spPr>
          <a:xfrm>
            <a:off x="8185150" y="5153025"/>
            <a:ext cx="2616200" cy="934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可获得琼斯矩阵</a:t>
            </a:r>
          </a:p>
        </p:txBody>
      </p:sp>
    </p:spTree>
    <p:extLst>
      <p:ext uri="{BB962C8B-B14F-4D97-AF65-F5344CB8AC3E}">
        <p14:creationId xmlns:p14="http://schemas.microsoft.com/office/powerpoint/2010/main" val="742499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5C8B1D-0AF4-116E-38F9-FA2FCB14C883}"/>
              </a:ext>
            </a:extLst>
          </p:cNvPr>
          <p:cNvSpPr txBox="1"/>
          <p:nvPr/>
        </p:nvSpPr>
        <p:spPr>
          <a:xfrm>
            <a:off x="3552825" y="2647950"/>
            <a:ext cx="50863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/>
              <a:t>THANKS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7028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7109F5-E10E-373B-F9F5-46B46C92A4B0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8EBBE7-FC48-7571-0102-8DBA6165A137}"/>
              </a:ext>
            </a:extLst>
          </p:cNvPr>
          <p:cNvSpPr txBox="1"/>
          <p:nvPr/>
        </p:nvSpPr>
        <p:spPr>
          <a:xfrm>
            <a:off x="1250371" y="2245997"/>
            <a:ext cx="4178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例外点（</a:t>
            </a:r>
            <a:r>
              <a:rPr lang="en-US" altLang="zh-CN" b="1" dirty="0">
                <a:solidFill>
                  <a:srgbClr val="FF0000"/>
                </a:solidFill>
              </a:rPr>
              <a:t>exceptional point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是非厄米物理当中的一个重要概念，其表示参数空间中的</a:t>
            </a:r>
            <a:r>
              <a:rPr lang="zh-CN" altLang="en-US" b="1" dirty="0"/>
              <a:t>非厄米简并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CF7408-05F8-B957-F739-A9244DDDE36A}"/>
              </a:ext>
            </a:extLst>
          </p:cNvPr>
          <p:cNvSpPr txBox="1"/>
          <p:nvPr/>
        </p:nvSpPr>
        <p:spPr>
          <a:xfrm>
            <a:off x="744843" y="1156626"/>
            <a:ext cx="108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Ref: 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Park S H, Lee S G, Baek S, et al. Observation of an exceptional point in a non-Hermitian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metasurface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[J]. </a:t>
            </a: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Nanophotonics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9(5): 1031-1039.</a:t>
            </a:r>
            <a:endParaRPr lang="zh-CN" altLang="en-US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EA656C-D3E8-BD6E-79A1-23F7B99D5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58" y="3398072"/>
            <a:ext cx="3585210" cy="16592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60DA0E-8C7F-8B05-97C5-7990CDF0AC8A}"/>
              </a:ext>
            </a:extLst>
          </p:cNvPr>
          <p:cNvSpPr txBox="1"/>
          <p:nvPr/>
        </p:nvSpPr>
        <p:spPr>
          <a:xfrm>
            <a:off x="1421441" y="5220871"/>
            <a:ext cx="400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Hodaei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H, Miri M A, Heinrich M, et al. Parity-time–symmetric </a:t>
            </a:r>
            <a:r>
              <a:rPr lang="en-US" altLang="zh-CN" sz="12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microring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lasers[J]. Science, 2014, 346(6212): 975-978.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AFBD70-972D-4A8E-BB90-6C84BFBB52AB}"/>
                  </a:ext>
                </a:extLst>
              </p:cNvPr>
              <p:cNvSpPr txBox="1"/>
              <p:nvPr/>
            </p:nvSpPr>
            <p:spPr>
              <a:xfrm>
                <a:off x="6246718" y="2206721"/>
                <a:ext cx="4773584" cy="1898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根据</a:t>
                </a:r>
                <a:r>
                  <a:rPr lang="en-US" altLang="zh-CN" dirty="0" err="1"/>
                  <a:t>Wely</a:t>
                </a:r>
                <a:r>
                  <a:rPr lang="zh-CN" altLang="en-US" dirty="0"/>
                  <a:t>微扰理论，在例外点附近对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非厄米</a:t>
                </a:r>
                <a:r>
                  <a:rPr lang="zh-CN" altLang="en-US" dirty="0"/>
                  <a:t>哈密顿量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𝑉𝐷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施加微扰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那么本征值受到的扰动将不仅仅由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b="1" dirty="0"/>
                  <a:t>的范数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决定</m:t>
                    </m:r>
                  </m:oMath>
                </a14:m>
                <a:r>
                  <a:rPr lang="zh-CN" altLang="en-US" dirty="0"/>
                  <a:t>，还会受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zh-CN" altLang="en-US" b="1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1" dirty="0"/>
                  <a:t>条件数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的影响，具体来说即是如下的关系：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𝑐𝑜𝑛𝑑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)||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AFBD70-972D-4A8E-BB90-6C84BFBB5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718" y="2206721"/>
                <a:ext cx="4773584" cy="1898277"/>
              </a:xfrm>
              <a:prstGeom prst="rect">
                <a:avLst/>
              </a:prstGeom>
              <a:blipFill>
                <a:blip r:embed="rId3"/>
                <a:stretch>
                  <a:fillRect l="-1149" t="-1929" b="-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6529F3B-0E23-F552-820F-19FFE844EA5C}"/>
                  </a:ext>
                </a:extLst>
              </p:cNvPr>
              <p:cNvSpPr txBox="1"/>
              <p:nvPr/>
            </p:nvSpPr>
            <p:spPr>
              <a:xfrm>
                <a:off x="6602929" y="4321291"/>
                <a:ext cx="4132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例外点附近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𝑐𝑜𝑛𝑑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将会变得相当大以至于发散，所以会变得对微扰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相当敏感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6529F3B-0E23-F552-820F-19FFE844E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929" y="4321291"/>
                <a:ext cx="4132363" cy="646331"/>
              </a:xfrm>
              <a:prstGeom prst="rect">
                <a:avLst/>
              </a:prstGeom>
              <a:blipFill>
                <a:blip r:embed="rId4"/>
                <a:stretch>
                  <a:fillRect l="-1180" t="-5660" r="-1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ED87943-2ECA-C28F-DD45-D91CB1492334}"/>
              </a:ext>
            </a:extLst>
          </p:cNvPr>
          <p:cNvSpPr txBox="1"/>
          <p:nvPr/>
        </p:nvSpPr>
        <p:spPr>
          <a:xfrm>
            <a:off x="6927556" y="5215269"/>
            <a:ext cx="3843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Ashida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Y, Gong Z, Ueda M. Non-</a:t>
            </a:r>
            <a:r>
              <a:rPr lang="en-US" altLang="zh-CN" sz="12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hermitian</a:t>
            </a:r>
            <a:r>
              <a:rPr lang="en-US" altLang="zh-CN" sz="1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physics[J]. Advances in Physics, 2020, 69(3): 249-435. </a:t>
            </a:r>
          </a:p>
        </p:txBody>
      </p:sp>
    </p:spTree>
    <p:extLst>
      <p:ext uri="{BB962C8B-B14F-4D97-AF65-F5344CB8AC3E}">
        <p14:creationId xmlns:p14="http://schemas.microsoft.com/office/powerpoint/2010/main" val="57026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1CB512-0E52-92E8-BC91-FE545F095E33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0B4FDB-7D65-6053-B823-FA7A142C36BB}"/>
              </a:ext>
            </a:extLst>
          </p:cNvPr>
          <p:cNvSpPr txBox="1"/>
          <p:nvPr/>
        </p:nvSpPr>
        <p:spPr>
          <a:xfrm>
            <a:off x="1686298" y="1573476"/>
            <a:ext cx="835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PT</a:t>
            </a:r>
            <a:r>
              <a:rPr lang="zh-CN" altLang="en-US" dirty="0"/>
              <a:t>对称系统（一类具有</a:t>
            </a:r>
            <a:r>
              <a:rPr lang="zh-CN" altLang="en-US" b="1" dirty="0">
                <a:solidFill>
                  <a:srgbClr val="FF0000"/>
                </a:solidFill>
              </a:rPr>
              <a:t>实本征值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非厄米</a:t>
            </a:r>
            <a:r>
              <a:rPr lang="zh-CN" altLang="en-US" dirty="0"/>
              <a:t>系统）当中去探测例外点是相对容易的，因为例外点会作为</a:t>
            </a:r>
            <a:r>
              <a:rPr lang="en-US" altLang="zh-CN" b="1" dirty="0"/>
              <a:t>PT-exact phase</a:t>
            </a:r>
            <a:r>
              <a:rPr lang="zh-CN" altLang="en-US" dirty="0"/>
              <a:t>（本征值虚部为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b="1" dirty="0"/>
              <a:t>PT broken phase</a:t>
            </a:r>
            <a:r>
              <a:rPr lang="zh-CN" altLang="en-US" dirty="0"/>
              <a:t>（本征值以</a:t>
            </a:r>
            <a:r>
              <a:rPr lang="en-US" altLang="zh-CN" dirty="0"/>
              <a:t>conjugate pair</a:t>
            </a:r>
            <a:r>
              <a:rPr lang="zh-CN" altLang="en-US" dirty="0"/>
              <a:t>出现）的临界点。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8C573B-E31D-161E-1A79-4CEEF3DA5BC9}"/>
              </a:ext>
            </a:extLst>
          </p:cNvPr>
          <p:cNvSpPr txBox="1"/>
          <p:nvPr/>
        </p:nvSpPr>
        <p:spPr>
          <a:xfrm>
            <a:off x="1686298" y="2885699"/>
            <a:ext cx="848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本文的动机：</a:t>
            </a:r>
            <a:r>
              <a:rPr lang="zh-CN" altLang="en-US" dirty="0"/>
              <a:t>尝试对</a:t>
            </a:r>
            <a:r>
              <a:rPr lang="zh-CN" altLang="en-US" b="1" dirty="0"/>
              <a:t>任意情况（包括但不限于</a:t>
            </a:r>
            <a:r>
              <a:rPr lang="en-US" altLang="zh-CN" b="1" dirty="0"/>
              <a:t>PT</a:t>
            </a:r>
            <a:r>
              <a:rPr lang="zh-CN" altLang="en-US" b="1" dirty="0"/>
              <a:t>对称系统）下</a:t>
            </a:r>
            <a:r>
              <a:rPr lang="zh-CN" altLang="en-US" dirty="0"/>
              <a:t>的非厄米系统</a:t>
            </a:r>
            <a:r>
              <a:rPr lang="zh-CN" altLang="en-US" b="1" dirty="0">
                <a:solidFill>
                  <a:srgbClr val="FF0000"/>
                </a:solidFill>
              </a:rPr>
              <a:t>例外点</a:t>
            </a:r>
            <a:r>
              <a:rPr lang="zh-CN" altLang="en-US" dirty="0"/>
              <a:t>在参数空间中的位置进行确定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9F3FCD-BBAA-9102-A968-5C8ED5AF5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9" y="3765588"/>
            <a:ext cx="1720861" cy="1737134"/>
          </a:xfrm>
          <a:prstGeom prst="rect">
            <a:avLst/>
          </a:prstGeom>
        </p:spPr>
      </p:pic>
      <p:sp>
        <p:nvSpPr>
          <p:cNvPr id="8" name="左大括号 7">
            <a:extLst>
              <a:ext uri="{FF2B5EF4-FFF2-40B4-BE49-F238E27FC236}">
                <a16:creationId xmlns:a16="http://schemas.microsoft.com/office/drawing/2014/main" id="{0A24C062-2B28-7E5F-E55B-B7C989772248}"/>
              </a:ext>
            </a:extLst>
          </p:cNvPr>
          <p:cNvSpPr/>
          <p:nvPr/>
        </p:nvSpPr>
        <p:spPr>
          <a:xfrm>
            <a:off x="3681353" y="3920923"/>
            <a:ext cx="273133" cy="1555668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B74643-4174-5250-F4A6-826F33708B6B}"/>
              </a:ext>
            </a:extLst>
          </p:cNvPr>
          <p:cNvSpPr txBox="1"/>
          <p:nvPr/>
        </p:nvSpPr>
        <p:spPr>
          <a:xfrm>
            <a:off x="4174179" y="3989276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①同时改变</a:t>
            </a:r>
            <a:r>
              <a:rPr lang="zh-CN" altLang="en-US" b="1" dirty="0">
                <a:solidFill>
                  <a:srgbClr val="FF0000"/>
                </a:solidFill>
              </a:rPr>
              <a:t>入射光的频率</a:t>
            </a:r>
            <a:r>
              <a:rPr lang="zh-CN" altLang="en-US" dirty="0"/>
              <a:t>以及</a:t>
            </a:r>
            <a:r>
              <a:rPr lang="en-US" altLang="zh-CN" b="1" dirty="0">
                <a:solidFill>
                  <a:srgbClr val="FF0000"/>
                </a:solidFill>
              </a:rPr>
              <a:t>SRR</a:t>
            </a:r>
            <a:r>
              <a:rPr lang="zh-CN" altLang="en-US" b="1" dirty="0">
                <a:solidFill>
                  <a:srgbClr val="FF0000"/>
                </a:solidFill>
              </a:rPr>
              <a:t>之间的耦合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FD0895-A0DF-C08B-4F2D-00424EAEC111}"/>
              </a:ext>
            </a:extLst>
          </p:cNvPr>
          <p:cNvSpPr txBox="1"/>
          <p:nvPr/>
        </p:nvSpPr>
        <p:spPr>
          <a:xfrm>
            <a:off x="4189025" y="4698757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②同时改变</a:t>
            </a:r>
            <a:r>
              <a:rPr lang="zh-CN" altLang="en-US" b="1" dirty="0">
                <a:solidFill>
                  <a:srgbClr val="FF0000"/>
                </a:solidFill>
              </a:rPr>
              <a:t>入射光的频率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FF0000"/>
                </a:solidFill>
              </a:rPr>
              <a:t>入射角度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4381D33-86C8-7D58-4A19-2A8765720900}"/>
              </a:ext>
            </a:extLst>
          </p:cNvPr>
          <p:cNvSpPr txBox="1"/>
          <p:nvPr/>
        </p:nvSpPr>
        <p:spPr>
          <a:xfrm>
            <a:off x="4189025" y="5314641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借助</a:t>
            </a:r>
            <a:r>
              <a:rPr lang="zh-CN" altLang="en-US" b="1" dirty="0">
                <a:solidFill>
                  <a:srgbClr val="FF0000"/>
                </a:solidFill>
              </a:rPr>
              <a:t>能级交叉</a:t>
            </a:r>
            <a:r>
              <a:rPr lang="zh-CN" altLang="en-US" dirty="0"/>
              <a:t>、围绕例外点造成的</a:t>
            </a:r>
            <a:r>
              <a:rPr lang="zh-CN" altLang="en-US" b="1" dirty="0">
                <a:solidFill>
                  <a:srgbClr val="FF0000"/>
                </a:solidFill>
              </a:rPr>
              <a:t>本征态交换</a:t>
            </a:r>
            <a:r>
              <a:rPr lang="zh-CN" altLang="en-US" dirty="0"/>
              <a:t>、圆极化光的</a:t>
            </a:r>
            <a:r>
              <a:rPr lang="zh-CN" altLang="en-US" b="1" dirty="0">
                <a:solidFill>
                  <a:srgbClr val="FF0000"/>
                </a:solidFill>
              </a:rPr>
              <a:t>非对称传输</a:t>
            </a:r>
            <a:r>
              <a:rPr lang="zh-CN" altLang="en-US" dirty="0"/>
              <a:t>几个现象来确定例外点的存在。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1E23FD-C4DD-2FA9-4C8F-1A0C0A76530A}"/>
              </a:ext>
            </a:extLst>
          </p:cNvPr>
          <p:cNvSpPr txBox="1"/>
          <p:nvPr/>
        </p:nvSpPr>
        <p:spPr>
          <a:xfrm>
            <a:off x="1414651" y="5538853"/>
            <a:ext cx="270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相互正交的开口谐振环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55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CC9FBF1-B60D-1F04-6746-F22071921D02}"/>
              </a:ext>
            </a:extLst>
          </p:cNvPr>
          <p:cNvSpPr/>
          <p:nvPr/>
        </p:nvSpPr>
        <p:spPr>
          <a:xfrm>
            <a:off x="4040577" y="4001984"/>
            <a:ext cx="7344889" cy="23631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A6B7CA-E2A0-3A92-525D-ABC3D7D7FA72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6C2B38-920F-3B3A-7FF4-BF960C92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96" y="1114542"/>
            <a:ext cx="2372132" cy="2394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9CB2F-90D9-3928-897D-7334D4D973ED}"/>
                  </a:ext>
                </a:extLst>
              </p:cNvPr>
              <p:cNvSpPr txBox="1"/>
              <p:nvPr/>
            </p:nvSpPr>
            <p:spPr>
              <a:xfrm>
                <a:off x="4281055" y="1537855"/>
                <a:ext cx="6323610" cy="707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将这个单元结构以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有效偶极矩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/>
                  <a:t>来建模，其会与入射电场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dirty="0"/>
                  <a:t>强烈耦合。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59CB2F-90D9-3928-897D-7334D4D97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55" y="1537855"/>
                <a:ext cx="6323610" cy="707181"/>
              </a:xfrm>
              <a:prstGeom prst="rect">
                <a:avLst/>
              </a:prstGeom>
              <a:blipFill>
                <a:blip r:embed="rId3"/>
                <a:stretch>
                  <a:fillRect l="-771" t="-1724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76C549D-5C97-315F-BE9E-D8BFA2BBB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616" y="2753495"/>
            <a:ext cx="4893708" cy="1121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302E6E-9FFB-5B72-41BC-43FEB1E092C9}"/>
                  </a:ext>
                </a:extLst>
              </p:cNvPr>
              <p:cNvSpPr txBox="1"/>
              <p:nvPr/>
            </p:nvSpPr>
            <p:spPr>
              <a:xfrm>
                <a:off x="4281054" y="4186052"/>
                <a:ext cx="6863937" cy="1798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： 谐振频率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：   失谐量，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：   阻尼（假设为小阻尼，即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/>
                  <a:t>：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方向偶极矩造成的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方向辐射场（仅与</a:t>
                </a:r>
                <a:r>
                  <a:rPr lang="en-US" altLang="zh-CN" dirty="0"/>
                  <a:t>lattice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几何形状</a:t>
                </a:r>
                <a:r>
                  <a:rPr lang="zh-CN" altLang="en-US" dirty="0"/>
                  <a:t>有关，由于这里用的是方形，所以有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：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方向电场对应的耦合强度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302E6E-9FFB-5B72-41BC-43FEB1E09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054" y="4186052"/>
                <a:ext cx="6863937" cy="1798569"/>
              </a:xfrm>
              <a:prstGeom prst="rect">
                <a:avLst/>
              </a:prstGeom>
              <a:blipFill>
                <a:blip r:embed="rId5"/>
                <a:stretch>
                  <a:fillRect l="-710" t="-2034" r="-4085" b="-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7E9E753B-FA8C-A457-D4DE-491C2321C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68" y="3594251"/>
            <a:ext cx="2741093" cy="2286156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9221E3-2F9A-318A-B89F-19B36AD87AC1}"/>
              </a:ext>
            </a:extLst>
          </p:cNvPr>
          <p:cNvCxnSpPr>
            <a:cxnSpLocks/>
          </p:cNvCxnSpPr>
          <p:nvPr/>
        </p:nvCxnSpPr>
        <p:spPr>
          <a:xfrm>
            <a:off x="2241390" y="4037610"/>
            <a:ext cx="0" cy="140722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EC318E4-EB6D-6C9C-EADE-8E4509511D35}"/>
              </a:ext>
            </a:extLst>
          </p:cNvPr>
          <p:cNvSpPr txBox="1"/>
          <p:nvPr/>
        </p:nvSpPr>
        <p:spPr>
          <a:xfrm>
            <a:off x="783894" y="5965553"/>
            <a:ext cx="297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/>
              <a:t>两个开口谐振环具有</a:t>
            </a:r>
            <a:r>
              <a:rPr lang="zh-CN" altLang="en-US" sz="1200" b="1" dirty="0">
                <a:solidFill>
                  <a:srgbClr val="FF0000"/>
                </a:solidFill>
              </a:rPr>
              <a:t>相同的谐振频率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200" dirty="0"/>
              <a:t>(</a:t>
            </a:r>
            <a:r>
              <a:rPr lang="zh-CN" altLang="en-US" sz="1200" dirty="0"/>
              <a:t>仅仅是为了使得两单元结构</a:t>
            </a:r>
            <a:r>
              <a:rPr lang="zh-CN" altLang="en-US" sz="1200" b="1" dirty="0"/>
              <a:t>耦合</a:t>
            </a:r>
            <a:r>
              <a:rPr lang="zh-CN" altLang="en-US" sz="1200" b="1" dirty="0">
                <a:solidFill>
                  <a:srgbClr val="FF0000"/>
                </a:solidFill>
              </a:rPr>
              <a:t>最大化</a:t>
            </a:r>
            <a:r>
              <a:rPr lang="en-US" altLang="zh-CN" sz="1200" dirty="0"/>
              <a:t>)</a:t>
            </a:r>
            <a:endParaRPr lang="zh-CN" altLang="en-US" sz="12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6ED6A59-9672-5AE4-75DF-267584BF0D3C}"/>
              </a:ext>
            </a:extLst>
          </p:cNvPr>
          <p:cNvGrpSpPr/>
          <p:nvPr/>
        </p:nvGrpSpPr>
        <p:grpSpPr>
          <a:xfrm>
            <a:off x="9356629" y="4476511"/>
            <a:ext cx="363600" cy="345240"/>
            <a:chOff x="9356629" y="4476511"/>
            <a:chExt cx="36360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61FF442-73B2-E2FB-CFF9-07889C67CC32}"/>
                    </a:ext>
                  </a:extLst>
                </p14:cNvPr>
                <p14:cNvContentPartPr/>
                <p14:nvPr/>
              </p14:nvContentPartPr>
              <p14:xfrm>
                <a:off x="9372469" y="4476511"/>
                <a:ext cx="347760" cy="32724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61FF442-73B2-E2FB-CFF9-07889C67CC3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63469" y="4467511"/>
                  <a:ext cx="3654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B319560E-436D-3A1F-C4DD-FDF9E8E4CF32}"/>
                    </a:ext>
                  </a:extLst>
                </p14:cNvPr>
                <p14:cNvContentPartPr/>
                <p14:nvPr/>
              </p14:nvContentPartPr>
              <p14:xfrm>
                <a:off x="9356629" y="4619431"/>
                <a:ext cx="283680" cy="2023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B319560E-436D-3A1F-C4DD-FDF9E8E4CF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47989" y="4610431"/>
                  <a:ext cx="3013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5A6D44-C447-651E-60BE-195ED069FD8E}"/>
              </a:ext>
            </a:extLst>
          </p:cNvPr>
          <p:cNvGrpSpPr/>
          <p:nvPr/>
        </p:nvGrpSpPr>
        <p:grpSpPr>
          <a:xfrm>
            <a:off x="9874309" y="4149991"/>
            <a:ext cx="667080" cy="660960"/>
            <a:chOff x="9874309" y="4149991"/>
            <a:chExt cx="667080" cy="66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97EB2B5-C6A3-1FE9-E682-805069EDD525}"/>
                    </a:ext>
                  </a:extLst>
                </p14:cNvPr>
                <p14:cNvContentPartPr/>
                <p14:nvPr/>
              </p14:nvContentPartPr>
              <p14:xfrm>
                <a:off x="9874309" y="4387591"/>
                <a:ext cx="144360" cy="16596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97EB2B5-C6A3-1FE9-E682-805069EDD5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865309" y="4378591"/>
                  <a:ext cx="162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C3232BC2-D559-34BD-73D8-7FF47E58D3AE}"/>
                    </a:ext>
                  </a:extLst>
                </p14:cNvPr>
                <p14:cNvContentPartPr/>
                <p14:nvPr/>
              </p14:nvContentPartPr>
              <p14:xfrm>
                <a:off x="10110829" y="4149991"/>
                <a:ext cx="75240" cy="3726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C3232BC2-D559-34BD-73D8-7FF47E58D3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101829" y="4141351"/>
                  <a:ext cx="928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CD40DD7A-7335-9AF2-D9D8-6C67DE407C94}"/>
                    </a:ext>
                  </a:extLst>
                </p14:cNvPr>
                <p14:cNvContentPartPr/>
                <p14:nvPr/>
              </p14:nvContentPartPr>
              <p14:xfrm>
                <a:off x="10193629" y="4405591"/>
                <a:ext cx="138600" cy="40536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CD40DD7A-7335-9AF2-D9D8-6C67DE407C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84989" y="4396591"/>
                  <a:ext cx="1562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95B647C-53C2-0A74-DCDD-A53B9CB588EB}"/>
                    </a:ext>
                  </a:extLst>
                </p14:cNvPr>
                <p14:cNvContentPartPr/>
                <p14:nvPr/>
              </p14:nvContentPartPr>
              <p14:xfrm>
                <a:off x="10462189" y="4303351"/>
                <a:ext cx="79200" cy="1782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95B647C-53C2-0A74-DCDD-A53B9CB588E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53189" y="4294711"/>
                  <a:ext cx="96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5EA9B1A8-25D5-A0B6-3CFB-BD6C0591CDE9}"/>
                    </a:ext>
                  </a:extLst>
                </p14:cNvPr>
                <p14:cNvContentPartPr/>
                <p14:nvPr/>
              </p14:nvContentPartPr>
              <p14:xfrm>
                <a:off x="10515469" y="4625191"/>
                <a:ext cx="11520" cy="39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5EA9B1A8-25D5-A0B6-3CFB-BD6C0591CD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06829" y="4616191"/>
                  <a:ext cx="29160" cy="2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70760FF-68AB-28A0-FAF9-90D0B0C38403}"/>
              </a:ext>
            </a:extLst>
          </p:cNvPr>
          <p:cNvSpPr/>
          <p:nvPr/>
        </p:nvSpPr>
        <p:spPr>
          <a:xfrm>
            <a:off x="4435433" y="2351314"/>
            <a:ext cx="5896795" cy="4021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Q:</a:t>
            </a:r>
            <a:r>
              <a:rPr lang="zh-CN" altLang="en-US" b="1" dirty="0">
                <a:solidFill>
                  <a:schemeClr val="tx1"/>
                </a:solidFill>
              </a:rPr>
              <a:t>为什么使用有效偶极矩的方法来建模</a:t>
            </a:r>
            <a:r>
              <a:rPr lang="en-US" altLang="zh-CN" b="1" dirty="0">
                <a:solidFill>
                  <a:schemeClr val="tx1"/>
                </a:solidFill>
              </a:rPr>
              <a:t>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7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2B37AF0-8D9C-2B0B-E809-29A67653AB88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9BF915-5EBF-828D-E1E3-A8E083D29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209" y="1518642"/>
            <a:ext cx="4423442" cy="11915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8C4F09E-F170-7249-927A-249C5841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326" y="2783557"/>
            <a:ext cx="5787374" cy="2453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B78CB6-1DF0-E489-4A44-4D2B4893BF04}"/>
                  </a:ext>
                </a:extLst>
              </p:cNvPr>
              <p:cNvSpPr txBox="1"/>
              <p:nvPr/>
            </p:nvSpPr>
            <p:spPr>
              <a:xfrm>
                <a:off x="647206" y="2710167"/>
                <a:ext cx="2606633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选取两个独立变量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作为参数绘制出传输矩阵的本征值曲面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B78CB6-1DF0-E489-4A44-4D2B4893B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06" y="2710167"/>
                <a:ext cx="2606633" cy="945259"/>
              </a:xfrm>
              <a:prstGeom prst="rect">
                <a:avLst/>
              </a:prstGeom>
              <a:blipFill>
                <a:blip r:embed="rId4"/>
                <a:stretch>
                  <a:fillRect l="-1869" t="-387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05FB27E-F438-B808-F35C-A85F6F1B902E}"/>
                  </a:ext>
                </a:extLst>
              </p:cNvPr>
              <p:cNvSpPr/>
              <p:nvPr/>
            </p:nvSpPr>
            <p:spPr>
              <a:xfrm>
                <a:off x="647206" y="4096986"/>
                <a:ext cx="2250374" cy="104502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zh-CN" altLang="en-US" dirty="0"/>
                  <a:t>可以通过改变元胞内</a:t>
                </a:r>
                <a:r>
                  <a:rPr lang="en-US" altLang="zh-CN" dirty="0"/>
                  <a:t>SRR</a:t>
                </a:r>
                <a:r>
                  <a:rPr lang="zh-CN" altLang="en-US" dirty="0"/>
                  <a:t>之间的距离来控制</a:t>
                </a: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05FB27E-F438-B808-F35C-A85F6F1B90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06" y="4096986"/>
                <a:ext cx="2250374" cy="1045029"/>
              </a:xfrm>
              <a:prstGeom prst="round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E9D466-7CA8-EFAE-E20D-4E80B522C65C}"/>
                  </a:ext>
                </a:extLst>
              </p:cNvPr>
              <p:cNvSpPr txBox="1"/>
              <p:nvPr/>
            </p:nvSpPr>
            <p:spPr>
              <a:xfrm>
                <a:off x="2171700" y="5505450"/>
                <a:ext cx="7658100" cy="879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EP</a:t>
                </a:r>
                <a:r>
                  <a:rPr lang="zh-CN" altLang="en-US" dirty="0"/>
                  <a:t>位置为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，本征态分别是左旋圆偏振与右旋圆偏振态，本文中选取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左旋圆偏振态</a:t>
                </a:r>
                <a:r>
                  <a:rPr lang="zh-CN" altLang="en-US" dirty="0"/>
                  <a:t>作为奇点本征态，其在庞加莱球上对应着北极点。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E9D466-7CA8-EFAE-E20D-4E80B52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5505450"/>
                <a:ext cx="7658100" cy="879984"/>
              </a:xfrm>
              <a:prstGeom prst="rect">
                <a:avLst/>
              </a:prstGeom>
              <a:blipFill>
                <a:blip r:embed="rId6"/>
                <a:stretch>
                  <a:fillRect l="-636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65DD19C-BF2E-7A72-9E37-47D38AACD05B}"/>
                  </a:ext>
                </a:extLst>
              </p:cNvPr>
              <p:cNvSpPr/>
              <p:nvPr/>
            </p:nvSpPr>
            <p:spPr>
              <a:xfrm>
                <a:off x="8270875" y="1323257"/>
                <a:ext cx="3117850" cy="11915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计算</a:t>
                </a:r>
                <a:r>
                  <a:rPr lang="en-US" altLang="zh-CN" dirty="0"/>
                  <a:t>EP</a:t>
                </a:r>
                <a:r>
                  <a:rPr lang="zh-CN" altLang="en-US" dirty="0"/>
                  <a:t>的位置时，本文认为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可忽略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𝒙𝒙</m:t>
                        </m:r>
                      </m:sub>
                    </m:sSub>
                  </m:oMath>
                </a14:m>
                <a:r>
                  <a:rPr lang="zh-CN" altLang="en-US" dirty="0"/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最大</m:t>
                    </m:r>
                  </m:oMath>
                </a14:m>
                <a:r>
                  <a:rPr lang="zh-CN" altLang="en-US" dirty="0"/>
                  <a:t>贡献来源于临近元胞，而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zh-CN" altLang="en-US" dirty="0"/>
                  <a:t>则是主要源自元胞自身</a:t>
                </a: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565DD19C-BF2E-7A72-9E37-47D38AACD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75" y="1323257"/>
                <a:ext cx="3117850" cy="1191525"/>
              </a:xfrm>
              <a:prstGeom prst="roundRect">
                <a:avLst/>
              </a:prstGeom>
              <a:blipFill>
                <a:blip r:embed="rId7"/>
                <a:stretch>
                  <a:fillRect t="-3030" b="-8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29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2B37AF0-8D9C-2B0B-E809-29A67653AB88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95E541-3675-0D37-1946-8BA44F69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459" y="3263988"/>
            <a:ext cx="4423442" cy="10914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4F0C296-41B8-F936-C51B-225AADF27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159" y="1400816"/>
            <a:ext cx="4423442" cy="1191525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6A347A49-E8AD-1B5F-FFFB-3274DE646973}"/>
              </a:ext>
            </a:extLst>
          </p:cNvPr>
          <p:cNvSpPr/>
          <p:nvPr/>
        </p:nvSpPr>
        <p:spPr>
          <a:xfrm>
            <a:off x="5651230" y="2539690"/>
            <a:ext cx="406670" cy="7242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F5B6566-8C3C-9C7C-6D06-69ABDF63BBF1}"/>
                  </a:ext>
                </a:extLst>
              </p:cNvPr>
              <p:cNvSpPr/>
              <p:nvPr/>
            </p:nvSpPr>
            <p:spPr>
              <a:xfrm>
                <a:off x="2736443" y="2617653"/>
                <a:ext cx="2292350" cy="6149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1F5B6566-8C3C-9C7C-6D06-69ABDF63B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443" y="2617653"/>
                <a:ext cx="2292350" cy="61498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E4A70BF4-37F1-CF85-69E2-C92B5F47666B}"/>
              </a:ext>
            </a:extLst>
          </p:cNvPr>
          <p:cNvSpPr/>
          <p:nvPr/>
        </p:nvSpPr>
        <p:spPr>
          <a:xfrm>
            <a:off x="4102016" y="3304297"/>
            <a:ext cx="1822534" cy="10510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469F66-6702-472E-43A6-AB5C767A5E06}"/>
              </a:ext>
            </a:extLst>
          </p:cNvPr>
          <p:cNvSpPr txBox="1"/>
          <p:nvPr/>
        </p:nvSpPr>
        <p:spPr>
          <a:xfrm>
            <a:off x="3674817" y="4402861"/>
            <a:ext cx="2676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这一项是单位矩阵的倍数，不对偏振本征态产生影响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887BC26-AB8C-5291-86FE-EF67D651DD1F}"/>
              </a:ext>
            </a:extLst>
          </p:cNvPr>
          <p:cNvGrpSpPr/>
          <p:nvPr/>
        </p:nvGrpSpPr>
        <p:grpSpPr>
          <a:xfrm>
            <a:off x="1587390" y="4673090"/>
            <a:ext cx="1950840" cy="1220400"/>
            <a:chOff x="1587390" y="4673090"/>
            <a:chExt cx="1950840" cy="12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73E2CEFA-9BA2-C2E4-38EA-FC06C4EE5843}"/>
                    </a:ext>
                  </a:extLst>
                </p14:cNvPr>
                <p14:cNvContentPartPr/>
                <p14:nvPr/>
              </p14:nvContentPartPr>
              <p14:xfrm>
                <a:off x="2343030" y="4858850"/>
                <a:ext cx="1033920" cy="24660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73E2CEFA-9BA2-C2E4-38EA-FC06C4EE58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34030" y="4850210"/>
                  <a:ext cx="1051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24C3FEE6-8897-4590-371D-737F002720CE}"/>
                    </a:ext>
                  </a:extLst>
                </p14:cNvPr>
                <p14:cNvContentPartPr/>
                <p14:nvPr/>
              </p14:nvContentPartPr>
              <p14:xfrm>
                <a:off x="3327270" y="4673090"/>
                <a:ext cx="210960" cy="31320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24C3FEE6-8897-4590-371D-737F002720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8270" y="4664450"/>
                  <a:ext cx="228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60A83BD0-969E-1D48-E0B9-9D3797804A66}"/>
                    </a:ext>
                  </a:extLst>
                </p14:cNvPr>
                <p14:cNvContentPartPr/>
                <p14:nvPr/>
              </p14:nvContentPartPr>
              <p14:xfrm>
                <a:off x="1587390" y="5333690"/>
                <a:ext cx="262800" cy="1972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60A83BD0-969E-1D48-E0B9-9D3797804A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8390" y="5325050"/>
                  <a:ext cx="2804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9F565D17-28D6-9C7F-1738-6324AFB05370}"/>
                    </a:ext>
                  </a:extLst>
                </p14:cNvPr>
                <p14:cNvContentPartPr/>
                <p14:nvPr/>
              </p14:nvContentPartPr>
              <p14:xfrm>
                <a:off x="1903830" y="5149370"/>
                <a:ext cx="142200" cy="41940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9F565D17-28D6-9C7F-1738-6324AFB053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95190" y="5140730"/>
                  <a:ext cx="1598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227E869-46B8-3FE7-2D03-CD9E77B67E82}"/>
                    </a:ext>
                  </a:extLst>
                </p14:cNvPr>
                <p14:cNvContentPartPr/>
                <p14:nvPr/>
              </p14:nvContentPartPr>
              <p14:xfrm>
                <a:off x="2036310" y="5371490"/>
                <a:ext cx="147960" cy="52200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227E869-46B8-3FE7-2D03-CD9E77B67E8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7310" y="5362850"/>
                  <a:ext cx="16560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B62FFC0A-EAE4-B210-B2CD-987AA8A3FD77}"/>
                    </a:ext>
                  </a:extLst>
                </p14:cNvPr>
                <p14:cNvContentPartPr/>
                <p14:nvPr/>
              </p14:nvContentPartPr>
              <p14:xfrm>
                <a:off x="2336550" y="5321810"/>
                <a:ext cx="65160" cy="17244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B62FFC0A-EAE4-B210-B2CD-987AA8A3FD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27550" y="5313170"/>
                  <a:ext cx="82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8FFE7C95-76BD-7B38-9EC0-94AC86E758D5}"/>
                    </a:ext>
                  </a:extLst>
                </p14:cNvPr>
                <p14:cNvContentPartPr/>
                <p14:nvPr/>
              </p14:nvContentPartPr>
              <p14:xfrm>
                <a:off x="2355630" y="5632130"/>
                <a:ext cx="23400" cy="504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8FFE7C95-76BD-7B38-9EC0-94AC86E758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6630" y="5623490"/>
                  <a:ext cx="41040" cy="22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4658BA32-E2FA-6127-2E7D-FF0DFB73F0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27006" y="4148590"/>
            <a:ext cx="4243351" cy="23464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D70F785-EFB6-9650-438A-63CD9E07CBCB}"/>
                  </a:ext>
                </a:extLst>
              </p:cNvPr>
              <p:cNvSpPr txBox="1"/>
              <p:nvPr/>
            </p:nvSpPr>
            <p:spPr>
              <a:xfrm>
                <a:off x="8072181" y="3773499"/>
                <a:ext cx="320479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不理解这里要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dirty="0"/>
                  <a:t>的逻辑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D70F785-EFB6-9650-438A-63CD9E07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181" y="3773499"/>
                <a:ext cx="3204796" cy="391261"/>
              </a:xfrm>
              <a:prstGeom prst="rect">
                <a:avLst/>
              </a:prstGeom>
              <a:blipFill>
                <a:blip r:embed="rId20"/>
                <a:stretch>
                  <a:fillRect l="-1521" t="-6250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53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162C3B-6313-A435-9EBC-CB7188C90B87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74F45-5968-066E-0A08-CD8534FA13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472" b="-70"/>
          <a:stretch/>
        </p:blipFill>
        <p:spPr>
          <a:xfrm>
            <a:off x="3044041" y="3487198"/>
            <a:ext cx="6103917" cy="28546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DC4AE5-F4B9-B787-5C7E-E754D3BFA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250"/>
          <a:stretch/>
        </p:blipFill>
        <p:spPr>
          <a:xfrm>
            <a:off x="3647691" y="1222445"/>
            <a:ext cx="2492689" cy="22600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5BC228-C4E7-02D6-8D4B-E6E15AD2E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57" r="-1"/>
          <a:stretch/>
        </p:blipFill>
        <p:spPr>
          <a:xfrm>
            <a:off x="6095999" y="1125920"/>
            <a:ext cx="2919351" cy="2453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E5E0EC-3027-7640-46B0-CFCCF24F7A3E}"/>
                  </a:ext>
                </a:extLst>
              </p:cNvPr>
              <p:cNvSpPr txBox="1"/>
              <p:nvPr/>
            </p:nvSpPr>
            <p:spPr>
              <a:xfrm>
                <a:off x="489856" y="2732885"/>
                <a:ext cx="2373993" cy="1499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由于非厄米简并点附近独特的拓扑特征，在给定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zh-CN" altLang="en-US" dirty="0"/>
                  <a:t>的条件下得到的本征值能带将会出现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闭合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-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打开的变换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4E5E0EC-3027-7640-46B0-CFCCF24F7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2732885"/>
                <a:ext cx="2373993" cy="1499257"/>
              </a:xfrm>
              <a:prstGeom prst="rect">
                <a:avLst/>
              </a:prstGeom>
              <a:blipFill>
                <a:blip r:embed="rId4"/>
                <a:stretch>
                  <a:fillRect l="-2051" t="-2033" r="-2051" b="-5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64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D42CF7A-C5AC-1513-2A47-E643C06D6F3C}"/>
              </a:ext>
            </a:extLst>
          </p:cNvPr>
          <p:cNvSpPr txBox="1"/>
          <p:nvPr/>
        </p:nvSpPr>
        <p:spPr>
          <a:xfrm>
            <a:off x="405727" y="660064"/>
            <a:ext cx="45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，非厄米超表面中例外点的观测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0132F2-6192-3936-E710-7596B5D2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34" y="1423575"/>
            <a:ext cx="10592617" cy="37956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ACF345-A127-4F36-2B5D-621BC4924E5E}"/>
              </a:ext>
            </a:extLst>
          </p:cNvPr>
          <p:cNvSpPr txBox="1"/>
          <p:nvPr/>
        </p:nvSpPr>
        <p:spPr>
          <a:xfrm>
            <a:off x="2425321" y="5326475"/>
            <a:ext cx="181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Poincare sphere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AF8D6B-D6D5-7A99-E7D3-8F95DCA4607C}"/>
              </a:ext>
            </a:extLst>
          </p:cNvPr>
          <p:cNvSpPr txBox="1"/>
          <p:nvPr/>
        </p:nvSpPr>
        <p:spPr>
          <a:xfrm>
            <a:off x="6464300" y="5334000"/>
            <a:ext cx="381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本征态交换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69C58EF-11A9-A174-616E-5E4A2A6F4145}"/>
              </a:ext>
            </a:extLst>
          </p:cNvPr>
          <p:cNvSpPr/>
          <p:nvPr/>
        </p:nvSpPr>
        <p:spPr>
          <a:xfrm>
            <a:off x="5568950" y="529025"/>
            <a:ext cx="5995463" cy="1251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在参数空间中围绕着例外点转</a:t>
            </a:r>
            <a:r>
              <a:rPr lang="zh-CN" altLang="en-US" b="1" dirty="0">
                <a:solidFill>
                  <a:srgbClr val="FF0000"/>
                </a:solidFill>
              </a:rPr>
              <a:t>一圈</a:t>
            </a:r>
            <a:r>
              <a:rPr lang="zh-CN" altLang="en-US" dirty="0"/>
              <a:t>，对应在左侧的庞加莱球上围绕北极点的</a:t>
            </a:r>
            <a:r>
              <a:rPr lang="zh-CN" altLang="en-US" b="1" dirty="0"/>
              <a:t>左旋圆偏振态</a:t>
            </a:r>
            <a:r>
              <a:rPr lang="zh-CN" altLang="en-US" dirty="0"/>
              <a:t>转</a:t>
            </a:r>
            <a:r>
              <a:rPr lang="zh-CN" altLang="en-US" b="1" dirty="0">
                <a:solidFill>
                  <a:srgbClr val="FF0000"/>
                </a:solidFill>
              </a:rPr>
              <a:t>半圈</a:t>
            </a:r>
            <a:r>
              <a:rPr lang="zh-CN" altLang="en-US" dirty="0"/>
              <a:t>，也就是说在参数空间绕</a:t>
            </a:r>
            <a:r>
              <a:rPr lang="zh-CN" altLang="en-US" b="1" dirty="0">
                <a:solidFill>
                  <a:srgbClr val="FF0000"/>
                </a:solidFill>
              </a:rPr>
              <a:t>两整圈</a:t>
            </a:r>
            <a:r>
              <a:rPr lang="zh-CN" altLang="en-US" dirty="0"/>
              <a:t>才能回到原来的状态。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6864722-FB19-E8F8-B6E6-E38F00E67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10" y="5703332"/>
            <a:ext cx="1730507" cy="402037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DC81FC7-77F5-3A47-29CA-8E47731CF229}"/>
              </a:ext>
            </a:extLst>
          </p:cNvPr>
          <p:cNvSpPr/>
          <p:nvPr/>
        </p:nvSpPr>
        <p:spPr>
          <a:xfrm>
            <a:off x="749300" y="5798050"/>
            <a:ext cx="6013450" cy="9646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近期也有学者对基于围绕例外点产生的本征态</a:t>
            </a:r>
            <a:r>
              <a:rPr lang="en-US" altLang="zh-CN" dirty="0"/>
              <a:t>swapping</a:t>
            </a:r>
            <a:r>
              <a:rPr lang="zh-CN" altLang="en-US" dirty="0"/>
              <a:t>现象利用</a:t>
            </a:r>
            <a:r>
              <a:rPr lang="zh-CN" altLang="en-US" b="1" dirty="0">
                <a:solidFill>
                  <a:srgbClr val="FF0000"/>
                </a:solidFill>
              </a:rPr>
              <a:t>扭结理论</a:t>
            </a:r>
            <a:r>
              <a:rPr lang="zh-CN" altLang="en-US" dirty="0"/>
              <a:t>进行了深入研究，十分有趣。</a:t>
            </a:r>
            <a:endParaRPr lang="en-US" altLang="zh-CN" dirty="0"/>
          </a:p>
          <a:p>
            <a:pPr algn="ctr"/>
            <a:r>
              <a:rPr lang="zh-CN" altLang="en-US" dirty="0"/>
              <a:t>例如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arXiv:2204.08052v2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68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7178</TotalTime>
  <Words>1402</Words>
  <Application>Microsoft Office PowerPoint</Application>
  <PresentationFormat>宽屏</PresentationFormat>
  <Paragraphs>101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润泽 刘</dc:creator>
  <cp:lastModifiedBy>润泽 刘</cp:lastModifiedBy>
  <cp:revision>20</cp:revision>
  <dcterms:created xsi:type="dcterms:W3CDTF">2023-07-12T08:02:19Z</dcterms:created>
  <dcterms:modified xsi:type="dcterms:W3CDTF">2023-08-28T12:18:19Z</dcterms:modified>
</cp:coreProperties>
</file>