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8" r:id="rId2"/>
    <p:sldId id="257" r:id="rId3"/>
    <p:sldId id="256"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73" autoAdjust="0"/>
  </p:normalViewPr>
  <p:slideViewPr>
    <p:cSldViewPr snapToGrid="0">
      <p:cViewPr varScale="1">
        <p:scale>
          <a:sx n="100" d="100"/>
          <a:sy n="100" d="100"/>
        </p:scale>
        <p:origin x="42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F8FC99-F37F-4107-BCF1-E594700E2ED2}" type="datetimeFigureOut">
              <a:rPr lang="zh-CN" altLang="en-US" smtClean="0"/>
              <a:t>2024/6/5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87CDA-870E-47E7-A770-856063F36272}" type="slidenum">
              <a:rPr lang="zh-CN" altLang="en-US" smtClean="0"/>
              <a:t>‹#›</a:t>
            </a:fld>
            <a:endParaRPr lang="zh-CN" altLang="en-US"/>
          </a:p>
        </p:txBody>
      </p:sp>
    </p:spTree>
    <p:extLst>
      <p:ext uri="{BB962C8B-B14F-4D97-AF65-F5344CB8AC3E}">
        <p14:creationId xmlns:p14="http://schemas.microsoft.com/office/powerpoint/2010/main" val="319680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我们分析了存在一般非马尔可夫相位噪声的局部相位估计的精度边界。在非马尔可夫情形下，证明了严格马尔可夫</a:t>
            </a:r>
            <a:r>
              <a:rPr lang="en-US" altLang="zh-CN" dirty="0"/>
              <a:t>dephasing</a:t>
            </a:r>
            <a:r>
              <a:rPr lang="zh-CN" altLang="en-US" dirty="0"/>
              <a:t>条件下的乘积态和最大纠缠态的计量等价性失效。使用物理现实的有限带宽</a:t>
            </a:r>
            <a:r>
              <a:rPr lang="en-US" altLang="zh-CN" dirty="0"/>
              <a:t>dephasing</a:t>
            </a:r>
            <a:r>
              <a:rPr lang="zh-CN" altLang="en-US" dirty="0"/>
              <a:t>环境的精确可解模型，我们证明了随后的非马尔可夫动力学使量子相关状态优于使用其他相同资源的基于不相关状态的计量策略。我们表明，这一结论是系统和环境的全局状态的相干动力学的直接结果，因此所获得的与粒子数量的标度，超过了标准量子极限，但没有达到海森堡分辨率，具有超越特定模型的一般有效性。这与在一般马尔可夫噪声下遇到的情况形成鲜明对比，在一般情况下，任意少量的噪声足以恢复标准量子极限所规定的尺度。</a:t>
            </a:r>
          </a:p>
        </p:txBody>
      </p:sp>
      <p:sp>
        <p:nvSpPr>
          <p:cNvPr id="4" name="灯片编号占位符 3"/>
          <p:cNvSpPr>
            <a:spLocks noGrp="1"/>
          </p:cNvSpPr>
          <p:nvPr>
            <p:ph type="sldNum" sz="quarter" idx="5"/>
          </p:nvPr>
        </p:nvSpPr>
        <p:spPr/>
        <p:txBody>
          <a:bodyPr/>
          <a:lstStyle/>
          <a:p>
            <a:fld id="{F6B87CDA-870E-47E7-A770-856063F36272}" type="slidenum">
              <a:rPr lang="zh-CN" altLang="en-US" smtClean="0"/>
              <a:t>2</a:t>
            </a:fld>
            <a:endParaRPr lang="zh-CN" altLang="en-US"/>
          </a:p>
        </p:txBody>
      </p:sp>
    </p:spTree>
    <p:extLst>
      <p:ext uri="{BB962C8B-B14F-4D97-AF65-F5344CB8AC3E}">
        <p14:creationId xmlns:p14="http://schemas.microsoft.com/office/powerpoint/2010/main" val="347330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highlight>
                  <a:srgbClr val="FFFFFF"/>
                </a:highlight>
                <a:latin typeface="等线" panose="02010600030101010101" pitchFamily="2" charset="-122"/>
                <a:ea typeface="等线" panose="02010600030101010101" pitchFamily="2" charset="-122"/>
              </a:rPr>
              <a:t>本工作</a:t>
            </a:r>
            <a:r>
              <a:rPr lang="zh-CN" altLang="en-US" b="0" i="0" dirty="0">
                <a:solidFill>
                  <a:srgbClr val="000000"/>
                </a:solidFill>
                <a:effectLst/>
                <a:highlight>
                  <a:srgbClr val="FFFFFF"/>
                </a:highlight>
                <a:latin typeface="等线" panose="02010600030101010101" pitchFamily="2" charset="-122"/>
                <a:ea typeface="等线" panose="02010600030101010101" pitchFamily="2" charset="-122"/>
              </a:rPr>
              <a:t>应用</a:t>
            </a:r>
            <a:r>
              <a:rPr lang="en-US" altLang="zh-CN" b="0" i="0" dirty="0">
                <a:solidFill>
                  <a:srgbClr val="000000"/>
                </a:solidFill>
                <a:effectLst/>
                <a:highlight>
                  <a:srgbClr val="FFFFFF"/>
                </a:highlight>
                <a:latin typeface="等线" panose="02010600030101010101" pitchFamily="2" charset="-122"/>
                <a:ea typeface="等线" panose="02010600030101010101" pitchFamily="2" charset="-122"/>
              </a:rPr>
              <a:t>bath-engineering</a:t>
            </a:r>
            <a:r>
              <a:rPr lang="zh-CN" altLang="en-US" b="0" i="0" dirty="0">
                <a:solidFill>
                  <a:srgbClr val="000000"/>
                </a:solidFill>
                <a:effectLst/>
                <a:highlight>
                  <a:srgbClr val="FFFFFF"/>
                </a:highlight>
                <a:latin typeface="等线" panose="02010600030101010101" pitchFamily="2" charset="-122"/>
                <a:ea typeface="等线" panose="02010600030101010101" pitchFamily="2" charset="-122"/>
              </a:rPr>
              <a:t>技术来模拟高精度的非马尔可夫环境。类似于经典的拉姆齐干涉，首先将初始态制备到叠加态，然后让其在经过时间调制的哈密顿量下演化。虽然单次演化依然是幺正的，我们可以通过多次实验取平均值来模拟退相干。</a:t>
            </a:r>
            <a:r>
              <a:rPr lang="en-US" altLang="zh-CN" b="0" i="0" dirty="0">
                <a:solidFill>
                  <a:srgbClr val="000000"/>
                </a:solidFill>
                <a:effectLst/>
                <a:highlight>
                  <a:srgbClr val="FFFFFF"/>
                </a:highlight>
                <a:latin typeface="等线" panose="02010600030101010101" pitchFamily="2" charset="-122"/>
                <a:ea typeface="等线" panose="02010600030101010101" pitchFamily="2" charset="-122"/>
              </a:rPr>
              <a:t>Bath-engineering</a:t>
            </a:r>
            <a:r>
              <a:rPr lang="zh-CN" altLang="en-US" b="0" i="0" dirty="0">
                <a:solidFill>
                  <a:srgbClr val="000000"/>
                </a:solidFill>
                <a:effectLst/>
                <a:highlight>
                  <a:srgbClr val="FFFFFF"/>
                </a:highlight>
                <a:latin typeface="等线" panose="02010600030101010101" pitchFamily="2" charset="-122"/>
                <a:ea typeface="等线" panose="02010600030101010101" pitchFamily="2" charset="-122"/>
              </a:rPr>
              <a:t>的核心就是在初始的时候制备大量相同的初态，并让它们在不同的哈密顿量下演化一段时间。由于每个初态感受到的进动频率不一样，它们最终积累的相位也会不同。将末态进行系综（时间）平均，理论上就可以模拟纯退相干环境</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6B87CDA-870E-47E7-A770-856063F36272}" type="slidenum">
              <a:rPr lang="zh-CN" altLang="en-US" smtClean="0"/>
              <a:t>3</a:t>
            </a:fld>
            <a:endParaRPr lang="zh-CN" altLang="en-US"/>
          </a:p>
        </p:txBody>
      </p:sp>
    </p:spTree>
    <p:extLst>
      <p:ext uri="{BB962C8B-B14F-4D97-AF65-F5344CB8AC3E}">
        <p14:creationId xmlns:p14="http://schemas.microsoft.com/office/powerpoint/2010/main" val="172968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本文的</a:t>
            </a:r>
            <a:r>
              <a:rPr lang="en-US" altLang="zh-CN" dirty="0"/>
              <a:t>idea</a:t>
            </a:r>
            <a:r>
              <a:rPr lang="zh-CN" altLang="en-US" dirty="0"/>
              <a:t>基于两点：</a:t>
            </a:r>
            <a:r>
              <a:rPr lang="en-US" altLang="zh-CN" dirty="0"/>
              <a:t>1</a:t>
            </a:r>
            <a:r>
              <a:rPr lang="zh-CN" altLang="en-US" dirty="0"/>
              <a:t>：可以利用耗散来裁剪可行的希尔伯特空间进而改变有效哈密顿量；</a:t>
            </a:r>
            <a:r>
              <a:rPr lang="en-US" altLang="zh-CN" dirty="0"/>
              <a:t>2</a:t>
            </a:r>
            <a:r>
              <a:rPr lang="zh-CN" altLang="en-US" dirty="0"/>
              <a:t>：具有非平凡贝利曲率的约束布洛赫能带中位置算符不可交换。第一点导致量子芝诺效应，第二点和反常霍尔效应具有同样的物理</a:t>
            </a:r>
          </a:p>
        </p:txBody>
      </p:sp>
      <p:sp>
        <p:nvSpPr>
          <p:cNvPr id="4" name="灯片编号占位符 3"/>
          <p:cNvSpPr>
            <a:spLocks noGrp="1"/>
          </p:cNvSpPr>
          <p:nvPr>
            <p:ph type="sldNum" sz="quarter" idx="5"/>
          </p:nvPr>
        </p:nvSpPr>
        <p:spPr/>
        <p:txBody>
          <a:bodyPr/>
          <a:lstStyle/>
          <a:p>
            <a:fld id="{F6B87CDA-870E-47E7-A770-856063F36272}" type="slidenum">
              <a:rPr lang="zh-CN" altLang="en-US" smtClean="0"/>
              <a:t>4</a:t>
            </a:fld>
            <a:endParaRPr lang="zh-CN" altLang="en-US"/>
          </a:p>
        </p:txBody>
      </p:sp>
    </p:spTree>
    <p:extLst>
      <p:ext uri="{BB962C8B-B14F-4D97-AF65-F5344CB8AC3E}">
        <p14:creationId xmlns:p14="http://schemas.microsoft.com/office/powerpoint/2010/main" val="311896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C6379-C729-CBED-A4F9-3E9F05D709C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D6D071C-1143-80BC-E65B-B0F9323930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436CEC-6D46-48CA-C1DB-3D5C3413C88C}"/>
              </a:ext>
            </a:extLst>
          </p:cNvPr>
          <p:cNvSpPr>
            <a:spLocks noGrp="1"/>
          </p:cNvSpPr>
          <p:nvPr>
            <p:ph type="dt" sz="half" idx="10"/>
          </p:nvPr>
        </p:nvSpPr>
        <p:spPr/>
        <p:txBody>
          <a:bodyPr/>
          <a:lstStyle/>
          <a:p>
            <a:fld id="{6DFB0135-3D07-4F8A-8C89-9771A814899A}" type="datetimeFigureOut">
              <a:rPr lang="zh-CN" altLang="en-US" smtClean="0"/>
              <a:t>2024/6/5</a:t>
            </a:fld>
            <a:endParaRPr lang="zh-CN" altLang="en-US"/>
          </a:p>
        </p:txBody>
      </p:sp>
      <p:sp>
        <p:nvSpPr>
          <p:cNvPr id="5" name="页脚占位符 4">
            <a:extLst>
              <a:ext uri="{FF2B5EF4-FFF2-40B4-BE49-F238E27FC236}">
                <a16:creationId xmlns:a16="http://schemas.microsoft.com/office/drawing/2014/main" id="{6547385F-811B-EB2D-D197-9C59419958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D3B486-C14F-E1C3-03FC-2BCE753DD456}"/>
              </a:ext>
            </a:extLst>
          </p:cNvPr>
          <p:cNvSpPr>
            <a:spLocks noGrp="1"/>
          </p:cNvSpPr>
          <p:nvPr>
            <p:ph type="sldNum" sz="quarter" idx="12"/>
          </p:nvPr>
        </p:nvSpPr>
        <p:spPr/>
        <p:txBody>
          <a:bodyPr/>
          <a:lstStyle/>
          <a:p>
            <a:fld id="{6B4AD053-F177-4B17-A69D-4134C183ECEB}" type="slidenum">
              <a:rPr lang="zh-CN" altLang="en-US" smtClean="0"/>
              <a:t>‹#›</a:t>
            </a:fld>
            <a:endParaRPr lang="zh-CN" altLang="en-US"/>
          </a:p>
        </p:txBody>
      </p:sp>
    </p:spTree>
    <p:extLst>
      <p:ext uri="{BB962C8B-B14F-4D97-AF65-F5344CB8AC3E}">
        <p14:creationId xmlns:p14="http://schemas.microsoft.com/office/powerpoint/2010/main" val="119543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5E3EA-634A-2D92-6325-95EFC117B0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0BC8CF-F023-4104-4EF4-F27900D67B8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DEB703-FFAB-FC79-6829-B3F1E9559F40}"/>
              </a:ext>
            </a:extLst>
          </p:cNvPr>
          <p:cNvSpPr>
            <a:spLocks noGrp="1"/>
          </p:cNvSpPr>
          <p:nvPr>
            <p:ph type="dt" sz="half" idx="10"/>
          </p:nvPr>
        </p:nvSpPr>
        <p:spPr/>
        <p:txBody>
          <a:bodyPr/>
          <a:lstStyle/>
          <a:p>
            <a:fld id="{6DFB0135-3D07-4F8A-8C89-9771A814899A}" type="datetimeFigureOut">
              <a:rPr lang="zh-CN" altLang="en-US" smtClean="0"/>
              <a:t>2024/6/5</a:t>
            </a:fld>
            <a:endParaRPr lang="zh-CN" altLang="en-US"/>
          </a:p>
        </p:txBody>
      </p:sp>
      <p:sp>
        <p:nvSpPr>
          <p:cNvPr id="5" name="页脚占位符 4">
            <a:extLst>
              <a:ext uri="{FF2B5EF4-FFF2-40B4-BE49-F238E27FC236}">
                <a16:creationId xmlns:a16="http://schemas.microsoft.com/office/drawing/2014/main" id="{2F0542FF-F155-4245-C9EA-7ABA8555E4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DF58E9-E2A0-8152-7BF8-EB22BA766B08}"/>
              </a:ext>
            </a:extLst>
          </p:cNvPr>
          <p:cNvSpPr>
            <a:spLocks noGrp="1"/>
          </p:cNvSpPr>
          <p:nvPr>
            <p:ph type="sldNum" sz="quarter" idx="12"/>
          </p:nvPr>
        </p:nvSpPr>
        <p:spPr/>
        <p:txBody>
          <a:bodyPr/>
          <a:lstStyle/>
          <a:p>
            <a:fld id="{6B4AD053-F177-4B17-A69D-4134C183ECEB}" type="slidenum">
              <a:rPr lang="zh-CN" altLang="en-US" smtClean="0"/>
              <a:t>‹#›</a:t>
            </a:fld>
            <a:endParaRPr lang="zh-CN" altLang="en-US"/>
          </a:p>
        </p:txBody>
      </p:sp>
    </p:spTree>
    <p:extLst>
      <p:ext uri="{BB962C8B-B14F-4D97-AF65-F5344CB8AC3E}">
        <p14:creationId xmlns:p14="http://schemas.microsoft.com/office/powerpoint/2010/main" val="80985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C1FE505-3C1F-9B4D-3286-D3DE00E246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966AD4-B41E-0A88-91D4-A735D47292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A22B9D-4F13-0EDC-2684-43A0F9398E04}"/>
              </a:ext>
            </a:extLst>
          </p:cNvPr>
          <p:cNvSpPr>
            <a:spLocks noGrp="1"/>
          </p:cNvSpPr>
          <p:nvPr>
            <p:ph type="dt" sz="half" idx="10"/>
          </p:nvPr>
        </p:nvSpPr>
        <p:spPr/>
        <p:txBody>
          <a:bodyPr/>
          <a:lstStyle/>
          <a:p>
            <a:fld id="{6DFB0135-3D07-4F8A-8C89-9771A814899A}" type="datetimeFigureOut">
              <a:rPr lang="zh-CN" altLang="en-US" smtClean="0"/>
              <a:t>2024/6/5</a:t>
            </a:fld>
            <a:endParaRPr lang="zh-CN" altLang="en-US"/>
          </a:p>
        </p:txBody>
      </p:sp>
      <p:sp>
        <p:nvSpPr>
          <p:cNvPr id="5" name="页脚占位符 4">
            <a:extLst>
              <a:ext uri="{FF2B5EF4-FFF2-40B4-BE49-F238E27FC236}">
                <a16:creationId xmlns:a16="http://schemas.microsoft.com/office/drawing/2014/main" id="{F5C63853-AE0B-44B2-7555-F3FDD0D1D8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5475A7-8314-1F82-EFD0-11F813450225}"/>
              </a:ext>
            </a:extLst>
          </p:cNvPr>
          <p:cNvSpPr>
            <a:spLocks noGrp="1"/>
          </p:cNvSpPr>
          <p:nvPr>
            <p:ph type="sldNum" sz="quarter" idx="12"/>
          </p:nvPr>
        </p:nvSpPr>
        <p:spPr/>
        <p:txBody>
          <a:bodyPr/>
          <a:lstStyle/>
          <a:p>
            <a:fld id="{6B4AD053-F177-4B17-A69D-4134C183ECEB}" type="slidenum">
              <a:rPr lang="zh-CN" altLang="en-US" smtClean="0"/>
              <a:t>‹#›</a:t>
            </a:fld>
            <a:endParaRPr lang="zh-CN" altLang="en-US"/>
          </a:p>
        </p:txBody>
      </p:sp>
    </p:spTree>
    <p:extLst>
      <p:ext uri="{BB962C8B-B14F-4D97-AF65-F5344CB8AC3E}">
        <p14:creationId xmlns:p14="http://schemas.microsoft.com/office/powerpoint/2010/main" val="129310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A0493-87B0-1750-7DFD-3E546F82C2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52AF35-8D7A-12D6-BD6C-CC29437D2CB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D421FD-0D5D-390D-DF48-28FA08F9A1FB}"/>
              </a:ext>
            </a:extLst>
          </p:cNvPr>
          <p:cNvSpPr>
            <a:spLocks noGrp="1"/>
          </p:cNvSpPr>
          <p:nvPr>
            <p:ph type="dt" sz="half" idx="10"/>
          </p:nvPr>
        </p:nvSpPr>
        <p:spPr/>
        <p:txBody>
          <a:bodyPr/>
          <a:lstStyle/>
          <a:p>
            <a:fld id="{6DFB0135-3D07-4F8A-8C89-9771A814899A}" type="datetimeFigureOut">
              <a:rPr lang="zh-CN" altLang="en-US" smtClean="0"/>
              <a:t>2024/6/5</a:t>
            </a:fld>
            <a:endParaRPr lang="zh-CN" altLang="en-US"/>
          </a:p>
        </p:txBody>
      </p:sp>
      <p:sp>
        <p:nvSpPr>
          <p:cNvPr id="5" name="页脚占位符 4">
            <a:extLst>
              <a:ext uri="{FF2B5EF4-FFF2-40B4-BE49-F238E27FC236}">
                <a16:creationId xmlns:a16="http://schemas.microsoft.com/office/drawing/2014/main" id="{B48E5B4A-0336-E059-2256-E657FD6ED4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EC2985-3B5F-D857-040C-64BF03E300AB}"/>
              </a:ext>
            </a:extLst>
          </p:cNvPr>
          <p:cNvSpPr>
            <a:spLocks noGrp="1"/>
          </p:cNvSpPr>
          <p:nvPr>
            <p:ph type="sldNum" sz="quarter" idx="12"/>
          </p:nvPr>
        </p:nvSpPr>
        <p:spPr/>
        <p:txBody>
          <a:bodyPr/>
          <a:lstStyle/>
          <a:p>
            <a:fld id="{6B4AD053-F177-4B17-A69D-4134C183ECEB}" type="slidenum">
              <a:rPr lang="zh-CN" altLang="en-US" smtClean="0"/>
              <a:t>‹#›</a:t>
            </a:fld>
            <a:endParaRPr lang="zh-CN" altLang="en-US"/>
          </a:p>
        </p:txBody>
      </p:sp>
    </p:spTree>
    <p:extLst>
      <p:ext uri="{BB962C8B-B14F-4D97-AF65-F5344CB8AC3E}">
        <p14:creationId xmlns:p14="http://schemas.microsoft.com/office/powerpoint/2010/main" val="14547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E8D78-6202-056F-193D-90CC65424AE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5A84F72-B76C-5D2D-3EF5-16FEED809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CE9320-9719-8C01-95C5-0E89FEFFEAAA}"/>
              </a:ext>
            </a:extLst>
          </p:cNvPr>
          <p:cNvSpPr>
            <a:spLocks noGrp="1"/>
          </p:cNvSpPr>
          <p:nvPr>
            <p:ph type="dt" sz="half" idx="10"/>
          </p:nvPr>
        </p:nvSpPr>
        <p:spPr/>
        <p:txBody>
          <a:bodyPr/>
          <a:lstStyle/>
          <a:p>
            <a:fld id="{6DFB0135-3D07-4F8A-8C89-9771A814899A}" type="datetimeFigureOut">
              <a:rPr lang="zh-CN" altLang="en-US" smtClean="0"/>
              <a:t>2024/6/5</a:t>
            </a:fld>
            <a:endParaRPr lang="zh-CN" altLang="en-US"/>
          </a:p>
        </p:txBody>
      </p:sp>
      <p:sp>
        <p:nvSpPr>
          <p:cNvPr id="5" name="页脚占位符 4">
            <a:extLst>
              <a:ext uri="{FF2B5EF4-FFF2-40B4-BE49-F238E27FC236}">
                <a16:creationId xmlns:a16="http://schemas.microsoft.com/office/drawing/2014/main" id="{A71C66F8-635A-1480-55AD-D00B56A529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5557BB-7591-CB80-CA9D-5C66A1B7E6D5}"/>
              </a:ext>
            </a:extLst>
          </p:cNvPr>
          <p:cNvSpPr>
            <a:spLocks noGrp="1"/>
          </p:cNvSpPr>
          <p:nvPr>
            <p:ph type="sldNum" sz="quarter" idx="12"/>
          </p:nvPr>
        </p:nvSpPr>
        <p:spPr/>
        <p:txBody>
          <a:bodyPr/>
          <a:lstStyle/>
          <a:p>
            <a:fld id="{6B4AD053-F177-4B17-A69D-4134C183ECEB}" type="slidenum">
              <a:rPr lang="zh-CN" altLang="en-US" smtClean="0"/>
              <a:t>‹#›</a:t>
            </a:fld>
            <a:endParaRPr lang="zh-CN" altLang="en-US"/>
          </a:p>
        </p:txBody>
      </p:sp>
    </p:spTree>
    <p:extLst>
      <p:ext uri="{BB962C8B-B14F-4D97-AF65-F5344CB8AC3E}">
        <p14:creationId xmlns:p14="http://schemas.microsoft.com/office/powerpoint/2010/main" val="104380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CB666-997E-86D4-97B4-263CAB07C4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1ED173-F702-B2DC-313B-55AD265A90F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DECF17B-4903-724F-6213-8348E67F71F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6FE1075-21FB-9E3F-7ABE-EC30F95588EC}"/>
              </a:ext>
            </a:extLst>
          </p:cNvPr>
          <p:cNvSpPr>
            <a:spLocks noGrp="1"/>
          </p:cNvSpPr>
          <p:nvPr>
            <p:ph type="dt" sz="half" idx="10"/>
          </p:nvPr>
        </p:nvSpPr>
        <p:spPr/>
        <p:txBody>
          <a:bodyPr/>
          <a:lstStyle/>
          <a:p>
            <a:fld id="{6DFB0135-3D07-4F8A-8C89-9771A814899A}" type="datetimeFigureOut">
              <a:rPr lang="zh-CN" altLang="en-US" smtClean="0"/>
              <a:t>2024/6/5</a:t>
            </a:fld>
            <a:endParaRPr lang="zh-CN" altLang="en-US"/>
          </a:p>
        </p:txBody>
      </p:sp>
      <p:sp>
        <p:nvSpPr>
          <p:cNvPr id="6" name="页脚占位符 5">
            <a:extLst>
              <a:ext uri="{FF2B5EF4-FFF2-40B4-BE49-F238E27FC236}">
                <a16:creationId xmlns:a16="http://schemas.microsoft.com/office/drawing/2014/main" id="{B1318E6D-460D-F179-C0BF-B704DF4ECB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666594-57BB-76AB-54CA-ACCD0E958C24}"/>
              </a:ext>
            </a:extLst>
          </p:cNvPr>
          <p:cNvSpPr>
            <a:spLocks noGrp="1"/>
          </p:cNvSpPr>
          <p:nvPr>
            <p:ph type="sldNum" sz="quarter" idx="12"/>
          </p:nvPr>
        </p:nvSpPr>
        <p:spPr/>
        <p:txBody>
          <a:bodyPr/>
          <a:lstStyle/>
          <a:p>
            <a:fld id="{6B4AD053-F177-4B17-A69D-4134C183ECEB}" type="slidenum">
              <a:rPr lang="zh-CN" altLang="en-US" smtClean="0"/>
              <a:t>‹#›</a:t>
            </a:fld>
            <a:endParaRPr lang="zh-CN" altLang="en-US"/>
          </a:p>
        </p:txBody>
      </p:sp>
    </p:spTree>
    <p:extLst>
      <p:ext uri="{BB962C8B-B14F-4D97-AF65-F5344CB8AC3E}">
        <p14:creationId xmlns:p14="http://schemas.microsoft.com/office/powerpoint/2010/main" val="121378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71FE0-A9C1-A67F-9DDD-397306BFE1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7206DB7-53F9-E31A-FA70-B54A858F3E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93BF23-60B7-9663-C89A-60932D47D86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BF9E5EB-9119-153D-4A20-E9538AA45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8640F80-8167-1AD8-2371-BA8060368A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2B4BBDB-605C-F4DC-147F-AF31015DB55E}"/>
              </a:ext>
            </a:extLst>
          </p:cNvPr>
          <p:cNvSpPr>
            <a:spLocks noGrp="1"/>
          </p:cNvSpPr>
          <p:nvPr>
            <p:ph type="dt" sz="half" idx="10"/>
          </p:nvPr>
        </p:nvSpPr>
        <p:spPr/>
        <p:txBody>
          <a:bodyPr/>
          <a:lstStyle/>
          <a:p>
            <a:fld id="{6DFB0135-3D07-4F8A-8C89-9771A814899A}" type="datetimeFigureOut">
              <a:rPr lang="zh-CN" altLang="en-US" smtClean="0"/>
              <a:t>2024/6/5</a:t>
            </a:fld>
            <a:endParaRPr lang="zh-CN" altLang="en-US"/>
          </a:p>
        </p:txBody>
      </p:sp>
      <p:sp>
        <p:nvSpPr>
          <p:cNvPr id="8" name="页脚占位符 7">
            <a:extLst>
              <a:ext uri="{FF2B5EF4-FFF2-40B4-BE49-F238E27FC236}">
                <a16:creationId xmlns:a16="http://schemas.microsoft.com/office/drawing/2014/main" id="{855F911D-6604-E55C-6DC7-373825182E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40A7A72-939C-CF2D-1263-9E1A17AF7EEC}"/>
              </a:ext>
            </a:extLst>
          </p:cNvPr>
          <p:cNvSpPr>
            <a:spLocks noGrp="1"/>
          </p:cNvSpPr>
          <p:nvPr>
            <p:ph type="sldNum" sz="quarter" idx="12"/>
          </p:nvPr>
        </p:nvSpPr>
        <p:spPr/>
        <p:txBody>
          <a:bodyPr/>
          <a:lstStyle/>
          <a:p>
            <a:fld id="{6B4AD053-F177-4B17-A69D-4134C183ECEB}" type="slidenum">
              <a:rPr lang="zh-CN" altLang="en-US" smtClean="0"/>
              <a:t>‹#›</a:t>
            </a:fld>
            <a:endParaRPr lang="zh-CN" altLang="en-US"/>
          </a:p>
        </p:txBody>
      </p:sp>
    </p:spTree>
    <p:extLst>
      <p:ext uri="{BB962C8B-B14F-4D97-AF65-F5344CB8AC3E}">
        <p14:creationId xmlns:p14="http://schemas.microsoft.com/office/powerpoint/2010/main" val="349091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92DC4-9DF1-E6D1-0FE9-05E6B39B5D5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89DFA0-D0EA-D323-D5E9-84188769FE0C}"/>
              </a:ext>
            </a:extLst>
          </p:cNvPr>
          <p:cNvSpPr>
            <a:spLocks noGrp="1"/>
          </p:cNvSpPr>
          <p:nvPr>
            <p:ph type="dt" sz="half" idx="10"/>
          </p:nvPr>
        </p:nvSpPr>
        <p:spPr/>
        <p:txBody>
          <a:bodyPr/>
          <a:lstStyle/>
          <a:p>
            <a:fld id="{6DFB0135-3D07-4F8A-8C89-9771A814899A}" type="datetimeFigureOut">
              <a:rPr lang="zh-CN" altLang="en-US" smtClean="0"/>
              <a:t>2024/6/5</a:t>
            </a:fld>
            <a:endParaRPr lang="zh-CN" altLang="en-US"/>
          </a:p>
        </p:txBody>
      </p:sp>
      <p:sp>
        <p:nvSpPr>
          <p:cNvPr id="4" name="页脚占位符 3">
            <a:extLst>
              <a:ext uri="{FF2B5EF4-FFF2-40B4-BE49-F238E27FC236}">
                <a16:creationId xmlns:a16="http://schemas.microsoft.com/office/drawing/2014/main" id="{4E549302-7C35-A07B-17CC-62ACB7823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B441FF-D73E-18A4-2E14-C47773A12DB5}"/>
              </a:ext>
            </a:extLst>
          </p:cNvPr>
          <p:cNvSpPr>
            <a:spLocks noGrp="1"/>
          </p:cNvSpPr>
          <p:nvPr>
            <p:ph type="sldNum" sz="quarter" idx="12"/>
          </p:nvPr>
        </p:nvSpPr>
        <p:spPr/>
        <p:txBody>
          <a:bodyPr/>
          <a:lstStyle/>
          <a:p>
            <a:fld id="{6B4AD053-F177-4B17-A69D-4134C183ECEB}" type="slidenum">
              <a:rPr lang="zh-CN" altLang="en-US" smtClean="0"/>
              <a:t>‹#›</a:t>
            </a:fld>
            <a:endParaRPr lang="zh-CN" altLang="en-US"/>
          </a:p>
        </p:txBody>
      </p:sp>
    </p:spTree>
    <p:extLst>
      <p:ext uri="{BB962C8B-B14F-4D97-AF65-F5344CB8AC3E}">
        <p14:creationId xmlns:p14="http://schemas.microsoft.com/office/powerpoint/2010/main" val="200157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7D4320C-648C-4FE6-13EF-C68EF8D19E5A}"/>
              </a:ext>
            </a:extLst>
          </p:cNvPr>
          <p:cNvSpPr>
            <a:spLocks noGrp="1"/>
          </p:cNvSpPr>
          <p:nvPr>
            <p:ph type="dt" sz="half" idx="10"/>
          </p:nvPr>
        </p:nvSpPr>
        <p:spPr/>
        <p:txBody>
          <a:bodyPr/>
          <a:lstStyle/>
          <a:p>
            <a:fld id="{6DFB0135-3D07-4F8A-8C89-9771A814899A}" type="datetimeFigureOut">
              <a:rPr lang="zh-CN" altLang="en-US" smtClean="0"/>
              <a:t>2024/6/5</a:t>
            </a:fld>
            <a:endParaRPr lang="zh-CN" altLang="en-US"/>
          </a:p>
        </p:txBody>
      </p:sp>
      <p:sp>
        <p:nvSpPr>
          <p:cNvPr id="3" name="页脚占位符 2">
            <a:extLst>
              <a:ext uri="{FF2B5EF4-FFF2-40B4-BE49-F238E27FC236}">
                <a16:creationId xmlns:a16="http://schemas.microsoft.com/office/drawing/2014/main" id="{572B46C6-C59E-7E26-A46C-F2ABB01745D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E724356-8C9A-9EB5-A4DD-97AD979DC114}"/>
              </a:ext>
            </a:extLst>
          </p:cNvPr>
          <p:cNvSpPr>
            <a:spLocks noGrp="1"/>
          </p:cNvSpPr>
          <p:nvPr>
            <p:ph type="sldNum" sz="quarter" idx="12"/>
          </p:nvPr>
        </p:nvSpPr>
        <p:spPr/>
        <p:txBody>
          <a:bodyPr/>
          <a:lstStyle/>
          <a:p>
            <a:fld id="{6B4AD053-F177-4B17-A69D-4134C183ECEB}" type="slidenum">
              <a:rPr lang="zh-CN" altLang="en-US" smtClean="0"/>
              <a:t>‹#›</a:t>
            </a:fld>
            <a:endParaRPr lang="zh-CN" altLang="en-US"/>
          </a:p>
        </p:txBody>
      </p:sp>
    </p:spTree>
    <p:extLst>
      <p:ext uri="{BB962C8B-B14F-4D97-AF65-F5344CB8AC3E}">
        <p14:creationId xmlns:p14="http://schemas.microsoft.com/office/powerpoint/2010/main" val="233189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AD1FE-E324-3FEB-FA5F-0415C3808D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AA15214-6FAF-D409-80F0-1CA81C2F2D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850E54A-CCC0-AE98-C7B1-B8680FC77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DDBDA1-B977-60E0-A4CC-B92CC8E74BCE}"/>
              </a:ext>
            </a:extLst>
          </p:cNvPr>
          <p:cNvSpPr>
            <a:spLocks noGrp="1"/>
          </p:cNvSpPr>
          <p:nvPr>
            <p:ph type="dt" sz="half" idx="10"/>
          </p:nvPr>
        </p:nvSpPr>
        <p:spPr/>
        <p:txBody>
          <a:bodyPr/>
          <a:lstStyle/>
          <a:p>
            <a:fld id="{6DFB0135-3D07-4F8A-8C89-9771A814899A}" type="datetimeFigureOut">
              <a:rPr lang="zh-CN" altLang="en-US" smtClean="0"/>
              <a:t>2024/6/5</a:t>
            </a:fld>
            <a:endParaRPr lang="zh-CN" altLang="en-US"/>
          </a:p>
        </p:txBody>
      </p:sp>
      <p:sp>
        <p:nvSpPr>
          <p:cNvPr id="6" name="页脚占位符 5">
            <a:extLst>
              <a:ext uri="{FF2B5EF4-FFF2-40B4-BE49-F238E27FC236}">
                <a16:creationId xmlns:a16="http://schemas.microsoft.com/office/drawing/2014/main" id="{00C86D12-811C-C7DE-70BF-88CE6720CE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072477-2B0F-474D-6D96-4ABEBFCC5256}"/>
              </a:ext>
            </a:extLst>
          </p:cNvPr>
          <p:cNvSpPr>
            <a:spLocks noGrp="1"/>
          </p:cNvSpPr>
          <p:nvPr>
            <p:ph type="sldNum" sz="quarter" idx="12"/>
          </p:nvPr>
        </p:nvSpPr>
        <p:spPr/>
        <p:txBody>
          <a:bodyPr/>
          <a:lstStyle/>
          <a:p>
            <a:fld id="{6B4AD053-F177-4B17-A69D-4134C183ECEB}" type="slidenum">
              <a:rPr lang="zh-CN" altLang="en-US" smtClean="0"/>
              <a:t>‹#›</a:t>
            </a:fld>
            <a:endParaRPr lang="zh-CN" altLang="en-US"/>
          </a:p>
        </p:txBody>
      </p:sp>
    </p:spTree>
    <p:extLst>
      <p:ext uri="{BB962C8B-B14F-4D97-AF65-F5344CB8AC3E}">
        <p14:creationId xmlns:p14="http://schemas.microsoft.com/office/powerpoint/2010/main" val="169370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CD77B-85E0-7BEA-8A6A-6322F10EE1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CDC48D-1CBB-1545-2CB6-9BD87555DF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031099-8945-9C1C-4DCF-AC8CDA389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51C244-8866-67A5-E297-F7FEA85CE198}"/>
              </a:ext>
            </a:extLst>
          </p:cNvPr>
          <p:cNvSpPr>
            <a:spLocks noGrp="1"/>
          </p:cNvSpPr>
          <p:nvPr>
            <p:ph type="dt" sz="half" idx="10"/>
          </p:nvPr>
        </p:nvSpPr>
        <p:spPr/>
        <p:txBody>
          <a:bodyPr/>
          <a:lstStyle/>
          <a:p>
            <a:fld id="{6DFB0135-3D07-4F8A-8C89-9771A814899A}" type="datetimeFigureOut">
              <a:rPr lang="zh-CN" altLang="en-US" smtClean="0"/>
              <a:t>2024/6/5</a:t>
            </a:fld>
            <a:endParaRPr lang="zh-CN" altLang="en-US"/>
          </a:p>
        </p:txBody>
      </p:sp>
      <p:sp>
        <p:nvSpPr>
          <p:cNvPr id="6" name="页脚占位符 5">
            <a:extLst>
              <a:ext uri="{FF2B5EF4-FFF2-40B4-BE49-F238E27FC236}">
                <a16:creationId xmlns:a16="http://schemas.microsoft.com/office/drawing/2014/main" id="{099F22B3-2160-A4CA-6E10-D009B389A1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07398A-5FF9-B0F6-A087-1F4C3E512991}"/>
              </a:ext>
            </a:extLst>
          </p:cNvPr>
          <p:cNvSpPr>
            <a:spLocks noGrp="1"/>
          </p:cNvSpPr>
          <p:nvPr>
            <p:ph type="sldNum" sz="quarter" idx="12"/>
          </p:nvPr>
        </p:nvSpPr>
        <p:spPr/>
        <p:txBody>
          <a:bodyPr/>
          <a:lstStyle/>
          <a:p>
            <a:fld id="{6B4AD053-F177-4B17-A69D-4134C183ECEB}" type="slidenum">
              <a:rPr lang="zh-CN" altLang="en-US" smtClean="0"/>
              <a:t>‹#›</a:t>
            </a:fld>
            <a:endParaRPr lang="zh-CN" altLang="en-US"/>
          </a:p>
        </p:txBody>
      </p:sp>
    </p:spTree>
    <p:extLst>
      <p:ext uri="{BB962C8B-B14F-4D97-AF65-F5344CB8AC3E}">
        <p14:creationId xmlns:p14="http://schemas.microsoft.com/office/powerpoint/2010/main" val="175288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6B1BFC-28D6-E026-4CC9-EEB97DA33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7E89E4-7335-3EE4-69F8-D8051829D8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AF1BF9-C994-FF69-F874-E9092B420A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B0135-3D07-4F8A-8C89-9771A814899A}" type="datetimeFigureOut">
              <a:rPr lang="zh-CN" altLang="en-US" smtClean="0"/>
              <a:t>2024/6/5</a:t>
            </a:fld>
            <a:endParaRPr lang="zh-CN" altLang="en-US"/>
          </a:p>
        </p:txBody>
      </p:sp>
      <p:sp>
        <p:nvSpPr>
          <p:cNvPr id="5" name="页脚占位符 4">
            <a:extLst>
              <a:ext uri="{FF2B5EF4-FFF2-40B4-BE49-F238E27FC236}">
                <a16:creationId xmlns:a16="http://schemas.microsoft.com/office/drawing/2014/main" id="{90F8C735-9F47-04EA-8A6F-D10032AE3E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3D21066-0301-ACC2-D00A-5C9299CE6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AD053-F177-4B17-A69D-4134C183ECEB}" type="slidenum">
              <a:rPr lang="zh-CN" altLang="en-US" smtClean="0"/>
              <a:t>‹#›</a:t>
            </a:fld>
            <a:endParaRPr lang="zh-CN" altLang="en-US"/>
          </a:p>
        </p:txBody>
      </p:sp>
    </p:spTree>
    <p:extLst>
      <p:ext uri="{BB962C8B-B14F-4D97-AF65-F5344CB8AC3E}">
        <p14:creationId xmlns:p14="http://schemas.microsoft.com/office/powerpoint/2010/main" val="48779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6B2D623-25E3-8B04-8CB8-3D04282EC542}"/>
              </a:ext>
            </a:extLst>
          </p:cNvPr>
          <p:cNvSpPr txBox="1"/>
          <p:nvPr/>
        </p:nvSpPr>
        <p:spPr>
          <a:xfrm>
            <a:off x="533911" y="380489"/>
            <a:ext cx="4774519" cy="369332"/>
          </a:xfrm>
          <a:prstGeom prst="rect">
            <a:avLst/>
          </a:prstGeom>
          <a:noFill/>
        </p:spPr>
        <p:txBody>
          <a:bodyPr wrap="square" rtlCol="0">
            <a:spAutoFit/>
          </a:bodyPr>
          <a:lstStyle/>
          <a:p>
            <a:r>
              <a:rPr lang="en-US" altLang="zh-CN" b="1" dirty="0"/>
              <a:t>3</a:t>
            </a:r>
            <a:r>
              <a:rPr lang="zh-CN" altLang="en-US" b="1" dirty="0"/>
              <a:t>，量子芝诺效应的应用举例</a:t>
            </a:r>
          </a:p>
        </p:txBody>
      </p:sp>
      <p:sp>
        <p:nvSpPr>
          <p:cNvPr id="3" name="文本框 2">
            <a:extLst>
              <a:ext uri="{FF2B5EF4-FFF2-40B4-BE49-F238E27FC236}">
                <a16:creationId xmlns:a16="http://schemas.microsoft.com/office/drawing/2014/main" id="{D9AB96FE-128C-78BA-606B-5133D6D68B90}"/>
              </a:ext>
            </a:extLst>
          </p:cNvPr>
          <p:cNvSpPr txBox="1"/>
          <p:nvPr/>
        </p:nvSpPr>
        <p:spPr>
          <a:xfrm>
            <a:off x="895989" y="920537"/>
            <a:ext cx="3442808" cy="369332"/>
          </a:xfrm>
          <a:prstGeom prst="rect">
            <a:avLst/>
          </a:prstGeom>
          <a:noFill/>
        </p:spPr>
        <p:txBody>
          <a:bodyPr wrap="square" rtlCol="0">
            <a:spAutoFit/>
          </a:bodyPr>
          <a:lstStyle/>
          <a:p>
            <a:r>
              <a:rPr lang="en-US" altLang="zh-CN" b="1" dirty="0"/>
              <a:t>(1)</a:t>
            </a:r>
            <a:r>
              <a:rPr lang="zh-CN" altLang="en-US" b="1" dirty="0"/>
              <a:t>保护纠缠态</a:t>
            </a:r>
          </a:p>
        </p:txBody>
      </p:sp>
      <p:sp>
        <p:nvSpPr>
          <p:cNvPr id="5" name="文本框 4">
            <a:extLst>
              <a:ext uri="{FF2B5EF4-FFF2-40B4-BE49-F238E27FC236}">
                <a16:creationId xmlns:a16="http://schemas.microsoft.com/office/drawing/2014/main" id="{CD7B4286-C5F9-0191-538D-433C756F5BBE}"/>
              </a:ext>
            </a:extLst>
          </p:cNvPr>
          <p:cNvSpPr txBox="1"/>
          <p:nvPr/>
        </p:nvSpPr>
        <p:spPr>
          <a:xfrm>
            <a:off x="6377788" y="3920861"/>
            <a:ext cx="5350741" cy="1712135"/>
          </a:xfrm>
          <a:prstGeom prst="rect">
            <a:avLst/>
          </a:prstGeom>
          <a:noFill/>
        </p:spPr>
        <p:txBody>
          <a:bodyPr wrap="square">
            <a:spAutoFit/>
          </a:bodyPr>
          <a:lstStyle/>
          <a:p>
            <a:pPr>
              <a:lnSpc>
                <a:spcPct val="150000"/>
              </a:lnSpc>
            </a:pPr>
            <a:r>
              <a:rPr lang="zh-CN" altLang="en-US" dirty="0"/>
              <a:t>本文研究了两个原子在有耗谐振腔中的精确纠缠动力学。除了讨论稳态纠缠外，还证明了在强耦合状态下，系统-环境关联会诱导</a:t>
            </a:r>
            <a:r>
              <a:rPr lang="zh-CN" altLang="en-US" b="1" dirty="0">
                <a:solidFill>
                  <a:srgbClr val="FF0000"/>
                </a:solidFill>
              </a:rPr>
              <a:t>纠缠的恢复和振荡</a:t>
            </a:r>
            <a:r>
              <a:rPr lang="zh-CN" altLang="en-US" dirty="0"/>
              <a:t>，并提出了一种</a:t>
            </a:r>
            <a:r>
              <a:rPr lang="zh-CN" altLang="en-US" b="1" dirty="0"/>
              <a:t>利用量子芝诺效应</a:t>
            </a:r>
            <a:r>
              <a:rPr lang="zh-CN" altLang="en-US" dirty="0"/>
              <a:t>对抗纠缠劣化的策略</a:t>
            </a:r>
          </a:p>
        </p:txBody>
      </p:sp>
      <p:sp>
        <p:nvSpPr>
          <p:cNvPr id="11" name="文本框 10">
            <a:extLst>
              <a:ext uri="{FF2B5EF4-FFF2-40B4-BE49-F238E27FC236}">
                <a16:creationId xmlns:a16="http://schemas.microsoft.com/office/drawing/2014/main" id="{B20338BC-6C6A-2480-20CE-F39B0ECCBA80}"/>
              </a:ext>
            </a:extLst>
          </p:cNvPr>
          <p:cNvSpPr txBox="1"/>
          <p:nvPr/>
        </p:nvSpPr>
        <p:spPr>
          <a:xfrm>
            <a:off x="3146703" y="5944991"/>
            <a:ext cx="6097022" cy="369332"/>
          </a:xfrm>
          <a:prstGeom prst="rect">
            <a:avLst/>
          </a:prstGeom>
          <a:noFill/>
        </p:spPr>
        <p:txBody>
          <a:bodyPr wrap="square">
            <a:spAutoFit/>
          </a:bodyPr>
          <a:lstStyle/>
          <a:p>
            <a:pPr algn="ctr"/>
            <a:r>
              <a:rPr lang="en-US" altLang="zh-CN" sz="1800" b="0" i="0" u="none" strike="noStrike" baseline="0" dirty="0">
                <a:latin typeface="Times-Roman"/>
              </a:rPr>
              <a:t>PRL </a:t>
            </a:r>
            <a:r>
              <a:rPr lang="en-US" altLang="zh-CN" sz="1800" b="1" i="0" u="none" strike="noStrike" baseline="0" dirty="0">
                <a:latin typeface="Times-Bold"/>
              </a:rPr>
              <a:t>100, </a:t>
            </a:r>
            <a:r>
              <a:rPr lang="en-US" altLang="zh-CN" sz="1800" b="0" i="0" u="none" strike="noStrike" baseline="0" dirty="0">
                <a:latin typeface="Times-Roman"/>
              </a:rPr>
              <a:t>090503 (2008)</a:t>
            </a:r>
            <a:endParaRPr lang="zh-CN" altLang="en-US" dirty="0"/>
          </a:p>
        </p:txBody>
      </p:sp>
      <p:pic>
        <p:nvPicPr>
          <p:cNvPr id="15" name="图片 14">
            <a:extLst>
              <a:ext uri="{FF2B5EF4-FFF2-40B4-BE49-F238E27FC236}">
                <a16:creationId xmlns:a16="http://schemas.microsoft.com/office/drawing/2014/main" id="{1A101E6D-C070-4756-3BD4-8346DA7573B5}"/>
              </a:ext>
            </a:extLst>
          </p:cNvPr>
          <p:cNvPicPr>
            <a:picLocks noChangeAspect="1"/>
          </p:cNvPicPr>
          <p:nvPr/>
        </p:nvPicPr>
        <p:blipFill>
          <a:blip r:embed="rId2"/>
          <a:stretch>
            <a:fillRect/>
          </a:stretch>
        </p:blipFill>
        <p:spPr>
          <a:xfrm>
            <a:off x="228728" y="1694978"/>
            <a:ext cx="5835950" cy="2228965"/>
          </a:xfrm>
          <a:prstGeom prst="rect">
            <a:avLst/>
          </a:prstGeom>
        </p:spPr>
      </p:pic>
      <p:grpSp>
        <p:nvGrpSpPr>
          <p:cNvPr id="20" name="组合 19">
            <a:extLst>
              <a:ext uri="{FF2B5EF4-FFF2-40B4-BE49-F238E27FC236}">
                <a16:creationId xmlns:a16="http://schemas.microsoft.com/office/drawing/2014/main" id="{ED366563-1E43-2DB7-4D96-8DF92FAEF8C0}"/>
              </a:ext>
            </a:extLst>
          </p:cNvPr>
          <p:cNvGrpSpPr/>
          <p:nvPr/>
        </p:nvGrpSpPr>
        <p:grpSpPr>
          <a:xfrm>
            <a:off x="6064678" y="1632560"/>
            <a:ext cx="5663851" cy="2242917"/>
            <a:chOff x="432149" y="1921782"/>
            <a:chExt cx="5663851" cy="2242917"/>
          </a:xfrm>
        </p:grpSpPr>
        <p:pic>
          <p:nvPicPr>
            <p:cNvPr id="6" name="图片 5">
              <a:extLst>
                <a:ext uri="{FF2B5EF4-FFF2-40B4-BE49-F238E27FC236}">
                  <a16:creationId xmlns:a16="http://schemas.microsoft.com/office/drawing/2014/main" id="{C4492BD0-7BD1-6B15-2474-D705388097EF}"/>
                </a:ext>
              </a:extLst>
            </p:cNvPr>
            <p:cNvPicPr>
              <a:picLocks noChangeAspect="1"/>
            </p:cNvPicPr>
            <p:nvPr/>
          </p:nvPicPr>
          <p:blipFill rotWithShape="1">
            <a:blip r:embed="rId3"/>
            <a:srcRect b="64214"/>
            <a:stretch/>
          </p:blipFill>
          <p:spPr>
            <a:xfrm>
              <a:off x="1984268" y="2471790"/>
              <a:ext cx="4111732" cy="443242"/>
            </a:xfrm>
            <a:prstGeom prst="rect">
              <a:avLst/>
            </a:prstGeom>
          </p:spPr>
        </p:pic>
        <p:pic>
          <p:nvPicPr>
            <p:cNvPr id="8" name="图片 7">
              <a:extLst>
                <a:ext uri="{FF2B5EF4-FFF2-40B4-BE49-F238E27FC236}">
                  <a16:creationId xmlns:a16="http://schemas.microsoft.com/office/drawing/2014/main" id="{D842C66F-64B0-94C7-C111-F4A9005C07CE}"/>
                </a:ext>
              </a:extLst>
            </p:cNvPr>
            <p:cNvPicPr>
              <a:picLocks noChangeAspect="1"/>
            </p:cNvPicPr>
            <p:nvPr/>
          </p:nvPicPr>
          <p:blipFill>
            <a:blip r:embed="rId4"/>
            <a:stretch>
              <a:fillRect/>
            </a:stretch>
          </p:blipFill>
          <p:spPr>
            <a:xfrm>
              <a:off x="3028799" y="1953659"/>
              <a:ext cx="1449888" cy="291076"/>
            </a:xfrm>
            <a:prstGeom prst="rect">
              <a:avLst/>
            </a:prstGeom>
          </p:spPr>
        </p:pic>
        <p:pic>
          <p:nvPicPr>
            <p:cNvPr id="9" name="图片 8">
              <a:extLst>
                <a:ext uri="{FF2B5EF4-FFF2-40B4-BE49-F238E27FC236}">
                  <a16:creationId xmlns:a16="http://schemas.microsoft.com/office/drawing/2014/main" id="{AF1A63A8-92FA-BE6A-2DCD-BBF06A43474F}"/>
                </a:ext>
              </a:extLst>
            </p:cNvPr>
            <p:cNvPicPr>
              <a:picLocks noChangeAspect="1"/>
            </p:cNvPicPr>
            <p:nvPr/>
          </p:nvPicPr>
          <p:blipFill rotWithShape="1">
            <a:blip r:embed="rId3"/>
            <a:srcRect t="57675"/>
            <a:stretch/>
          </p:blipFill>
          <p:spPr>
            <a:xfrm>
              <a:off x="1984268" y="2915828"/>
              <a:ext cx="4044226" cy="515637"/>
            </a:xfrm>
            <a:prstGeom prst="rect">
              <a:avLst/>
            </a:prstGeom>
          </p:spPr>
        </p:pic>
        <p:pic>
          <p:nvPicPr>
            <p:cNvPr id="13" name="图片 12">
              <a:extLst>
                <a:ext uri="{FF2B5EF4-FFF2-40B4-BE49-F238E27FC236}">
                  <a16:creationId xmlns:a16="http://schemas.microsoft.com/office/drawing/2014/main" id="{05C74DA9-070D-22FC-6F0D-1C10D7CB111D}"/>
                </a:ext>
              </a:extLst>
            </p:cNvPr>
            <p:cNvPicPr>
              <a:picLocks noChangeAspect="1"/>
            </p:cNvPicPr>
            <p:nvPr/>
          </p:nvPicPr>
          <p:blipFill>
            <a:blip r:embed="rId5"/>
            <a:stretch>
              <a:fillRect/>
            </a:stretch>
          </p:blipFill>
          <p:spPr>
            <a:xfrm>
              <a:off x="2870296" y="3654807"/>
              <a:ext cx="1905757" cy="331934"/>
            </a:xfrm>
            <a:prstGeom prst="rect">
              <a:avLst/>
            </a:prstGeom>
          </p:spPr>
        </p:pic>
        <p:sp>
          <p:nvSpPr>
            <p:cNvPr id="16" name="文本框 15">
              <a:extLst>
                <a:ext uri="{FF2B5EF4-FFF2-40B4-BE49-F238E27FC236}">
                  <a16:creationId xmlns:a16="http://schemas.microsoft.com/office/drawing/2014/main" id="{F48A2D70-0B1A-CE54-0F6D-366A451FFA9C}"/>
                </a:ext>
              </a:extLst>
            </p:cNvPr>
            <p:cNvSpPr txBox="1"/>
            <p:nvPr/>
          </p:nvSpPr>
          <p:spPr>
            <a:xfrm>
              <a:off x="444145" y="1921782"/>
              <a:ext cx="1638555" cy="523220"/>
            </a:xfrm>
            <a:prstGeom prst="rect">
              <a:avLst/>
            </a:prstGeom>
            <a:noFill/>
          </p:spPr>
          <p:txBody>
            <a:bodyPr wrap="square" rtlCol="0">
              <a:spAutoFit/>
            </a:bodyPr>
            <a:lstStyle/>
            <a:p>
              <a:pPr algn="ctr"/>
              <a:r>
                <a:rPr lang="zh-CN" altLang="en-US" sz="1400" b="1" dirty="0"/>
                <a:t>双原子</a:t>
              </a:r>
              <a:r>
                <a:rPr lang="en-US" altLang="zh-CN" sz="1400" b="1" dirty="0"/>
                <a:t>-</a:t>
              </a:r>
              <a:r>
                <a:rPr lang="zh-CN" altLang="en-US" sz="1400" b="1" dirty="0"/>
                <a:t>有耗谐振腔系统哈密顿量</a:t>
              </a:r>
            </a:p>
          </p:txBody>
        </p:sp>
        <p:sp>
          <p:nvSpPr>
            <p:cNvPr id="17" name="文本框 16">
              <a:extLst>
                <a:ext uri="{FF2B5EF4-FFF2-40B4-BE49-F238E27FC236}">
                  <a16:creationId xmlns:a16="http://schemas.microsoft.com/office/drawing/2014/main" id="{47C54C9D-77A7-4E5C-F58C-4BE85E6D5D6C}"/>
                </a:ext>
              </a:extLst>
            </p:cNvPr>
            <p:cNvSpPr txBox="1"/>
            <p:nvPr/>
          </p:nvSpPr>
          <p:spPr>
            <a:xfrm>
              <a:off x="432149" y="2503614"/>
              <a:ext cx="1638555" cy="307777"/>
            </a:xfrm>
            <a:prstGeom prst="rect">
              <a:avLst/>
            </a:prstGeom>
            <a:noFill/>
          </p:spPr>
          <p:txBody>
            <a:bodyPr wrap="square" rtlCol="0">
              <a:spAutoFit/>
            </a:bodyPr>
            <a:lstStyle/>
            <a:p>
              <a:pPr algn="ctr"/>
              <a:r>
                <a:rPr lang="zh-CN" altLang="en-US" sz="1400" b="1" dirty="0"/>
                <a:t>自由哈密顿量</a:t>
              </a:r>
            </a:p>
          </p:txBody>
        </p:sp>
        <p:sp>
          <p:nvSpPr>
            <p:cNvPr id="18" name="文本框 17">
              <a:extLst>
                <a:ext uri="{FF2B5EF4-FFF2-40B4-BE49-F238E27FC236}">
                  <a16:creationId xmlns:a16="http://schemas.microsoft.com/office/drawing/2014/main" id="{3FE5EEF6-44E1-707B-466A-2DA71D4512B9}"/>
                </a:ext>
              </a:extLst>
            </p:cNvPr>
            <p:cNvSpPr txBox="1"/>
            <p:nvPr/>
          </p:nvSpPr>
          <p:spPr>
            <a:xfrm>
              <a:off x="554219" y="2987000"/>
              <a:ext cx="1638555" cy="307777"/>
            </a:xfrm>
            <a:prstGeom prst="rect">
              <a:avLst/>
            </a:prstGeom>
            <a:noFill/>
          </p:spPr>
          <p:txBody>
            <a:bodyPr wrap="square" rtlCol="0">
              <a:spAutoFit/>
            </a:bodyPr>
            <a:lstStyle/>
            <a:p>
              <a:pPr algn="ctr"/>
              <a:r>
                <a:rPr lang="zh-CN" altLang="en-US" sz="1400" b="1" dirty="0"/>
                <a:t>相互作用哈密顿量</a:t>
              </a:r>
            </a:p>
          </p:txBody>
        </p:sp>
        <p:sp>
          <p:nvSpPr>
            <p:cNvPr id="19" name="文本框 16">
              <a:extLst>
                <a:ext uri="{FF2B5EF4-FFF2-40B4-BE49-F238E27FC236}">
                  <a16:creationId xmlns:a16="http://schemas.microsoft.com/office/drawing/2014/main" id="{47C54C9D-77A7-4E5C-F58C-4BE85E6D5D6C}"/>
                </a:ext>
              </a:extLst>
            </p:cNvPr>
            <p:cNvSpPr txBox="1"/>
            <p:nvPr/>
          </p:nvSpPr>
          <p:spPr>
            <a:xfrm>
              <a:off x="533911" y="3641479"/>
              <a:ext cx="163855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b="1" dirty="0"/>
                <a:t>纠缠度</a:t>
              </a:r>
              <a:r>
                <a:rPr lang="en-US" altLang="zh-CN" sz="1400" b="1" dirty="0"/>
                <a:t>concurrence</a:t>
              </a:r>
              <a:endParaRPr lang="zh-CN" altLang="en-US" sz="1400" b="1" dirty="0"/>
            </a:p>
          </p:txBody>
        </p:sp>
      </p:grpSp>
      <p:sp>
        <p:nvSpPr>
          <p:cNvPr id="22" name="文本框 21">
            <a:extLst>
              <a:ext uri="{FF2B5EF4-FFF2-40B4-BE49-F238E27FC236}">
                <a16:creationId xmlns:a16="http://schemas.microsoft.com/office/drawing/2014/main" id="{43E73D4E-2887-7FB5-BA01-4C5EF57D0F66}"/>
              </a:ext>
            </a:extLst>
          </p:cNvPr>
          <p:cNvSpPr txBox="1"/>
          <p:nvPr/>
        </p:nvSpPr>
        <p:spPr>
          <a:xfrm>
            <a:off x="670072" y="4220781"/>
            <a:ext cx="5308689" cy="1296637"/>
          </a:xfrm>
          <a:prstGeom prst="rect">
            <a:avLst/>
          </a:prstGeom>
          <a:noFill/>
        </p:spPr>
        <p:txBody>
          <a:bodyPr wrap="square" rtlCol="0">
            <a:spAutoFit/>
          </a:bodyPr>
          <a:lstStyle/>
          <a:p>
            <a:pPr>
              <a:lnSpc>
                <a:spcPct val="150000"/>
              </a:lnSpc>
            </a:pPr>
            <a:r>
              <a:rPr lang="zh-CN" altLang="en-US" dirty="0"/>
              <a:t>弱耦合（左）与强耦合（右）下随着</a:t>
            </a:r>
            <a:r>
              <a:rPr lang="en-US" altLang="zh-CN" dirty="0"/>
              <a:t>measurement</a:t>
            </a:r>
            <a:r>
              <a:rPr lang="zh-CN" altLang="en-US" dirty="0"/>
              <a:t>频率</a:t>
            </a:r>
            <a:r>
              <a:rPr lang="zh-CN" altLang="en-US" b="1" dirty="0"/>
              <a:t>升高</a:t>
            </a:r>
            <a:r>
              <a:rPr lang="zh-CN" altLang="en-US" dirty="0"/>
              <a:t>（黑</a:t>
            </a:r>
            <a:r>
              <a:rPr lang="en-US" altLang="zh-CN" dirty="0"/>
              <a:t>-&gt;</a:t>
            </a:r>
            <a:r>
              <a:rPr lang="zh-CN" altLang="en-US" dirty="0"/>
              <a:t>红</a:t>
            </a:r>
            <a:r>
              <a:rPr lang="en-US" altLang="zh-CN" dirty="0"/>
              <a:t>-&gt;</a:t>
            </a:r>
            <a:r>
              <a:rPr lang="zh-CN" altLang="en-US" dirty="0"/>
              <a:t>绿</a:t>
            </a:r>
            <a:r>
              <a:rPr lang="en-US" altLang="zh-CN" dirty="0"/>
              <a:t>-&gt;</a:t>
            </a:r>
            <a:r>
              <a:rPr lang="zh-CN" altLang="en-US" dirty="0"/>
              <a:t>蓝，对应</a:t>
            </a:r>
            <a:r>
              <a:rPr lang="zh-CN" altLang="en-US" b="1" dirty="0">
                <a:solidFill>
                  <a:srgbClr val="FF0000"/>
                </a:solidFill>
              </a:rPr>
              <a:t>量子芝诺效应</a:t>
            </a:r>
            <a:r>
              <a:rPr lang="zh-CN" altLang="en-US" dirty="0"/>
              <a:t>）描述纠缠程度的</a:t>
            </a:r>
            <a:r>
              <a:rPr lang="en-US" altLang="zh-CN" dirty="0"/>
              <a:t>concurrence</a:t>
            </a:r>
            <a:r>
              <a:rPr lang="zh-CN" altLang="en-US" dirty="0"/>
              <a:t>参数</a:t>
            </a:r>
            <a:r>
              <a:rPr lang="zh-CN" altLang="en-US" b="1" dirty="0"/>
              <a:t>衰减程度</a:t>
            </a:r>
            <a:r>
              <a:rPr lang="zh-CN" altLang="en-US" dirty="0"/>
              <a:t>不断</a:t>
            </a:r>
            <a:r>
              <a:rPr lang="zh-CN" altLang="en-US" b="1" dirty="0">
                <a:solidFill>
                  <a:srgbClr val="FF0000"/>
                </a:solidFill>
              </a:rPr>
              <a:t>降低</a:t>
            </a:r>
          </a:p>
        </p:txBody>
      </p:sp>
    </p:spTree>
    <p:extLst>
      <p:ext uri="{BB962C8B-B14F-4D97-AF65-F5344CB8AC3E}">
        <p14:creationId xmlns:p14="http://schemas.microsoft.com/office/powerpoint/2010/main" val="380078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3277A1F-10B7-EA72-015E-F4F0A15EE614}"/>
              </a:ext>
            </a:extLst>
          </p:cNvPr>
          <p:cNvSpPr txBox="1"/>
          <p:nvPr/>
        </p:nvSpPr>
        <p:spPr>
          <a:xfrm>
            <a:off x="533911" y="380489"/>
            <a:ext cx="4774519" cy="369332"/>
          </a:xfrm>
          <a:prstGeom prst="rect">
            <a:avLst/>
          </a:prstGeom>
          <a:noFill/>
        </p:spPr>
        <p:txBody>
          <a:bodyPr wrap="square" rtlCol="0">
            <a:spAutoFit/>
          </a:bodyPr>
          <a:lstStyle/>
          <a:p>
            <a:r>
              <a:rPr lang="en-US" altLang="zh-CN" b="1" dirty="0"/>
              <a:t>3</a:t>
            </a:r>
            <a:r>
              <a:rPr lang="zh-CN" altLang="en-US" b="1" dirty="0"/>
              <a:t>，量子芝诺效应的应用举例</a:t>
            </a:r>
          </a:p>
        </p:txBody>
      </p:sp>
      <p:sp>
        <p:nvSpPr>
          <p:cNvPr id="3" name="文本框 2">
            <a:extLst>
              <a:ext uri="{FF2B5EF4-FFF2-40B4-BE49-F238E27FC236}">
                <a16:creationId xmlns:a16="http://schemas.microsoft.com/office/drawing/2014/main" id="{E59E5F44-B8D5-AF67-C87F-CC9013AAA4EF}"/>
              </a:ext>
            </a:extLst>
          </p:cNvPr>
          <p:cNvSpPr txBox="1"/>
          <p:nvPr/>
        </p:nvSpPr>
        <p:spPr>
          <a:xfrm>
            <a:off x="895989" y="920537"/>
            <a:ext cx="3442808" cy="369332"/>
          </a:xfrm>
          <a:prstGeom prst="rect">
            <a:avLst/>
          </a:prstGeom>
          <a:noFill/>
        </p:spPr>
        <p:txBody>
          <a:bodyPr wrap="square" rtlCol="0">
            <a:spAutoFit/>
          </a:bodyPr>
          <a:lstStyle/>
          <a:p>
            <a:r>
              <a:rPr lang="en-US" altLang="zh-CN" b="1" dirty="0"/>
              <a:t>(2)</a:t>
            </a:r>
            <a:r>
              <a:rPr lang="zh-CN" altLang="en-US" b="1" dirty="0"/>
              <a:t>提升量子测量精度</a:t>
            </a:r>
          </a:p>
        </p:txBody>
      </p:sp>
      <p:sp>
        <p:nvSpPr>
          <p:cNvPr id="5" name="文本框 4">
            <a:extLst>
              <a:ext uri="{FF2B5EF4-FFF2-40B4-BE49-F238E27FC236}">
                <a16:creationId xmlns:a16="http://schemas.microsoft.com/office/drawing/2014/main" id="{2F1A7518-E743-F302-DAB5-0659D31DFBB8}"/>
              </a:ext>
            </a:extLst>
          </p:cNvPr>
          <p:cNvSpPr txBox="1"/>
          <p:nvPr/>
        </p:nvSpPr>
        <p:spPr>
          <a:xfrm>
            <a:off x="3047489" y="6090182"/>
            <a:ext cx="6097022"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PRL 109, 233601 (2012)</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1F57759F-AEC8-BA42-14A7-FF348354F1B7}"/>
                  </a:ext>
                </a:extLst>
              </p:cNvPr>
              <p:cNvSpPr txBox="1"/>
              <p:nvPr/>
            </p:nvSpPr>
            <p:spPr>
              <a:xfrm>
                <a:off x="618295" y="1974130"/>
                <a:ext cx="5610672" cy="3405163"/>
              </a:xfrm>
              <a:prstGeom prst="rect">
                <a:avLst/>
              </a:prstGeom>
              <a:noFill/>
            </p:spPr>
            <p:txBody>
              <a:bodyPr wrap="square">
                <a:spAutoFit/>
              </a:bodyPr>
              <a:lstStyle/>
              <a:p>
                <a:pPr>
                  <a:lnSpc>
                    <a:spcPct val="150000"/>
                  </a:lnSpc>
                </a:pPr>
                <a:r>
                  <a:rPr lang="en-US" altLang="zh-CN" sz="1800" b="0" i="0" dirty="0">
                    <a:solidFill>
                      <a:srgbClr val="000000"/>
                    </a:solidFill>
                    <a:effectLst/>
                    <a:highlight>
                      <a:srgbClr val="FFFFFF"/>
                    </a:highlight>
                    <a:latin typeface="等线" panose="02010600030101010101" pitchFamily="2" charset="-122"/>
                    <a:ea typeface="等线" panose="02010600030101010101" pitchFamily="2" charset="-122"/>
                  </a:rPr>
                  <a:t>2012</a:t>
                </a:r>
                <a:r>
                  <a:rPr lang="zh-CN" altLang="en-US" sz="1800" b="0" i="0" dirty="0">
                    <a:solidFill>
                      <a:srgbClr val="000000"/>
                    </a:solidFill>
                    <a:effectLst/>
                    <a:highlight>
                      <a:srgbClr val="FFFFFF"/>
                    </a:highlight>
                    <a:latin typeface="等线" panose="02010600030101010101" pitchFamily="2" charset="-122"/>
                    <a:ea typeface="等线" panose="02010600030101010101" pitchFamily="2" charset="-122"/>
                  </a:rPr>
                  <a:t>年，</a:t>
                </a:r>
                <a:r>
                  <a:rPr lang="en-US" altLang="zh-CN" sz="1800" b="0" i="0" dirty="0">
                    <a:solidFill>
                      <a:srgbClr val="000000"/>
                    </a:solidFill>
                    <a:effectLst/>
                    <a:highlight>
                      <a:srgbClr val="FFFFFF"/>
                    </a:highlight>
                    <a:latin typeface="等线" panose="02010600030101010101" pitchFamily="2" charset="-122"/>
                    <a:ea typeface="等线" panose="02010600030101010101" pitchFamily="2" charset="-122"/>
                  </a:rPr>
                  <a:t>Chin, </a:t>
                </a:r>
                <a:r>
                  <a:rPr lang="en-US" altLang="zh-CN" sz="1800" b="0" i="0" dirty="0" err="1">
                    <a:solidFill>
                      <a:srgbClr val="000000"/>
                    </a:solidFill>
                    <a:effectLst/>
                    <a:highlight>
                      <a:srgbClr val="FFFFFF"/>
                    </a:highlight>
                    <a:latin typeface="等线" panose="02010600030101010101" pitchFamily="2" charset="-122"/>
                    <a:ea typeface="等线" panose="02010600030101010101" pitchFamily="2" charset="-122"/>
                  </a:rPr>
                  <a:t>Huelga</a:t>
                </a:r>
                <a:r>
                  <a:rPr lang="zh-CN" altLang="en-US" sz="1800" b="0" i="0" dirty="0">
                    <a:solidFill>
                      <a:srgbClr val="000000"/>
                    </a:solidFill>
                    <a:effectLst/>
                    <a:highlight>
                      <a:srgbClr val="FFFFFF"/>
                    </a:highlight>
                    <a:latin typeface="等线" panose="02010600030101010101" pitchFamily="2" charset="-122"/>
                    <a:ea typeface="等线" panose="02010600030101010101" pitchFamily="2" charset="-122"/>
                  </a:rPr>
                  <a:t>和</a:t>
                </a:r>
                <a:r>
                  <a:rPr lang="en-US" altLang="zh-CN" sz="1800" b="0" i="0" dirty="0" err="1">
                    <a:solidFill>
                      <a:srgbClr val="000000"/>
                    </a:solidFill>
                    <a:effectLst/>
                    <a:highlight>
                      <a:srgbClr val="FFFFFF"/>
                    </a:highlight>
                    <a:latin typeface="等线" panose="02010600030101010101" pitchFamily="2" charset="-122"/>
                    <a:ea typeface="等线" panose="02010600030101010101" pitchFamily="2" charset="-122"/>
                  </a:rPr>
                  <a:t>Plenio</a:t>
                </a:r>
                <a:r>
                  <a:rPr lang="en-US" altLang="zh-CN" sz="1800" b="0" i="0" dirty="0">
                    <a:solidFill>
                      <a:srgbClr val="000000"/>
                    </a:solidFill>
                    <a:effectLst/>
                    <a:highlight>
                      <a:srgbClr val="FFFFFF"/>
                    </a:highlight>
                    <a:latin typeface="等线" panose="02010600030101010101" pitchFamily="2" charset="-122"/>
                    <a:ea typeface="等线" panose="02010600030101010101" pitchFamily="2" charset="-122"/>
                  </a:rPr>
                  <a:t> </a:t>
                </a:r>
                <a:r>
                  <a:rPr lang="zh-CN" altLang="en-US" sz="1800" b="0" i="0" dirty="0">
                    <a:solidFill>
                      <a:srgbClr val="000000"/>
                    </a:solidFill>
                    <a:effectLst/>
                    <a:highlight>
                      <a:srgbClr val="FFFFFF"/>
                    </a:highlight>
                    <a:latin typeface="等线" panose="02010600030101010101" pitchFamily="2" charset="-122"/>
                    <a:ea typeface="等线" panose="02010600030101010101" pitchFamily="2" charset="-122"/>
                  </a:rPr>
                  <a:t>在理论上证明了在</a:t>
                </a:r>
                <a:r>
                  <a:rPr lang="zh-CN" altLang="en-US" sz="1800" b="1" i="0" dirty="0">
                    <a:solidFill>
                      <a:srgbClr val="FF0000"/>
                    </a:solidFill>
                    <a:effectLst/>
                    <a:highlight>
                      <a:srgbClr val="FFFFFF"/>
                    </a:highlight>
                    <a:latin typeface="等线" panose="02010600030101010101" pitchFamily="2" charset="-122"/>
                    <a:ea typeface="等线" panose="02010600030101010101" pitchFamily="2" charset="-122"/>
                  </a:rPr>
                  <a:t>非马尔可夫噪声</a:t>
                </a:r>
                <a:r>
                  <a:rPr lang="zh-CN" altLang="en-US" sz="1800" b="0" i="0" dirty="0">
                    <a:solidFill>
                      <a:srgbClr val="000000"/>
                    </a:solidFill>
                    <a:effectLst/>
                    <a:highlight>
                      <a:srgbClr val="FFFFFF"/>
                    </a:highlight>
                    <a:latin typeface="等线" panose="02010600030101010101" pitchFamily="2" charset="-122"/>
                    <a:ea typeface="等线" panose="02010600030101010101" pitchFamily="2" charset="-122"/>
                  </a:rPr>
                  <a:t>中，纠缠探针可以</a:t>
                </a:r>
                <a:r>
                  <a:rPr lang="zh-CN" altLang="en-US" sz="1800" b="1" i="0" dirty="0">
                    <a:solidFill>
                      <a:srgbClr val="000000"/>
                    </a:solidFill>
                    <a:effectLst/>
                    <a:highlight>
                      <a:srgbClr val="FFFFFF"/>
                    </a:highlight>
                    <a:latin typeface="等线" panose="02010600030101010101" pitchFamily="2" charset="-122"/>
                    <a:ea typeface="等线" panose="02010600030101010101" pitchFamily="2" charset="-122"/>
                  </a:rPr>
                  <a:t>超过标准量子极限的精度</a:t>
                </a:r>
                <a:r>
                  <a:rPr lang="zh-CN" altLang="en-US" sz="1800" b="0" i="0" dirty="0">
                    <a:solidFill>
                      <a:srgbClr val="000000"/>
                    </a:solidFill>
                    <a:effectLst/>
                    <a:highlight>
                      <a:srgbClr val="FFFFFF"/>
                    </a:highlight>
                    <a:latin typeface="等线" panose="02010600030101010101" pitchFamily="2" charset="-122"/>
                    <a:ea typeface="等线" panose="02010600030101010101" pitchFamily="2" charset="-122"/>
                  </a:rPr>
                  <a:t>，对</a:t>
                </a:r>
                <a14:m>
                  <m:oMath xmlns:m="http://schemas.openxmlformats.org/officeDocument/2006/math">
                    <m:r>
                      <a:rPr lang="en-US" altLang="zh-CN" sz="1800" b="0" i="1" smtClean="0">
                        <a:solidFill>
                          <a:srgbClr val="000000"/>
                        </a:solidFill>
                        <a:effectLst/>
                        <a:highlight>
                          <a:srgbClr val="FFFFFF"/>
                        </a:highlight>
                        <a:latin typeface="Cambria Math" panose="02040503050406030204" pitchFamily="18" charset="0"/>
                        <a:ea typeface="等线" panose="02010600030101010101" pitchFamily="2" charset="-122"/>
                      </a:rPr>
                      <m:t>𝑛</m:t>
                    </m:r>
                  </m:oMath>
                </a14:m>
                <a:r>
                  <a:rPr lang="zh-CN" altLang="en-US" sz="1800" b="0" i="0" dirty="0">
                    <a:solidFill>
                      <a:srgbClr val="000000"/>
                    </a:solidFill>
                    <a:effectLst/>
                    <a:highlight>
                      <a:srgbClr val="FFFFFF"/>
                    </a:highlight>
                    <a:latin typeface="等线" panose="02010600030101010101" pitchFamily="2" charset="-122"/>
                    <a:ea typeface="等线" panose="02010600030101010101" pitchFamily="2" charset="-122"/>
                  </a:rPr>
                  <a:t>量子比特可达到</a:t>
                </a:r>
                <a14:m>
                  <m:oMath xmlns:m="http://schemas.openxmlformats.org/officeDocument/2006/math">
                    <m:sSup>
                      <m:sSupPr>
                        <m:ctrlPr>
                          <a:rPr lang="en-US" altLang="zh-CN" sz="1800" b="0" i="1" smtClean="0">
                            <a:solidFill>
                              <a:srgbClr val="000000"/>
                            </a:solidFill>
                            <a:effectLst/>
                            <a:highlight>
                              <a:srgbClr val="FFFFFF"/>
                            </a:highlight>
                            <a:latin typeface="Cambria Math" panose="02040503050406030204" pitchFamily="18" charset="0"/>
                            <a:ea typeface="等线" panose="02010600030101010101" pitchFamily="2" charset="-122"/>
                          </a:rPr>
                        </m:ctrlPr>
                      </m:sSupPr>
                      <m:e>
                        <m:r>
                          <a:rPr lang="en-US" altLang="zh-CN" sz="1800" b="0" i="1" smtClean="0">
                            <a:solidFill>
                              <a:srgbClr val="000000"/>
                            </a:solidFill>
                            <a:effectLst/>
                            <a:highlight>
                              <a:srgbClr val="FFFFFF"/>
                            </a:highlight>
                            <a:latin typeface="Cambria Math" panose="02040503050406030204" pitchFamily="18" charset="0"/>
                            <a:ea typeface="等线" panose="02010600030101010101" pitchFamily="2" charset="-122"/>
                          </a:rPr>
                          <m:t>𝑟</m:t>
                        </m:r>
                        <m:r>
                          <a:rPr lang="en-US" altLang="zh-CN" sz="1800" b="0" i="1" smtClean="0">
                            <a:solidFill>
                              <a:srgbClr val="000000"/>
                            </a:solidFill>
                            <a:effectLst/>
                            <a:highlight>
                              <a:srgbClr val="FFFFFF"/>
                            </a:highlight>
                            <a:latin typeface="Cambria Math" panose="02040503050406030204" pitchFamily="18" charset="0"/>
                            <a:ea typeface="等线" panose="02010600030101010101" pitchFamily="2" charset="-122"/>
                          </a:rPr>
                          <m:t>=</m:t>
                        </m:r>
                        <m:r>
                          <a:rPr lang="en-US" altLang="zh-CN" sz="1800" b="0" i="1" smtClean="0">
                            <a:solidFill>
                              <a:srgbClr val="000000"/>
                            </a:solidFill>
                            <a:effectLst/>
                            <a:highlight>
                              <a:srgbClr val="FFFFFF"/>
                            </a:highlight>
                            <a:latin typeface="Cambria Math" panose="02040503050406030204" pitchFamily="18" charset="0"/>
                            <a:ea typeface="等线" panose="02010600030101010101" pitchFamily="2" charset="-122"/>
                          </a:rPr>
                          <m:t>𝑛</m:t>
                        </m:r>
                      </m:e>
                      <m:sup>
                        <m:r>
                          <a:rPr lang="en-US" altLang="zh-CN" sz="1800" b="0" i="1" smtClean="0">
                            <a:solidFill>
                              <a:srgbClr val="000000"/>
                            </a:solidFill>
                            <a:effectLst/>
                            <a:highlight>
                              <a:srgbClr val="FFFFFF"/>
                            </a:highlight>
                            <a:latin typeface="Cambria Math" panose="02040503050406030204" pitchFamily="18" charset="0"/>
                            <a:ea typeface="等线" panose="02010600030101010101" pitchFamily="2" charset="-122"/>
                          </a:rPr>
                          <m:t>1/4</m:t>
                        </m:r>
                      </m:sup>
                    </m:sSup>
                  </m:oMath>
                </a14:m>
                <a:r>
                  <a:rPr lang="zh-CN" altLang="en-US" sz="1800" b="0" i="0" dirty="0">
                    <a:solidFill>
                      <a:srgbClr val="000000"/>
                    </a:solidFill>
                    <a:effectLst/>
                    <a:highlight>
                      <a:srgbClr val="FFFFFF"/>
                    </a:highlight>
                    <a:latin typeface="等线" panose="02010600030101010101" pitchFamily="2" charset="-122"/>
                    <a:ea typeface="等线" panose="02010600030101010101" pitchFamily="2" charset="-122"/>
                  </a:rPr>
                  <a:t>。这被称为芝诺极限，是由于量子芝诺效应产生的。相比于标准量子极限，芝诺极限带来了</a:t>
                </a:r>
                <a14:m>
                  <m:oMath xmlns:m="http://schemas.openxmlformats.org/officeDocument/2006/math">
                    <m:sSup>
                      <m:sSupPr>
                        <m:ctrlPr>
                          <a:rPr lang="en-US" altLang="zh-CN" sz="1800" b="0" i="1" smtClean="0">
                            <a:solidFill>
                              <a:srgbClr val="000000"/>
                            </a:solidFill>
                            <a:effectLst/>
                            <a:highlight>
                              <a:srgbClr val="FFFFFF"/>
                            </a:highlight>
                            <a:latin typeface="Cambria Math" panose="02040503050406030204" pitchFamily="18" charset="0"/>
                            <a:ea typeface="等线" panose="02010600030101010101" pitchFamily="2" charset="-122"/>
                          </a:rPr>
                        </m:ctrlPr>
                      </m:sSupPr>
                      <m:e>
                        <m:r>
                          <a:rPr lang="en-US" altLang="zh-CN" sz="1800" b="0" i="1" smtClean="0">
                            <a:solidFill>
                              <a:srgbClr val="000000"/>
                            </a:solidFill>
                            <a:effectLst/>
                            <a:highlight>
                              <a:srgbClr val="FFFFFF"/>
                            </a:highlight>
                            <a:latin typeface="Cambria Math" panose="02040503050406030204" pitchFamily="18" charset="0"/>
                            <a:ea typeface="等线" panose="02010600030101010101" pitchFamily="2" charset="-122"/>
                          </a:rPr>
                          <m:t>𝑛</m:t>
                        </m:r>
                      </m:e>
                      <m:sup>
                        <m:r>
                          <a:rPr lang="en-US" altLang="zh-CN" sz="1800" b="0" i="1" smtClean="0">
                            <a:solidFill>
                              <a:srgbClr val="000000"/>
                            </a:solidFill>
                            <a:effectLst/>
                            <a:highlight>
                              <a:srgbClr val="FFFFFF"/>
                            </a:highlight>
                            <a:latin typeface="Cambria Math" panose="02040503050406030204" pitchFamily="18" charset="0"/>
                            <a:ea typeface="等线" panose="02010600030101010101" pitchFamily="2" charset="-122"/>
                          </a:rPr>
                          <m:t>1/4</m:t>
                        </m:r>
                      </m:sup>
                    </m:sSup>
                  </m:oMath>
                </a14:m>
                <a:r>
                  <a:rPr lang="zh-CN" altLang="en-US" sz="1800" b="0" i="0" dirty="0">
                    <a:solidFill>
                      <a:srgbClr val="000000"/>
                    </a:solidFill>
                    <a:effectLst/>
                    <a:highlight>
                      <a:srgbClr val="FFFFFF"/>
                    </a:highlight>
                    <a:latin typeface="等线" panose="02010600030101010101" pitchFamily="2" charset="-122"/>
                    <a:ea typeface="等线" panose="02010600030101010101" pitchFamily="2" charset="-122"/>
                  </a:rPr>
                  <a:t>倍的精度提升，其关键思想是</a:t>
                </a:r>
                <a:r>
                  <a:rPr lang="zh-CN" altLang="en-US" sz="1800" b="1" i="0" dirty="0">
                    <a:solidFill>
                      <a:srgbClr val="FF0000"/>
                    </a:solidFill>
                    <a:effectLst/>
                    <a:highlight>
                      <a:srgbClr val="FFFFFF"/>
                    </a:highlight>
                    <a:latin typeface="等线" panose="02010600030101010101" pitchFamily="2" charset="-122"/>
                    <a:ea typeface="等线" panose="02010600030101010101" pitchFamily="2" charset="-122"/>
                  </a:rPr>
                  <a:t>量子芝诺效应</a:t>
                </a:r>
                <a:r>
                  <a:rPr lang="zh-CN" altLang="en-US" dirty="0">
                    <a:solidFill>
                      <a:srgbClr val="000000"/>
                    </a:solidFill>
                    <a:highlight>
                      <a:srgbClr val="FFFFFF"/>
                    </a:highlight>
                    <a:latin typeface="等线" panose="02010600030101010101" pitchFamily="2" charset="-122"/>
                  </a:rPr>
                  <a:t>（探测速度快于环境的“记忆”时间）</a:t>
                </a:r>
                <a:r>
                  <a:rPr lang="zh-CN" altLang="en-US" sz="1800" b="0" i="0" dirty="0">
                    <a:solidFill>
                      <a:srgbClr val="000000"/>
                    </a:solidFill>
                    <a:effectLst/>
                    <a:highlight>
                      <a:srgbClr val="FFFFFF"/>
                    </a:highlight>
                    <a:latin typeface="等线" panose="02010600030101010101" pitchFamily="2" charset="-122"/>
                    <a:ea typeface="等线" panose="02010600030101010101" pitchFamily="2" charset="-122"/>
                  </a:rPr>
                  <a:t>可以</a:t>
                </a:r>
                <a:r>
                  <a:rPr lang="zh-CN" altLang="en-US" sz="1800" b="1" i="0" dirty="0">
                    <a:solidFill>
                      <a:srgbClr val="000000"/>
                    </a:solidFill>
                    <a:effectLst/>
                    <a:highlight>
                      <a:srgbClr val="FFFFFF"/>
                    </a:highlight>
                    <a:latin typeface="等线" panose="02010600030101010101" pitchFamily="2" charset="-122"/>
                    <a:ea typeface="等线" panose="02010600030101010101" pitchFamily="2" charset="-122"/>
                  </a:rPr>
                  <a:t>显著降低退相干误差</a:t>
                </a:r>
                <a:r>
                  <a:rPr lang="zh-CN" altLang="en-US" sz="1800" b="0" i="0" dirty="0">
                    <a:solidFill>
                      <a:srgbClr val="000000"/>
                    </a:solidFill>
                    <a:effectLst/>
                    <a:highlight>
                      <a:srgbClr val="FFFFFF"/>
                    </a:highlight>
                    <a:latin typeface="等线" panose="02010600030101010101" pitchFamily="2" charset="-122"/>
                    <a:ea typeface="等线" panose="02010600030101010101" pitchFamily="2" charset="-122"/>
                  </a:rPr>
                  <a:t>。</a:t>
                </a:r>
                <a:r>
                  <a:rPr lang="zh-CN" altLang="en-US" dirty="0">
                    <a:highlight>
                      <a:srgbClr val="FFFFFF"/>
                    </a:highlight>
                  </a:rPr>
                  <a:t>在一般情况下，任意少量的噪声足以恢复标准量子极限所规定的尺度。</a:t>
                </a:r>
                <a:endParaRPr lang="zh-CN" altLang="en-US" dirty="0"/>
              </a:p>
            </p:txBody>
          </p:sp>
        </mc:Choice>
        <mc:Fallback>
          <p:sp>
            <p:nvSpPr>
              <p:cNvPr id="7" name="文本框 6">
                <a:extLst>
                  <a:ext uri="{FF2B5EF4-FFF2-40B4-BE49-F238E27FC236}">
                    <a16:creationId xmlns:a16="http://schemas.microsoft.com/office/drawing/2014/main" id="{1F57759F-AEC8-BA42-14A7-FF348354F1B7}"/>
                  </a:ext>
                </a:extLst>
              </p:cNvPr>
              <p:cNvSpPr txBox="1">
                <a:spLocks noRot="1" noChangeAspect="1" noMove="1" noResize="1" noEditPoints="1" noAdjustHandles="1" noChangeArrowheads="1" noChangeShapeType="1" noTextEdit="1"/>
              </p:cNvSpPr>
              <p:nvPr/>
            </p:nvSpPr>
            <p:spPr>
              <a:xfrm>
                <a:off x="618295" y="1974130"/>
                <a:ext cx="5610672" cy="3405163"/>
              </a:xfrm>
              <a:prstGeom prst="rect">
                <a:avLst/>
              </a:prstGeom>
              <a:blipFill>
                <a:blip r:embed="rId3"/>
                <a:stretch>
                  <a:fillRect l="-869" r="-4886" b="-197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47B61E7B-D8E8-BB2B-347E-6B4D100A18C1}"/>
              </a:ext>
            </a:extLst>
          </p:cNvPr>
          <p:cNvPicPr>
            <a:picLocks noChangeAspect="1"/>
          </p:cNvPicPr>
          <p:nvPr/>
        </p:nvPicPr>
        <p:blipFill>
          <a:blip r:embed="rId4"/>
          <a:stretch>
            <a:fillRect/>
          </a:stretch>
        </p:blipFill>
        <p:spPr>
          <a:xfrm>
            <a:off x="6506661" y="1073395"/>
            <a:ext cx="5263997" cy="3882849"/>
          </a:xfrm>
          <a:prstGeom prst="rect">
            <a:avLst/>
          </a:prstGeom>
        </p:spPr>
      </p:pic>
      <p:sp>
        <p:nvSpPr>
          <p:cNvPr id="4" name="文本框 3">
            <a:extLst>
              <a:ext uri="{FF2B5EF4-FFF2-40B4-BE49-F238E27FC236}">
                <a16:creationId xmlns:a16="http://schemas.microsoft.com/office/drawing/2014/main" id="{7CCA63AA-087F-6EA7-D31E-00DFF220A751}"/>
              </a:ext>
            </a:extLst>
          </p:cNvPr>
          <p:cNvSpPr txBox="1"/>
          <p:nvPr/>
        </p:nvSpPr>
        <p:spPr>
          <a:xfrm>
            <a:off x="895989" y="1604798"/>
            <a:ext cx="2049729" cy="369332"/>
          </a:xfrm>
          <a:prstGeom prst="rect">
            <a:avLst/>
          </a:prstGeom>
          <a:noFill/>
        </p:spPr>
        <p:txBody>
          <a:bodyPr wrap="square" rtlCol="0">
            <a:spAutoFit/>
          </a:bodyPr>
          <a:lstStyle/>
          <a:p>
            <a:r>
              <a:rPr lang="en-US" altLang="zh-CN" b="1" dirty="0"/>
              <a:t> </a:t>
            </a:r>
            <a:r>
              <a:rPr lang="zh-CN" altLang="en-US" b="1" dirty="0"/>
              <a:t>理论预测</a:t>
            </a:r>
          </a:p>
        </p:txBody>
      </p:sp>
      <p:pic>
        <p:nvPicPr>
          <p:cNvPr id="8" name="图片 7">
            <a:extLst>
              <a:ext uri="{FF2B5EF4-FFF2-40B4-BE49-F238E27FC236}">
                <a16:creationId xmlns:a16="http://schemas.microsoft.com/office/drawing/2014/main" id="{264FA695-0342-7A96-4683-322DBB0EB101}"/>
              </a:ext>
            </a:extLst>
          </p:cNvPr>
          <p:cNvPicPr>
            <a:picLocks noChangeAspect="1"/>
          </p:cNvPicPr>
          <p:nvPr/>
        </p:nvPicPr>
        <p:blipFill>
          <a:blip r:embed="rId5"/>
          <a:stretch>
            <a:fillRect/>
          </a:stretch>
        </p:blipFill>
        <p:spPr>
          <a:xfrm>
            <a:off x="8782561" y="5248260"/>
            <a:ext cx="2063856" cy="387370"/>
          </a:xfrm>
          <a:prstGeom prst="rect">
            <a:avLst/>
          </a:prstGeom>
        </p:spPr>
      </p:pic>
      <p:sp>
        <p:nvSpPr>
          <p:cNvPr id="10" name="文本框 9">
            <a:extLst>
              <a:ext uri="{FF2B5EF4-FFF2-40B4-BE49-F238E27FC236}">
                <a16:creationId xmlns:a16="http://schemas.microsoft.com/office/drawing/2014/main" id="{C82B96F8-A849-2513-0A51-431BD58D1B07}"/>
              </a:ext>
            </a:extLst>
          </p:cNvPr>
          <p:cNvSpPr txBox="1"/>
          <p:nvPr/>
        </p:nvSpPr>
        <p:spPr>
          <a:xfrm>
            <a:off x="7185430" y="5118780"/>
            <a:ext cx="1227382" cy="646331"/>
          </a:xfrm>
          <a:prstGeom prst="rect">
            <a:avLst/>
          </a:prstGeom>
          <a:noFill/>
        </p:spPr>
        <p:txBody>
          <a:bodyPr wrap="square" rtlCol="0">
            <a:spAutoFit/>
          </a:bodyPr>
          <a:lstStyle/>
          <a:p>
            <a:pPr algn="ctr"/>
            <a:r>
              <a:rPr lang="zh-CN" altLang="en-US" sz="1200" b="1" dirty="0"/>
              <a:t>非关联探针与纠缠探针的频率分辨率比值</a:t>
            </a:r>
          </a:p>
        </p:txBody>
      </p:sp>
      <p:sp>
        <p:nvSpPr>
          <p:cNvPr id="11" name="矩形: 圆角 10">
            <a:extLst>
              <a:ext uri="{FF2B5EF4-FFF2-40B4-BE49-F238E27FC236}">
                <a16:creationId xmlns:a16="http://schemas.microsoft.com/office/drawing/2014/main" id="{8D346041-A6B8-DA46-CB2A-B7ABBCCC10E8}"/>
              </a:ext>
            </a:extLst>
          </p:cNvPr>
          <p:cNvSpPr/>
          <p:nvPr/>
        </p:nvSpPr>
        <p:spPr>
          <a:xfrm>
            <a:off x="3473493" y="1522607"/>
            <a:ext cx="2755474" cy="369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b="1" dirty="0"/>
              <a:t>现实中的环境大多是非马尔可夫的</a:t>
            </a:r>
          </a:p>
        </p:txBody>
      </p:sp>
      <p:sp>
        <p:nvSpPr>
          <p:cNvPr id="12" name="矩形: 圆角 11">
            <a:extLst>
              <a:ext uri="{FF2B5EF4-FFF2-40B4-BE49-F238E27FC236}">
                <a16:creationId xmlns:a16="http://schemas.microsoft.com/office/drawing/2014/main" id="{EADA7772-6704-363F-8426-47D90F35BC76}"/>
              </a:ext>
            </a:extLst>
          </p:cNvPr>
          <p:cNvSpPr/>
          <p:nvPr/>
        </p:nvSpPr>
        <p:spPr>
          <a:xfrm>
            <a:off x="7289800" y="260350"/>
            <a:ext cx="3854450" cy="6601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t>超过了标准量子极限，但没有达到海森堡分辨率</a:t>
            </a:r>
          </a:p>
        </p:txBody>
      </p:sp>
      <p:sp>
        <p:nvSpPr>
          <p:cNvPr id="13" name="矩形: 圆角 12">
            <a:extLst>
              <a:ext uri="{FF2B5EF4-FFF2-40B4-BE49-F238E27FC236}">
                <a16:creationId xmlns:a16="http://schemas.microsoft.com/office/drawing/2014/main" id="{61162D76-5A56-C872-4415-311BF460EB62}"/>
              </a:ext>
            </a:extLst>
          </p:cNvPr>
          <p:cNvSpPr/>
          <p:nvPr/>
        </p:nvSpPr>
        <p:spPr>
          <a:xfrm>
            <a:off x="8959680" y="2650757"/>
            <a:ext cx="2489370" cy="1133843"/>
          </a:xfrm>
          <a:prstGeom prst="roundRect">
            <a:avLst/>
          </a:pr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098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A6DE46-28A8-16E5-0927-BD99E73FB380}"/>
              </a:ext>
            </a:extLst>
          </p:cNvPr>
          <p:cNvSpPr txBox="1"/>
          <p:nvPr/>
        </p:nvSpPr>
        <p:spPr>
          <a:xfrm>
            <a:off x="533911" y="380489"/>
            <a:ext cx="4774519" cy="369332"/>
          </a:xfrm>
          <a:prstGeom prst="rect">
            <a:avLst/>
          </a:prstGeom>
          <a:noFill/>
        </p:spPr>
        <p:txBody>
          <a:bodyPr wrap="square" rtlCol="0">
            <a:spAutoFit/>
          </a:bodyPr>
          <a:lstStyle/>
          <a:p>
            <a:r>
              <a:rPr lang="en-US" altLang="zh-CN" b="1" dirty="0"/>
              <a:t>3</a:t>
            </a:r>
            <a:r>
              <a:rPr lang="zh-CN" altLang="en-US" b="1" dirty="0"/>
              <a:t>，量子芝诺效应的应用举例</a:t>
            </a:r>
          </a:p>
        </p:txBody>
      </p:sp>
      <p:sp>
        <p:nvSpPr>
          <p:cNvPr id="7" name="文本框 6">
            <a:extLst>
              <a:ext uri="{FF2B5EF4-FFF2-40B4-BE49-F238E27FC236}">
                <a16:creationId xmlns:a16="http://schemas.microsoft.com/office/drawing/2014/main" id="{9BFDF9C5-56BA-C0BF-1063-7DDB544EEADA}"/>
              </a:ext>
            </a:extLst>
          </p:cNvPr>
          <p:cNvSpPr txBox="1"/>
          <p:nvPr/>
        </p:nvSpPr>
        <p:spPr>
          <a:xfrm>
            <a:off x="3175193" y="6015558"/>
            <a:ext cx="6097022"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PRL 129, 070502 (2022)</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2C606796-83FD-C015-EE55-A00DAC0E3922}"/>
              </a:ext>
            </a:extLst>
          </p:cNvPr>
          <p:cNvSpPr txBox="1"/>
          <p:nvPr/>
        </p:nvSpPr>
        <p:spPr>
          <a:xfrm>
            <a:off x="895989" y="920537"/>
            <a:ext cx="3442808" cy="369332"/>
          </a:xfrm>
          <a:prstGeom prst="rect">
            <a:avLst/>
          </a:prstGeom>
          <a:noFill/>
        </p:spPr>
        <p:txBody>
          <a:bodyPr wrap="square" rtlCol="0">
            <a:spAutoFit/>
          </a:bodyPr>
          <a:lstStyle/>
          <a:p>
            <a:r>
              <a:rPr lang="en-US" altLang="zh-CN" b="1" dirty="0"/>
              <a:t>(2)</a:t>
            </a:r>
            <a:r>
              <a:rPr lang="zh-CN" altLang="en-US" b="1" dirty="0"/>
              <a:t>提升量子测量精度</a:t>
            </a:r>
          </a:p>
        </p:txBody>
      </p:sp>
      <p:sp>
        <p:nvSpPr>
          <p:cNvPr id="2" name="文本框 1">
            <a:extLst>
              <a:ext uri="{FF2B5EF4-FFF2-40B4-BE49-F238E27FC236}">
                <a16:creationId xmlns:a16="http://schemas.microsoft.com/office/drawing/2014/main" id="{7949A678-E68B-FA8E-2ADB-60C1DF41F910}"/>
              </a:ext>
            </a:extLst>
          </p:cNvPr>
          <p:cNvSpPr txBox="1"/>
          <p:nvPr/>
        </p:nvSpPr>
        <p:spPr>
          <a:xfrm>
            <a:off x="895989" y="1604798"/>
            <a:ext cx="2049729" cy="369332"/>
          </a:xfrm>
          <a:prstGeom prst="rect">
            <a:avLst/>
          </a:prstGeom>
          <a:noFill/>
        </p:spPr>
        <p:txBody>
          <a:bodyPr wrap="square" rtlCol="0">
            <a:spAutoFit/>
          </a:bodyPr>
          <a:lstStyle/>
          <a:p>
            <a:r>
              <a:rPr lang="zh-CN" altLang="en-US" b="1" dirty="0"/>
              <a:t>实验实现</a:t>
            </a:r>
          </a:p>
        </p:txBody>
      </p:sp>
      <p:pic>
        <p:nvPicPr>
          <p:cNvPr id="5" name="图片 4">
            <a:extLst>
              <a:ext uri="{FF2B5EF4-FFF2-40B4-BE49-F238E27FC236}">
                <a16:creationId xmlns:a16="http://schemas.microsoft.com/office/drawing/2014/main" id="{7A429D88-7BEE-D25C-83E9-640D0849FA79}"/>
              </a:ext>
            </a:extLst>
          </p:cNvPr>
          <p:cNvPicPr>
            <a:picLocks noChangeAspect="1"/>
          </p:cNvPicPr>
          <p:nvPr/>
        </p:nvPicPr>
        <p:blipFill>
          <a:blip r:embed="rId3"/>
          <a:stretch>
            <a:fillRect/>
          </a:stretch>
        </p:blipFill>
        <p:spPr>
          <a:xfrm>
            <a:off x="7076969" y="1422329"/>
            <a:ext cx="4390492" cy="3022723"/>
          </a:xfrm>
          <a:prstGeom prst="rect">
            <a:avLst/>
          </a:prstGeom>
        </p:spPr>
      </p:pic>
      <p:pic>
        <p:nvPicPr>
          <p:cNvPr id="9" name="图片 8">
            <a:extLst>
              <a:ext uri="{FF2B5EF4-FFF2-40B4-BE49-F238E27FC236}">
                <a16:creationId xmlns:a16="http://schemas.microsoft.com/office/drawing/2014/main" id="{BEAF6E08-C3D4-019F-EE61-A0B6BD6DD149}"/>
              </a:ext>
            </a:extLst>
          </p:cNvPr>
          <p:cNvPicPr>
            <a:picLocks noChangeAspect="1"/>
          </p:cNvPicPr>
          <p:nvPr/>
        </p:nvPicPr>
        <p:blipFill>
          <a:blip r:embed="rId4"/>
          <a:stretch>
            <a:fillRect/>
          </a:stretch>
        </p:blipFill>
        <p:spPr>
          <a:xfrm>
            <a:off x="1250849" y="2412948"/>
            <a:ext cx="3911801" cy="2032104"/>
          </a:xfrm>
          <a:prstGeom prst="rect">
            <a:avLst/>
          </a:prstGeom>
        </p:spPr>
      </p:pic>
      <p:sp>
        <p:nvSpPr>
          <p:cNvPr id="11" name="文本框 10">
            <a:extLst>
              <a:ext uri="{FF2B5EF4-FFF2-40B4-BE49-F238E27FC236}">
                <a16:creationId xmlns:a16="http://schemas.microsoft.com/office/drawing/2014/main" id="{AA972C8F-1567-08D6-F0BD-7B312D6F9278}"/>
              </a:ext>
            </a:extLst>
          </p:cNvPr>
          <p:cNvSpPr txBox="1"/>
          <p:nvPr/>
        </p:nvSpPr>
        <p:spPr>
          <a:xfrm>
            <a:off x="1854200" y="4648200"/>
            <a:ext cx="3308449" cy="338554"/>
          </a:xfrm>
          <a:prstGeom prst="rect">
            <a:avLst/>
          </a:prstGeom>
          <a:noFill/>
        </p:spPr>
        <p:txBody>
          <a:bodyPr wrap="square" rtlCol="0">
            <a:spAutoFit/>
          </a:bodyPr>
          <a:lstStyle/>
          <a:p>
            <a:pPr algn="ctr"/>
            <a:r>
              <a:rPr lang="zh-CN" altLang="en-US" sz="1600" b="1" dirty="0"/>
              <a:t>反式巴豆酸作为</a:t>
            </a:r>
            <a:r>
              <a:rPr lang="en-US" altLang="zh-CN" sz="1600" b="1" dirty="0"/>
              <a:t>7</a:t>
            </a:r>
            <a:r>
              <a:rPr lang="zh-CN" altLang="en-US" sz="1600" b="1" dirty="0"/>
              <a:t>量子比特模拟器</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C7D92EAB-5BC4-3B65-77E3-E74214637525}"/>
                  </a:ext>
                </a:extLst>
              </p:cNvPr>
              <p:cNvSpPr txBox="1"/>
              <p:nvPr/>
            </p:nvSpPr>
            <p:spPr>
              <a:xfrm>
                <a:off x="6907070" y="4470504"/>
                <a:ext cx="4824911" cy="1341906"/>
              </a:xfrm>
              <a:prstGeom prst="rect">
                <a:avLst/>
              </a:prstGeom>
              <a:noFill/>
            </p:spPr>
            <p:txBody>
              <a:bodyPr wrap="none" rtlCol="0">
                <a:spAutoFit/>
              </a:bodyPr>
              <a:lstStyle/>
              <a:p>
                <a:r>
                  <a:rPr lang="zh-CN" altLang="en-US" sz="1600" dirty="0"/>
                  <a:t>非马尔可夫噪声和无噪声环境下的实验结果。利</a:t>
                </a:r>
                <a:endParaRPr lang="en-US" altLang="zh-CN" sz="1600" dirty="0"/>
              </a:p>
              <a:p>
                <a:r>
                  <a:rPr lang="zh-CN" altLang="en-US" sz="1600" dirty="0"/>
                  <a:t>用</a:t>
                </a:r>
                <a:r>
                  <a:rPr lang="zh-CN" altLang="en-US" sz="1600" b="1" dirty="0"/>
                  <a:t>纠缠探针</a:t>
                </a:r>
                <a:r>
                  <a:rPr lang="zh-CN" altLang="en-US" sz="1600" dirty="0"/>
                  <a:t>，非马尔可夫噪声下的测量精度随着</a:t>
                </a:r>
                <a:endParaRPr lang="en-US" altLang="zh-CN" sz="1600" dirty="0"/>
              </a:p>
              <a:p>
                <a:r>
                  <a:rPr lang="zh-CN" altLang="en-US" sz="1600" dirty="0"/>
                  <a:t>比特数</a:t>
                </a:r>
                <a:r>
                  <a:rPr lang="en-US" altLang="zh-CN" sz="1600" dirty="0"/>
                  <a:t>n</a:t>
                </a:r>
                <a:r>
                  <a:rPr lang="zh-CN" altLang="en-US" sz="1600" dirty="0"/>
                  <a:t>的提升实现了</a:t>
                </a:r>
                <a14:m>
                  <m:oMath xmlns:m="http://schemas.openxmlformats.org/officeDocument/2006/math">
                    <m:r>
                      <a:rPr lang="en-US" altLang="zh-CN" sz="1600" b="0" i="1" smtClean="0">
                        <a:latin typeface="Cambria Math" panose="02040503050406030204" pitchFamily="18" charset="0"/>
                      </a:rPr>
                      <m:t>𝑟</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𝑛</m:t>
                        </m:r>
                      </m:e>
                      <m:sup>
                        <m:r>
                          <a:rPr lang="en-US" altLang="zh-CN" sz="1600" b="0" i="1" smtClean="0">
                            <a:latin typeface="Cambria Math" panose="02040503050406030204" pitchFamily="18" charset="0"/>
                          </a:rPr>
                          <m:t>1/4</m:t>
                        </m:r>
                      </m:sup>
                    </m:sSup>
                  </m:oMath>
                </a14:m>
                <a:r>
                  <a:rPr lang="zh-CN" altLang="en-US" sz="1600" dirty="0"/>
                  <a:t>倍的增强，而无噪</a:t>
                </a:r>
                <a:endParaRPr lang="en-US" altLang="zh-CN" sz="1600" dirty="0"/>
              </a:p>
              <a:p>
                <a:r>
                  <a:rPr lang="zh-CN" altLang="en-US" sz="1600" dirty="0"/>
                  <a:t>声环境下（对照实验）则达到了海森堡极限</a:t>
                </a:r>
                <a14:m>
                  <m:oMath xmlns:m="http://schemas.openxmlformats.org/officeDocument/2006/math">
                    <m:r>
                      <a:rPr lang="en-US" altLang="zh-CN" sz="1600" b="0" i="1" smtClean="0">
                        <a:latin typeface="Cambria Math" panose="02040503050406030204" pitchFamily="18" charset="0"/>
                      </a:rPr>
                      <m:t>𝑟</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𝑛</m:t>
                        </m:r>
                      </m:e>
                      <m:sup>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2</m:t>
                        </m:r>
                      </m:sup>
                    </m:sSup>
                  </m:oMath>
                </a14:m>
                <a:endParaRPr lang="en-US" altLang="zh-CN" sz="1600" dirty="0"/>
              </a:p>
              <a:p>
                <a:r>
                  <a:rPr lang="zh-CN" altLang="en-US" sz="1600" dirty="0"/>
                  <a:t>倍的增强</a:t>
                </a:r>
              </a:p>
            </p:txBody>
          </p:sp>
        </mc:Choice>
        <mc:Fallback>
          <p:sp>
            <p:nvSpPr>
              <p:cNvPr id="13" name="文本框 12">
                <a:extLst>
                  <a:ext uri="{FF2B5EF4-FFF2-40B4-BE49-F238E27FC236}">
                    <a16:creationId xmlns:a16="http://schemas.microsoft.com/office/drawing/2014/main" id="{C7D92EAB-5BC4-3B65-77E3-E74214637525}"/>
                  </a:ext>
                </a:extLst>
              </p:cNvPr>
              <p:cNvSpPr txBox="1">
                <a:spLocks noRot="1" noChangeAspect="1" noMove="1" noResize="1" noEditPoints="1" noAdjustHandles="1" noChangeArrowheads="1" noChangeShapeType="1" noTextEdit="1"/>
              </p:cNvSpPr>
              <p:nvPr/>
            </p:nvSpPr>
            <p:spPr>
              <a:xfrm>
                <a:off x="6907070" y="4470504"/>
                <a:ext cx="4824911" cy="1341906"/>
              </a:xfrm>
              <a:prstGeom prst="rect">
                <a:avLst/>
              </a:prstGeom>
              <a:blipFill>
                <a:blip r:embed="rId5"/>
                <a:stretch>
                  <a:fillRect l="-631" t="-1364" b="-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638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E1D08FF-E49A-CC84-6292-CCFDB273DCAE}"/>
              </a:ext>
            </a:extLst>
          </p:cNvPr>
          <p:cNvSpPr txBox="1"/>
          <p:nvPr/>
        </p:nvSpPr>
        <p:spPr>
          <a:xfrm>
            <a:off x="533911" y="380489"/>
            <a:ext cx="4774519" cy="369332"/>
          </a:xfrm>
          <a:prstGeom prst="rect">
            <a:avLst/>
          </a:prstGeom>
          <a:noFill/>
        </p:spPr>
        <p:txBody>
          <a:bodyPr wrap="square" rtlCol="0">
            <a:spAutoFit/>
          </a:bodyPr>
          <a:lstStyle/>
          <a:p>
            <a:r>
              <a:rPr lang="en-US" altLang="zh-CN" b="1" dirty="0"/>
              <a:t>3</a:t>
            </a:r>
            <a:r>
              <a:rPr lang="zh-CN" altLang="en-US" b="1" dirty="0"/>
              <a:t>，量子芝诺效应的应用举例</a:t>
            </a:r>
          </a:p>
        </p:txBody>
      </p:sp>
      <p:sp>
        <p:nvSpPr>
          <p:cNvPr id="3" name="文本框 2">
            <a:extLst>
              <a:ext uri="{FF2B5EF4-FFF2-40B4-BE49-F238E27FC236}">
                <a16:creationId xmlns:a16="http://schemas.microsoft.com/office/drawing/2014/main" id="{833D7F8C-4AAF-9987-6B6B-5F0B572252F5}"/>
              </a:ext>
            </a:extLst>
          </p:cNvPr>
          <p:cNvSpPr txBox="1"/>
          <p:nvPr/>
        </p:nvSpPr>
        <p:spPr>
          <a:xfrm>
            <a:off x="895989" y="920537"/>
            <a:ext cx="3442808" cy="369332"/>
          </a:xfrm>
          <a:prstGeom prst="rect">
            <a:avLst/>
          </a:prstGeom>
          <a:noFill/>
        </p:spPr>
        <p:txBody>
          <a:bodyPr wrap="square" rtlCol="0">
            <a:spAutoFit/>
          </a:bodyPr>
          <a:lstStyle/>
          <a:p>
            <a:r>
              <a:rPr lang="en-US" altLang="zh-CN" b="1" dirty="0"/>
              <a:t>(3)</a:t>
            </a:r>
            <a:r>
              <a:rPr lang="zh-CN" altLang="en-US" b="1" dirty="0"/>
              <a:t>芝诺霍尔效应</a:t>
            </a:r>
          </a:p>
        </p:txBody>
      </p:sp>
      <p:pic>
        <p:nvPicPr>
          <p:cNvPr id="5" name="图片 4">
            <a:extLst>
              <a:ext uri="{FF2B5EF4-FFF2-40B4-BE49-F238E27FC236}">
                <a16:creationId xmlns:a16="http://schemas.microsoft.com/office/drawing/2014/main" id="{1FAE240B-32C4-B713-AF02-A108E72D461A}"/>
              </a:ext>
            </a:extLst>
          </p:cNvPr>
          <p:cNvPicPr>
            <a:picLocks noChangeAspect="1"/>
          </p:cNvPicPr>
          <p:nvPr/>
        </p:nvPicPr>
        <p:blipFill rotWithShape="1">
          <a:blip r:embed="rId3"/>
          <a:srcRect l="50000" b="52167"/>
          <a:stretch/>
        </p:blipFill>
        <p:spPr>
          <a:xfrm>
            <a:off x="8070695" y="863387"/>
            <a:ext cx="2147631" cy="1428963"/>
          </a:xfrm>
          <a:prstGeom prst="rect">
            <a:avLst/>
          </a:prstGeom>
        </p:spPr>
      </p:pic>
      <p:sp>
        <p:nvSpPr>
          <p:cNvPr id="6" name="文本框 5">
            <a:extLst>
              <a:ext uri="{FF2B5EF4-FFF2-40B4-BE49-F238E27FC236}">
                <a16:creationId xmlns:a16="http://schemas.microsoft.com/office/drawing/2014/main" id="{C441FF57-3675-0721-E576-D40D19CF24E6}"/>
              </a:ext>
            </a:extLst>
          </p:cNvPr>
          <p:cNvSpPr txBox="1"/>
          <p:nvPr/>
        </p:nvSpPr>
        <p:spPr>
          <a:xfrm>
            <a:off x="3047489" y="6050437"/>
            <a:ext cx="6097022" cy="369332"/>
          </a:xfrm>
          <a:prstGeom prst="rect">
            <a:avLst/>
          </a:prstGeom>
          <a:noFill/>
        </p:spPr>
        <p:txBody>
          <a:bodyPr wrap="square">
            <a:spAutoFit/>
          </a:bodyPr>
          <a:lstStyle/>
          <a:p>
            <a:pPr algn="ctr"/>
            <a:r>
              <a:rPr lang="en-US" altLang="zh-CN" sz="1800" b="0" i="0" u="none" strike="noStrike" baseline="0" dirty="0">
                <a:solidFill>
                  <a:srgbClr val="231F20"/>
                </a:solidFill>
                <a:latin typeface="Times New Roman" panose="02020603050405020304" pitchFamily="18" charset="0"/>
                <a:cs typeface="Times New Roman" panose="02020603050405020304" pitchFamily="18" charset="0"/>
              </a:rPr>
              <a:t>PRL 118, 200401 (2017)</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A1681058-D2CC-975C-FD76-88CB93B09F9F}"/>
              </a:ext>
            </a:extLst>
          </p:cNvPr>
          <p:cNvSpPr txBox="1"/>
          <p:nvPr/>
        </p:nvSpPr>
        <p:spPr>
          <a:xfrm>
            <a:off x="731913" y="2262635"/>
            <a:ext cx="5506344" cy="2543132"/>
          </a:xfrm>
          <a:prstGeom prst="rect">
            <a:avLst/>
          </a:prstGeom>
          <a:noFill/>
        </p:spPr>
        <p:txBody>
          <a:bodyPr wrap="square">
            <a:spAutoFit/>
          </a:bodyPr>
          <a:lstStyle/>
          <a:p>
            <a:pPr>
              <a:lnSpc>
                <a:spcPct val="150000"/>
              </a:lnSpc>
            </a:pPr>
            <a:r>
              <a:rPr lang="zh-CN" altLang="en-US" dirty="0"/>
              <a:t>通过将二维晶格系统的希尔伯特空间裁剪成具有非平凡贝里曲率的单个布洛赫带，量子芝诺效应会产生霍尔效应。因此，波包会响应势梯度进行</a:t>
            </a:r>
            <a:r>
              <a:rPr lang="zh-CN" altLang="en-US" b="1" dirty="0">
                <a:solidFill>
                  <a:srgbClr val="FF0000"/>
                </a:solidFill>
              </a:rPr>
              <a:t>横向运动</a:t>
            </a:r>
            <a:r>
              <a:rPr lang="zh-CN" altLang="en-US" dirty="0"/>
              <a:t>，这种现象称为</a:t>
            </a:r>
            <a:r>
              <a:rPr lang="zh-CN" altLang="en-US" b="1" dirty="0"/>
              <a:t>芝诺霍尔效应</a:t>
            </a:r>
            <a:r>
              <a:rPr lang="zh-CN" altLang="en-US" dirty="0"/>
              <a:t>，以突出其量子芝诺效应的起源。芝诺霍尔效应导致系统边缘的</a:t>
            </a:r>
            <a:r>
              <a:rPr lang="zh-CN" altLang="en-US" b="1" dirty="0">
                <a:solidFill>
                  <a:srgbClr val="FF0000"/>
                </a:solidFill>
              </a:rPr>
              <a:t>反向反射</a:t>
            </a:r>
            <a:r>
              <a:rPr lang="zh-CN" altLang="en-US" dirty="0"/>
              <a:t>，这是由于</a:t>
            </a:r>
            <a:r>
              <a:rPr lang="zh-CN" altLang="en-US" b="1" dirty="0"/>
              <a:t>带平面度和非平凡的贝里曲率之间的相互作用</a:t>
            </a:r>
            <a:r>
              <a:rPr lang="zh-CN" altLang="en-US" dirty="0"/>
              <a:t>。</a:t>
            </a:r>
          </a:p>
        </p:txBody>
      </p:sp>
      <p:pic>
        <p:nvPicPr>
          <p:cNvPr id="10" name="图片 9">
            <a:extLst>
              <a:ext uri="{FF2B5EF4-FFF2-40B4-BE49-F238E27FC236}">
                <a16:creationId xmlns:a16="http://schemas.microsoft.com/office/drawing/2014/main" id="{9A142539-E85B-9E4F-D378-B3B13D237EFE}"/>
              </a:ext>
            </a:extLst>
          </p:cNvPr>
          <p:cNvPicPr>
            <a:picLocks noChangeAspect="1"/>
          </p:cNvPicPr>
          <p:nvPr/>
        </p:nvPicPr>
        <p:blipFill rotWithShape="1">
          <a:blip r:embed="rId3"/>
          <a:srcRect t="49273"/>
          <a:stretch/>
        </p:blipFill>
        <p:spPr>
          <a:xfrm>
            <a:off x="6996878" y="3413679"/>
            <a:ext cx="4295263" cy="1515429"/>
          </a:xfrm>
          <a:prstGeom prst="rect">
            <a:avLst/>
          </a:prstGeom>
        </p:spPr>
      </p:pic>
      <p:sp>
        <p:nvSpPr>
          <p:cNvPr id="11" name="文本框 10">
            <a:extLst>
              <a:ext uri="{FF2B5EF4-FFF2-40B4-BE49-F238E27FC236}">
                <a16:creationId xmlns:a16="http://schemas.microsoft.com/office/drawing/2014/main" id="{6F8459D0-24B7-EC7D-2CC8-30F0EA3B9C34}"/>
              </a:ext>
            </a:extLst>
          </p:cNvPr>
          <p:cNvSpPr txBox="1"/>
          <p:nvPr/>
        </p:nvSpPr>
        <p:spPr>
          <a:xfrm>
            <a:off x="7393241" y="2635250"/>
            <a:ext cx="3898900" cy="738664"/>
          </a:xfrm>
          <a:prstGeom prst="rect">
            <a:avLst/>
          </a:prstGeom>
          <a:noFill/>
        </p:spPr>
        <p:txBody>
          <a:bodyPr wrap="square" rtlCol="0">
            <a:spAutoFit/>
          </a:bodyPr>
          <a:lstStyle/>
          <a:p>
            <a:r>
              <a:rPr lang="zh-CN" altLang="en-US" sz="1400" b="1" dirty="0"/>
              <a:t>二维强耗散晶格系统中，由于量子芝诺效应，上能带的布居被禁止，系统约束在贝利曲率非零的下能带</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A4A5A75B-BC1F-26D6-37F4-A71B8C81EDBB}"/>
                  </a:ext>
                </a:extLst>
              </p:cNvPr>
              <p:cNvSpPr txBox="1"/>
              <p:nvPr/>
            </p:nvSpPr>
            <p:spPr>
              <a:xfrm>
                <a:off x="7755191" y="5166492"/>
                <a:ext cx="3077909" cy="523220"/>
              </a:xfrm>
              <a:prstGeom prst="rect">
                <a:avLst/>
              </a:prstGeom>
              <a:noFill/>
            </p:spPr>
            <p:txBody>
              <a:bodyPr wrap="square" rtlCol="0">
                <a:spAutoFit/>
              </a:bodyPr>
              <a:lstStyle/>
              <a:p>
                <a:r>
                  <a:rPr lang="zh-CN" altLang="en-US" sz="1400" b="1" dirty="0"/>
                  <a:t>（左）波包根据势梯度</a:t>
                </a:r>
                <a14:m>
                  <m:oMath xmlns:m="http://schemas.openxmlformats.org/officeDocument/2006/math">
                    <m:r>
                      <a:rPr lang="en-US" altLang="zh-CN" sz="1400" b="1" i="1" smtClean="0">
                        <a:latin typeface="Cambria Math" panose="02040503050406030204" pitchFamily="18" charset="0"/>
                      </a:rPr>
                      <m:t>𝑭</m:t>
                    </m:r>
                  </m:oMath>
                </a14:m>
                <a:r>
                  <a:rPr lang="zh-CN" altLang="en-US" sz="1400" b="1" dirty="0"/>
                  <a:t>横向运动；（右）边界处反射</a:t>
                </a:r>
              </a:p>
            </p:txBody>
          </p:sp>
        </mc:Choice>
        <mc:Fallback>
          <p:sp>
            <p:nvSpPr>
              <p:cNvPr id="12" name="文本框 11">
                <a:extLst>
                  <a:ext uri="{FF2B5EF4-FFF2-40B4-BE49-F238E27FC236}">
                    <a16:creationId xmlns:a16="http://schemas.microsoft.com/office/drawing/2014/main" id="{A4A5A75B-BC1F-26D6-37F4-A71B8C81EDBB}"/>
                  </a:ext>
                </a:extLst>
              </p:cNvPr>
              <p:cNvSpPr txBox="1">
                <a:spLocks noRot="1" noChangeAspect="1" noMove="1" noResize="1" noEditPoints="1" noAdjustHandles="1" noChangeArrowheads="1" noChangeShapeType="1" noTextEdit="1"/>
              </p:cNvSpPr>
              <p:nvPr/>
            </p:nvSpPr>
            <p:spPr>
              <a:xfrm>
                <a:off x="7755191" y="5166492"/>
                <a:ext cx="3077909" cy="523220"/>
              </a:xfrm>
              <a:prstGeom prst="rect">
                <a:avLst/>
              </a:prstGeom>
              <a:blipFill>
                <a:blip r:embed="rId4"/>
                <a:stretch>
                  <a:fillRect l="-594" t="-2353" b="-11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76346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4973</TotalTime>
  <Words>900</Words>
  <Application>Microsoft Office PowerPoint</Application>
  <PresentationFormat>宽屏</PresentationFormat>
  <Paragraphs>39</Paragraphs>
  <Slides>4</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Times-Bold</vt:lpstr>
      <vt:lpstr>Times-Roman</vt: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润泽 刘</dc:creator>
  <cp:lastModifiedBy>润泽 刘</cp:lastModifiedBy>
  <cp:revision>48</cp:revision>
  <dcterms:created xsi:type="dcterms:W3CDTF">2024-05-30T12:34:32Z</dcterms:created>
  <dcterms:modified xsi:type="dcterms:W3CDTF">2024-06-05T14:15:07Z</dcterms:modified>
</cp:coreProperties>
</file>