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8" r:id="rId4"/>
    <p:sldId id="259" r:id="rId5"/>
    <p:sldId id="279" r:id="rId6"/>
    <p:sldId id="280" r:id="rId7"/>
    <p:sldId id="293" r:id="rId8"/>
    <p:sldId id="292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61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D6A5A2B-1446-4685-B606-8158FCC74CA5}">
          <p14:sldIdLst>
            <p14:sldId id="256"/>
            <p14:sldId id="270"/>
            <p14:sldId id="278"/>
            <p14:sldId id="259"/>
            <p14:sldId id="279"/>
            <p14:sldId id="280"/>
            <p14:sldId id="293"/>
            <p14:sldId id="292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61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7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7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0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4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2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6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61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8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6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A780-1C4C-443C-B260-C6832B2E3A31}" type="datetimeFigureOut">
              <a:rPr lang="zh-TW" altLang="en-US" smtClean="0"/>
              <a:t>2019/12/8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54780A-6B16-4E91-ACAE-0D1564417D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4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8B747-F24A-4F44-B00B-CDBF4F7FB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DSP Lab2. – LTI System, Convolution and Frequency</a:t>
            </a:r>
            <a:br>
              <a:rPr lang="en-US" altLang="zh-TW" sz="4400" dirty="0"/>
            </a:br>
            <a:r>
              <a:rPr lang="en-US" altLang="zh-TW" sz="4400" dirty="0"/>
              <a:t>Response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02E42E-B5A0-49A6-8DD4-8E40665B4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81439"/>
          </a:xfrm>
        </p:spPr>
        <p:txBody>
          <a:bodyPr>
            <a:normAutofit/>
          </a:bodyPr>
          <a:lstStyle/>
          <a:p>
            <a:r>
              <a:rPr lang="zh-TW" altLang="en-US" dirty="0"/>
              <a:t>班級：電子三甲</a:t>
            </a:r>
            <a:endParaRPr lang="en-US" altLang="zh-TW" dirty="0"/>
          </a:p>
          <a:p>
            <a:r>
              <a:rPr lang="zh-TW" altLang="en-US" dirty="0"/>
              <a:t>學號：</a:t>
            </a:r>
            <a:r>
              <a:rPr lang="en-US" altLang="zh-TW" dirty="0"/>
              <a:t>106360107</a:t>
            </a:r>
          </a:p>
          <a:p>
            <a:r>
              <a:rPr lang="zh-TW" altLang="en-US" dirty="0"/>
              <a:t>姓名；謝杰勳</a:t>
            </a:r>
          </a:p>
        </p:txBody>
      </p:sp>
    </p:spTree>
    <p:extLst>
      <p:ext uri="{BB962C8B-B14F-4D97-AF65-F5344CB8AC3E}">
        <p14:creationId xmlns:p14="http://schemas.microsoft.com/office/powerpoint/2010/main" val="375840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cap="none" dirty="0"/>
              <a:t>ccumulator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r="7822"/>
          <a:stretch/>
        </p:blipFill>
        <p:spPr>
          <a:xfrm>
            <a:off x="1451579" y="1945184"/>
            <a:ext cx="9603275" cy="4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cap="none" dirty="0"/>
              <a:t>orward</a:t>
            </a:r>
            <a:r>
              <a:rPr lang="en-US" altLang="zh-TW" dirty="0"/>
              <a:t> d</a:t>
            </a:r>
            <a:r>
              <a:rPr lang="en-US" altLang="zh-TW" cap="none" dirty="0"/>
              <a:t>ifference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7485"/>
          <a:stretch/>
        </p:blipFill>
        <p:spPr>
          <a:xfrm>
            <a:off x="1451579" y="1945184"/>
            <a:ext cx="9603275" cy="4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cap="none" dirty="0"/>
              <a:t>ackward</a:t>
            </a:r>
            <a:r>
              <a:rPr lang="en-US" altLang="zh-TW" dirty="0"/>
              <a:t> d</a:t>
            </a:r>
            <a:r>
              <a:rPr lang="en-US" altLang="zh-TW" cap="none" dirty="0"/>
              <a:t>ifference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C9A5DB-C4DD-46FD-814E-450637768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r="7526"/>
          <a:stretch/>
        </p:blipFill>
        <p:spPr>
          <a:xfrm>
            <a:off x="1451578" y="1945184"/>
            <a:ext cx="9603275" cy="41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8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C4FFE80-DDB9-45A6-A545-BD017C7F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輸出訊號之波形與頻譜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F297DE8-6299-4C16-9916-57D3F3339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04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cap="none" dirty="0"/>
              <a:t>deal</a:t>
            </a:r>
            <a:r>
              <a:rPr lang="en-US" altLang="zh-TW" dirty="0"/>
              <a:t> D</a:t>
            </a:r>
            <a:r>
              <a:rPr lang="en-US" altLang="zh-TW" cap="none" dirty="0"/>
              <a:t>elay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輸出音訊名稱：</a:t>
            </a:r>
            <a:r>
              <a:rPr lang="en-US" altLang="zh-TW" dirty="0"/>
              <a:t>y1.wav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5.7267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r="7374"/>
          <a:stretch/>
        </p:blipFill>
        <p:spPr>
          <a:xfrm>
            <a:off x="1451577" y="1945184"/>
            <a:ext cx="8965041" cy="4108298"/>
          </a:xfrm>
          <a:prstGeom prst="rect">
            <a:avLst/>
          </a:prstGeom>
        </p:spPr>
      </p:pic>
      <p:pic>
        <p:nvPicPr>
          <p:cNvPr id="3" name="y1">
            <a:hlinkClick r:id="" action="ppaction://media"/>
            <a:extLst>
              <a:ext uri="{FF2B5EF4-FFF2-40B4-BE49-F238E27FC236}">
                <a16:creationId xmlns:a16="http://schemas.microsoft.com/office/drawing/2014/main" id="{75611F4C-98FB-49DD-B788-953C6D268F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2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cap="none" dirty="0"/>
              <a:t>oving</a:t>
            </a:r>
            <a:r>
              <a:rPr lang="en-US" altLang="zh-TW" dirty="0"/>
              <a:t> a</a:t>
            </a:r>
            <a:r>
              <a:rPr lang="en-US" altLang="zh-TW" cap="none" dirty="0"/>
              <a:t>verage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輸出音訊名稱：</a:t>
            </a:r>
            <a:r>
              <a:rPr lang="en-US" altLang="zh-TW" dirty="0"/>
              <a:t>y2.wav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3.729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3" r="7503"/>
          <a:stretch/>
        </p:blipFill>
        <p:spPr>
          <a:xfrm>
            <a:off x="1451579" y="1945184"/>
            <a:ext cx="8965040" cy="4108298"/>
          </a:xfrm>
          <a:prstGeom prst="rect">
            <a:avLst/>
          </a:prstGeom>
        </p:spPr>
      </p:pic>
      <p:pic>
        <p:nvPicPr>
          <p:cNvPr id="6" name="y2">
            <a:hlinkClick r:id="" action="ppaction://media"/>
            <a:extLst>
              <a:ext uri="{FF2B5EF4-FFF2-40B4-BE49-F238E27FC236}">
                <a16:creationId xmlns:a16="http://schemas.microsoft.com/office/drawing/2014/main" id="{D67561B1-1D81-4418-9D02-5A56CB57D7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cap="none" dirty="0"/>
              <a:t>ccumulator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輸出音訊名稱：</a:t>
            </a:r>
            <a:r>
              <a:rPr lang="en-US" altLang="zh-TW" dirty="0"/>
              <a:t>y3.wav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3.7266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" r="7054"/>
          <a:stretch/>
        </p:blipFill>
        <p:spPr>
          <a:xfrm>
            <a:off x="1451579" y="1945184"/>
            <a:ext cx="8983893" cy="4108298"/>
          </a:xfrm>
          <a:prstGeom prst="rect">
            <a:avLst/>
          </a:prstGeom>
        </p:spPr>
      </p:pic>
      <p:pic>
        <p:nvPicPr>
          <p:cNvPr id="3" name="y3">
            <a:hlinkClick r:id="" action="ppaction://media"/>
            <a:extLst>
              <a:ext uri="{FF2B5EF4-FFF2-40B4-BE49-F238E27FC236}">
                <a16:creationId xmlns:a16="http://schemas.microsoft.com/office/drawing/2014/main" id="{818E6989-62A8-45AF-A1EE-44D9DA3613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cap="none" dirty="0"/>
              <a:t>orward</a:t>
            </a:r>
            <a:r>
              <a:rPr lang="en-US" altLang="zh-TW" dirty="0"/>
              <a:t> d</a:t>
            </a:r>
            <a:r>
              <a:rPr lang="en-US" altLang="zh-TW" cap="none" dirty="0"/>
              <a:t>ifference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輸出音訊名稱：</a:t>
            </a:r>
            <a:r>
              <a:rPr lang="en-US" altLang="zh-TW" dirty="0"/>
              <a:t>y4.wav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3.727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" r="8063"/>
          <a:stretch/>
        </p:blipFill>
        <p:spPr>
          <a:xfrm>
            <a:off x="1451579" y="1945184"/>
            <a:ext cx="9012174" cy="4108298"/>
          </a:xfrm>
          <a:prstGeom prst="rect">
            <a:avLst/>
          </a:prstGeom>
        </p:spPr>
      </p:pic>
      <p:pic>
        <p:nvPicPr>
          <p:cNvPr id="6" name="y4">
            <a:hlinkClick r:id="" action="ppaction://media"/>
            <a:extLst>
              <a:ext uri="{FF2B5EF4-FFF2-40B4-BE49-F238E27FC236}">
                <a16:creationId xmlns:a16="http://schemas.microsoft.com/office/drawing/2014/main" id="{866F71DA-C6F3-426B-9B1C-40BEFA210D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cap="none" dirty="0"/>
              <a:t>ackward</a:t>
            </a:r>
            <a:r>
              <a:rPr lang="en-US" altLang="zh-TW" dirty="0"/>
              <a:t> d</a:t>
            </a:r>
            <a:r>
              <a:rPr lang="en-US" altLang="zh-TW" cap="none" dirty="0"/>
              <a:t>ifference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輸出音訊名稱：</a:t>
            </a:r>
            <a:r>
              <a:rPr lang="en-US" altLang="zh-TW" dirty="0"/>
              <a:t>y5.wav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3.727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7" r="7503"/>
          <a:stretch/>
        </p:blipFill>
        <p:spPr>
          <a:xfrm>
            <a:off x="1451579" y="1945184"/>
            <a:ext cx="9002747" cy="4108298"/>
          </a:xfrm>
          <a:prstGeom prst="rect">
            <a:avLst/>
          </a:prstGeom>
        </p:spPr>
      </p:pic>
      <p:pic>
        <p:nvPicPr>
          <p:cNvPr id="6" name="y5">
            <a:hlinkClick r:id="" action="ppaction://media"/>
            <a:extLst>
              <a:ext uri="{FF2B5EF4-FFF2-40B4-BE49-F238E27FC236}">
                <a16:creationId xmlns:a16="http://schemas.microsoft.com/office/drawing/2014/main" id="{4A3B27A9-4DC7-4DC2-8A48-33F06C0029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B0DF9-BB97-4635-8490-8CB11BCA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觀察不同</a:t>
            </a:r>
            <a:r>
              <a:rPr lang="en-US" altLang="zh-TW" dirty="0"/>
              <a:t>LTI</a:t>
            </a:r>
            <a:r>
              <a:rPr lang="zh-TW" altLang="en-US" dirty="0"/>
              <a:t>系統對信號產生之影響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DEBD9-A894-4592-A556-E1E65023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altLang="zh-TW" dirty="0"/>
              <a:t>Ideal Delay</a:t>
            </a:r>
            <a:r>
              <a:rPr lang="zh-TW" altLang="en-US" dirty="0"/>
              <a:t> 理想延遲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zh-TW" altLang="en-US" dirty="0"/>
              <a:t>此濾波器的頻率響應中，大小不變而只有相位改變，造成通過訊號只有</a:t>
            </a:r>
            <a:r>
              <a:rPr lang="zh-TW" altLang="en-US" dirty="0">
                <a:solidFill>
                  <a:srgbClr val="FF0000"/>
                </a:solidFill>
              </a:rPr>
              <a:t>延遲時間</a:t>
            </a:r>
            <a:r>
              <a:rPr lang="zh-TW" altLang="en-US" dirty="0"/>
              <a:t>而不改變原本訊號。</a:t>
            </a:r>
            <a:endParaRPr lang="en-US" altLang="zh-TW" dirty="0"/>
          </a:p>
          <a:p>
            <a:r>
              <a:rPr lang="en-US" altLang="zh-TW" dirty="0"/>
              <a:t>Moving Average</a:t>
            </a:r>
            <a:r>
              <a:rPr lang="zh-TW" altLang="en-US" dirty="0"/>
              <a:t> 移動平均器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zh-TW" altLang="en-US" dirty="0"/>
              <a:t>此濾波器的頻率響應中，能量大小於直流位置為</a:t>
            </a:r>
            <a:r>
              <a:rPr lang="en-US" altLang="zh-TW" dirty="0"/>
              <a:t>0dB</a:t>
            </a:r>
            <a:r>
              <a:rPr lang="zh-TW" altLang="en-US" dirty="0"/>
              <a:t>，越高頻部分有衰減，並在特定頻率中造成零點，此濾波器有如</a:t>
            </a:r>
            <a:r>
              <a:rPr lang="zh-TW" altLang="en-US" dirty="0">
                <a:solidFill>
                  <a:srgbClr val="FF0000"/>
                </a:solidFill>
              </a:rPr>
              <a:t>低通濾波器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Accumulator</a:t>
            </a:r>
            <a:r>
              <a:rPr lang="zh-TW" altLang="en-US" dirty="0"/>
              <a:t> 累加器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zh-TW" altLang="en-US" dirty="0"/>
              <a:t>此濾波器的脈衝響應理想為時間無限長的</a:t>
            </a:r>
            <a:r>
              <a:rPr lang="en-US" altLang="zh-TW" dirty="0"/>
              <a:t>unit step function</a:t>
            </a:r>
            <a:r>
              <a:rPr lang="zh-TW" altLang="en-US" dirty="0"/>
              <a:t>，但實際上輸出時間範圍只須與原輸入訊號之時間相同，後半部分之輸出訊號不應存在。於頻率響應中觀察此濾波器有如</a:t>
            </a:r>
            <a:r>
              <a:rPr lang="zh-TW" altLang="en-US" dirty="0">
                <a:solidFill>
                  <a:srgbClr val="FF0000"/>
                </a:solidFill>
              </a:rPr>
              <a:t>低頻放大整形濾波器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796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C4FFE80-DDB9-45A6-A545-BD017C7F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輸入音檔之波形與頻譜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F297DE8-6299-4C16-9916-57D3F3339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5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B0DF9-BB97-4635-8490-8CB11BCA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觀察不同</a:t>
            </a:r>
            <a:r>
              <a:rPr lang="en-US" altLang="zh-TW" dirty="0"/>
              <a:t>LTI</a:t>
            </a:r>
            <a:r>
              <a:rPr lang="zh-TW" altLang="en-US" dirty="0"/>
              <a:t>系統對信號產生之影響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DEBD9-A894-4592-A556-E1E65023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Forward Difference</a:t>
            </a:r>
            <a:r>
              <a:rPr lang="zh-TW" altLang="en-US" dirty="0"/>
              <a:t> 前項差分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zh-TW" altLang="en-US" dirty="0"/>
              <a:t>此濾波器的頻率響應中，能量於低頻位置為零點，越高頻部分越接近</a:t>
            </a:r>
            <a:r>
              <a:rPr lang="en-US" altLang="zh-TW" dirty="0"/>
              <a:t>0dB</a:t>
            </a:r>
            <a:r>
              <a:rPr lang="zh-TW" altLang="en-US" dirty="0"/>
              <a:t>，因此此濾波器有如</a:t>
            </a:r>
            <a:r>
              <a:rPr lang="zh-TW" altLang="en-US" dirty="0">
                <a:solidFill>
                  <a:srgbClr val="FF0000"/>
                </a:solidFill>
              </a:rPr>
              <a:t>高通濾波器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Backward Difference</a:t>
            </a:r>
            <a:r>
              <a:rPr lang="zh-TW" altLang="en-US" dirty="0"/>
              <a:t> 後項差分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zh-TW" altLang="en-US" dirty="0"/>
              <a:t>此濾波器與前項差分之輸出訊號大致相同，但在頻率響應中只有相位的不同，此濾波器</a:t>
            </a:r>
            <a:r>
              <a:rPr lang="zh-TW" altLang="en-US"/>
              <a:t>如同</a:t>
            </a:r>
            <a:r>
              <a:rPr lang="zh-TW" altLang="en-US">
                <a:solidFill>
                  <a:srgbClr val="FF0000"/>
                </a:solidFill>
              </a:rPr>
              <a:t>高通濾波器</a:t>
            </a:r>
            <a:r>
              <a:rPr lang="zh-TW" altLang="en-US" dirty="0"/>
              <a:t>。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345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讀入原始音檔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545152"/>
            <a:ext cx="3626531" cy="120015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音訊名稱：</a:t>
            </a:r>
            <a:r>
              <a:rPr lang="en-US" altLang="zh-TW" dirty="0"/>
              <a:t>input.wav</a:t>
            </a:r>
            <a:br>
              <a:rPr lang="en-US" altLang="zh-TW" dirty="0"/>
            </a:br>
            <a:r>
              <a:rPr lang="zh-TW" altLang="en-US" dirty="0"/>
              <a:t>取樣頻率：</a:t>
            </a:r>
            <a:r>
              <a:rPr lang="en-US" altLang="zh-TW" dirty="0"/>
              <a:t>8000 samples / sec</a:t>
            </a:r>
            <a:br>
              <a:rPr lang="en-US" altLang="zh-TW" dirty="0"/>
            </a:br>
            <a:r>
              <a:rPr lang="zh-TW" altLang="en-US" dirty="0"/>
              <a:t>音訊長度：</a:t>
            </a:r>
            <a:r>
              <a:rPr lang="en-US" altLang="zh-TW" dirty="0"/>
              <a:t>3.7266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r="6718"/>
          <a:stretch/>
        </p:blipFill>
        <p:spPr>
          <a:xfrm>
            <a:off x="1451579" y="1945184"/>
            <a:ext cx="8965039" cy="4108298"/>
          </a:xfrm>
          <a:prstGeom prst="rect">
            <a:avLst/>
          </a:prstGeom>
        </p:spPr>
      </p:pic>
      <p:pic>
        <p:nvPicPr>
          <p:cNvPr id="6" name="test">
            <a:hlinkClick r:id="" action="ppaction://media"/>
            <a:extLst>
              <a:ext uri="{FF2B5EF4-FFF2-40B4-BE49-F238E27FC236}">
                <a16:creationId xmlns:a16="http://schemas.microsoft.com/office/drawing/2014/main" id="{4B95A348-2ABD-4B5B-9815-14F1344088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67490" y="375565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系統之脈衝響應 </a:t>
            </a:r>
            <a:r>
              <a:rPr lang="en-US" altLang="zh-TW" cap="none" dirty="0"/>
              <a:t>h[n]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F8028E0F-B129-4A04-9604-00EF0359B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53445"/>
            <a:ext cx="9603275" cy="3700036"/>
          </a:xfrm>
        </p:spPr>
      </p:pic>
    </p:spTree>
    <p:extLst>
      <p:ext uri="{BB962C8B-B14F-4D97-AF65-F5344CB8AC3E}">
        <p14:creationId xmlns:p14="http://schemas.microsoft.com/office/powerpoint/2010/main" val="218708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標題 5">
                <a:extLst>
                  <a:ext uri="{FF2B5EF4-FFF2-40B4-BE49-F238E27FC236}">
                    <a16:creationId xmlns:a16="http://schemas.microsoft.com/office/drawing/2014/main" id="{7C4FFE80-DDB9-45A6-A545-BD017C7F44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系統之頻率響應 </a:t>
                </a:r>
                <a:r>
                  <a:rPr lang="en-US" altLang="zh-TW" dirty="0"/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標題 5">
                <a:extLst>
                  <a:ext uri="{FF2B5EF4-FFF2-40B4-BE49-F238E27FC236}">
                    <a16:creationId xmlns:a16="http://schemas.microsoft.com/office/drawing/2014/main" id="{7C4FFE80-DDB9-45A6-A545-BD017C7F4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8" b="-1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F297DE8-6299-4C16-9916-57D3F3339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151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Freqz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E270BE-202A-4A72-BB0A-DF6E6ED2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536" y="1945365"/>
            <a:ext cx="6976431" cy="41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E270BE-202A-4A72-BB0A-DF6E6ED2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147" y="1947353"/>
            <a:ext cx="3441706" cy="41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cap="none" dirty="0"/>
              <a:t>deal</a:t>
            </a:r>
            <a:r>
              <a:rPr lang="en-US" altLang="zh-TW" dirty="0"/>
              <a:t> D</a:t>
            </a:r>
            <a:r>
              <a:rPr lang="en-US" altLang="zh-TW" cap="none" dirty="0"/>
              <a:t>elay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2" y="1140642"/>
            <a:ext cx="3626531" cy="484867"/>
          </a:xfrm>
        </p:spPr>
        <p:txBody>
          <a:bodyPr numCol="1">
            <a:normAutofit/>
          </a:bodyPr>
          <a:lstStyle/>
          <a:p>
            <a:pPr marL="0" indent="0" algn="r">
              <a:buNone/>
            </a:pPr>
            <a:r>
              <a:rPr lang="en-US" altLang="zh-TW" dirty="0"/>
              <a:t>Delay time </a:t>
            </a:r>
            <a:r>
              <a:rPr lang="en-US" altLang="zh-TW" dirty="0" err="1"/>
              <a:t>nd</a:t>
            </a:r>
            <a:r>
              <a:rPr lang="en-US" altLang="zh-TW" dirty="0"/>
              <a:t> = 2 sec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E270BE-202A-4A72-BB0A-DF6E6ED29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r="7447"/>
          <a:stretch/>
        </p:blipFill>
        <p:spPr>
          <a:xfrm>
            <a:off x="1451577" y="1945365"/>
            <a:ext cx="9603275" cy="41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40B8F-E311-4867-A2EB-79B2A250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cap="none" dirty="0"/>
              <a:t>oving</a:t>
            </a:r>
            <a:r>
              <a:rPr lang="en-US" altLang="zh-TW" dirty="0"/>
              <a:t> a</a:t>
            </a:r>
            <a:r>
              <a:rPr lang="en-US" altLang="zh-TW" cap="none" dirty="0"/>
              <a:t>verage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96AA8C-22F3-4402-B4A6-7349A14C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323" y="1176301"/>
            <a:ext cx="3626531" cy="482112"/>
          </a:xfrm>
        </p:spPr>
        <p:txBody>
          <a:bodyPr numCol="1">
            <a:normAutofit/>
          </a:bodyPr>
          <a:lstStyle/>
          <a:p>
            <a:pPr marL="0" indent="0" algn="r">
              <a:buNone/>
            </a:pPr>
            <a:r>
              <a:rPr lang="en-US" altLang="zh-TW" dirty="0"/>
              <a:t>Moving Window M = 20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B18BB3-9F5C-4448-B5CB-B05F7112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r="7934"/>
          <a:stretch/>
        </p:blipFill>
        <p:spPr>
          <a:xfrm>
            <a:off x="1451579" y="1945184"/>
            <a:ext cx="9603275" cy="41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6136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981</TotalTime>
  <Words>441</Words>
  <Application>Microsoft Office PowerPoint</Application>
  <PresentationFormat>寬螢幕</PresentationFormat>
  <Paragraphs>36</Paragraphs>
  <Slides>20</Slides>
  <Notes>0</Notes>
  <HiddenSlides>0</HiddenSlides>
  <MMClips>6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Gill Sans MT</vt:lpstr>
      <vt:lpstr>圖庫</vt:lpstr>
      <vt:lpstr>DSP Lab2. – LTI System, Convolution and Frequency Response</vt:lpstr>
      <vt:lpstr>輸入音檔之波形與頻譜</vt:lpstr>
      <vt:lpstr>讀入原始音檔</vt:lpstr>
      <vt:lpstr>系統之脈衝響應 h[n]</vt:lpstr>
      <vt:lpstr>系統之頻率響應 H(e^jω)</vt:lpstr>
      <vt:lpstr>Freqz</vt:lpstr>
      <vt:lpstr>Conv</vt:lpstr>
      <vt:lpstr>Ideal Delay</vt:lpstr>
      <vt:lpstr>Moving average</vt:lpstr>
      <vt:lpstr>Accumulator</vt:lpstr>
      <vt:lpstr>Forward difference</vt:lpstr>
      <vt:lpstr>backward difference</vt:lpstr>
      <vt:lpstr>輸出訊號之波形與頻譜</vt:lpstr>
      <vt:lpstr>Ideal Delay</vt:lpstr>
      <vt:lpstr>Moving average</vt:lpstr>
      <vt:lpstr>Accumulator</vt:lpstr>
      <vt:lpstr>Forward difference</vt:lpstr>
      <vt:lpstr>backward difference</vt:lpstr>
      <vt:lpstr>觀察不同LTI系統對信號產生之影響</vt:lpstr>
      <vt:lpstr>觀察不同LTI系統對信號產生之影響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50</cp:revision>
  <dcterms:created xsi:type="dcterms:W3CDTF">2019-11-10T15:35:32Z</dcterms:created>
  <dcterms:modified xsi:type="dcterms:W3CDTF">2019-12-08T12:04:21Z</dcterms:modified>
</cp:coreProperties>
</file>