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BB4CA-5D3B-445B-8576-3592758A1354}"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31E14-80EB-40C7-A059-D738FC92A026}" type="slidenum">
              <a:rPr lang="en-IN" smtClean="0"/>
              <a:t>‹#›</a:t>
            </a:fld>
            <a:endParaRPr lang="en-IN"/>
          </a:p>
        </p:txBody>
      </p:sp>
    </p:spTree>
    <p:extLst>
      <p:ext uri="{BB962C8B-B14F-4D97-AF65-F5344CB8AC3E}">
        <p14:creationId xmlns:p14="http://schemas.microsoft.com/office/powerpoint/2010/main" val="324408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402177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347837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92688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187875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937117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52502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62868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272802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01308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359690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56994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30038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972B76-8246-4F28-BFC3-50A5CBB45031}"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98291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972B76-8246-4F28-BFC3-50A5CBB45031}"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09871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72B76-8246-4F28-BFC3-50A5CBB45031}"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52229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26450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371669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972B76-8246-4F28-BFC3-50A5CBB45031}" type="datetimeFigureOut">
              <a:rPr lang="en-IN" smtClean="0"/>
              <a:t>27-07-2023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4DFEF8-8EAB-4ADC-BA09-BEC005C7B53D}" type="slidenum">
              <a:rPr lang="en-IN" smtClean="0"/>
              <a:t>‹#›</a:t>
            </a:fld>
            <a:endParaRPr lang="en-IN"/>
          </a:p>
        </p:txBody>
      </p:sp>
    </p:spTree>
    <p:extLst>
      <p:ext uri="{BB962C8B-B14F-4D97-AF65-F5344CB8AC3E}">
        <p14:creationId xmlns:p14="http://schemas.microsoft.com/office/powerpoint/2010/main" val="1556690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file:///D:\Titanic%20Project\Reports\FE_titanic_report.html" TargetMode="External"/><Relationship Id="rId2" Type="http://schemas.openxmlformats.org/officeDocument/2006/relationships/hyperlink" Target="file:///D:\Titanic%20Project\Reports\preprocessed_titanic_report.html" TargetMode="External"/><Relationship Id="rId1" Type="http://schemas.openxmlformats.org/officeDocument/2006/relationships/slideLayout" Target="../slideLayouts/slideLayout2.xml"/><Relationship Id="rId4" Type="http://schemas.openxmlformats.org/officeDocument/2006/relationships/hyperlink" Target="file:///D:\Titanic%20Project\Reports\preprocessed_titanic_test_repo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1DEE0E-60CE-D900-2185-3AFE94EBC618}"/>
              </a:ext>
            </a:extLst>
          </p:cNvPr>
          <p:cNvPicPr>
            <a:picLocks noGrp="1" noChangeAspect="1"/>
          </p:cNvPicPr>
          <p:nvPr>
            <p:ph idx="1"/>
          </p:nvPr>
        </p:nvPicPr>
        <p:blipFill>
          <a:blip r:embed="rId2"/>
          <a:stretch>
            <a:fillRect/>
          </a:stretch>
        </p:blipFill>
        <p:spPr>
          <a:xfrm>
            <a:off x="4616897" y="738248"/>
            <a:ext cx="2762895" cy="2768432"/>
          </a:xfrm>
          <a:prstGeom prst="ellipse">
            <a:avLst/>
          </a:prstGeom>
          <a:ln>
            <a:noFill/>
          </a:ln>
          <a:effectLst>
            <a:softEdge rad="112500"/>
          </a:effectLst>
        </p:spPr>
      </p:pic>
      <p:sp>
        <p:nvSpPr>
          <p:cNvPr id="6" name="TextBox 5">
            <a:extLst>
              <a:ext uri="{FF2B5EF4-FFF2-40B4-BE49-F238E27FC236}">
                <a16:creationId xmlns:a16="http://schemas.microsoft.com/office/drawing/2014/main" id="{DDCF1EA5-C839-06E0-4944-BB80658BF8CE}"/>
              </a:ext>
            </a:extLst>
          </p:cNvPr>
          <p:cNvSpPr txBox="1"/>
          <p:nvPr/>
        </p:nvSpPr>
        <p:spPr>
          <a:xfrm>
            <a:off x="3215195" y="3302494"/>
            <a:ext cx="5761608"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Final Presentation</a:t>
            </a:r>
          </a:p>
          <a:p>
            <a:pPr algn="ctr"/>
            <a:r>
              <a:rPr lang="en-US" sz="2800" dirty="0">
                <a:latin typeface="Times New Roman" panose="02020603050405020304" pitchFamily="18" charset="0"/>
                <a:cs typeface="Times New Roman" panose="02020603050405020304" pitchFamily="18" charset="0"/>
              </a:rPr>
              <a:t>Summer Internship Program</a:t>
            </a:r>
            <a:r>
              <a:rPr lang="en-US" sz="4800" dirty="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23A8ED1-20F9-967D-9CC2-569D83B3A055}"/>
              </a:ext>
            </a:extLst>
          </p:cNvPr>
          <p:cNvSpPr txBox="1"/>
          <p:nvPr/>
        </p:nvSpPr>
        <p:spPr>
          <a:xfrm>
            <a:off x="988380" y="5147596"/>
            <a:ext cx="1018860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XABD – 3 </a:t>
            </a:r>
          </a:p>
          <a:p>
            <a:r>
              <a:rPr lang="en-US" dirty="0">
                <a:latin typeface="Times New Roman" panose="02020603050405020304" pitchFamily="18" charset="0"/>
                <a:cs typeface="Times New Roman" panose="02020603050405020304" pitchFamily="18" charset="0"/>
              </a:rPr>
              <a:t>Anushka Chaudhary                    Rishabh Taneja                   Shivang Rana                  Tushar Bohra</a:t>
            </a:r>
          </a:p>
          <a:p>
            <a:r>
              <a:rPr lang="en-IN" dirty="0">
                <a:latin typeface="Times New Roman" panose="02020603050405020304" pitchFamily="18" charset="0"/>
                <a:cs typeface="Times New Roman" panose="02020603050405020304" pitchFamily="18" charset="0"/>
              </a:rPr>
              <a:t>Raghav Parashar                          Saba Parveen                      Tanish Garg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98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878D23-8AF3-3D95-B243-A7D0A138BE67}"/>
              </a:ext>
            </a:extLst>
          </p:cNvPr>
          <p:cNvSpPr txBox="1"/>
          <p:nvPr/>
        </p:nvSpPr>
        <p:spPr>
          <a:xfrm>
            <a:off x="1067797" y="807868"/>
            <a:ext cx="3915052"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Survival Rate by Passenger Class -</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E18C66-BE47-7422-2107-EE9769553BB8}"/>
              </a:ext>
            </a:extLst>
          </p:cNvPr>
          <p:cNvPicPr>
            <a:picLocks noChangeAspect="1"/>
          </p:cNvPicPr>
          <p:nvPr/>
        </p:nvPicPr>
        <p:blipFill>
          <a:blip r:embed="rId2"/>
          <a:stretch>
            <a:fillRect/>
          </a:stretch>
        </p:blipFill>
        <p:spPr>
          <a:xfrm>
            <a:off x="1094472" y="1207978"/>
            <a:ext cx="3888377" cy="285799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1A21ED6-2215-161E-19F0-C1965CB60C34}"/>
              </a:ext>
            </a:extLst>
          </p:cNvPr>
          <p:cNvPicPr>
            <a:picLocks noChangeAspect="1"/>
          </p:cNvPicPr>
          <p:nvPr/>
        </p:nvPicPr>
        <p:blipFill>
          <a:blip r:embed="rId3"/>
          <a:stretch>
            <a:fillRect/>
          </a:stretch>
        </p:blipFill>
        <p:spPr>
          <a:xfrm>
            <a:off x="5119530" y="1227626"/>
            <a:ext cx="6850195" cy="4402747"/>
          </a:xfrm>
          <a:prstGeom prst="rect">
            <a:avLst/>
          </a:prstGeom>
        </p:spPr>
      </p:pic>
    </p:spTree>
    <p:extLst>
      <p:ext uri="{BB962C8B-B14F-4D97-AF65-F5344CB8AC3E}">
        <p14:creationId xmlns:p14="http://schemas.microsoft.com/office/powerpoint/2010/main" val="89196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ED76A-6421-18C5-9C51-DA6FEF621CD0}"/>
              </a:ext>
            </a:extLst>
          </p:cNvPr>
          <p:cNvSpPr txBox="1"/>
          <p:nvPr/>
        </p:nvSpPr>
        <p:spPr>
          <a:xfrm>
            <a:off x="1695635" y="372862"/>
            <a:ext cx="420801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Survival Rate Based on Gender -</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FCD03B-9ADA-EC83-0594-6E5D99312045}"/>
              </a:ext>
            </a:extLst>
          </p:cNvPr>
          <p:cNvPicPr>
            <a:picLocks noChangeAspect="1"/>
          </p:cNvPicPr>
          <p:nvPr/>
        </p:nvPicPr>
        <p:blipFill>
          <a:blip r:embed="rId2"/>
          <a:stretch>
            <a:fillRect/>
          </a:stretch>
        </p:blipFill>
        <p:spPr>
          <a:xfrm>
            <a:off x="1606613" y="1083056"/>
            <a:ext cx="6830378" cy="2934109"/>
          </a:xfrm>
          <a:prstGeom prst="rect">
            <a:avLst/>
          </a:prstGeom>
        </p:spPr>
      </p:pic>
    </p:spTree>
    <p:extLst>
      <p:ext uri="{BB962C8B-B14F-4D97-AF65-F5344CB8AC3E}">
        <p14:creationId xmlns:p14="http://schemas.microsoft.com/office/powerpoint/2010/main" val="104956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7E646A-2626-73A6-3784-297E37273841}"/>
              </a:ext>
            </a:extLst>
          </p:cNvPr>
          <p:cNvSpPr txBox="1"/>
          <p:nvPr/>
        </p:nvSpPr>
        <p:spPr>
          <a:xfrm>
            <a:off x="1518081" y="461639"/>
            <a:ext cx="9685537" cy="66171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t>
            </a:r>
          </a:p>
          <a:p>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XGBoost Model Evaluated on F1-Score Metric gave F1-Score of 0.75 - </a:t>
            </a:r>
            <a:r>
              <a:rPr lang="en-IN" sz="2000" dirty="0">
                <a:latin typeface="Times New Roman" panose="02020603050405020304" pitchFamily="18" charset="0"/>
                <a:cs typeface="Times New Roman" panose="02020603050405020304" pitchFamily="18" charset="0"/>
              </a:rPr>
              <a:t>According to this model Test dataset has total survival percentage of 30%.</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Logistic Regression Evaluated on Accuracy metric giving Accuracy of 79 – 80% - </a:t>
            </a:r>
            <a:r>
              <a:rPr lang="en-IN" sz="2000" dirty="0">
                <a:latin typeface="Times New Roman" panose="02020603050405020304" pitchFamily="18" charset="0"/>
                <a:cs typeface="Times New Roman" panose="02020603050405020304" pitchFamily="18" charset="0"/>
              </a:rPr>
              <a:t>According to it total Survival percentage of test dataset is 32.54%</a:t>
            </a:r>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 Random Forest, Evaluated on Loss Metric Gave logloss of </a:t>
            </a:r>
            <a:r>
              <a:rPr lang="en-IN" sz="2000" b="1" i="0" dirty="0">
                <a:solidFill>
                  <a:srgbClr val="212121"/>
                </a:solidFill>
                <a:effectLst/>
                <a:latin typeface="Times New Roman" panose="02020603050405020304" pitchFamily="18" charset="0"/>
                <a:cs typeface="Times New Roman" panose="02020603050405020304" pitchFamily="18" charset="0"/>
              </a:rPr>
              <a:t>0.61</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According to it Survival percentage is 15.31% (Lowest of them all)</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Implementation Using Flask API –</a:t>
            </a:r>
          </a:p>
          <a:p>
            <a:r>
              <a:rPr lang="en-US" sz="2000" dirty="0">
                <a:latin typeface="Times New Roman" panose="02020603050405020304" pitchFamily="18" charset="0"/>
                <a:cs typeface="Times New Roman" panose="02020603050405020304" pitchFamily="18" charset="0"/>
              </a:rPr>
              <a:t>The Flask API serves as the backend for making predictions using the trained models. It provides an HTML-based web interface to interact with the models. The prediction result is then displayed on the web interface. We have provided an interface for all three models separately.</a:t>
            </a:r>
          </a:p>
          <a:p>
            <a:pPr marL="342900" indent="-342900"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Run the Flask API by executing the command python app.py in the terminal.</a:t>
            </a:r>
          </a:p>
          <a:p>
            <a:pPr marL="342900" indent="-342900"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The API will start running locally, and you will see a URL for the web interface (usually </a:t>
            </a:r>
            <a:r>
              <a:rPr lang="en-US" sz="2000" b="0" i="0" u="none" strike="noStrike" dirty="0">
                <a:solidFill>
                  <a:srgbClr val="1F2328"/>
                </a:solidFill>
                <a:effectLst/>
                <a:latin typeface="Times New Roman" panose="02020603050405020304" pitchFamily="18" charset="0"/>
                <a:cs typeface="Times New Roman" panose="02020603050405020304" pitchFamily="18" charset="0"/>
                <a:hlinkClick r:id="rId2"/>
              </a:rPr>
              <a:t>http://127.0.0.1:5000/</a:t>
            </a:r>
            <a:r>
              <a:rPr lang="en-US" sz="2000" b="0" i="0" dirty="0">
                <a:solidFill>
                  <a:srgbClr val="1F2328"/>
                </a:solidFill>
                <a:effectLst/>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75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EB38E7-3951-F648-80F0-6B88C2B01C70}"/>
              </a:ext>
            </a:extLst>
          </p:cNvPr>
          <p:cNvSpPr txBox="1"/>
          <p:nvPr/>
        </p:nvSpPr>
        <p:spPr>
          <a:xfrm>
            <a:off x="1155576" y="1136064"/>
            <a:ext cx="9880847"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Future Enhancement –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explore and fine-tune hyperparameters to improve model accuracy.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Investigate other advanced Machine Learning algorithms for comparison.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additional feature engineering techniques to capture more relevant information.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Flask API and web interface on a cloud platform for wider accessibility.</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Titanic Survival Prediction project demonstrates the power of Machine Learning in predicting outcomes based on historical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trained models (Logistic Regression, XGBoost, and Random Forest) achieved promising results in predicting passenger survival.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engineering played a vital role in improving the model's performance.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interactive web interface allows users to input passenger details and get predictions from all three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37016-B1CC-853F-575C-BDC80208207C}"/>
              </a:ext>
            </a:extLst>
          </p:cNvPr>
          <p:cNvSpPr>
            <a:spLocks noGrp="1"/>
          </p:cNvSpPr>
          <p:nvPr>
            <p:ph idx="1"/>
          </p:nvPr>
        </p:nvSpPr>
        <p:spPr>
          <a:xfrm>
            <a:off x="1295401" y="914400"/>
            <a:ext cx="9601196" cy="496146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Table of Contents –</a:t>
            </a:r>
          </a:p>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Algorithms used </a:t>
            </a:r>
          </a:p>
          <a:p>
            <a:r>
              <a:rPr lang="en-IN" dirty="0">
                <a:latin typeface="Times New Roman" panose="02020603050405020304" pitchFamily="18" charset="0"/>
                <a:cs typeface="Times New Roman" panose="02020603050405020304" pitchFamily="18" charset="0"/>
              </a:rPr>
              <a:t>Data Visualization</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Future Enhancements</a:t>
            </a:r>
          </a:p>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84286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3655BE-95A2-29DC-99F9-8C679F7ECC01}"/>
              </a:ext>
            </a:extLst>
          </p:cNvPr>
          <p:cNvSpPr txBox="1"/>
          <p:nvPr/>
        </p:nvSpPr>
        <p:spPr>
          <a:xfrm>
            <a:off x="1270986" y="408371"/>
            <a:ext cx="9650027" cy="53245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sinking of the Titanic in 1912 is a historic event that resulted in the loss of many lives.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Titanic Survival Prediction project aims to predict whether a passenger on the Titanic survived or not based on various features.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contains information about passengers' socio-economic status, age, fare, family relationships, gender, and the port they embarked from.</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Problem Statement –</a:t>
            </a:r>
          </a:p>
          <a:p>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objective is to build a predictive model using Machine Learning algorithms to help us understand the factors that influenced survival.</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45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103522-1746-93AD-F0ED-52499FE4932B}"/>
              </a:ext>
            </a:extLst>
          </p:cNvPr>
          <p:cNvSpPr txBox="1"/>
          <p:nvPr/>
        </p:nvSpPr>
        <p:spPr>
          <a:xfrm>
            <a:off x="1296140" y="585926"/>
            <a:ext cx="10280342" cy="569386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Methodology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 Acquisition and Preprocessing, Data Visualization and Feature Engineering –</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Titanic dataset, which includes information about passengers such as name, age, gender, socio-economic class, and survival status.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 the data by handling missing values, transforming categorical variables into numerical representations, and performing any necessary data cleaning.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the relationships between different variables and survival rates using data visualization. Identify any significant patterns, correlations, or outliers in the data.</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and engineer relevant features from the dataset that may impact survival. This includes selecting important variables, creating new features, and transforming data if necessary.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06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53C52-6B76-CE67-9121-49F86FD55FA8}"/>
              </a:ext>
            </a:extLst>
          </p:cNvPr>
          <p:cNvSpPr txBox="1"/>
          <p:nvPr/>
        </p:nvSpPr>
        <p:spPr>
          <a:xfrm>
            <a:off x="804908" y="878889"/>
            <a:ext cx="10582183"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Machine Learning Model Selection and Evaluation and Deployment –</a:t>
            </a:r>
          </a:p>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and Evaluating Different Machine Learning models on different evaluation matrices.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Choose the most suitable model based on evaluation metrics like accuracy, precision, recall, or F1-score. Train the model using the prepared dataset.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Fine-tune the model parameters and iterate the training process to enhance its predictive accuracy. Handle any issues related to overfitting or underfitting.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Evaluate the model's performance on a separate test dataset and measure its generalization capabilities.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34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7151B7-0EFD-4956-53AF-508DCC83D62B}"/>
              </a:ext>
            </a:extLst>
          </p:cNvPr>
          <p:cNvSpPr txBox="1"/>
          <p:nvPr/>
        </p:nvSpPr>
        <p:spPr>
          <a:xfrm>
            <a:off x="1225118" y="257452"/>
            <a:ext cx="9996257" cy="59400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Algorithms Used –</a:t>
            </a:r>
          </a:p>
          <a:p>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Three Machine Learning Algorithms have been used by us for this project –</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XGBoost – </a:t>
            </a:r>
            <a:r>
              <a:rPr lang="en-US" dirty="0">
                <a:latin typeface="Times New Roman" panose="02020603050405020304" pitchFamily="18" charset="0"/>
                <a:cs typeface="Times New Roman" panose="02020603050405020304" pitchFamily="18" charset="0"/>
              </a:rPr>
              <a:t>XGBoost is an optimized distributed gradient boosting library designed for efficient and scalable training of machine learning models. It is an ensemble learning method that combines the predictions of multiple weak models to produce a stronger prediction. XGBoost stands for “Extreme Gradient Boosting” and it has become one of the most popular and widely used machine learning algorithms due to its ability to handle large datasets and its ability to achieve state-of-the-art performance in many machine learning tasks such as classification and regression.</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Regression – </a:t>
            </a:r>
            <a:r>
              <a:rPr lang="en-US" dirty="0">
                <a:latin typeface="Times New Roman" panose="02020603050405020304" pitchFamily="18" charset="0"/>
                <a:cs typeface="Times New Roman" panose="02020603050405020304" pitchFamily="18" charset="0"/>
              </a:rPr>
              <a:t>Logistic 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variables.</a:t>
            </a:r>
          </a:p>
          <a:p>
            <a:r>
              <a:rPr lang="en-US"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Random Forest – </a:t>
            </a:r>
            <a:r>
              <a:rPr lang="en-US" dirty="0">
                <a:latin typeface="Times New Roman" panose="02020603050405020304" pitchFamily="18" charset="0"/>
                <a:cs typeface="Times New Roman" panose="02020603050405020304" pitchFamily="18" charset="0"/>
              </a:rPr>
              <a:t>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23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203E36-838A-55FD-4FA4-8FD1A5900ECF}"/>
              </a:ext>
            </a:extLst>
          </p:cNvPr>
          <p:cNvSpPr txBox="1"/>
          <p:nvPr/>
        </p:nvSpPr>
        <p:spPr>
          <a:xfrm>
            <a:off x="1340527" y="390617"/>
            <a:ext cx="10369119" cy="206210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Visualization –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various data visualization techniques to find correlation between different variables and their effects on survival rate.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Visualized the distribution of passenger classes, age, fare, and survival rates.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Explored the relationship between survival and other features such as gender, family relationships, and the port of embarkation</a:t>
            </a:r>
            <a:r>
              <a:rPr lang="en-US" sz="2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0BDB803-3371-4BE1-7B4F-07E694BFDDD5}"/>
              </a:ext>
            </a:extLst>
          </p:cNvPr>
          <p:cNvSpPr txBox="1"/>
          <p:nvPr/>
        </p:nvSpPr>
        <p:spPr>
          <a:xfrm>
            <a:off x="1340527" y="2964607"/>
            <a:ext cx="481169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Heatmap for Finding Correlation between all the variables –</a:t>
            </a:r>
          </a:p>
        </p:txBody>
      </p:sp>
      <p:pic>
        <p:nvPicPr>
          <p:cNvPr id="8" name="Picture 7">
            <a:extLst>
              <a:ext uri="{FF2B5EF4-FFF2-40B4-BE49-F238E27FC236}">
                <a16:creationId xmlns:a16="http://schemas.microsoft.com/office/drawing/2014/main" id="{BFA850DA-F19D-2A4A-CF9F-46C8A76A28A0}"/>
              </a:ext>
            </a:extLst>
          </p:cNvPr>
          <p:cNvPicPr>
            <a:picLocks noChangeAspect="1"/>
          </p:cNvPicPr>
          <p:nvPr/>
        </p:nvPicPr>
        <p:blipFill>
          <a:blip r:embed="rId2"/>
          <a:stretch>
            <a:fillRect/>
          </a:stretch>
        </p:blipFill>
        <p:spPr>
          <a:xfrm>
            <a:off x="6152223" y="2410815"/>
            <a:ext cx="4894086" cy="42529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732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EB080-5AE4-11D3-8543-3869DB75C015}"/>
              </a:ext>
            </a:extLst>
          </p:cNvPr>
          <p:cNvSpPr txBox="1"/>
          <p:nvPr/>
        </p:nvSpPr>
        <p:spPr>
          <a:xfrm>
            <a:off x="1464816" y="559293"/>
            <a:ext cx="756377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Detecting Outliers -</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2F8F15-403C-00C9-72DC-9D1051075D79}"/>
              </a:ext>
            </a:extLst>
          </p:cNvPr>
          <p:cNvPicPr>
            <a:picLocks noChangeAspect="1"/>
          </p:cNvPicPr>
          <p:nvPr/>
        </p:nvPicPr>
        <p:blipFill rotWithShape="1">
          <a:blip r:embed="rId2"/>
          <a:srcRect l="2037"/>
          <a:stretch/>
        </p:blipFill>
        <p:spPr>
          <a:xfrm>
            <a:off x="985422" y="1647116"/>
            <a:ext cx="4536650" cy="341728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2397B88-7CFD-2FE3-ACCC-CF970DA9E1E0}"/>
              </a:ext>
            </a:extLst>
          </p:cNvPr>
          <p:cNvPicPr>
            <a:picLocks noChangeAspect="1"/>
          </p:cNvPicPr>
          <p:nvPr/>
        </p:nvPicPr>
        <p:blipFill>
          <a:blip r:embed="rId3"/>
          <a:stretch>
            <a:fillRect/>
          </a:stretch>
        </p:blipFill>
        <p:spPr>
          <a:xfrm>
            <a:off x="5821857" y="127122"/>
            <a:ext cx="4195296" cy="322863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A380EAE-CC4E-0451-0B8E-4204004CFDE3}"/>
              </a:ext>
            </a:extLst>
          </p:cNvPr>
          <p:cNvPicPr>
            <a:picLocks noChangeAspect="1"/>
          </p:cNvPicPr>
          <p:nvPr/>
        </p:nvPicPr>
        <p:blipFill>
          <a:blip r:embed="rId4"/>
          <a:stretch>
            <a:fillRect/>
          </a:stretch>
        </p:blipFill>
        <p:spPr>
          <a:xfrm>
            <a:off x="5821856" y="3429000"/>
            <a:ext cx="4195295" cy="3306572"/>
          </a:xfrm>
          <a:prstGeom prst="rect">
            <a:avLst/>
          </a:prstGeom>
        </p:spPr>
      </p:pic>
    </p:spTree>
    <p:extLst>
      <p:ext uri="{BB962C8B-B14F-4D97-AF65-F5344CB8AC3E}">
        <p14:creationId xmlns:p14="http://schemas.microsoft.com/office/powerpoint/2010/main" val="184583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9EF58B-6674-2242-9D8F-1BE50B006A15}"/>
              </a:ext>
            </a:extLst>
          </p:cNvPr>
          <p:cNvSpPr txBox="1"/>
          <p:nvPr/>
        </p:nvSpPr>
        <p:spPr>
          <a:xfrm>
            <a:off x="1666042" y="470517"/>
            <a:ext cx="8859915"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Reports for Different Datasets created using Pandas Profiling –</a:t>
            </a:r>
          </a:p>
          <a:p>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2" action="ppaction://hlinkfile"/>
              </a:rPr>
              <a:t>For Preprocessed Titanic Dataset </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3" action="ppaction://hlinkfile"/>
              </a:rPr>
              <a:t>For Feature Engineered Dataset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4" action="ppaction://hlinkfile"/>
              </a:rPr>
              <a:t>For Preprocessed Test Dataset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820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154</TotalTime>
  <Words>961</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Bohra</dc:creator>
  <cp:lastModifiedBy>Tushar Bohra</cp:lastModifiedBy>
  <cp:revision>2</cp:revision>
  <dcterms:created xsi:type="dcterms:W3CDTF">2023-07-27T10:27:25Z</dcterms:created>
  <dcterms:modified xsi:type="dcterms:W3CDTF">2023-07-27T13:05:05Z</dcterms:modified>
</cp:coreProperties>
</file>