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7" r:id="rId4"/>
    <p:sldId id="308" r:id="rId5"/>
    <p:sldId id="258" r:id="rId6"/>
    <p:sldId id="259" r:id="rId7"/>
    <p:sldId id="260" r:id="rId8"/>
    <p:sldId id="262" r:id="rId9"/>
    <p:sldId id="309" r:id="rId10"/>
    <p:sldId id="264" r:id="rId11"/>
    <p:sldId id="261" r:id="rId12"/>
    <p:sldId id="265" r:id="rId13"/>
    <p:sldId id="266" r:id="rId14"/>
    <p:sldId id="273" r:id="rId15"/>
    <p:sldId id="268" r:id="rId16"/>
    <p:sldId id="269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71" r:id="rId25"/>
    <p:sldId id="280" r:id="rId26"/>
    <p:sldId id="281" r:id="rId27"/>
    <p:sldId id="31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1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6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5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6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9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7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8759F-4F5F-4412-AC4F-FA46495BAED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CSC131 SP’19</a:t>
            </a:r>
            <a:br>
              <a:rPr lang="en-US" dirty="0" smtClean="0"/>
            </a:br>
            <a:r>
              <a:rPr lang="en-US" dirty="0" smtClean="0"/>
              <a:t>Computer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Dates</a:t>
            </a:r>
          </a:p>
          <a:p>
            <a:pPr lvl="1"/>
            <a:r>
              <a:rPr lang="en-US" dirty="0" smtClean="0"/>
              <a:t>Midterm – Week 8 (3/11-15, 2019)</a:t>
            </a:r>
          </a:p>
          <a:p>
            <a:pPr lvl="1"/>
            <a:r>
              <a:rPr lang="en-US" dirty="0" smtClean="0"/>
              <a:t>Last day to withdraw – 4/19/2019</a:t>
            </a:r>
          </a:p>
          <a:p>
            <a:pPr lvl="1"/>
            <a:r>
              <a:rPr lang="en-US" dirty="0" smtClean="0"/>
              <a:t>Final – Week 16 (</a:t>
            </a:r>
            <a:r>
              <a:rPr lang="en-US" dirty="0"/>
              <a:t>5/13-17, 2019 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Academic Honesty</a:t>
            </a:r>
          </a:p>
          <a:p>
            <a:pPr lvl="1"/>
            <a:r>
              <a:rPr lang="en-US" dirty="0" smtClean="0"/>
              <a:t>Reference to others’ work</a:t>
            </a:r>
          </a:p>
          <a:p>
            <a:r>
              <a:rPr lang="en-US" dirty="0" smtClean="0"/>
              <a:t>Questions?</a:t>
            </a:r>
          </a:p>
          <a:p>
            <a:r>
              <a:rPr lang="en-US" dirty="0" smtClean="0"/>
              <a:t>Survey in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1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Question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you take this class?</a:t>
            </a:r>
          </a:p>
          <a:p>
            <a:endParaRPr lang="en-US" dirty="0" smtClean="0"/>
          </a:p>
          <a:p>
            <a:r>
              <a:rPr lang="en-US" dirty="0" smtClean="0"/>
              <a:t>What is this class all about?</a:t>
            </a:r>
          </a:p>
          <a:p>
            <a:pPr lvl="1"/>
            <a:r>
              <a:rPr lang="en-US" dirty="0" smtClean="0"/>
              <a:t>Programming skills?</a:t>
            </a:r>
          </a:p>
          <a:p>
            <a:pPr lvl="1"/>
            <a:r>
              <a:rPr lang="en-US" dirty="0" smtClean="0"/>
              <a:t>Algorithm analysis?</a:t>
            </a:r>
          </a:p>
          <a:p>
            <a:pPr lvl="1"/>
            <a:r>
              <a:rPr lang="en-US" dirty="0" smtClean="0"/>
              <a:t>Team building?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6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it matter?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 Card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your groups</a:t>
            </a:r>
          </a:p>
          <a:p>
            <a:pPr lvl="1"/>
            <a:r>
              <a:rPr lang="en-US" dirty="0" smtClean="0"/>
              <a:t>Each group should have 6-7 members</a:t>
            </a:r>
          </a:p>
          <a:p>
            <a:r>
              <a:rPr lang="en-US" dirty="0" smtClean="0"/>
              <a:t>Introduce yourself to your group mates</a:t>
            </a:r>
          </a:p>
          <a:p>
            <a:r>
              <a:rPr lang="en-US" dirty="0" smtClean="0"/>
              <a:t>Shuffle your cards, and exchange with your adjacent groups</a:t>
            </a:r>
          </a:p>
          <a:p>
            <a:pPr lvl="1"/>
            <a:r>
              <a:rPr lang="en-US" dirty="0" smtClean="0"/>
              <a:t>Try all means necessary to shuffle the cards. Your goal is to make it hard for the other group to sort the cards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91" y="4243475"/>
            <a:ext cx="3990109" cy="22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26" y="1313411"/>
            <a:ext cx="9762074" cy="4056611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Understanding the Rules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16378" y="1825624"/>
            <a:ext cx="11237422" cy="4691553"/>
          </a:xfrm>
        </p:spPr>
        <p:txBody>
          <a:bodyPr>
            <a:normAutofit/>
          </a:bodyPr>
          <a:lstStyle/>
          <a:p>
            <a:r>
              <a:rPr lang="en-US" dirty="0" smtClean="0"/>
              <a:t>Goal – to sort </a:t>
            </a:r>
          </a:p>
          <a:p>
            <a:pPr marL="0" indent="0">
              <a:buNone/>
            </a:pPr>
            <a:r>
              <a:rPr lang="en-US" dirty="0" smtClean="0"/>
              <a:t>   the cards like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At any moment, only one person can touch one card with one hand only.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6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Assigning Roles &amp; Planning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838200" y="1539718"/>
            <a:ext cx="10515600" cy="4351338"/>
          </a:xfrm>
        </p:spPr>
        <p:txBody>
          <a:bodyPr/>
          <a:lstStyle/>
          <a:p>
            <a:r>
              <a:rPr lang="en-US" b="1" dirty="0" smtClean="0"/>
              <a:t>Company Alpha			  Plans: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Company Beta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0" y="3520517"/>
            <a:ext cx="328453" cy="502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41" y="2185049"/>
            <a:ext cx="328453" cy="502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271" y="2182369"/>
            <a:ext cx="328453" cy="502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898" y="2573978"/>
            <a:ext cx="328453" cy="502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07" y="2498089"/>
            <a:ext cx="328453" cy="50294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572848" y="2749561"/>
            <a:ext cx="3043597" cy="1541913"/>
            <a:chOff x="892943" y="1110653"/>
            <a:chExt cx="3043597" cy="1541913"/>
          </a:xfrm>
        </p:grpSpPr>
        <p:sp>
          <p:nvSpPr>
            <p:cNvPr id="10" name="Oval 9"/>
            <p:cNvSpPr/>
            <p:nvPr/>
          </p:nvSpPr>
          <p:spPr>
            <a:xfrm>
              <a:off x="892943" y="1110653"/>
              <a:ext cx="3043597" cy="1541913"/>
            </a:xfrm>
            <a:prstGeom prst="ellipse">
              <a:avLst/>
            </a:prstGeom>
            <a:solidFill>
              <a:srgbClr val="043709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8419" y="1314289"/>
              <a:ext cx="1552644" cy="102947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657840" y="1954401"/>
            <a:ext cx="629101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Player A can spread cards.</a:t>
            </a:r>
          </a:p>
          <a:p>
            <a:r>
              <a:rPr lang="en-US" sz="2400" dirty="0" smtClean="0"/>
              <a:t>Player B can flip cards.</a:t>
            </a:r>
          </a:p>
          <a:p>
            <a:r>
              <a:rPr lang="en-US" sz="2400" dirty="0" smtClean="0"/>
              <a:t>Player C can touch ”Club” only.</a:t>
            </a:r>
          </a:p>
          <a:p>
            <a:r>
              <a:rPr lang="en-US" sz="2400" dirty="0" smtClean="0"/>
              <a:t>Player D can touch ”Spade” only.</a:t>
            </a:r>
          </a:p>
          <a:p>
            <a:r>
              <a:rPr lang="en-US" sz="2400" dirty="0" smtClean="0"/>
              <a:t>Player E can touch “Heart” only.</a:t>
            </a:r>
          </a:p>
          <a:p>
            <a:r>
              <a:rPr lang="en-US" sz="2400" dirty="0" smtClean="0"/>
              <a:t>Player G can touch “Diamond” only.</a:t>
            </a:r>
          </a:p>
          <a:p>
            <a:r>
              <a:rPr lang="en-US" sz="2400" dirty="0" smtClean="0"/>
              <a:t>Order to touch cards: A</a:t>
            </a:r>
            <a:r>
              <a:rPr lang="en-US" sz="2400" dirty="0"/>
              <a:t> </a:t>
            </a:r>
            <a:r>
              <a:rPr lang="mr-IN" sz="2400" dirty="0"/>
              <a:t>–</a:t>
            </a:r>
            <a:r>
              <a:rPr lang="en-US" sz="2400" dirty="0"/>
              <a:t>&gt; </a:t>
            </a:r>
            <a:r>
              <a:rPr lang="en-US" sz="2400" dirty="0" smtClean="0"/>
              <a:t>B </a:t>
            </a:r>
            <a:r>
              <a:rPr lang="mr-IN" sz="2400" dirty="0"/>
              <a:t>–</a:t>
            </a:r>
            <a:r>
              <a:rPr lang="en-US" sz="2400" dirty="0"/>
              <a:t>&gt; </a:t>
            </a:r>
            <a:r>
              <a:rPr lang="en-US" sz="2400" dirty="0" smtClean="0"/>
              <a:t>C </a:t>
            </a:r>
            <a:r>
              <a:rPr lang="mr-IN" sz="2400" dirty="0"/>
              <a:t>–</a:t>
            </a:r>
            <a:r>
              <a:rPr lang="en-US" sz="2400" dirty="0"/>
              <a:t>&gt; </a:t>
            </a:r>
            <a:r>
              <a:rPr lang="en-US" sz="2400" dirty="0" smtClean="0"/>
              <a:t>D </a:t>
            </a:r>
            <a:r>
              <a:rPr lang="mr-IN" sz="2400" dirty="0" smtClean="0"/>
              <a:t>–</a:t>
            </a:r>
            <a:r>
              <a:rPr lang="en-US" sz="2400" dirty="0" smtClean="0"/>
              <a:t>&gt; E -&gt; G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3422046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6041" y="244802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02781" y="180718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35530" y="1925987"/>
            <a:ext cx="37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77980" y="2217839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</a:t>
            </a:r>
            <a:endParaRPr lang="en-US" sz="28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33" y="6121599"/>
            <a:ext cx="328453" cy="5029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21" y="5054220"/>
            <a:ext cx="328453" cy="50294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42" y="5341095"/>
            <a:ext cx="328453" cy="50294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956" y="6121599"/>
            <a:ext cx="328453" cy="5029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12" y="5341095"/>
            <a:ext cx="328453" cy="502944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1998024" y="5573780"/>
            <a:ext cx="2163869" cy="118127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20254" y="6009328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36748" y="6008614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290721" y="5184397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?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664580" y="5195828"/>
            <a:ext cx="351378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377865" y="4906367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?</a:t>
            </a:r>
            <a:endParaRPr lang="en-US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57840" y="5446007"/>
            <a:ext cx="28054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Form your own plan.</a:t>
            </a:r>
            <a:endParaRPr lang="en-US" sz="2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640" y="5045273"/>
            <a:ext cx="328453" cy="50294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629432" y="493228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021" y="3741919"/>
            <a:ext cx="328453" cy="50294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713813" y="3628934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640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35200"/>
            <a:ext cx="97536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Start!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have 2 mins to sort the cards!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949" y="1403927"/>
            <a:ext cx="97536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Time is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Alpha</a:t>
            </a:r>
          </a:p>
          <a:p>
            <a:pPr lvl="1"/>
            <a:r>
              <a:rPr lang="en-US" dirty="0" smtClean="0"/>
              <a:t>What went well with the plan?</a:t>
            </a:r>
          </a:p>
          <a:p>
            <a:pPr lvl="1"/>
            <a:r>
              <a:rPr lang="en-US" dirty="0" smtClean="0"/>
              <a:t>What went wrong?</a:t>
            </a:r>
          </a:p>
          <a:p>
            <a:pPr lvl="1"/>
            <a:r>
              <a:rPr lang="en-US" dirty="0" smtClean="0"/>
              <a:t>What can you do better as an individual?</a:t>
            </a:r>
          </a:p>
          <a:p>
            <a:pPr lvl="1"/>
            <a:r>
              <a:rPr lang="en-US" dirty="0" smtClean="0"/>
              <a:t>What can you do better as a team?</a:t>
            </a:r>
          </a:p>
          <a:p>
            <a:r>
              <a:rPr lang="en-US" dirty="0" smtClean="0"/>
              <a:t>Company Beta</a:t>
            </a:r>
          </a:p>
          <a:p>
            <a:pPr lvl="1"/>
            <a:r>
              <a:rPr lang="en-US" dirty="0" smtClean="0"/>
              <a:t>Did you like your plan?</a:t>
            </a:r>
          </a:p>
          <a:p>
            <a:pPr lvl="1"/>
            <a:r>
              <a:rPr lang="en-US" dirty="0" smtClean="0"/>
              <a:t>What would you like to change? (It is OK if you think your plan is perfect.)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time &amp; location</a:t>
            </a:r>
          </a:p>
          <a:p>
            <a:pPr lvl="1"/>
            <a:r>
              <a:rPr lang="en-US" dirty="0"/>
              <a:t>Section </a:t>
            </a:r>
            <a:r>
              <a:rPr lang="en-US" b="1" dirty="0"/>
              <a:t>1</a:t>
            </a:r>
            <a:r>
              <a:rPr lang="en-US" dirty="0"/>
              <a:t>: </a:t>
            </a:r>
            <a:r>
              <a:rPr lang="en-US" dirty="0" err="1"/>
              <a:t>Tu</a:t>
            </a:r>
            <a:r>
              <a:rPr lang="en-US" dirty="0"/>
              <a:t>/</a:t>
            </a:r>
            <a:r>
              <a:rPr lang="en-US" dirty="0" err="1"/>
              <a:t>Th</a:t>
            </a:r>
            <a:r>
              <a:rPr lang="en-US" dirty="0"/>
              <a:t>, 12:00PM - 1:15PM, Yosemite Hall 119</a:t>
            </a:r>
          </a:p>
          <a:p>
            <a:pPr lvl="1"/>
            <a:r>
              <a:rPr lang="en-US" dirty="0"/>
              <a:t>Section </a:t>
            </a:r>
            <a:r>
              <a:rPr lang="en-US" b="1" dirty="0"/>
              <a:t>4</a:t>
            </a:r>
            <a:r>
              <a:rPr lang="en-US" dirty="0"/>
              <a:t>: M/W, 4:00PM - 5:15PM, Riverside Hall 1013</a:t>
            </a:r>
          </a:p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Homepage: http</a:t>
            </a:r>
            <a:r>
              <a:rPr lang="en-US" dirty="0"/>
              <a:t>://www.ecs.csus.edu/csc/yang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Email: yang@csus.edu</a:t>
            </a:r>
          </a:p>
          <a:p>
            <a:pPr lvl="1"/>
            <a:r>
              <a:rPr lang="en-US" dirty="0"/>
              <a:t>Office: Riverside Hall 3006</a:t>
            </a:r>
          </a:p>
          <a:p>
            <a:pPr lvl="1"/>
            <a:r>
              <a:rPr lang="en-US" dirty="0"/>
              <a:t>Phone: (916) 278-7328</a:t>
            </a:r>
          </a:p>
          <a:p>
            <a:pPr lvl="1"/>
            <a:r>
              <a:rPr lang="en-US" dirty="0" smtClean="0"/>
              <a:t>Office hours</a:t>
            </a:r>
            <a:r>
              <a:rPr lang="en-US" dirty="0"/>
              <a:t>: </a:t>
            </a:r>
            <a:r>
              <a:rPr lang="en-US" dirty="0" smtClean="0"/>
              <a:t>TBD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949" y="1403927"/>
            <a:ext cx="97536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Let’s rematch!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3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70" y="2128603"/>
            <a:ext cx="6006059" cy="33784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35200"/>
            <a:ext cx="97536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Start!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have 2 mins to sort the cards!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949" y="1403927"/>
            <a:ext cx="97536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Time is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Follow-up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you feel like a team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would happen if something happened to kill the project 75% of the way through? </a:t>
            </a:r>
            <a:r>
              <a:rPr lang="en-US" dirty="0" smtClean="0"/>
              <a:t>(Considering a full suit of same rank is a feature)</a:t>
            </a:r>
          </a:p>
          <a:p>
            <a:endParaRPr lang="en-US" dirty="0" smtClean="0"/>
          </a:p>
          <a:p>
            <a:r>
              <a:rPr lang="en-US" dirty="0" smtClean="0"/>
              <a:t>For Company Alpha, what do you like/dislike about your plan?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Company Beta, did </a:t>
            </a:r>
            <a:r>
              <a:rPr lang="en-US" dirty="0"/>
              <a:t>you change your process </a:t>
            </a:r>
            <a:r>
              <a:rPr lang="en-US" dirty="0" smtClean="0"/>
              <a:t>after Game 1 at </a:t>
            </a:r>
            <a:r>
              <a:rPr lang="en-US" dirty="0"/>
              <a:t>all? How would you change things next time to be even better? </a:t>
            </a:r>
          </a:p>
        </p:txBody>
      </p:sp>
    </p:spTree>
    <p:extLst>
      <p:ext uri="{BB962C8B-B14F-4D97-AF65-F5344CB8AC3E}">
        <p14:creationId xmlns:p14="http://schemas.microsoft.com/office/powerpoint/2010/main" val="5413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influencing our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strength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Risk management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the survey in Canvas</a:t>
            </a:r>
          </a:p>
          <a:p>
            <a:r>
              <a:rPr lang="en-US" dirty="0" smtClean="0"/>
              <a:t>Complete the self-introduction assignment in Canvas</a:t>
            </a:r>
          </a:p>
          <a:p>
            <a:pPr lvl="1"/>
            <a:r>
              <a:rPr lang="en-US" dirty="0" smtClean="0"/>
              <a:t>One-Picture-One-Paragraph</a:t>
            </a:r>
          </a:p>
          <a:p>
            <a:r>
              <a:rPr lang="en-US" dirty="0" smtClean="0"/>
              <a:t>Reading assignment in Week01 Module</a:t>
            </a:r>
          </a:p>
          <a:p>
            <a:pPr lvl="1"/>
            <a:r>
              <a:rPr lang="en-US" smtClean="0"/>
              <a:t>Introduction.pdf</a:t>
            </a:r>
            <a:endParaRPr lang="en-US" dirty="0" smtClean="0"/>
          </a:p>
          <a:p>
            <a:r>
              <a:rPr lang="en-US" dirty="0" smtClean="0"/>
              <a:t>Programming assignment on </a:t>
            </a:r>
            <a:r>
              <a:rPr lang="en-US" dirty="0" err="1" smtClean="0"/>
              <a:t>CodingBat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Office hours:</a:t>
            </a:r>
          </a:p>
          <a:p>
            <a:pPr lvl="1"/>
            <a:r>
              <a:rPr lang="en-US" dirty="0" smtClean="0"/>
              <a:t>M/W </a:t>
            </a:r>
            <a:r>
              <a:rPr lang="en-US" dirty="0" smtClean="0"/>
              <a:t>2:15pm - 3:45pm</a:t>
            </a:r>
          </a:p>
          <a:p>
            <a:r>
              <a:rPr lang="en-US" smtClean="0"/>
              <a:t>Classroom </a:t>
            </a:r>
            <a:r>
              <a:rPr lang="en-US" dirty="0" smtClean="0"/>
              <a:t>Change:</a:t>
            </a:r>
          </a:p>
          <a:p>
            <a:pPr lvl="1"/>
            <a:r>
              <a:rPr lang="en-US" dirty="0" smtClean="0"/>
              <a:t>Starting from next week (Jan. 28), classes will be given in </a:t>
            </a:r>
            <a:r>
              <a:rPr lang="en-US" b="1" dirty="0" smtClean="0">
                <a:solidFill>
                  <a:srgbClr val="0070C0"/>
                </a:solidFill>
              </a:rPr>
              <a:t>Riverside 1013</a:t>
            </a:r>
          </a:p>
          <a:p>
            <a:r>
              <a:rPr lang="en-US" sz="2400" dirty="0"/>
              <a:t>Email format:</a:t>
            </a:r>
          </a:p>
          <a:p>
            <a:pPr marL="457200" lvl="1" indent="0">
              <a:buNone/>
            </a:pPr>
            <a:r>
              <a:rPr lang="en-US" sz="1800" b="1" i="1" dirty="0">
                <a:solidFill>
                  <a:srgbClr val="0070C0"/>
                </a:solidFill>
              </a:rPr>
              <a:t>Hi Prof. Yang</a:t>
            </a:r>
            <a:r>
              <a:rPr lang="en-US" sz="1800" i="1" dirty="0"/>
              <a:t>, </a:t>
            </a:r>
          </a:p>
          <a:p>
            <a:pPr marL="457200" lvl="1" indent="0">
              <a:buNone/>
            </a:pPr>
            <a:r>
              <a:rPr lang="en-US" sz="1800" i="1" dirty="0"/>
              <a:t>     This is </a:t>
            </a:r>
            <a:r>
              <a:rPr lang="en-US" sz="1800" i="1" dirty="0" err="1"/>
              <a:t>Genos</a:t>
            </a:r>
            <a:r>
              <a:rPr lang="en-US" sz="1800" i="1" dirty="0"/>
              <a:t> in your </a:t>
            </a:r>
            <a:r>
              <a:rPr lang="en-US" sz="1800" i="1" dirty="0" err="1"/>
              <a:t>CSc</a:t>
            </a:r>
            <a:r>
              <a:rPr lang="en-US" sz="1800" i="1" dirty="0"/>
              <a:t> 131 Section 4. I have a question regarding Assignment……Could you get back to me when you get a chance? Thanks!</a:t>
            </a:r>
          </a:p>
          <a:p>
            <a:pPr marL="457200" lvl="1" indent="0">
              <a:buNone/>
            </a:pPr>
            <a:endParaRPr lang="en-US" sz="1800" i="1" dirty="0"/>
          </a:p>
          <a:p>
            <a:pPr marL="457200" lvl="1" indent="0">
              <a:buNone/>
            </a:pPr>
            <a:r>
              <a:rPr lang="en-US" sz="1800" i="1" dirty="0"/>
              <a:t>Best regards,</a:t>
            </a:r>
          </a:p>
          <a:p>
            <a:pPr marL="457200" lvl="1" indent="0">
              <a:buNone/>
            </a:pPr>
            <a:r>
              <a:rPr lang="en-US" sz="1800" i="1" dirty="0" err="1"/>
              <a:t>Genos</a:t>
            </a:r>
            <a:endParaRPr lang="en-US" sz="1800" i="1" dirty="0"/>
          </a:p>
          <a:p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4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Introduction to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Hardware:</a:t>
            </a:r>
          </a:p>
          <a:p>
            <a:pPr lvl="1"/>
            <a:r>
              <a:rPr lang="en-US" dirty="0"/>
              <a:t>A collection of </a:t>
            </a:r>
            <a:r>
              <a:rPr lang="en-US" b="1" dirty="0">
                <a:solidFill>
                  <a:srgbClr val="0070C0"/>
                </a:solidFill>
              </a:rPr>
              <a:t>instructions</a:t>
            </a:r>
            <a:r>
              <a:rPr lang="en-US" dirty="0"/>
              <a:t> to be executed by a computer/processor</a:t>
            </a:r>
          </a:p>
          <a:p>
            <a:r>
              <a:rPr lang="en-US" dirty="0"/>
              <a:t>To the Developer:</a:t>
            </a:r>
          </a:p>
          <a:p>
            <a:pPr lvl="1"/>
            <a:r>
              <a:rPr lang="en-US" dirty="0"/>
              <a:t>A collection of </a:t>
            </a:r>
            <a:r>
              <a:rPr lang="en-US" b="1" dirty="0">
                <a:solidFill>
                  <a:srgbClr val="0070C0"/>
                </a:solidFill>
              </a:rPr>
              <a:t>human-readable statements </a:t>
            </a:r>
            <a:r>
              <a:rPr lang="en-US" dirty="0"/>
              <a:t>(in a language) that can be converted to a collection of instructions to be executed by a computer/processor</a:t>
            </a:r>
          </a:p>
          <a:p>
            <a:r>
              <a:rPr lang="en-US" dirty="0" smtClean="0"/>
              <a:t>To the User?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6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Comments from previous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“</a:t>
            </a:r>
            <a:r>
              <a:rPr lang="en-US" sz="2400" b="1" dirty="0">
                <a:solidFill>
                  <a:srgbClr val="0070C0"/>
                </a:solidFill>
              </a:rPr>
              <a:t>Group Projects and Labs </a:t>
            </a:r>
            <a:r>
              <a:rPr lang="en-US" sz="2400" dirty="0"/>
              <a:t>were especially effective for my learning</a:t>
            </a:r>
            <a:r>
              <a:rPr lang="en-US" sz="2400" dirty="0" smtClean="0"/>
              <a:t>.”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“</a:t>
            </a:r>
            <a:r>
              <a:rPr lang="en-US" sz="2400" dirty="0"/>
              <a:t>It was extremely difficult to understand the material presented by the instructor because of the </a:t>
            </a:r>
            <a:r>
              <a:rPr lang="en-US" sz="2400" b="1" dirty="0">
                <a:solidFill>
                  <a:srgbClr val="0070C0"/>
                </a:solidFill>
              </a:rPr>
              <a:t>accent</a:t>
            </a:r>
            <a:r>
              <a:rPr lang="en-US" sz="2400" dirty="0"/>
              <a:t>. His handwriting is very hard </a:t>
            </a:r>
            <a:r>
              <a:rPr lang="en-US" sz="2400" dirty="0" smtClean="0"/>
              <a:t>to understand </a:t>
            </a:r>
            <a:r>
              <a:rPr lang="en-US" sz="2400" dirty="0"/>
              <a:t>as well because his sentences are all over the board. About 90% was </a:t>
            </a:r>
            <a:r>
              <a:rPr lang="en-US" sz="2400" b="1" dirty="0">
                <a:solidFill>
                  <a:srgbClr val="0070C0"/>
                </a:solidFill>
              </a:rPr>
              <a:t>self-study</a:t>
            </a:r>
            <a:r>
              <a:rPr lang="en-US" sz="2400" dirty="0"/>
              <a:t> to pass this class</a:t>
            </a:r>
            <a:r>
              <a:rPr lang="en-US" sz="2400" dirty="0" smtClean="0"/>
              <a:t>.”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“</a:t>
            </a:r>
            <a:r>
              <a:rPr lang="en-US" sz="2400" dirty="0"/>
              <a:t>The class is very </a:t>
            </a:r>
            <a:r>
              <a:rPr lang="en-US" sz="2400" b="1" dirty="0">
                <a:solidFill>
                  <a:srgbClr val="0070C0"/>
                </a:solidFill>
              </a:rPr>
              <a:t>interactive</a:t>
            </a:r>
            <a:r>
              <a:rPr lang="en-US" sz="2400" dirty="0"/>
              <a:t>. So when people ask questions and the instructor gives </a:t>
            </a:r>
            <a:r>
              <a:rPr lang="en-US" sz="2400" b="1" dirty="0">
                <a:solidFill>
                  <a:srgbClr val="0070C0"/>
                </a:solidFill>
              </a:rPr>
              <a:t>examples</a:t>
            </a:r>
            <a:r>
              <a:rPr lang="en-US" sz="2400" dirty="0"/>
              <a:t> to understand the concept. It has been </a:t>
            </a:r>
            <a:r>
              <a:rPr lang="en-US" sz="2400" dirty="0" smtClean="0"/>
              <a:t>very useful.”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“Appreciate </a:t>
            </a:r>
            <a:r>
              <a:rPr lang="en-US" sz="2400" dirty="0"/>
              <a:t>the effort you put into </a:t>
            </a:r>
            <a:r>
              <a:rPr lang="en-US" sz="2400" b="1" dirty="0">
                <a:solidFill>
                  <a:srgbClr val="0070C0"/>
                </a:solidFill>
              </a:rPr>
              <a:t>making sure students learn or take something from this class other than just a grade</a:t>
            </a:r>
            <a:r>
              <a:rPr lang="en-US" sz="2400" dirty="0" smtClean="0"/>
              <a:t>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652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Organization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Program:</a:t>
            </a:r>
          </a:p>
          <a:p>
            <a:pPr lvl="1"/>
            <a:r>
              <a:rPr lang="en-US" dirty="0" smtClean="0"/>
              <a:t>Any piece of software that can "</a:t>
            </a:r>
            <a:r>
              <a:rPr lang="en-US" b="1" dirty="0" smtClean="0">
                <a:solidFill>
                  <a:srgbClr val="0070C0"/>
                </a:solidFill>
              </a:rPr>
              <a:t>run on its own</a:t>
            </a:r>
            <a:r>
              <a:rPr lang="en-US" dirty="0" smtClean="0"/>
              <a:t>" (including utilities, tools, scripts, apps, etc...)</a:t>
            </a:r>
          </a:p>
          <a:p>
            <a:r>
              <a:rPr lang="en-US" dirty="0"/>
              <a:t>Sub-Program:</a:t>
            </a:r>
          </a:p>
          <a:p>
            <a:pPr lvl="1"/>
            <a:r>
              <a:rPr lang="en-US" dirty="0"/>
              <a:t>A collection of instructions/statements that implement an </a:t>
            </a:r>
            <a:r>
              <a:rPr lang="en-US" b="1" dirty="0">
                <a:solidFill>
                  <a:srgbClr val="0070C0"/>
                </a:solidFill>
              </a:rPr>
              <a:t>algorithm</a:t>
            </a:r>
            <a:r>
              <a:rPr lang="en-US" dirty="0"/>
              <a:t> for accomplishing </a:t>
            </a:r>
            <a:r>
              <a:rPr lang="en-US" b="1" dirty="0">
                <a:solidFill>
                  <a:srgbClr val="0070C0"/>
                </a:solidFill>
              </a:rPr>
              <a:t>a specific task or tasks</a:t>
            </a:r>
          </a:p>
          <a:p>
            <a:r>
              <a:rPr lang="en-US" dirty="0"/>
              <a:t>Library:</a:t>
            </a:r>
          </a:p>
          <a:p>
            <a:pPr lvl="1"/>
            <a:r>
              <a:rPr lang="en-US" dirty="0"/>
              <a:t>A group of related sub-programs for accomplishing </a:t>
            </a:r>
            <a:r>
              <a:rPr lang="en-US" b="1" dirty="0">
                <a:solidFill>
                  <a:srgbClr val="0070C0"/>
                </a:solidFill>
              </a:rPr>
              <a:t>a specific collection of (usually related)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7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Software to Software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People (Other than Us) Care About:</a:t>
            </a:r>
          </a:p>
          <a:p>
            <a:pPr lvl="1"/>
            <a:r>
              <a:rPr lang="en-US" dirty="0"/>
              <a:t>Having </a:t>
            </a:r>
            <a:r>
              <a:rPr lang="en-US" b="1" i="1" dirty="0">
                <a:solidFill>
                  <a:srgbClr val="0070C0"/>
                </a:solidFill>
              </a:rPr>
              <a:t>everything</a:t>
            </a:r>
            <a:r>
              <a:rPr lang="en-US" dirty="0"/>
              <a:t> they need to </a:t>
            </a:r>
            <a:r>
              <a:rPr lang="en-US" b="1" dirty="0">
                <a:solidFill>
                  <a:srgbClr val="0070C0"/>
                </a:solidFill>
              </a:rPr>
              <a:t>solve</a:t>
            </a:r>
            <a:r>
              <a:rPr lang="en-US" dirty="0"/>
              <a:t> one or more problems or achieve one or more goals (i.e., a complete means to one or more ends)</a:t>
            </a:r>
          </a:p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software product</a:t>
            </a:r>
            <a:r>
              <a:rPr lang="en-US" dirty="0"/>
              <a:t> is one or more programs, sub-programs, or libraries, </a:t>
            </a:r>
            <a:r>
              <a:rPr lang="en-US" u="sng" dirty="0"/>
              <a:t>along with the data and supporting materials and services</a:t>
            </a:r>
            <a:r>
              <a:rPr lang="en-US" dirty="0"/>
              <a:t>, that a client can use to </a:t>
            </a:r>
            <a:r>
              <a:rPr lang="en-US" b="1" dirty="0">
                <a:solidFill>
                  <a:srgbClr val="0070C0"/>
                </a:solidFill>
              </a:rPr>
              <a:t>solve problems </a:t>
            </a:r>
            <a:r>
              <a:rPr lang="en-US" dirty="0"/>
              <a:t>or </a:t>
            </a:r>
            <a:r>
              <a:rPr lang="en-US" b="1" dirty="0">
                <a:solidFill>
                  <a:srgbClr val="0070C0"/>
                </a:solidFill>
              </a:rPr>
              <a:t>achieve goals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Software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Bespoke:</a:t>
            </a:r>
          </a:p>
          <a:p>
            <a:pPr lvl="1"/>
            <a:r>
              <a:rPr lang="en-US" dirty="0"/>
              <a:t>Software products that are developed (usually under contract) for </a:t>
            </a:r>
            <a:r>
              <a:rPr lang="en-US" b="1" dirty="0">
                <a:solidFill>
                  <a:srgbClr val="0070C0"/>
                </a:solidFill>
              </a:rPr>
              <a:t>a specific client</a:t>
            </a:r>
          </a:p>
          <a:p>
            <a:r>
              <a:rPr lang="en-US" dirty="0"/>
              <a:t>Generic:</a:t>
            </a:r>
          </a:p>
          <a:p>
            <a:pPr lvl="1"/>
            <a:r>
              <a:rPr lang="en-US" dirty="0"/>
              <a:t>Software products that are developed (usually speculatively) and then sold to </a:t>
            </a:r>
            <a:r>
              <a:rPr lang="en-US" b="1" dirty="0">
                <a:solidFill>
                  <a:srgbClr val="0070C0"/>
                </a:solidFill>
              </a:rPr>
              <a:t>market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clients (either a mass market or a niche market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Defined:</a:t>
            </a:r>
          </a:p>
          <a:p>
            <a:pPr lvl="1"/>
            <a:r>
              <a:rPr lang="en-US" dirty="0"/>
              <a:t>The application of (scientific) </a:t>
            </a:r>
            <a:r>
              <a:rPr lang="en-US" b="1" dirty="0">
                <a:solidFill>
                  <a:srgbClr val="0070C0"/>
                </a:solidFill>
              </a:rPr>
              <a:t>theories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methods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tools</a:t>
            </a:r>
            <a:r>
              <a:rPr lang="en-US" dirty="0"/>
              <a:t> to the </a:t>
            </a:r>
            <a:r>
              <a:rPr lang="en-US" b="1" dirty="0">
                <a:solidFill>
                  <a:srgbClr val="0070C0"/>
                </a:solidFill>
              </a:rPr>
              <a:t>specification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design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creation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verification/validation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deployment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operation</a:t>
            </a:r>
            <a:r>
              <a:rPr lang="en-US" dirty="0"/>
              <a:t>, and </a:t>
            </a:r>
            <a:r>
              <a:rPr lang="en-US" b="1" dirty="0">
                <a:solidFill>
                  <a:srgbClr val="0070C0"/>
                </a:solidFill>
              </a:rPr>
              <a:t>maintenance</a:t>
            </a:r>
            <a:r>
              <a:rPr lang="en-US" dirty="0"/>
              <a:t> of software products</a:t>
            </a:r>
          </a:p>
          <a:p>
            <a:r>
              <a:rPr lang="en-US" dirty="0"/>
              <a:t>Scope:</a:t>
            </a:r>
          </a:p>
          <a:p>
            <a:pPr lvl="1"/>
            <a:r>
              <a:rPr lang="en-US" dirty="0"/>
              <a:t>From specification to maintenance</a:t>
            </a:r>
          </a:p>
          <a:p>
            <a:pPr lvl="1"/>
            <a:r>
              <a:rPr lang="en-US" dirty="0"/>
              <a:t>Involves technical and managerial concerns</a:t>
            </a:r>
          </a:p>
          <a:p>
            <a:pPr lvl="1"/>
            <a:r>
              <a:rPr lang="en-US" dirty="0"/>
              <a:t>Involves theories/methods from psychology, mathematics/statistics, computer science, and management (of people and resources)</a:t>
            </a:r>
          </a:p>
          <a:p>
            <a:pPr lvl="1"/>
            <a:r>
              <a:rPr lang="en-US" dirty="0"/>
              <a:t>Consists of science and 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vs. Computer Science/Engineering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Engineering:</a:t>
            </a:r>
          </a:p>
          <a:p>
            <a:pPr lvl="1"/>
            <a:r>
              <a:rPr lang="en-US" dirty="0"/>
              <a:t>The application of theories (often from physics) to the creation of </a:t>
            </a:r>
            <a:r>
              <a:rPr lang="en-US" b="1" dirty="0">
                <a:solidFill>
                  <a:srgbClr val="0070C0"/>
                </a:solidFill>
              </a:rPr>
              <a:t>computational devices</a:t>
            </a:r>
          </a:p>
          <a:p>
            <a:pPr lvl="1"/>
            <a:r>
              <a:rPr lang="en-US" dirty="0"/>
              <a:t>Usually thought of as a subset of electrical and electronic engineering</a:t>
            </a:r>
          </a:p>
          <a:p>
            <a:r>
              <a:rPr lang="en-US" dirty="0"/>
              <a:t>Computer Science: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theories and methods </a:t>
            </a:r>
            <a:r>
              <a:rPr lang="en-US" dirty="0"/>
              <a:t>that underlie computation and the use of computational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Software Engineering?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experience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11" y="2524726"/>
            <a:ext cx="5174735" cy="24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3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Commonly Used Phrases:</a:t>
            </a:r>
          </a:p>
          <a:p>
            <a:pPr lvl="1"/>
            <a:r>
              <a:rPr lang="en-US" dirty="0"/>
              <a:t>The systems needs to... </a:t>
            </a:r>
          </a:p>
          <a:p>
            <a:pPr lvl="1"/>
            <a:r>
              <a:rPr lang="en-US" dirty="0"/>
              <a:t>... is a complex system... </a:t>
            </a:r>
          </a:p>
          <a:p>
            <a:r>
              <a:rPr lang="en-US" dirty="0"/>
              <a:t>An Interesting/Troubling Observation:</a:t>
            </a:r>
          </a:p>
          <a:p>
            <a:pPr lvl="1"/>
            <a:r>
              <a:rPr lang="en-US" dirty="0"/>
              <a:t>Most people can't define the word "system"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</a:p>
          <a:p>
            <a:pPr lvl="1"/>
            <a:r>
              <a:rPr lang="en-US" dirty="0"/>
              <a:t>A set of entities, their attributes, and the relationships between them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Entities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components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the system that are </a:t>
            </a:r>
            <a:r>
              <a:rPr lang="en-US" b="1" dirty="0">
                <a:solidFill>
                  <a:srgbClr val="0070C0"/>
                </a:solidFill>
              </a:rPr>
              <a:t>known/observed</a:t>
            </a:r>
            <a:r>
              <a:rPr lang="en-US" dirty="0"/>
              <a:t>.</a:t>
            </a:r>
            <a:endParaRPr lang="en-US" i="1" dirty="0" smtClean="0"/>
          </a:p>
          <a:p>
            <a:r>
              <a:rPr lang="en-US" i="1" dirty="0" smtClean="0"/>
              <a:t>Attributes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properties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the entities (i.e., the external manifestations of the way the objects are known or observed).</a:t>
            </a:r>
            <a:endParaRPr lang="en-US" i="1" dirty="0" smtClean="0"/>
          </a:p>
          <a:p>
            <a:r>
              <a:rPr lang="en-US" i="1" dirty="0" smtClean="0"/>
              <a:t>Relationships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bonds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that link </a:t>
            </a:r>
            <a:r>
              <a:rPr lang="en-US" dirty="0" smtClean="0"/>
              <a:t>entities and </a:t>
            </a:r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389036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Definition:</a:t>
            </a:r>
          </a:p>
          <a:p>
            <a:pPr lvl="1"/>
            <a:r>
              <a:rPr lang="en-US" dirty="0"/>
              <a:t>Abstract (verb): To extract what is important</a:t>
            </a:r>
          </a:p>
          <a:p>
            <a:r>
              <a:rPr lang="en-US" dirty="0"/>
              <a:t>Two Observations:</a:t>
            </a:r>
          </a:p>
          <a:p>
            <a:pPr lvl="1"/>
            <a:r>
              <a:rPr lang="en-US" dirty="0"/>
              <a:t>An object/concept can be conceptualized in an enormous number of ways</a:t>
            </a:r>
          </a:p>
          <a:p>
            <a:pPr lvl="1"/>
            <a:r>
              <a:rPr lang="en-US" dirty="0"/>
              <a:t>The </a:t>
            </a:r>
            <a:r>
              <a:rPr lang="en-US" i="1" dirty="0"/>
              <a:t>level of detail</a:t>
            </a:r>
            <a:r>
              <a:rPr lang="en-US" dirty="0"/>
              <a:t> (which is the inverse of the </a:t>
            </a:r>
            <a:r>
              <a:rPr lang="en-US" i="1" dirty="0"/>
              <a:t>level of abstraction</a:t>
            </a:r>
            <a:r>
              <a:rPr lang="en-US" dirty="0"/>
              <a:t>) is a defining feature of the system</a:t>
            </a:r>
          </a:p>
          <a:p>
            <a:r>
              <a:rPr lang="en-US" dirty="0"/>
              <a:t>Example: A Car</a:t>
            </a:r>
          </a:p>
          <a:p>
            <a:pPr lvl="1"/>
            <a:r>
              <a:rPr lang="en-US" dirty="0"/>
              <a:t>Low Detail - A source of emissions</a:t>
            </a:r>
          </a:p>
          <a:p>
            <a:pPr lvl="1"/>
            <a:r>
              <a:rPr lang="en-US" dirty="0"/>
              <a:t>Medium Detail - A contributor to traffic congestion at an intersection</a:t>
            </a:r>
          </a:p>
          <a:p>
            <a:pPr lvl="1"/>
            <a:r>
              <a:rPr lang="en-US" dirty="0"/>
              <a:t>High Detail - A mechanical motive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Comments from previous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“</a:t>
            </a:r>
            <a:r>
              <a:rPr lang="en-US" sz="2400" b="1" dirty="0">
                <a:solidFill>
                  <a:srgbClr val="0070C0"/>
                </a:solidFill>
              </a:rPr>
              <a:t>Passionate</a:t>
            </a:r>
            <a:r>
              <a:rPr lang="en-US" sz="2400" dirty="0"/>
              <a:t> teacher but feel like he </a:t>
            </a:r>
            <a:r>
              <a:rPr lang="en-US" sz="2400" b="1" dirty="0">
                <a:solidFill>
                  <a:srgbClr val="0070C0"/>
                </a:solidFill>
              </a:rPr>
              <a:t>expects too much </a:t>
            </a:r>
            <a:r>
              <a:rPr lang="en-US" sz="2400" dirty="0"/>
              <a:t>from the students and want to cover many things that the class doesn't have </a:t>
            </a:r>
            <a:r>
              <a:rPr lang="en-US" sz="2400" dirty="0" smtClean="0"/>
              <a:t>enough time </a:t>
            </a:r>
            <a:r>
              <a:rPr lang="en-US" sz="2400" dirty="0"/>
              <a:t>to cover it. However, he </a:t>
            </a:r>
            <a:r>
              <a:rPr lang="en-US" sz="2400" b="1" dirty="0">
                <a:solidFill>
                  <a:srgbClr val="0070C0"/>
                </a:solidFill>
              </a:rPr>
              <a:t>really listens to student comments</a:t>
            </a:r>
            <a:r>
              <a:rPr lang="en-US" sz="2400" dirty="0"/>
              <a:t> and did show the improvement after the midterm</a:t>
            </a:r>
            <a:r>
              <a:rPr lang="en-US" sz="2400" dirty="0" smtClean="0"/>
              <a:t>.”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“</a:t>
            </a:r>
            <a:r>
              <a:rPr lang="en-US" sz="2400" dirty="0"/>
              <a:t>Please do not give this professor a teaching position here. He thinks he is teaching but in fact he is just reading off slides. All of </a:t>
            </a:r>
            <a:r>
              <a:rPr lang="en-US" sz="2400" dirty="0" smtClean="0"/>
              <a:t>his material </a:t>
            </a:r>
            <a:r>
              <a:rPr lang="en-US" sz="2400" dirty="0"/>
              <a:t>can be found online from another </a:t>
            </a:r>
            <a:r>
              <a:rPr lang="en-US" sz="2400" dirty="0" smtClean="0"/>
              <a:t>college…”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“</a:t>
            </a:r>
            <a:r>
              <a:rPr lang="en-US" sz="2400" dirty="0"/>
              <a:t>Y</a:t>
            </a:r>
            <a:r>
              <a:rPr lang="en-US" sz="2400" dirty="0" smtClean="0"/>
              <a:t>ou're </a:t>
            </a:r>
            <a:r>
              <a:rPr lang="en-US" sz="2400" dirty="0"/>
              <a:t>the best professor I had this </a:t>
            </a:r>
            <a:r>
              <a:rPr lang="en-US" sz="2400" dirty="0" smtClean="0"/>
              <a:t>semester.”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761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gauge the level of detail/abstraction by viewing the system under consideration in relation to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Example: A Car</a:t>
            </a:r>
          </a:p>
          <a:p>
            <a:pPr lvl="1"/>
            <a:r>
              <a:rPr lang="en-US" dirty="0"/>
              <a:t>Low Detail - A source of emissions</a:t>
            </a:r>
          </a:p>
          <a:p>
            <a:pPr lvl="1"/>
            <a:r>
              <a:rPr lang="en-US" dirty="0"/>
              <a:t>Medium Detail - A contributor to traffic congestion at an intersection</a:t>
            </a:r>
          </a:p>
          <a:p>
            <a:pPr lvl="1"/>
            <a:r>
              <a:rPr lang="en-US" dirty="0"/>
              <a:t>High Detail - A mechanical motive device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79603" y="3035649"/>
          <a:ext cx="10558805" cy="122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3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i="1" dirty="0">
                          <a:solidFill>
                            <a:srgbClr val="0070C0"/>
                          </a:solidFill>
                          <a:effectLst/>
                        </a:rPr>
                        <a:t>Environment</a:t>
                      </a:r>
                      <a:endParaRPr lang="en-US" sz="20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The set of all other systems (also known as the context and the domain)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Subsystems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Parts of the whole which display a richness of interrelationships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Elements/Atoms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smallest parts of the system (i.e., the black boxes)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6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and Conceptual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Physical</a:t>
            </a:r>
            <a:r>
              <a:rPr lang="en-US" dirty="0"/>
              <a:t> Systems:</a:t>
            </a:r>
          </a:p>
          <a:p>
            <a:pPr lvl="1"/>
            <a:r>
              <a:rPr lang="en-US" dirty="0"/>
              <a:t>Can be "pointed to"</a:t>
            </a:r>
          </a:p>
          <a:p>
            <a:pPr lvl="1"/>
            <a:r>
              <a:rPr lang="en-US" dirty="0"/>
              <a:t>Include entities that exist in space and time</a:t>
            </a:r>
          </a:p>
          <a:p>
            <a:r>
              <a:rPr lang="en-US" b="1" dirty="0">
                <a:solidFill>
                  <a:srgbClr val="0070C0"/>
                </a:solidFill>
              </a:rPr>
              <a:t>Conceptual</a:t>
            </a:r>
            <a:r>
              <a:rPr lang="en-US" dirty="0"/>
              <a:t> Systems:</a:t>
            </a:r>
          </a:p>
          <a:p>
            <a:pPr lvl="1"/>
            <a:r>
              <a:rPr lang="en-US" dirty="0"/>
              <a:t>All other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1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Defined:</a:t>
            </a:r>
          </a:p>
          <a:p>
            <a:pPr lvl="1"/>
            <a:r>
              <a:rPr lang="en-US" dirty="0"/>
              <a:t>An unvarying (over space, and/or time, and/or some other dimension) description or summary of that system</a:t>
            </a:r>
          </a:p>
          <a:p>
            <a:r>
              <a:rPr lang="en-US" dirty="0"/>
              <a:t>Specification:</a:t>
            </a:r>
          </a:p>
          <a:p>
            <a:pPr lvl="1"/>
            <a:r>
              <a:rPr lang="en-US" dirty="0"/>
              <a:t>All of the attributes (at an appropriate level of abstraction) of the entities that </a:t>
            </a:r>
            <a:r>
              <a:rPr lang="en-US" b="1" dirty="0">
                <a:solidFill>
                  <a:srgbClr val="0070C0"/>
                </a:solidFill>
              </a:rPr>
              <a:t>comprise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4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mini-activity: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i="1" dirty="0"/>
              <a:t>model</a:t>
            </a:r>
            <a:r>
              <a:rPr lang="en-US" dirty="0"/>
              <a:t> is a </a:t>
            </a:r>
            <a:r>
              <a:rPr lang="en-US" b="1" dirty="0">
                <a:solidFill>
                  <a:srgbClr val="0070C0"/>
                </a:solidFill>
              </a:rPr>
              <a:t>description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a system (that is created to help understand the system)</a:t>
            </a:r>
          </a:p>
        </p:txBody>
      </p:sp>
    </p:spTree>
    <p:extLst>
      <p:ext uri="{BB962C8B-B14F-4D97-AF65-F5344CB8AC3E}">
        <p14:creationId xmlns:p14="http://schemas.microsoft.com/office/powerpoint/2010/main" val="12274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Models:</a:t>
            </a:r>
          </a:p>
          <a:p>
            <a:pPr lvl="1"/>
            <a:r>
              <a:rPr lang="en-US" dirty="0"/>
              <a:t>Paper, clay, plastic, wood, metal, etc...</a:t>
            </a:r>
          </a:p>
          <a:p>
            <a:r>
              <a:rPr lang="en-US" dirty="0"/>
              <a:t>Conceptual Models:</a:t>
            </a:r>
          </a:p>
          <a:p>
            <a:pPr lvl="1"/>
            <a:r>
              <a:rPr lang="en-US" dirty="0"/>
              <a:t>Mathematical, computational/numerical, diagrammatic/visual/graphical, textual, etc...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4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Static:</a:t>
            </a:r>
          </a:p>
          <a:p>
            <a:pPr lvl="1"/>
            <a:r>
              <a:rPr lang="en-US" dirty="0"/>
              <a:t>Models of the aspects of the system that </a:t>
            </a:r>
            <a:r>
              <a:rPr lang="en-US" b="1" dirty="0">
                <a:solidFill>
                  <a:srgbClr val="0070C0"/>
                </a:solidFill>
              </a:rPr>
              <a:t>do not change</a:t>
            </a:r>
            <a:r>
              <a:rPr lang="en-US" dirty="0"/>
              <a:t> (sometimes called </a:t>
            </a:r>
            <a:r>
              <a:rPr lang="en-US" i="1" dirty="0"/>
              <a:t>structural</a:t>
            </a:r>
            <a:r>
              <a:rPr lang="en-US" dirty="0"/>
              <a:t>)</a:t>
            </a:r>
          </a:p>
          <a:p>
            <a:r>
              <a:rPr lang="en-US" dirty="0"/>
              <a:t>Dynamic:</a:t>
            </a:r>
          </a:p>
          <a:p>
            <a:pPr lvl="1"/>
            <a:r>
              <a:rPr lang="en-US" dirty="0"/>
              <a:t>Models of how the system </a:t>
            </a:r>
            <a:r>
              <a:rPr lang="en-US" b="1" dirty="0">
                <a:solidFill>
                  <a:srgbClr val="0070C0"/>
                </a:solidFill>
              </a:rPr>
              <a:t>changes</a:t>
            </a:r>
            <a:r>
              <a:rPr lang="en-US" dirty="0"/>
              <a:t> over time (sometimes called </a:t>
            </a:r>
            <a:r>
              <a:rPr lang="en-US" i="1" dirty="0"/>
              <a:t>behavioral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Observations:</a:t>
            </a:r>
          </a:p>
          <a:p>
            <a:pPr lvl="1"/>
            <a:r>
              <a:rPr lang="en-US" dirty="0"/>
              <a:t>Complex systems are hard to understand</a:t>
            </a:r>
          </a:p>
          <a:p>
            <a:pPr lvl="1"/>
            <a:r>
              <a:rPr lang="en-US" dirty="0"/>
              <a:t>Models can be used to make them easier to understand</a:t>
            </a:r>
          </a:p>
          <a:p>
            <a:r>
              <a:rPr lang="en-US" dirty="0"/>
              <a:t>An Example:</a:t>
            </a:r>
          </a:p>
          <a:p>
            <a:pPr lvl="1"/>
            <a:r>
              <a:rPr lang="en-US" dirty="0"/>
              <a:t>You can probably build a doghouse without a model</a:t>
            </a:r>
          </a:p>
          <a:p>
            <a:pPr lvl="1"/>
            <a:r>
              <a:rPr lang="en-US" dirty="0"/>
              <a:t>A house would be very difficult to build without a model</a:t>
            </a:r>
          </a:p>
          <a:p>
            <a:pPr lvl="1"/>
            <a:r>
              <a:rPr lang="en-US" dirty="0"/>
              <a:t>A skyscraper would be impossible to build without a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Problem:</a:t>
            </a:r>
          </a:p>
          <a:p>
            <a:pPr lvl="1"/>
            <a:r>
              <a:rPr lang="en-US" dirty="0"/>
              <a:t>Start with a doghouse</a:t>
            </a:r>
          </a:p>
          <a:p>
            <a:pPr lvl="1"/>
            <a:r>
              <a:rPr lang="en-US" dirty="0"/>
              <a:t>Keep adding on until you have a skyscraper</a:t>
            </a:r>
          </a:p>
          <a:p>
            <a:r>
              <a:rPr lang="en-US" dirty="0"/>
              <a:t>What Models Provide:</a:t>
            </a:r>
          </a:p>
          <a:p>
            <a:pPr lvl="1"/>
            <a:r>
              <a:rPr lang="en-US" dirty="0"/>
              <a:t>An understanding of a system (as it is or should be)</a:t>
            </a:r>
          </a:p>
          <a:p>
            <a:pPr lvl="1"/>
            <a:r>
              <a:rPr lang="en-US" dirty="0"/>
              <a:t>A specification of a system</a:t>
            </a:r>
          </a:p>
          <a:p>
            <a:pPr lvl="1"/>
            <a:r>
              <a:rPr lang="en-US" dirty="0"/>
              <a:t>A template for construction</a:t>
            </a:r>
          </a:p>
          <a:p>
            <a:pPr lvl="1"/>
            <a:r>
              <a:rPr lang="en-US" dirty="0"/>
              <a:t>A record of the decisions that were made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object/concept can be conceptualized at different levels of abstraction</a:t>
            </a:r>
          </a:p>
          <a:p>
            <a:r>
              <a:rPr lang="en-US" dirty="0"/>
              <a:t>A system that is conceptualized at a particular level of abstraction can be modeled at different levels of abstraction</a:t>
            </a:r>
          </a:p>
          <a:p>
            <a:r>
              <a:rPr lang="en-US" dirty="0" smtClean="0"/>
              <a:t>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develop high-quality software systems that are delivered on time and within budget using modern development tools. </a:t>
            </a:r>
            <a:endParaRPr lang="en-US" dirty="0" smtClean="0"/>
          </a:p>
          <a:p>
            <a:pPr lvl="1"/>
            <a:r>
              <a:rPr lang="en-US" dirty="0" smtClean="0"/>
              <a:t>Two aspects: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anaging </a:t>
            </a:r>
            <a:r>
              <a:rPr lang="en-US" dirty="0"/>
              <a:t>the effort </a:t>
            </a:r>
            <a:r>
              <a:rPr lang="en-US" dirty="0" smtClean="0"/>
              <a:t>and,</a:t>
            </a:r>
          </a:p>
          <a:p>
            <a:pPr lvl="2"/>
            <a:r>
              <a:rPr lang="en-US" dirty="0" smtClean="0"/>
              <a:t>Applying </a:t>
            </a:r>
            <a:r>
              <a:rPr lang="en-US" dirty="0"/>
              <a:t>effective tools and </a:t>
            </a:r>
            <a:r>
              <a:rPr lang="en-US" dirty="0" smtClean="0"/>
              <a:t>techniques.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will survey both aspects and apply them by building a system in teams of 5-6 members during the semester.</a:t>
            </a:r>
          </a:p>
        </p:txBody>
      </p:sp>
    </p:spTree>
    <p:extLst>
      <p:ext uri="{BB962C8B-B14F-4D97-AF65-F5344CB8AC3E}">
        <p14:creationId xmlns:p14="http://schemas.microsoft.com/office/powerpoint/2010/main" val="28750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Revisited: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Viewing a Car as a System:</a:t>
            </a:r>
          </a:p>
          <a:p>
            <a:pPr lvl="1"/>
            <a:r>
              <a:rPr lang="en-US" dirty="0"/>
              <a:t>Low Detail - A source of emissions</a:t>
            </a:r>
          </a:p>
          <a:p>
            <a:pPr lvl="1"/>
            <a:r>
              <a:rPr lang="en-US" dirty="0"/>
              <a:t>Medium Detail - A contributor to traffic congestion at an intersection</a:t>
            </a:r>
          </a:p>
          <a:p>
            <a:pPr lvl="1"/>
            <a:r>
              <a:rPr lang="en-US" dirty="0"/>
              <a:t>High Detail - A mechanical motive device</a:t>
            </a:r>
          </a:p>
          <a:p>
            <a:r>
              <a:rPr lang="en-US" dirty="0"/>
              <a:t>Modeling a Car as a Source of Emissions</a:t>
            </a:r>
          </a:p>
          <a:p>
            <a:pPr lvl="1"/>
            <a:r>
              <a:rPr lang="en-US" dirty="0"/>
              <a:t>Low Detail - Relate the number of cars to total emissions</a:t>
            </a:r>
          </a:p>
          <a:p>
            <a:pPr lvl="1"/>
            <a:r>
              <a:rPr lang="en-US" dirty="0"/>
              <a:t>Medium Detail - Consider the number of miles and driven and the average drive cycle (e.g., EPA </a:t>
            </a:r>
            <a:r>
              <a:rPr lang="en-US" dirty="0" smtClean="0"/>
              <a:t>estimates)</a:t>
            </a:r>
            <a:endParaRPr lang="en-US" dirty="0"/>
          </a:p>
          <a:p>
            <a:pPr lvl="1"/>
            <a:r>
              <a:rPr lang="en-US" dirty="0"/>
              <a:t>High Detail - Consider car following behavior and engine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r>
              <a:rPr lang="en-US" dirty="0" smtClean="0"/>
              <a:t>Text Book</a:t>
            </a:r>
          </a:p>
          <a:p>
            <a:pPr lvl="1"/>
            <a:r>
              <a:rPr lang="en-US" dirty="0"/>
              <a:t>Software Engineering: A Practitioner’s Approach,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R</a:t>
            </a:r>
            <a:r>
              <a:rPr lang="en-US" dirty="0"/>
              <a:t>. Pressman, 8</a:t>
            </a:r>
            <a:r>
              <a:rPr lang="en-US" baseline="30000" dirty="0"/>
              <a:t>th</a:t>
            </a:r>
            <a:r>
              <a:rPr lang="en-US" dirty="0"/>
              <a:t> edition, 2014, McGraw </a:t>
            </a:r>
            <a:r>
              <a:rPr lang="en-US" dirty="0" smtClean="0"/>
              <a:t>Hill</a:t>
            </a:r>
          </a:p>
          <a:p>
            <a:pPr lvl="1"/>
            <a:r>
              <a:rPr lang="en-US" dirty="0" smtClean="0"/>
              <a:t>Safari books (free through library)</a:t>
            </a:r>
          </a:p>
          <a:p>
            <a:pPr lvl="1"/>
            <a:r>
              <a:rPr lang="en-US" dirty="0" smtClean="0"/>
              <a:t>Text (to be posted in Canvas)</a:t>
            </a:r>
          </a:p>
          <a:p>
            <a:r>
              <a:rPr lang="en-US" dirty="0" smtClean="0"/>
              <a:t>Attendance &amp; Participation</a:t>
            </a:r>
          </a:p>
          <a:p>
            <a:pPr lvl="1"/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Labs</a:t>
            </a:r>
          </a:p>
          <a:p>
            <a:pPr lvl="1"/>
            <a:r>
              <a:rPr lang="en-US" dirty="0" smtClean="0"/>
              <a:t>In-class activities</a:t>
            </a:r>
            <a:endParaRPr lang="en-US" dirty="0"/>
          </a:p>
        </p:txBody>
      </p:sp>
      <p:pic>
        <p:nvPicPr>
          <p:cNvPr id="1026" name="Picture 2" descr="https://images-na.ssl-images-amazon.com/images/I/51LTQpJLHjL._SX403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98" y="1825625"/>
            <a:ext cx="38576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34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1182"/>
          </a:xfrm>
        </p:spPr>
        <p:txBody>
          <a:bodyPr>
            <a:normAutofit/>
          </a:bodyPr>
          <a:lstStyle/>
          <a:p>
            <a:r>
              <a:rPr lang="en-US" dirty="0" smtClean="0"/>
              <a:t>Grades</a:t>
            </a:r>
          </a:p>
          <a:p>
            <a:pPr lvl="1"/>
            <a:r>
              <a:rPr lang="en-US" dirty="0" smtClean="0"/>
              <a:t>Criteria: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 curving</a:t>
            </a:r>
          </a:p>
          <a:p>
            <a:pPr lvl="1"/>
            <a:r>
              <a:rPr lang="en-US" dirty="0" smtClean="0"/>
              <a:t>Note: Your overall grade in Canvas grade book will NOT be accurate until all grades (homework, labs, in-class activities, project, exams) are entered. However, it is a good indicator of your current performance.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292583"/>
              </p:ext>
            </p:extLst>
          </p:nvPr>
        </p:nvGraphicFramePr>
        <p:xfrm>
          <a:off x="3243695" y="2360814"/>
          <a:ext cx="5704609" cy="2702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3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Assignments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Weight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Labs + In-class Activities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10%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Homework Assignments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10%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Team Project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25%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Midterm Exam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25%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Final Exam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30%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50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Labs</a:t>
            </a:r>
          </a:p>
          <a:p>
            <a:pPr lvl="1"/>
            <a:r>
              <a:rPr lang="en-US" dirty="0" smtClean="0"/>
              <a:t>Attendance is required.</a:t>
            </a:r>
          </a:p>
          <a:p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Individual work unless advised otherwise</a:t>
            </a:r>
          </a:p>
          <a:p>
            <a:pPr lvl="1"/>
            <a:r>
              <a:rPr lang="en-US" dirty="0" smtClean="0"/>
              <a:t>Late homework will be accepted within 2 days after due dates, with 25% penalty for each day.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25% of your grade</a:t>
            </a:r>
          </a:p>
          <a:p>
            <a:pPr lvl="1"/>
            <a:r>
              <a:rPr lang="en-US" dirty="0" smtClean="0"/>
              <a:t>Work as teams</a:t>
            </a:r>
          </a:p>
          <a:p>
            <a:pPr lvl="2"/>
            <a:r>
              <a:rPr lang="en-US" dirty="0" smtClean="0"/>
              <a:t>Be professional</a:t>
            </a:r>
          </a:p>
          <a:p>
            <a:pPr lvl="2"/>
            <a:r>
              <a:rPr lang="en-US" dirty="0" smtClean="0"/>
              <a:t>Peer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9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(cont.) –</a:t>
            </a:r>
            <a:r>
              <a:rPr lang="en-US" dirty="0"/>
              <a:t> </a:t>
            </a:r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Appropriate in-class behaviors are expected, including but not limited to: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Take notes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Use </a:t>
            </a:r>
            <a:r>
              <a:rPr lang="en-US" sz="2000" b="1" dirty="0">
                <a:solidFill>
                  <a:srgbClr val="0070C0"/>
                </a:solidFill>
              </a:rPr>
              <a:t>appropriate language </a:t>
            </a:r>
            <a:r>
              <a:rPr lang="en-US" sz="2000" dirty="0"/>
              <a:t>when asking questions or during group discussion.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No laptop/tablet/mobile phone/other computational device </a:t>
            </a:r>
            <a:r>
              <a:rPr lang="en-US" sz="2000" dirty="0"/>
              <a:t>usage is allowed unless otherwise instructed. 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No eating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Ask for permission </a:t>
            </a:r>
            <a:r>
              <a:rPr lang="en-US" sz="2000" dirty="0"/>
              <a:t>if need to leave in the middle of a lecture.</a:t>
            </a:r>
          </a:p>
          <a:p>
            <a:r>
              <a:rPr lang="en-US" sz="2400" dirty="0" smtClean="0"/>
              <a:t>Email format:</a:t>
            </a:r>
          </a:p>
          <a:p>
            <a:pPr marL="457200" lvl="1" indent="0">
              <a:buNone/>
            </a:pPr>
            <a:r>
              <a:rPr lang="en-US" sz="1800" b="1" i="1" dirty="0" smtClean="0">
                <a:solidFill>
                  <a:srgbClr val="0070C0"/>
                </a:solidFill>
              </a:rPr>
              <a:t>Hi Prof. Yang</a:t>
            </a:r>
            <a:r>
              <a:rPr lang="en-US" sz="1800" i="1" dirty="0" smtClean="0"/>
              <a:t>, </a:t>
            </a:r>
          </a:p>
          <a:p>
            <a:pPr marL="457200" lvl="1" indent="0">
              <a:buNone/>
            </a:pPr>
            <a:r>
              <a:rPr lang="en-US" sz="1800" i="1" dirty="0" smtClean="0"/>
              <a:t>     This is </a:t>
            </a:r>
            <a:r>
              <a:rPr lang="en-US" sz="1800" i="1" dirty="0" err="1" smtClean="0"/>
              <a:t>Genos</a:t>
            </a:r>
            <a:r>
              <a:rPr lang="en-US" sz="1800" i="1" dirty="0" smtClean="0"/>
              <a:t> in your </a:t>
            </a:r>
            <a:r>
              <a:rPr lang="en-US" sz="1800" i="1" dirty="0" err="1" smtClean="0"/>
              <a:t>CSc</a:t>
            </a:r>
            <a:r>
              <a:rPr lang="en-US" sz="1800" i="1" dirty="0" smtClean="0"/>
              <a:t> 131 Section 4. I have a question regarding Assignment……Could you get back to me when you get a chance? Thanks!</a:t>
            </a:r>
            <a:endParaRPr lang="en-US" sz="1800" i="1" dirty="0"/>
          </a:p>
          <a:p>
            <a:pPr marL="457200" lvl="1" indent="0">
              <a:buNone/>
            </a:pPr>
            <a:endParaRPr lang="en-US" sz="1800" i="1" dirty="0" smtClean="0"/>
          </a:p>
          <a:p>
            <a:pPr marL="457200" lvl="1" indent="0">
              <a:buNone/>
            </a:pPr>
            <a:r>
              <a:rPr lang="en-US" sz="1800" i="1" dirty="0" smtClean="0"/>
              <a:t>Best regards,</a:t>
            </a:r>
          </a:p>
          <a:p>
            <a:pPr marL="457200" lvl="1" indent="0">
              <a:buNone/>
            </a:pPr>
            <a:r>
              <a:rPr lang="en-US" sz="1800" i="1" dirty="0" err="1" smtClean="0"/>
              <a:t>Genos</a:t>
            </a: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34305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1936</Words>
  <Application>Microsoft Office PowerPoint</Application>
  <PresentationFormat>Widescreen</PresentationFormat>
  <Paragraphs>339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Mangal</vt:lpstr>
      <vt:lpstr>宋体</vt:lpstr>
      <vt:lpstr>Arial</vt:lpstr>
      <vt:lpstr>Calibri</vt:lpstr>
      <vt:lpstr>Calibri Light</vt:lpstr>
      <vt:lpstr>Times New Roman</vt:lpstr>
      <vt:lpstr>Office Theme</vt:lpstr>
      <vt:lpstr>CSC131 SP’19 Computer Software Engineering</vt:lpstr>
      <vt:lpstr>Syllabus</vt:lpstr>
      <vt:lpstr>Selected Comments from previous students</vt:lpstr>
      <vt:lpstr>Selected Comments from previous students</vt:lpstr>
      <vt:lpstr>Syllabus (cont.)</vt:lpstr>
      <vt:lpstr>Syllabus (cont.)</vt:lpstr>
      <vt:lpstr>Syllabus (cont.)</vt:lpstr>
      <vt:lpstr>Syllabus (cont.)</vt:lpstr>
      <vt:lpstr>Syllabus (cont.) – Important Notes</vt:lpstr>
      <vt:lpstr>Syllabus (cont.)</vt:lpstr>
      <vt:lpstr>A Question for You</vt:lpstr>
      <vt:lpstr>The Process</vt:lpstr>
      <vt:lpstr>A Card Game</vt:lpstr>
      <vt:lpstr>Step 1 Preparation</vt:lpstr>
      <vt:lpstr>Step 2 Understanding the Rules</vt:lpstr>
      <vt:lpstr>Step 3: Assigning Roles &amp; Planning</vt:lpstr>
      <vt:lpstr>Game Start!  You have 2 mins to sort the cards!</vt:lpstr>
      <vt:lpstr>Time is up.</vt:lpstr>
      <vt:lpstr>Step 5 Reflection</vt:lpstr>
      <vt:lpstr>Let’s rematch!</vt:lpstr>
      <vt:lpstr>Shuffle Cards</vt:lpstr>
      <vt:lpstr>Game Start!  You have 2 mins to sort the cards!</vt:lpstr>
      <vt:lpstr>Time is up.</vt:lpstr>
      <vt:lpstr>A Follow-up Interview</vt:lpstr>
      <vt:lpstr>Factors influencing our process</vt:lpstr>
      <vt:lpstr>To dos</vt:lpstr>
      <vt:lpstr>Announcement</vt:lpstr>
      <vt:lpstr> 1. Introduction to SE</vt:lpstr>
      <vt:lpstr>What is Software?</vt:lpstr>
      <vt:lpstr>The Organization of Software</vt:lpstr>
      <vt:lpstr>From Software to Software Product</vt:lpstr>
      <vt:lpstr>Kinds of Software Products</vt:lpstr>
      <vt:lpstr>Software Engineering</vt:lpstr>
      <vt:lpstr>Software Engineering vs. Computer Science/Engineering</vt:lpstr>
      <vt:lpstr>Why Software Engineering?</vt:lpstr>
      <vt:lpstr>2. System</vt:lpstr>
      <vt:lpstr>Motivation</vt:lpstr>
      <vt:lpstr>Systems</vt:lpstr>
      <vt:lpstr>Abstraction</vt:lpstr>
      <vt:lpstr>Systems (cont.)</vt:lpstr>
      <vt:lpstr>Physical and Conceptual Systems</vt:lpstr>
      <vt:lpstr>System State</vt:lpstr>
      <vt:lpstr>3. Modeling</vt:lpstr>
      <vt:lpstr>A Definition</vt:lpstr>
      <vt:lpstr>Modeling Methods</vt:lpstr>
      <vt:lpstr>Model Types</vt:lpstr>
      <vt:lpstr>Importance of Modeling</vt:lpstr>
      <vt:lpstr>Modeling and Software</vt:lpstr>
      <vt:lpstr>Abstraction Revisited</vt:lpstr>
      <vt:lpstr>Abstraction Revisited: An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CSC131 Fall’18 Computer Software Engineering</dc:title>
  <dc:creator>Jingwei Yang</dc:creator>
  <cp:lastModifiedBy>Jingwei Yang</cp:lastModifiedBy>
  <cp:revision>94</cp:revision>
  <dcterms:created xsi:type="dcterms:W3CDTF">2018-08-27T18:54:22Z</dcterms:created>
  <dcterms:modified xsi:type="dcterms:W3CDTF">2019-01-24T19:59:23Z</dcterms:modified>
</cp:coreProperties>
</file>