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97" r:id="rId10"/>
    <p:sldId id="298" r:id="rId11"/>
    <p:sldId id="299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5461"/>
  </p:normalViewPr>
  <p:slideViewPr>
    <p:cSldViewPr snapToGrid="0" snapToObjects="1" showGuides="1">
      <p:cViewPr varScale="1">
        <p:scale>
          <a:sx n="103" d="100"/>
          <a:sy n="103" d="100"/>
        </p:scale>
        <p:origin x="3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FA3A-B655-9740-A04C-038DD9D1B65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82AB-B9C1-4044-8AEC-8D68AC1E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 09242018</a:t>
            </a:r>
          </a:p>
          <a:p>
            <a:r>
              <a:rPr lang="en-US" dirty="0" smtClean="0"/>
              <a:t>Package</a:t>
            </a:r>
            <a:r>
              <a:rPr lang="en-US" smtClean="0"/>
              <a:t>, library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83910" y="359104"/>
            <a:ext cx="2557517" cy="57631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300"/>
              </a:lnSpc>
              <a:buNone/>
              <a:defRPr sz="900">
                <a:latin typeface="+mj-lt"/>
              </a:defRPr>
            </a:lvl1pPr>
            <a:lvl2pPr>
              <a:defRPr sz="900"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540934" y="6356351"/>
            <a:ext cx="911013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From </a:t>
            </a:r>
            <a:r>
              <a:rPr lang="en-US" altLang="en-US" i="1"/>
              <a:t>Mastering the Requirements Process, Third Edition,</a:t>
            </a:r>
            <a:r>
              <a:rPr lang="en-US" altLang="en-US"/>
              <a:t> by Suzanne Robertson and James Robertson (ISBN-13: 978-0-321-81574-3)</a:t>
            </a:r>
            <a:br>
              <a:rPr lang="en-US" altLang="en-US"/>
            </a:br>
            <a:r>
              <a:rPr lang="en-US" altLang="en-US"/>
              <a:t>Copyright © 2013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6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EA70-5B8A-5240-88D8-BE9E9F751CA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049528" y="1387838"/>
            <a:ext cx="6864350" cy="5003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A first draft: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1. Get the passenger’s ticket or record locator.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2. Check that this is the right passenger, flight, and destination.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3. Check that the passport is valid and belongs to the passenger.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4. Record the frequent-flyer number.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5. Find a seat.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6. Ask security questions.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7. Check the baggage onto the flight.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8. Print and hand over the boarding pass and bag tags.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b="1" i="1" dirty="0"/>
              <a:t>9. “Have a nice flight.”</a:t>
            </a:r>
            <a:endParaRPr lang="en-US" sz="1800" dirty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r>
              <a:rPr lang="en-US" altLang="en-US" dirty="0"/>
              <a:t>From </a:t>
            </a:r>
            <a:r>
              <a:rPr lang="en-US" altLang="en-US" i="1" dirty="0"/>
              <a:t>Mastering the Requirements Process, Third Edition,</a:t>
            </a:r>
            <a:r>
              <a:rPr lang="en-US" altLang="en-US" dirty="0"/>
              <a:t> by Suzanne Robertson and James Robertson (ISBN-13: 978-0-321-81574-3)</a:t>
            </a:r>
            <a:br>
              <a:rPr lang="en-US" altLang="en-US" dirty="0"/>
            </a:br>
            <a:r>
              <a:rPr lang="en-US" altLang="en-US" dirty="0"/>
              <a:t>Copyright © 2013 Pearson Education, Inc. All rights reserved.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In-Class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6580" y="1126332"/>
            <a:ext cx="10958840" cy="5794375"/>
          </a:xfrm>
        </p:spPr>
        <p:txBody>
          <a:bodyPr numCol="2">
            <a:no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Business </a:t>
            </a:r>
            <a:r>
              <a:rPr lang="en-US" sz="1800" b="1" dirty="0"/>
              <a:t>Use Case Name</a:t>
            </a:r>
            <a:r>
              <a:rPr lang="en-US" sz="1800" dirty="0"/>
              <a:t>: Check passenger onto flight.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Trigger</a:t>
            </a:r>
            <a:r>
              <a:rPr lang="en-US" sz="1800" dirty="0"/>
              <a:t>: Passenger’s ticket, record locator, or identity and flight.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Pre Conditions</a:t>
            </a:r>
            <a:r>
              <a:rPr lang="en-US" sz="1800" dirty="0"/>
              <a:t>: The passenger must have a reservation and a passport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Post Conditions</a:t>
            </a:r>
            <a:r>
              <a:rPr lang="en-US" sz="1800" dirty="0" smtClean="0"/>
              <a:t>: The passenger has his/her boarding pass, baggage checked-in. </a:t>
            </a:r>
            <a:endParaRPr lang="en-US" sz="18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Actors (</a:t>
            </a:r>
            <a:r>
              <a:rPr lang="en-US" sz="1800" b="1" dirty="0" smtClean="0"/>
              <a:t>Act</a:t>
            </a:r>
            <a:r>
              <a:rPr lang="en-US" sz="1800" b="1" dirty="0" smtClean="0"/>
              <a:t>ive Stakeholders)</a:t>
            </a:r>
            <a:r>
              <a:rPr lang="en-US" sz="1800" dirty="0" smtClean="0"/>
              <a:t>: </a:t>
            </a:r>
            <a:r>
              <a:rPr lang="en-US" sz="1800" dirty="0"/>
              <a:t>Passenger (trigger), check-in agent</a:t>
            </a:r>
            <a:r>
              <a:rPr lang="en-US" sz="1800" dirty="0" smtClean="0"/>
              <a:t>.</a:t>
            </a:r>
          </a:p>
          <a:p>
            <a:pPr>
              <a:lnSpc>
                <a:spcPts val="2000"/>
              </a:lnSpc>
              <a:defRPr/>
            </a:pPr>
            <a:endParaRPr lang="en-US" sz="1800" dirty="0"/>
          </a:p>
          <a:p>
            <a:pPr>
              <a:lnSpc>
                <a:spcPts val="2000"/>
              </a:lnSpc>
              <a:defRPr/>
            </a:pPr>
            <a:endParaRPr lang="en-US" sz="1800" dirty="0" smtClean="0"/>
          </a:p>
          <a:p>
            <a:pPr>
              <a:lnSpc>
                <a:spcPts val="2000"/>
              </a:lnSpc>
              <a:defRPr/>
            </a:pPr>
            <a:endParaRPr lang="en-US" sz="1800" dirty="0"/>
          </a:p>
          <a:p>
            <a:pPr>
              <a:lnSpc>
                <a:spcPts val="2000"/>
              </a:lnSpc>
              <a:defRPr/>
            </a:pPr>
            <a:endParaRPr lang="en-US" sz="1800" dirty="0" smtClean="0"/>
          </a:p>
          <a:p>
            <a:pPr>
              <a:lnSpc>
                <a:spcPts val="2000"/>
              </a:lnSpc>
              <a:defRPr/>
            </a:pPr>
            <a:endParaRPr lang="en-US" sz="1800" dirty="0" smtClean="0"/>
          </a:p>
          <a:p>
            <a:pPr>
              <a:lnSpc>
                <a:spcPts val="2000"/>
              </a:lnSpc>
              <a:defRPr/>
            </a:pPr>
            <a:endParaRPr lang="en-US" sz="1800" dirty="0"/>
          </a:p>
          <a:p>
            <a:pPr>
              <a:lnSpc>
                <a:spcPts val="2000"/>
              </a:lnSpc>
              <a:defRPr/>
            </a:pPr>
            <a:endParaRPr lang="en-US" sz="1800" dirty="0" smtClean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Steps: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 smtClean="0"/>
              <a:t>1</a:t>
            </a:r>
            <a:r>
              <a:rPr lang="en-US" sz="1800" dirty="0"/>
              <a:t>. </a:t>
            </a:r>
            <a:r>
              <a:rPr lang="en-US" sz="1800" dirty="0" smtClean="0"/>
              <a:t>Locate </a:t>
            </a:r>
            <a:r>
              <a:rPr lang="en-US" sz="1800" dirty="0"/>
              <a:t>the passenger’s reservation.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/>
              <a:t>2. Ensure the passenger is correctly identified and connected to the right reservation.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/>
              <a:t>3. Check that the passport is valid and belongs to the passenger</a:t>
            </a:r>
            <a:r>
              <a:rPr lang="en-US" sz="1800" dirty="0" smtClean="0"/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 smtClean="0"/>
              <a:t>4</a:t>
            </a:r>
            <a:r>
              <a:rPr lang="en-US" sz="1800" dirty="0"/>
              <a:t>. Attach the passenger’s frequent-flyer number to the reservation.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/>
              <a:t>5. Allocate a seat.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/>
              <a:t>6. Get the correct responses to the security questions.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/>
              <a:t>7. Check the baggage onto the flight.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/>
              <a:t>8. Print and convey to the passenger the boarding pass and bag tags.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/>
              <a:t>9. Wish the passenger a pleasant flight.</a:t>
            </a: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3"/>
          </p:nvPr>
        </p:nvSpPr>
        <p:spPr bwMode="auto">
          <a:xfrm>
            <a:off x="1540934" y="6492875"/>
            <a:ext cx="911013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r>
              <a:rPr lang="en-US" altLang="en-US" dirty="0"/>
              <a:t>From </a:t>
            </a:r>
            <a:r>
              <a:rPr lang="en-US" altLang="en-US" i="1" dirty="0"/>
              <a:t>Mastering the Requirements Process, Third Edition,</a:t>
            </a:r>
            <a:r>
              <a:rPr lang="en-US" altLang="en-US" dirty="0"/>
              <a:t> by Suzanne Robertson and James Robertson (ISBN-13: 978-0-321-81574-3)</a:t>
            </a:r>
            <a:br>
              <a:rPr lang="en-US" altLang="en-US" dirty="0"/>
            </a:br>
            <a:r>
              <a:rPr lang="en-US" altLang="en-US" dirty="0"/>
              <a:t>Copyright © 2013 Pearson Education, Inc. All rights reserved.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In-Class Exercise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27422" y="1126332"/>
            <a:ext cx="5796300" cy="5003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300"/>
              </a:lnSpc>
              <a:spcBef>
                <a:spcPts val="1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A first draft: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1. Get the passenger’s ticket or record locator.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2. Check that this is the right passenger, flight, and destination.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3. Check that the passport is valid and belongs to the passenger.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4. Record the frequent-flyer number.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5. Find a seat.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6. Ask security questions.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7. Check the baggage onto the flight.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8. Print and hand over the boarding pass and bag tags.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dirty="0"/>
              <a:t>9. “Have a nice flight.”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50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descriptions can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the notation for the </a:t>
            </a:r>
            <a:r>
              <a:rPr lang="en-US" b="1" dirty="0">
                <a:solidFill>
                  <a:srgbClr val="0070C0"/>
                </a:solidFill>
              </a:rPr>
              <a:t>next step </a:t>
            </a:r>
            <a:r>
              <a:rPr lang="en-US" dirty="0"/>
              <a:t>in product design after choosing </a:t>
            </a:r>
            <a:r>
              <a:rPr lang="en-US" dirty="0" smtClean="0"/>
              <a:t>features.</a:t>
            </a:r>
          </a:p>
          <a:p>
            <a:pPr lvl="1"/>
            <a:r>
              <a:rPr lang="en-US" dirty="0" smtClean="0"/>
              <a:t>Be used to </a:t>
            </a:r>
            <a:r>
              <a:rPr lang="en-US" dirty="0"/>
              <a:t>describe the </a:t>
            </a:r>
            <a:r>
              <a:rPr lang="en-US" b="1" dirty="0">
                <a:solidFill>
                  <a:srgbClr val="0070C0"/>
                </a:solidFill>
              </a:rPr>
              <a:t>interactions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realizing </a:t>
            </a:r>
            <a:r>
              <a:rPr lang="en-US" dirty="0" smtClean="0"/>
              <a:t>by each </a:t>
            </a:r>
            <a:r>
              <a:rPr lang="en-US" dirty="0"/>
              <a:t>feature. </a:t>
            </a:r>
            <a:endParaRPr lang="en-US" dirty="0" smtClean="0"/>
          </a:p>
          <a:p>
            <a:pPr lvl="1"/>
            <a:r>
              <a:rPr lang="en-US" dirty="0" smtClean="0"/>
              <a:t>Be </a:t>
            </a:r>
            <a:r>
              <a:rPr lang="en-US" dirty="0"/>
              <a:t>used to explore </a:t>
            </a:r>
            <a:r>
              <a:rPr lang="en-US" b="1" dirty="0" smtClean="0">
                <a:solidFill>
                  <a:srgbClr val="0070C0"/>
                </a:solidFill>
              </a:rPr>
              <a:t>alternative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interaction flows. </a:t>
            </a:r>
          </a:p>
          <a:p>
            <a:pPr lvl="1"/>
            <a:r>
              <a:rPr lang="en-US" dirty="0" smtClean="0"/>
              <a:t>Have a </a:t>
            </a:r>
            <a:r>
              <a:rPr lang="en-US" dirty="0"/>
              <a:t>big influence over many interaction design </a:t>
            </a:r>
            <a:r>
              <a:rPr lang="en-US" b="1" dirty="0">
                <a:solidFill>
                  <a:srgbClr val="0070C0"/>
                </a:solidFill>
              </a:rPr>
              <a:t>criteria</a:t>
            </a:r>
            <a:r>
              <a:rPr lang="en-US" dirty="0"/>
              <a:t>, such as efficiency, safety, learnability, memorability, and </a:t>
            </a:r>
            <a:r>
              <a:rPr lang="en-US" dirty="0" err="1"/>
              <a:t>enjoyability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storyboard </a:t>
            </a:r>
            <a:r>
              <a:rPr lang="en-US" dirty="0"/>
              <a:t>is a collection of screen layout diagrams linked by arrows depicting events or the passage of time. </a:t>
            </a:r>
            <a:endParaRPr lang="en-US" dirty="0" smtClean="0"/>
          </a:p>
          <a:p>
            <a:pPr lvl="1"/>
            <a:r>
              <a:rPr lang="en-US" dirty="0"/>
              <a:t>shows how the screen changes over time or in response to various inputs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13" b="50463"/>
          <a:stretch/>
        </p:blipFill>
        <p:spPr>
          <a:xfrm>
            <a:off x="-57454" y="1534601"/>
            <a:ext cx="12239622" cy="4214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49544" r="1392"/>
          <a:stretch/>
        </p:blipFill>
        <p:spPr>
          <a:xfrm>
            <a:off x="0" y="1612645"/>
            <a:ext cx="12132034" cy="42141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748792"/>
            <a:ext cx="10953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aramond" charset="0"/>
              </a:rPr>
              <a:t>Storyboards </a:t>
            </a:r>
            <a:r>
              <a:rPr lang="en-US" sz="2400" dirty="0">
                <a:latin typeface="Garamond" charset="0"/>
              </a:rPr>
              <a:t>are an excellent tool for investigating design alternatives and for helping stakeholders visualize designs before their implementation.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7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Models vs.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use case models be used as requirements specification?</a:t>
            </a:r>
          </a:p>
          <a:p>
            <a:pPr lvl="1"/>
            <a:r>
              <a:rPr lang="en-US" dirty="0" smtClean="0"/>
              <a:t>Yes?</a:t>
            </a:r>
          </a:p>
          <a:p>
            <a:pPr lvl="2"/>
            <a:r>
              <a:rPr lang="en-US" dirty="0" smtClean="0"/>
              <a:t>They can model </a:t>
            </a:r>
            <a:r>
              <a:rPr lang="en-US" dirty="0"/>
              <a:t>the interactions between a system and its users and other things with which it exchanges </a:t>
            </a:r>
            <a:r>
              <a:rPr lang="en-US" dirty="0" smtClean="0"/>
              <a:t>data. </a:t>
            </a:r>
            <a:endParaRPr lang="en-US" dirty="0"/>
          </a:p>
          <a:p>
            <a:pPr lvl="2"/>
            <a:r>
              <a:rPr lang="en-US" dirty="0" smtClean="0"/>
              <a:t>They are valuable for interaction design, and can document some requirements.</a:t>
            </a:r>
            <a:endParaRPr lang="en-US" dirty="0"/>
          </a:p>
          <a:p>
            <a:pPr lvl="1"/>
            <a:r>
              <a:rPr lang="en-US" dirty="0" smtClean="0"/>
              <a:t>No.</a:t>
            </a:r>
          </a:p>
          <a:p>
            <a:pPr lvl="2"/>
            <a:r>
              <a:rPr lang="en-US" dirty="0" smtClean="0"/>
              <a:t>They are </a:t>
            </a:r>
            <a:r>
              <a:rPr lang="en-US" dirty="0"/>
              <a:t>not able to model requirements that don’t have to do with interactions. </a:t>
            </a:r>
            <a:endParaRPr lang="en-US" dirty="0" smtClean="0"/>
          </a:p>
          <a:p>
            <a:pPr lvl="3"/>
            <a:r>
              <a:rPr lang="en-US" dirty="0" smtClean="0"/>
              <a:t>E.g., algorithms, non-functional requirements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organized to </a:t>
            </a:r>
            <a:r>
              <a:rPr lang="en-US" b="1" dirty="0">
                <a:solidFill>
                  <a:srgbClr val="0070C0"/>
                </a:solidFill>
              </a:rPr>
              <a:t>trace interactions </a:t>
            </a:r>
            <a:r>
              <a:rPr lang="en-US" dirty="0"/>
              <a:t>and not to specify behaviors in relation to system features. </a:t>
            </a:r>
          </a:p>
          <a:p>
            <a:r>
              <a:rPr lang="en-US" dirty="0" smtClean="0"/>
              <a:t>Hence, use case models cannot </a:t>
            </a:r>
            <a:r>
              <a:rPr lang="en-US" dirty="0"/>
              <a:t>capture all requirements, and they may not always be the best vehicle for expressing interaction requirements.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Models vs. </a:t>
            </a:r>
            <a:r>
              <a:rPr lang="en-US" dirty="0" smtClean="0"/>
              <a:t>Requirements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SCRUM</a:t>
            </a:r>
          </a:p>
          <a:p>
            <a:pPr lvl="1"/>
            <a:r>
              <a:rPr lang="en-US" dirty="0"/>
              <a:t>A PBI may specify </a:t>
            </a:r>
            <a:r>
              <a:rPr lang="en-US" b="1" dirty="0">
                <a:solidFill>
                  <a:srgbClr val="0070C0"/>
                </a:solidFill>
              </a:rPr>
              <a:t>some aspect </a:t>
            </a:r>
            <a:r>
              <a:rPr lang="en-US" dirty="0"/>
              <a:t>of a product’s interaction with its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/>
              <a:t>Use case </a:t>
            </a:r>
            <a:r>
              <a:rPr lang="en-US" dirty="0" smtClean="0"/>
              <a:t>descriptions can help</a:t>
            </a:r>
          </a:p>
          <a:p>
            <a:pPr lvl="2"/>
            <a:r>
              <a:rPr lang="en-US" dirty="0" smtClean="0"/>
              <a:t>capture details of interaction, </a:t>
            </a:r>
            <a:r>
              <a:rPr lang="en-US" dirty="0"/>
              <a:t>and so they are a good tool for </a:t>
            </a:r>
            <a:r>
              <a:rPr lang="en-US" b="1" dirty="0">
                <a:solidFill>
                  <a:srgbClr val="0070C0"/>
                </a:solidFill>
              </a:rPr>
              <a:t>elaborating</a:t>
            </a:r>
            <a:r>
              <a:rPr lang="en-US" dirty="0"/>
              <a:t> interaction PBIs during sprints. </a:t>
            </a:r>
          </a:p>
          <a:p>
            <a:pPr lvl="2"/>
            <a:r>
              <a:rPr lang="en-US" dirty="0" smtClean="0"/>
              <a:t>provide </a:t>
            </a:r>
            <a:r>
              <a:rPr lang="en-US" b="1" dirty="0">
                <a:solidFill>
                  <a:srgbClr val="0070C0"/>
                </a:solidFill>
              </a:rPr>
              <a:t>supplementary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information if a PBI is elaborated to a fairly low-level of detail during backlog grooming.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top-down</a:t>
            </a:r>
            <a:r>
              <a:rPr lang="en-US" dirty="0" smtClean="0"/>
              <a:t> activity:</a:t>
            </a:r>
          </a:p>
          <a:p>
            <a:pPr lvl="1"/>
            <a:r>
              <a:rPr lang="en-US" dirty="0" smtClean="0"/>
              <a:t>It begins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70C0"/>
                </a:solidFill>
              </a:rPr>
              <a:t>most abstract </a:t>
            </a:r>
            <a:r>
              <a:rPr lang="en-US" dirty="0"/>
              <a:t>models and gradually refines them until a </a:t>
            </a:r>
            <a:r>
              <a:rPr lang="en-US" b="1" dirty="0">
                <a:solidFill>
                  <a:srgbClr val="0070C0"/>
                </a:solidFill>
              </a:rPr>
              <a:t>detailed specification </a:t>
            </a:r>
            <a:r>
              <a:rPr lang="en-US" dirty="0"/>
              <a:t>is complete.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use case diagram can be formulated to </a:t>
            </a:r>
            <a:r>
              <a:rPr lang="en-US" b="1" dirty="0">
                <a:solidFill>
                  <a:srgbClr val="0070C0"/>
                </a:solidFill>
              </a:rPr>
              <a:t>pin down</a:t>
            </a:r>
            <a:r>
              <a:rPr lang="en-US" dirty="0"/>
              <a:t> product features and capabilities.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case descriptions should follow as a means to determine the </a:t>
            </a:r>
            <a:r>
              <a:rPr lang="en-US" b="1" dirty="0">
                <a:solidFill>
                  <a:srgbClr val="0070C0"/>
                </a:solidFill>
              </a:rPr>
              <a:t>best overall flow </a:t>
            </a:r>
            <a:r>
              <a:rPr lang="en-US" dirty="0"/>
              <a:t>of interaction. </a:t>
            </a:r>
            <a:endParaRPr lang="en-US" dirty="0" smtClean="0"/>
          </a:p>
          <a:p>
            <a:pPr lvl="1"/>
            <a:r>
              <a:rPr lang="en-US" dirty="0" smtClean="0"/>
              <a:t>Screen </a:t>
            </a:r>
            <a:r>
              <a:rPr lang="en-US" dirty="0"/>
              <a:t>layout diagrams and storyboards can </a:t>
            </a:r>
            <a:r>
              <a:rPr lang="en-US" dirty="0" smtClean="0"/>
              <a:t>be </a:t>
            </a:r>
            <a:r>
              <a:rPr lang="en-US" dirty="0"/>
              <a:t>made to </a:t>
            </a:r>
            <a:r>
              <a:rPr lang="en-US" b="1" dirty="0">
                <a:solidFill>
                  <a:srgbClr val="0070C0"/>
                </a:solidFill>
              </a:rPr>
              <a:t>aid</a:t>
            </a:r>
            <a:r>
              <a:rPr lang="en-US" dirty="0"/>
              <a:t> in design, to obtain </a:t>
            </a:r>
            <a:r>
              <a:rPr lang="en-US" b="1" dirty="0">
                <a:solidFill>
                  <a:srgbClr val="0070C0"/>
                </a:solidFill>
              </a:rPr>
              <a:t>feedback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stakeholders, and as specifications for implementation.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 </a:t>
            </a:r>
            <a:r>
              <a:rPr lang="en-US" dirty="0" smtClean="0"/>
              <a:t>Processes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Usability testing 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It is </a:t>
            </a:r>
            <a:r>
              <a:rPr lang="en-US" b="1" dirty="0">
                <a:solidFill>
                  <a:srgbClr val="0070C0"/>
                </a:solidFill>
              </a:rPr>
              <a:t>empirical evaluation </a:t>
            </a:r>
            <a:r>
              <a:rPr lang="en-US" dirty="0"/>
              <a:t>of (parts of) an interaction design to determine whether it meets interaction design </a:t>
            </a:r>
            <a:r>
              <a:rPr lang="en-US" dirty="0" smtClean="0"/>
              <a:t>goals.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testing </a:t>
            </a:r>
            <a:r>
              <a:rPr lang="en-US" b="1" dirty="0">
                <a:solidFill>
                  <a:srgbClr val="0070C0"/>
                </a:solidFill>
              </a:rPr>
              <a:t>scenario </a:t>
            </a:r>
            <a:r>
              <a:rPr lang="en-US" dirty="0"/>
              <a:t>can be “executed” on anything from a rough paper prototype to a full-featured product. </a:t>
            </a:r>
            <a:endParaRPr lang="en-US" dirty="0" smtClean="0"/>
          </a:p>
          <a:p>
            <a:pPr lvl="1"/>
            <a:r>
              <a:rPr lang="en-US" dirty="0" smtClean="0"/>
              <a:t>Measurements:</a:t>
            </a:r>
          </a:p>
          <a:p>
            <a:pPr lvl="2"/>
            <a:r>
              <a:rPr lang="en-US" dirty="0" smtClean="0"/>
              <a:t>Pre- and post- test questionnaires or surveys</a:t>
            </a:r>
          </a:p>
          <a:p>
            <a:pPr lvl="2"/>
            <a:r>
              <a:rPr lang="en-US" dirty="0" smtClean="0"/>
              <a:t>Observation of user actions</a:t>
            </a:r>
          </a:p>
          <a:p>
            <a:pPr lvl="2"/>
            <a:r>
              <a:rPr lang="en-US" dirty="0" smtClean="0"/>
              <a:t>How long it takes users to achieve goals</a:t>
            </a:r>
          </a:p>
          <a:p>
            <a:pPr lvl="2"/>
            <a:r>
              <a:rPr lang="en-US" dirty="0" smtClean="0"/>
              <a:t>Number of user mistakes</a:t>
            </a:r>
          </a:p>
          <a:p>
            <a:pPr lvl="2"/>
            <a:r>
              <a:rPr lang="mr-IN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General principles for product appearance and behavior </a:t>
            </a:r>
            <a:r>
              <a:rPr lang="mr-IN" dirty="0" smtClean="0"/>
              <a:t>–</a:t>
            </a:r>
            <a:r>
              <a:rPr lang="en-US" dirty="0" smtClean="0"/>
              <a:t> SAC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implicity</a:t>
            </a:r>
            <a:r>
              <a:rPr lang="en-US" dirty="0"/>
              <a:t>—Simpler designs are better.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ccessibility</a:t>
            </a:r>
            <a:r>
              <a:rPr lang="en-US" dirty="0"/>
              <a:t>—Designs that can be </a:t>
            </a:r>
            <a:r>
              <a:rPr lang="en-US" dirty="0" smtClean="0"/>
              <a:t>used</a:t>
            </a:r>
          </a:p>
          <a:p>
            <a:pPr marL="457200" lvl="1" indent="0">
              <a:buNone/>
            </a:pPr>
            <a:r>
              <a:rPr lang="en-US" dirty="0" smtClean="0"/>
              <a:t>by </a:t>
            </a:r>
            <a:r>
              <a:rPr lang="en-US" dirty="0"/>
              <a:t>more people are better.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onsistency</a:t>
            </a:r>
            <a:r>
              <a:rPr lang="en-US" dirty="0"/>
              <a:t>—Designs that present </a:t>
            </a:r>
            <a:r>
              <a:rPr lang="en-US" dirty="0" smtClean="0"/>
              <a:t>similar data </a:t>
            </a:r>
            <a:r>
              <a:rPr lang="en-US" dirty="0"/>
              <a:t>in similar ways, and provide similar </a:t>
            </a:r>
            <a:r>
              <a:rPr lang="en-US" dirty="0" smtClean="0"/>
              <a:t>ways </a:t>
            </a:r>
            <a:r>
              <a:rPr lang="en-US" dirty="0"/>
              <a:t>of accomplishing similar tasks, are better.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2" r="28065"/>
          <a:stretch/>
        </p:blipFill>
        <p:spPr>
          <a:xfrm>
            <a:off x="6541358" y="1294574"/>
            <a:ext cx="5581816" cy="406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1426169"/>
            <a:ext cx="7629832" cy="4005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18474"/>
            <a:ext cx="9906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Principles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that apply in particular to appearance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CAP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ontrast</a:t>
            </a:r>
            <a:r>
              <a:rPr lang="en-US" dirty="0"/>
              <a:t>—Designs that make things that are different appear different are better.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lignment</a:t>
            </a:r>
            <a:r>
              <a:rPr lang="en-US" dirty="0"/>
              <a:t>—Designs that line-up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elements </a:t>
            </a:r>
            <a:r>
              <a:rPr lang="en-US" dirty="0"/>
              <a:t>in a grid are better.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roximity</a:t>
            </a:r>
            <a:r>
              <a:rPr lang="en-US" dirty="0"/>
              <a:t>—Designs that group related items together spatially are better.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26" y="2664542"/>
            <a:ext cx="5338915" cy="3003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71" y="2242984"/>
            <a:ext cx="7658100" cy="326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71" y="3208184"/>
            <a:ext cx="5740400" cy="2298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2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Interaction design </a:t>
            </a:r>
            <a:endParaRPr lang="en-US" dirty="0"/>
          </a:p>
          <a:p>
            <a:pPr lvl="1"/>
            <a:r>
              <a:rPr lang="en-US" dirty="0"/>
              <a:t>is concerned with specifying the </a:t>
            </a:r>
            <a:r>
              <a:rPr lang="en-US" b="1" dirty="0">
                <a:solidFill>
                  <a:srgbClr val="0070C0"/>
                </a:solidFill>
              </a:rPr>
              <a:t>user experience </a:t>
            </a:r>
            <a:r>
              <a:rPr lang="en-US" dirty="0"/>
              <a:t>for a software </a:t>
            </a:r>
            <a:r>
              <a:rPr lang="en-US" dirty="0" smtClean="0"/>
              <a:t>product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is concerned with the </a:t>
            </a:r>
            <a:r>
              <a:rPr lang="en-US" b="1" dirty="0">
                <a:solidFill>
                  <a:srgbClr val="0070C0"/>
                </a:solidFill>
              </a:rPr>
              <a:t>visual and aural appearance </a:t>
            </a:r>
            <a:r>
              <a:rPr lang="en-US" dirty="0"/>
              <a:t>of the program and with the </a:t>
            </a:r>
            <a:r>
              <a:rPr lang="en-US" b="1" dirty="0">
                <a:solidFill>
                  <a:srgbClr val="0070C0"/>
                </a:solidFill>
              </a:rPr>
              <a:t>sequence of events </a:t>
            </a:r>
            <a:r>
              <a:rPr lang="en-US" dirty="0"/>
              <a:t>that occur as a user and a program exchange data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Specifies both the </a:t>
            </a:r>
            <a:r>
              <a:rPr lang="en-US" b="1" dirty="0" smtClean="0">
                <a:solidFill>
                  <a:srgbClr val="0070C0"/>
                </a:solidFill>
              </a:rPr>
              <a:t>appearance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0070C0"/>
                </a:solidFill>
              </a:rPr>
              <a:t>behavior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products.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</a:t>
            </a:r>
            <a:r>
              <a:rPr lang="en-US" smtClean="0"/>
              <a:t>Design Principles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Principles that apply especially to behavior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FeVER</a:t>
            </a:r>
            <a:endParaRPr lang="en-US" dirty="0" smtClean="0"/>
          </a:p>
          <a:p>
            <a:pPr lvl="1"/>
            <a:r>
              <a:rPr lang="en-US" b="1" dirty="0"/>
              <a:t>Feedback</a:t>
            </a:r>
            <a:r>
              <a:rPr lang="en-US" dirty="0"/>
              <a:t>—Designs that acknowledge user actions are better.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—Designs that prominently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display </a:t>
            </a:r>
            <a:r>
              <a:rPr lang="en-US" dirty="0"/>
              <a:t>their state and available operations are better.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Error Prevention and Recovery</a:t>
            </a:r>
            <a:r>
              <a:rPr lang="en-US" dirty="0"/>
              <a:t>—Designs that prevent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user </a:t>
            </a:r>
            <a:r>
              <a:rPr lang="en-US" dirty="0"/>
              <a:t>errors and provide error recovery mechanisms </a:t>
            </a:r>
            <a:r>
              <a:rPr lang="en-US" dirty="0" smtClean="0"/>
              <a:t>are</a:t>
            </a:r>
          </a:p>
          <a:p>
            <a:pPr marL="457200" lvl="1" indent="0">
              <a:buNone/>
            </a:pPr>
            <a:r>
              <a:rPr lang="en-US" dirty="0" smtClean="0"/>
              <a:t>   better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4" b="47956"/>
          <a:stretch/>
        </p:blipFill>
        <p:spPr>
          <a:xfrm>
            <a:off x="6735097" y="2619266"/>
            <a:ext cx="5456903" cy="1619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4"/>
          <a:stretch/>
        </p:blipFill>
        <p:spPr>
          <a:xfrm>
            <a:off x="8634772" y="4238734"/>
            <a:ext cx="3231706" cy="244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772" y="1351123"/>
            <a:ext cx="3557228" cy="5335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2" y="2394455"/>
            <a:ext cx="4064000" cy="2702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5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“Best” design</a:t>
            </a:r>
          </a:p>
          <a:p>
            <a:pPr lvl="1"/>
            <a:r>
              <a:rPr lang="en-US" dirty="0" smtClean="0"/>
              <a:t>Does it exist?</a:t>
            </a:r>
          </a:p>
          <a:p>
            <a:pPr lvl="1"/>
            <a:r>
              <a:rPr lang="en-US" dirty="0" smtClean="0"/>
              <a:t>How to evaluate a design?</a:t>
            </a:r>
          </a:p>
          <a:p>
            <a:pPr lvl="2"/>
            <a:r>
              <a:rPr lang="en-US" dirty="0"/>
              <a:t>Effectiveness</a:t>
            </a:r>
          </a:p>
          <a:p>
            <a:pPr lvl="2"/>
            <a:r>
              <a:rPr lang="en-US" dirty="0"/>
              <a:t>Efficiency</a:t>
            </a:r>
          </a:p>
          <a:p>
            <a:pPr lvl="2"/>
            <a:r>
              <a:rPr lang="en-US" dirty="0"/>
              <a:t>Safety</a:t>
            </a:r>
          </a:p>
          <a:p>
            <a:pPr lvl="2"/>
            <a:r>
              <a:rPr lang="en-US" dirty="0"/>
              <a:t>Learnability</a:t>
            </a:r>
          </a:p>
          <a:p>
            <a:pPr lvl="2"/>
            <a:r>
              <a:rPr lang="en-US" dirty="0"/>
              <a:t>Memorability</a:t>
            </a:r>
          </a:p>
          <a:p>
            <a:pPr lvl="2"/>
            <a:r>
              <a:rPr lang="en-US" dirty="0" err="1"/>
              <a:t>Enjoyability</a:t>
            </a:r>
            <a:endParaRPr lang="en-US" dirty="0"/>
          </a:p>
          <a:p>
            <a:pPr lvl="2"/>
            <a:r>
              <a:rPr lang="en-US" dirty="0"/>
              <a:t>Beauty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a user interface:</a:t>
            </a:r>
          </a:p>
          <a:p>
            <a:pPr lvl="1"/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Learnability</a:t>
            </a:r>
          </a:p>
          <a:p>
            <a:pPr lvl="1"/>
            <a:r>
              <a:rPr lang="en-US" dirty="0" smtClean="0"/>
              <a:t>Memorability</a:t>
            </a:r>
          </a:p>
          <a:p>
            <a:pPr lvl="1"/>
            <a:r>
              <a:rPr lang="en-US" dirty="0" err="1" smtClean="0"/>
              <a:t>Enjoyability</a:t>
            </a:r>
            <a:endParaRPr lang="en-US" dirty="0" smtClean="0"/>
          </a:p>
          <a:p>
            <a:pPr lvl="1"/>
            <a:r>
              <a:rPr lang="en-US" dirty="0" smtClean="0"/>
              <a:t>Beauty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Related fields:</a:t>
            </a:r>
          </a:p>
          <a:p>
            <a:pPr lvl="1"/>
            <a:r>
              <a:rPr lang="en-US" dirty="0" smtClean="0"/>
              <a:t>Ergonomics</a:t>
            </a:r>
          </a:p>
          <a:p>
            <a:pPr lvl="1"/>
            <a:r>
              <a:rPr lang="en-US" dirty="0" smtClean="0"/>
              <a:t>Perceptual physiology &amp; psychology</a:t>
            </a:r>
          </a:p>
          <a:p>
            <a:pPr lvl="1"/>
            <a:r>
              <a:rPr lang="en-US" dirty="0" smtClean="0"/>
              <a:t>Cognitive psychology</a:t>
            </a:r>
          </a:p>
          <a:p>
            <a:pPr lvl="1"/>
            <a:r>
              <a:rPr lang="en-US" dirty="0" smtClean="0"/>
              <a:t>Graphic design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6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In the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87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traditional approaches </a:t>
            </a:r>
            <a:r>
              <a:rPr lang="mr-IN" sz="2400" dirty="0" smtClean="0"/>
              <a:t>–</a:t>
            </a:r>
            <a:endParaRPr lang="en-US" sz="2400" dirty="0" smtClean="0"/>
          </a:p>
          <a:p>
            <a:pPr lvl="1"/>
            <a:r>
              <a:rPr lang="en-US" sz="2000" dirty="0" smtClean="0"/>
              <a:t>Done as an </a:t>
            </a:r>
            <a:r>
              <a:rPr lang="en-US" sz="2000" b="1" dirty="0" smtClean="0">
                <a:solidFill>
                  <a:srgbClr val="0070C0"/>
                </a:solidFill>
              </a:rPr>
              <a:t>after-thought</a:t>
            </a:r>
            <a:r>
              <a:rPr lang="en-US" sz="2000" dirty="0" smtClean="0"/>
              <a:t> or a mini-phase between requirements specification and engineering design.</a:t>
            </a:r>
          </a:p>
          <a:p>
            <a:r>
              <a:rPr lang="en-US" sz="2400" dirty="0" smtClean="0"/>
              <a:t>A better approach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Use interaction design as a </a:t>
            </a:r>
            <a:r>
              <a:rPr lang="en-US" sz="2000" b="1" dirty="0" smtClean="0">
                <a:solidFill>
                  <a:srgbClr val="0070C0"/>
                </a:solidFill>
              </a:rPr>
              <a:t>driver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of requirements specification.</a:t>
            </a:r>
          </a:p>
          <a:p>
            <a:pPr lvl="1"/>
            <a:r>
              <a:rPr lang="en-US" sz="2000" dirty="0" smtClean="0"/>
              <a:t>In SCRUM, interaction design should be conducted during a sprint for the features to be implemented in the following sprint.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93" y="1690688"/>
            <a:ext cx="6885904" cy="378473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70" y="1594884"/>
            <a:ext cx="3558702" cy="447763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772" y="2908"/>
            <a:ext cx="3270857" cy="68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Models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Static model </a:t>
            </a:r>
            <a:r>
              <a:rPr lang="mr-IN" dirty="0" smtClean="0"/>
              <a:t>–</a:t>
            </a:r>
            <a:r>
              <a:rPr lang="en-US" dirty="0" smtClean="0"/>
              <a:t> Use case diagrams</a:t>
            </a:r>
          </a:p>
          <a:p>
            <a:pPr lvl="1"/>
            <a:r>
              <a:rPr lang="en-US" dirty="0" smtClean="0"/>
              <a:t>Are an easy way to represent </a:t>
            </a:r>
            <a:r>
              <a:rPr lang="en-US" b="1" dirty="0" smtClean="0">
                <a:solidFill>
                  <a:srgbClr val="0070C0"/>
                </a:solidFill>
              </a:rPr>
              <a:t>collection of features</a:t>
            </a:r>
          </a:p>
          <a:p>
            <a:pPr lvl="1"/>
            <a:r>
              <a:rPr lang="en-US" dirty="0" smtClean="0"/>
              <a:t>Several diagrams can represent different collections of features as </a:t>
            </a:r>
            <a:r>
              <a:rPr lang="en-US" b="1" dirty="0" smtClean="0">
                <a:solidFill>
                  <a:srgbClr val="0070C0"/>
                </a:solidFill>
              </a:rPr>
              <a:t>design alternatives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07" y="64559"/>
            <a:ext cx="3834660" cy="32882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06" y="3352800"/>
            <a:ext cx="5477193" cy="3505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5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(or page) layout diagrams</a:t>
            </a:r>
          </a:p>
          <a:p>
            <a:pPr lvl="1"/>
            <a:r>
              <a:rPr lang="en-US" dirty="0" smtClean="0"/>
              <a:t>Drawing </a:t>
            </a:r>
            <a:r>
              <a:rPr lang="en-US" dirty="0"/>
              <a:t>of (part of) a product’s </a:t>
            </a:r>
            <a:r>
              <a:rPr lang="en-US" b="1" dirty="0">
                <a:solidFill>
                  <a:srgbClr val="0070C0"/>
                </a:solidFill>
              </a:rPr>
              <a:t>visual display </a:t>
            </a:r>
            <a:r>
              <a:rPr lang="en-US" dirty="0"/>
              <a:t>when it is in a particular </a:t>
            </a:r>
            <a:r>
              <a:rPr lang="en-US" dirty="0" smtClean="0"/>
              <a:t>state. </a:t>
            </a:r>
            <a:endParaRPr lang="en-US" dirty="0"/>
          </a:p>
          <a:p>
            <a:pPr lvl="1"/>
            <a:r>
              <a:rPr lang="en-US" dirty="0" smtClean="0"/>
              <a:t>Are easy to draw and </a:t>
            </a:r>
            <a:r>
              <a:rPr lang="en-US" dirty="0"/>
              <a:t>manipulate, so they are good tools for considering many </a:t>
            </a:r>
            <a:r>
              <a:rPr lang="en-US" b="1" dirty="0">
                <a:solidFill>
                  <a:srgbClr val="0070C0"/>
                </a:solidFill>
              </a:rPr>
              <a:t>design alternatives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a great help to stakeholders in </a:t>
            </a:r>
            <a:r>
              <a:rPr lang="en-US" b="1" dirty="0">
                <a:solidFill>
                  <a:srgbClr val="0070C0"/>
                </a:solidFill>
              </a:rPr>
              <a:t>visualizing</a:t>
            </a:r>
            <a:r>
              <a:rPr lang="en-US" dirty="0"/>
              <a:t> what a product will look like </a:t>
            </a:r>
          </a:p>
          <a:p>
            <a:r>
              <a:rPr lang="en-US" dirty="0"/>
              <a:t>Can be drawn at various </a:t>
            </a:r>
            <a:r>
              <a:rPr lang="en-US" dirty="0" smtClean="0"/>
              <a:t>levels </a:t>
            </a:r>
            <a:r>
              <a:rPr lang="en-US" dirty="0"/>
              <a:t>of abstraction</a:t>
            </a:r>
          </a:p>
          <a:p>
            <a:pPr lvl="1"/>
            <a:r>
              <a:rPr lang="en-US" dirty="0"/>
              <a:t>A good starting point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Wireframe</a:t>
            </a:r>
          </a:p>
          <a:p>
            <a:pPr lvl="1"/>
            <a:r>
              <a:rPr lang="en-US" dirty="0"/>
              <a:t>A high-fidelity diagram showing colors, fonts, controls, and so forth can be made as the </a:t>
            </a:r>
            <a:r>
              <a:rPr lang="en-US" b="1" dirty="0">
                <a:solidFill>
                  <a:srgbClr val="0070C0"/>
                </a:solidFill>
              </a:rPr>
              <a:t>basis for implementation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96" y="2199112"/>
            <a:ext cx="7672439" cy="4351338"/>
          </a:xfrm>
        </p:spPr>
      </p:pic>
      <p:sp>
        <p:nvSpPr>
          <p:cNvPr id="5" name="Rectangle 4"/>
          <p:cNvSpPr/>
          <p:nvPr/>
        </p:nvSpPr>
        <p:spPr>
          <a:xfrm>
            <a:off x="3150578" y="1829780"/>
            <a:ext cx="589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Garamond" charset="0"/>
              </a:rPr>
              <a:t>A Wireframe for a Screen in a Document Retrieval System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38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use case description </a:t>
            </a:r>
            <a:r>
              <a:rPr lang="en-US" dirty="0"/>
              <a:t>is a specification of the </a:t>
            </a:r>
            <a:r>
              <a:rPr lang="en-US" b="1" dirty="0">
                <a:solidFill>
                  <a:srgbClr val="0070C0"/>
                </a:solidFill>
              </a:rPr>
              <a:t>interaction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between the product and the actors in a use case. </a:t>
            </a:r>
          </a:p>
          <a:p>
            <a:pPr lvl="1"/>
            <a:r>
              <a:rPr lang="en-US" dirty="0" smtClean="0"/>
              <a:t>It provides </a:t>
            </a:r>
            <a:r>
              <a:rPr lang="en-US" dirty="0"/>
              <a:t>some </a:t>
            </a:r>
            <a:r>
              <a:rPr lang="en-US" b="1" dirty="0">
                <a:solidFill>
                  <a:srgbClr val="0070C0"/>
                </a:solidFill>
              </a:rPr>
              <a:t>context information </a:t>
            </a:r>
            <a:r>
              <a:rPr lang="en-US" dirty="0"/>
              <a:t>for the use case, along with a narrative resembling a </a:t>
            </a:r>
            <a:r>
              <a:rPr lang="en-US" b="1" dirty="0">
                <a:solidFill>
                  <a:srgbClr val="0070C0"/>
                </a:solidFill>
              </a:rPr>
              <a:t>script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describes the sequence of actions by actors and the product as they interact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60" y="1690688"/>
            <a:ext cx="10321880" cy="4362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46" y="0"/>
            <a:ext cx="5058354" cy="28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airline check-in for an international flight</a:t>
            </a:r>
            <a:r>
              <a:rPr lang="en-US" sz="2000"/>
              <a:t>. </a:t>
            </a:r>
            <a:endParaRPr lang="en-US" dirty="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1541462" y="6418994"/>
            <a:ext cx="91090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r>
              <a:rPr lang="en-US" altLang="en-US" dirty="0"/>
              <a:t>From </a:t>
            </a:r>
            <a:r>
              <a:rPr lang="en-US" altLang="en-US" i="1" dirty="0"/>
              <a:t>Mastering the Requirements Process, Third Edition,</a:t>
            </a:r>
            <a:r>
              <a:rPr lang="en-US" altLang="en-US" dirty="0"/>
              <a:t> by Suzanne Robertson and James Robertson (ISBN-13: 978-0-321-81574-3)</a:t>
            </a:r>
            <a:br>
              <a:rPr lang="en-US" altLang="en-US" dirty="0"/>
            </a:br>
            <a:r>
              <a:rPr lang="en-US" altLang="en-US" dirty="0"/>
              <a:t>Copyright © 2013 Pearson Education, Inc. All rights reserved.</a:t>
            </a:r>
          </a:p>
        </p:txBody>
      </p:sp>
      <p:pic>
        <p:nvPicPr>
          <p:cNvPr id="5124" name="Picture 3" descr="6_1 check 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78" y="2638791"/>
            <a:ext cx="4606925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3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1402</Words>
  <Application>Microsoft Office PowerPoint</Application>
  <PresentationFormat>Widescreen</PresentationFormat>
  <Paragraphs>193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Geneva</vt:lpstr>
      <vt:lpstr>Mangal</vt:lpstr>
      <vt:lpstr>Arial</vt:lpstr>
      <vt:lpstr>Calibri</vt:lpstr>
      <vt:lpstr>Calibri Light</vt:lpstr>
      <vt:lpstr>Garamond</vt:lpstr>
      <vt:lpstr>Office Theme</vt:lpstr>
      <vt:lpstr>Interaction Design</vt:lpstr>
      <vt:lpstr>Overview</vt:lpstr>
      <vt:lpstr>Overview (cont.)</vt:lpstr>
      <vt:lpstr>Interaction Design In the Life Cycle</vt:lpstr>
      <vt:lpstr>Interaction Design Models and Notations</vt:lpstr>
      <vt:lpstr>Static Model (cont.)</vt:lpstr>
      <vt:lpstr>Static Model (cont.)</vt:lpstr>
      <vt:lpstr>Dynamic Model</vt:lpstr>
      <vt:lpstr>In-Class Exercise</vt:lpstr>
      <vt:lpstr>PowerPoint Presentation</vt:lpstr>
      <vt:lpstr>PowerPoint Presentation</vt:lpstr>
      <vt:lpstr>Dynamic Model (cont.)</vt:lpstr>
      <vt:lpstr>Dynamic Model (cont.)</vt:lpstr>
      <vt:lpstr>Use Case Models vs. Requirements</vt:lpstr>
      <vt:lpstr>Use Case Models vs. Requirements (cont.)</vt:lpstr>
      <vt:lpstr>Interaction Design Processes</vt:lpstr>
      <vt:lpstr>Interaction Design Processes (cont.)</vt:lpstr>
      <vt:lpstr>Interaction Design Principles</vt:lpstr>
      <vt:lpstr>Interaction Design Principles (cont.)</vt:lpstr>
      <vt:lpstr>Interaction Design Principles (cont.)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Microsoft Office User</dc:creator>
  <cp:lastModifiedBy>Jingwei Yang</cp:lastModifiedBy>
  <cp:revision>140</cp:revision>
  <dcterms:created xsi:type="dcterms:W3CDTF">2018-01-10T22:17:10Z</dcterms:created>
  <dcterms:modified xsi:type="dcterms:W3CDTF">2019-02-19T06:02:26Z</dcterms:modified>
</cp:coreProperties>
</file>