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6000" b="1">
                <a:solidFill>
                  <a:srgbClr val="FF4500"/>
                </a:solidFill>
              </a:defRPr>
            </a:pPr>
            <a:r>
              <a:t>Mandarin Vocabulary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3200">
                <a:solidFill>
                  <a:srgbClr val="0080FF"/>
                </a:solidFill>
              </a:defRPr>
            </a:pPr>
            <a:r>
              <a:t>Generated by Mandarin PPT Generator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FD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0" y="457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6400"/>
                </a:solidFill>
              </a:defRPr>
            </a:pPr>
            <a:r>
              <a:t>wài gōng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0" y="1828800"/>
            <a:ext cx="2743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6000" b="1">
                <a:solidFill>
                  <a:srgbClr val="FF0000"/>
                </a:solidFill>
              </a:defRPr>
            </a:pPr>
            <a:r>
              <a:t>外公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41148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00FF"/>
                </a:solidFill>
              </a:defRPr>
            </a:pPr>
            <a:r>
              <a:t>grandfather (maternal)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FD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0" y="457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6400"/>
                </a:solidFill>
              </a:defRPr>
            </a:pPr>
            <a:r>
              <a:t>wài pó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0" y="1828800"/>
            <a:ext cx="2743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6000" b="1">
                <a:solidFill>
                  <a:srgbClr val="FF0000"/>
                </a:solidFill>
              </a:defRPr>
            </a:pPr>
            <a:r>
              <a:t>外婆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41148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00FF"/>
                </a:solidFill>
              </a:defRPr>
            </a:pPr>
            <a:r>
              <a:t>grandmother (maternal)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FD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0" y="457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6400"/>
                </a:solidFill>
              </a:defRPr>
            </a:pPr>
            <a:r>
              <a:t>hái zi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0" y="1828800"/>
            <a:ext cx="2743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6000" b="1">
                <a:solidFill>
                  <a:srgbClr val="FF0000"/>
                </a:solidFill>
              </a:defRPr>
            </a:pPr>
            <a:r>
              <a:t>孩子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41148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00FF"/>
                </a:solidFill>
              </a:defRPr>
            </a:pPr>
            <a:r>
              <a:t>child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FD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0" y="457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6400"/>
                </a:solidFill>
              </a:defRPr>
            </a:pPr>
            <a:r>
              <a:t>ér zi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0" y="1828800"/>
            <a:ext cx="2743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6000" b="1">
                <a:solidFill>
                  <a:srgbClr val="FF0000"/>
                </a:solidFill>
              </a:defRPr>
            </a:pPr>
            <a:r>
              <a:t>儿子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41148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00FF"/>
                </a:solidFill>
              </a:defRPr>
            </a:pPr>
            <a:r>
              <a:t>son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FD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0" y="457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6400"/>
                </a:solidFill>
              </a:defRPr>
            </a:pPr>
            <a:r>
              <a:t>nǚ ér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0" y="1828800"/>
            <a:ext cx="2743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6000" b="1">
                <a:solidFill>
                  <a:srgbClr val="FF0000"/>
                </a:solidFill>
              </a:defRPr>
            </a:pPr>
            <a:r>
              <a:t>女儿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41148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00FF"/>
                </a:solidFill>
              </a:defRPr>
            </a:pPr>
            <a:r>
              <a:t>daughter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FD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0" y="457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6400"/>
                </a:solidFill>
              </a:defRPr>
            </a:pPr>
            <a:r>
              <a:t>jiā rén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0" y="1828800"/>
            <a:ext cx="2743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6000" b="1">
                <a:solidFill>
                  <a:srgbClr val="FF0000"/>
                </a:solidFill>
              </a:defRPr>
            </a:pPr>
            <a:r>
              <a:t>家人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41148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00FF"/>
                </a:solidFill>
              </a:defRPr>
            </a:pPr>
            <a:r>
              <a:t>family member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FD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0" y="457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6400"/>
                </a:solidFill>
              </a:defRPr>
            </a:pPr>
            <a:r>
              <a:t>jiā tíng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0" y="1828800"/>
            <a:ext cx="2743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6000" b="1">
                <a:solidFill>
                  <a:srgbClr val="FF0000"/>
                </a:solidFill>
              </a:defRPr>
            </a:pPr>
            <a:r>
              <a:t>家庭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41148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00FF"/>
                </a:solidFill>
              </a:defRPr>
            </a:pPr>
            <a:r>
              <a:t>family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FD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0" y="457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6400"/>
                </a:solidFill>
              </a:defRPr>
            </a:pPr>
            <a:r>
              <a:t>mā mā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0" y="1828800"/>
            <a:ext cx="2743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6000" b="1">
                <a:solidFill>
                  <a:srgbClr val="FF0000"/>
                </a:solidFill>
              </a:defRPr>
            </a:pPr>
            <a:r>
              <a:t>妈妈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41148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00FF"/>
                </a:solidFill>
              </a:defRPr>
            </a:pPr>
            <a:r>
              <a:t>mother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FD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0" y="457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6400"/>
                </a:solidFill>
              </a:defRPr>
            </a:pPr>
            <a:r>
              <a:t>bà bà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0" y="1828800"/>
            <a:ext cx="2743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6000" b="1">
                <a:solidFill>
                  <a:srgbClr val="FF0000"/>
                </a:solidFill>
              </a:defRPr>
            </a:pPr>
            <a:r>
              <a:t>爸爸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41148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00FF"/>
                </a:solidFill>
              </a:defRPr>
            </a:pPr>
            <a:r>
              <a:t>father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FD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0" y="457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6400"/>
                </a:solidFill>
              </a:defRPr>
            </a:pPr>
            <a:r>
              <a:t>jiě jiě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0" y="1828800"/>
            <a:ext cx="2743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6000" b="1">
                <a:solidFill>
                  <a:srgbClr val="FF0000"/>
                </a:solidFill>
              </a:defRPr>
            </a:pPr>
            <a:r>
              <a:t>姐姐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41148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00FF"/>
                </a:solidFill>
              </a:defRPr>
            </a:pPr>
            <a:r>
              <a:t>older sister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FD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0" y="457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6400"/>
                </a:solidFill>
              </a:defRPr>
            </a:pPr>
            <a:r>
              <a:t>gē gē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0" y="1828800"/>
            <a:ext cx="2743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6000" b="1">
                <a:solidFill>
                  <a:srgbClr val="FF0000"/>
                </a:solidFill>
              </a:defRPr>
            </a:pPr>
            <a:r>
              <a:t>哥哥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41148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00FF"/>
                </a:solidFill>
              </a:defRPr>
            </a:pPr>
            <a:r>
              <a:t>older brother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FD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0" y="457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6400"/>
                </a:solidFill>
              </a:defRPr>
            </a:pPr>
            <a:r>
              <a:t>mèi mèi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0" y="1828800"/>
            <a:ext cx="2743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6000" b="1">
                <a:solidFill>
                  <a:srgbClr val="FF0000"/>
                </a:solidFill>
              </a:defRPr>
            </a:pPr>
            <a:r>
              <a:t>妹妹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41148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00FF"/>
                </a:solidFill>
              </a:defRPr>
            </a:pPr>
            <a:r>
              <a:t>younger sister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FD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0" y="457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6400"/>
                </a:solidFill>
              </a:defRPr>
            </a:pPr>
            <a:r>
              <a:t>dì dì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0" y="1828800"/>
            <a:ext cx="2743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6000" b="1">
                <a:solidFill>
                  <a:srgbClr val="FF0000"/>
                </a:solidFill>
              </a:defRPr>
            </a:pPr>
            <a:r>
              <a:t>弟弟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41148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00FF"/>
                </a:solidFill>
              </a:defRPr>
            </a:pPr>
            <a:r>
              <a:t>younger brother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FD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0" y="457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6400"/>
                </a:solidFill>
              </a:defRPr>
            </a:pPr>
            <a:r>
              <a:t>yé yé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0" y="1828800"/>
            <a:ext cx="2743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6000" b="1">
                <a:solidFill>
                  <a:srgbClr val="FF0000"/>
                </a:solidFill>
              </a:defRPr>
            </a:pPr>
            <a:r>
              <a:t>爷爷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41148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00FF"/>
                </a:solidFill>
              </a:defRPr>
            </a:pPr>
            <a:r>
              <a:t>grandfather (paternal)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FD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0" y="457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6400"/>
                </a:solidFill>
              </a:defRPr>
            </a:pPr>
            <a:r>
              <a:t>nǎi nǎi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0" y="1828800"/>
            <a:ext cx="2743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6000" b="1">
                <a:solidFill>
                  <a:srgbClr val="FF0000"/>
                </a:solidFill>
              </a:defRPr>
            </a:pPr>
            <a:r>
              <a:t>奶奶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41148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00FF"/>
                </a:solidFill>
              </a:defRPr>
            </a:pPr>
            <a:r>
              <a:t>grandmother (paternal)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