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1A39A-0CCA-43D9-8C28-C56A2022F84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1E00F1-77B1-4356-931F-6261C8767244}">
      <dgm:prSet/>
      <dgm:spPr/>
      <dgm:t>
        <a:bodyPr/>
        <a:lstStyle/>
        <a:p>
          <a:r>
            <a:rPr lang="en-US"/>
            <a:t>Ansible delivers automation for repetitive DevOps tasks.</a:t>
          </a:r>
        </a:p>
      </dgm:t>
    </dgm:pt>
    <dgm:pt modelId="{26933ED0-C65C-4EB0-BFCB-8B3DC55C7EC1}" type="parTrans" cxnId="{9F85A841-FECF-4AB9-8D9B-3AC4A620E5E6}">
      <dgm:prSet/>
      <dgm:spPr/>
      <dgm:t>
        <a:bodyPr/>
        <a:lstStyle/>
        <a:p>
          <a:endParaRPr lang="en-US"/>
        </a:p>
      </dgm:t>
    </dgm:pt>
    <dgm:pt modelId="{B8FAB201-E3D3-4C60-92FB-B16854470213}" type="sibTrans" cxnId="{9F85A841-FECF-4AB9-8D9B-3AC4A620E5E6}">
      <dgm:prSet/>
      <dgm:spPr/>
      <dgm:t>
        <a:bodyPr/>
        <a:lstStyle/>
        <a:p>
          <a:endParaRPr lang="en-US"/>
        </a:p>
      </dgm:t>
    </dgm:pt>
    <dgm:pt modelId="{8ADFA03F-CC11-49A7-9138-92F519C3C807}">
      <dgm:prSet/>
      <dgm:spPr/>
      <dgm:t>
        <a:bodyPr/>
        <a:lstStyle/>
        <a:p>
          <a:r>
            <a:rPr lang="en-US"/>
            <a:t>Write Ansible to be reusable.</a:t>
          </a:r>
        </a:p>
      </dgm:t>
    </dgm:pt>
    <dgm:pt modelId="{C6B04612-29EA-49DA-B92A-62CE7CE28DA2}" type="parTrans" cxnId="{BB8DA9C7-0B2F-4136-98BF-FF84664F6719}">
      <dgm:prSet/>
      <dgm:spPr/>
      <dgm:t>
        <a:bodyPr/>
        <a:lstStyle/>
        <a:p>
          <a:endParaRPr lang="en-US"/>
        </a:p>
      </dgm:t>
    </dgm:pt>
    <dgm:pt modelId="{BB6360A4-8EA1-4E15-A91B-C2E687001616}" type="sibTrans" cxnId="{BB8DA9C7-0B2F-4136-98BF-FF84664F6719}">
      <dgm:prSet/>
      <dgm:spPr/>
      <dgm:t>
        <a:bodyPr/>
        <a:lstStyle/>
        <a:p>
          <a:endParaRPr lang="en-US"/>
        </a:p>
      </dgm:t>
    </dgm:pt>
    <dgm:pt modelId="{07B5F6AE-9CAA-47D6-BAAB-4C721F959CA9}">
      <dgm:prSet/>
      <dgm:spPr/>
      <dgm:t>
        <a:bodyPr/>
        <a:lstStyle/>
        <a:p>
          <a:r>
            <a:rPr lang="en-US"/>
            <a:t>Ansible is a versatile tool for IAC and CAC.</a:t>
          </a:r>
        </a:p>
      </dgm:t>
    </dgm:pt>
    <dgm:pt modelId="{C273E36F-BC41-4ABF-891F-25BD8302607F}" type="parTrans" cxnId="{A369407F-506C-44E0-91CC-DC6305A22F2E}">
      <dgm:prSet/>
      <dgm:spPr/>
      <dgm:t>
        <a:bodyPr/>
        <a:lstStyle/>
        <a:p>
          <a:endParaRPr lang="en-US"/>
        </a:p>
      </dgm:t>
    </dgm:pt>
    <dgm:pt modelId="{6C905AC2-FDD0-48DB-A1CF-863AB367E4F7}" type="sibTrans" cxnId="{A369407F-506C-44E0-91CC-DC6305A22F2E}">
      <dgm:prSet/>
      <dgm:spPr/>
      <dgm:t>
        <a:bodyPr/>
        <a:lstStyle/>
        <a:p>
          <a:endParaRPr lang="en-US"/>
        </a:p>
      </dgm:t>
    </dgm:pt>
    <dgm:pt modelId="{B0CF4DA6-B4A2-5E44-A8FC-05DEC73761B7}" type="pres">
      <dgm:prSet presAssocID="{2091A39A-0CCA-43D9-8C28-C56A2022F8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CCC7DC-98F0-DE46-892F-39B55C3063BC}" type="pres">
      <dgm:prSet presAssocID="{F51E00F1-77B1-4356-931F-6261C8767244}" presName="hierRoot1" presStyleCnt="0"/>
      <dgm:spPr/>
    </dgm:pt>
    <dgm:pt modelId="{A2842F6E-52DB-1542-8A08-1CB576ACDC91}" type="pres">
      <dgm:prSet presAssocID="{F51E00F1-77B1-4356-931F-6261C8767244}" presName="composite" presStyleCnt="0"/>
      <dgm:spPr/>
    </dgm:pt>
    <dgm:pt modelId="{96DB36BC-3366-C847-8E86-5B431045C526}" type="pres">
      <dgm:prSet presAssocID="{F51E00F1-77B1-4356-931F-6261C8767244}" presName="background" presStyleLbl="node0" presStyleIdx="0" presStyleCnt="3"/>
      <dgm:spPr/>
    </dgm:pt>
    <dgm:pt modelId="{BB8A4E4E-5ECE-7D4C-BF2F-DC98DACC9904}" type="pres">
      <dgm:prSet presAssocID="{F51E00F1-77B1-4356-931F-6261C8767244}" presName="text" presStyleLbl="fgAcc0" presStyleIdx="0" presStyleCnt="3">
        <dgm:presLayoutVars>
          <dgm:chPref val="3"/>
        </dgm:presLayoutVars>
      </dgm:prSet>
      <dgm:spPr/>
    </dgm:pt>
    <dgm:pt modelId="{FAA0F7CF-2AAC-D440-BC66-198F279141E0}" type="pres">
      <dgm:prSet presAssocID="{F51E00F1-77B1-4356-931F-6261C8767244}" presName="hierChild2" presStyleCnt="0"/>
      <dgm:spPr/>
    </dgm:pt>
    <dgm:pt modelId="{E2374103-3FF1-6B4F-AA57-65138EC1CF86}" type="pres">
      <dgm:prSet presAssocID="{8ADFA03F-CC11-49A7-9138-92F519C3C807}" presName="hierRoot1" presStyleCnt="0"/>
      <dgm:spPr/>
    </dgm:pt>
    <dgm:pt modelId="{01690155-2551-8B4F-A7C3-DF3529ADD219}" type="pres">
      <dgm:prSet presAssocID="{8ADFA03F-CC11-49A7-9138-92F519C3C807}" presName="composite" presStyleCnt="0"/>
      <dgm:spPr/>
    </dgm:pt>
    <dgm:pt modelId="{8E464F00-22AA-5E49-80F6-5DA2463A7BB0}" type="pres">
      <dgm:prSet presAssocID="{8ADFA03F-CC11-49A7-9138-92F519C3C807}" presName="background" presStyleLbl="node0" presStyleIdx="1" presStyleCnt="3"/>
      <dgm:spPr/>
    </dgm:pt>
    <dgm:pt modelId="{19FDF506-E7B1-B144-9825-56841BC67051}" type="pres">
      <dgm:prSet presAssocID="{8ADFA03F-CC11-49A7-9138-92F519C3C807}" presName="text" presStyleLbl="fgAcc0" presStyleIdx="1" presStyleCnt="3">
        <dgm:presLayoutVars>
          <dgm:chPref val="3"/>
        </dgm:presLayoutVars>
      </dgm:prSet>
      <dgm:spPr/>
    </dgm:pt>
    <dgm:pt modelId="{0729F024-6710-D34D-9986-472366D0F780}" type="pres">
      <dgm:prSet presAssocID="{8ADFA03F-CC11-49A7-9138-92F519C3C807}" presName="hierChild2" presStyleCnt="0"/>
      <dgm:spPr/>
    </dgm:pt>
    <dgm:pt modelId="{B20A8E9D-21DB-A04E-B5D8-F756DDC5E881}" type="pres">
      <dgm:prSet presAssocID="{07B5F6AE-9CAA-47D6-BAAB-4C721F959CA9}" presName="hierRoot1" presStyleCnt="0"/>
      <dgm:spPr/>
    </dgm:pt>
    <dgm:pt modelId="{54FE3D16-87CA-8C46-85C1-F89E60B8E481}" type="pres">
      <dgm:prSet presAssocID="{07B5F6AE-9CAA-47D6-BAAB-4C721F959CA9}" presName="composite" presStyleCnt="0"/>
      <dgm:spPr/>
    </dgm:pt>
    <dgm:pt modelId="{B4ECA48C-09C7-024F-B6BE-A2D428C440F0}" type="pres">
      <dgm:prSet presAssocID="{07B5F6AE-9CAA-47D6-BAAB-4C721F959CA9}" presName="background" presStyleLbl="node0" presStyleIdx="2" presStyleCnt="3"/>
      <dgm:spPr/>
    </dgm:pt>
    <dgm:pt modelId="{202EDFFD-5BE0-3F40-98A9-951B15897CE2}" type="pres">
      <dgm:prSet presAssocID="{07B5F6AE-9CAA-47D6-BAAB-4C721F959CA9}" presName="text" presStyleLbl="fgAcc0" presStyleIdx="2" presStyleCnt="3">
        <dgm:presLayoutVars>
          <dgm:chPref val="3"/>
        </dgm:presLayoutVars>
      </dgm:prSet>
      <dgm:spPr/>
    </dgm:pt>
    <dgm:pt modelId="{FABC510E-65D7-D54E-9F61-89F0ADEFAA88}" type="pres">
      <dgm:prSet presAssocID="{07B5F6AE-9CAA-47D6-BAAB-4C721F959CA9}" presName="hierChild2" presStyleCnt="0"/>
      <dgm:spPr/>
    </dgm:pt>
  </dgm:ptLst>
  <dgm:cxnLst>
    <dgm:cxn modelId="{9F85A841-FECF-4AB9-8D9B-3AC4A620E5E6}" srcId="{2091A39A-0CCA-43D9-8C28-C56A2022F849}" destId="{F51E00F1-77B1-4356-931F-6261C8767244}" srcOrd="0" destOrd="0" parTransId="{26933ED0-C65C-4EB0-BFCB-8B3DC55C7EC1}" sibTransId="{B8FAB201-E3D3-4C60-92FB-B16854470213}"/>
    <dgm:cxn modelId="{32C1D96D-247F-0646-A350-88C37D36C706}" type="presOf" srcId="{07B5F6AE-9CAA-47D6-BAAB-4C721F959CA9}" destId="{202EDFFD-5BE0-3F40-98A9-951B15897CE2}" srcOrd="0" destOrd="0" presId="urn:microsoft.com/office/officeart/2005/8/layout/hierarchy1"/>
    <dgm:cxn modelId="{A369407F-506C-44E0-91CC-DC6305A22F2E}" srcId="{2091A39A-0CCA-43D9-8C28-C56A2022F849}" destId="{07B5F6AE-9CAA-47D6-BAAB-4C721F959CA9}" srcOrd="2" destOrd="0" parTransId="{C273E36F-BC41-4ABF-891F-25BD8302607F}" sibTransId="{6C905AC2-FDD0-48DB-A1CF-863AB367E4F7}"/>
    <dgm:cxn modelId="{BB8DA9C7-0B2F-4136-98BF-FF84664F6719}" srcId="{2091A39A-0CCA-43D9-8C28-C56A2022F849}" destId="{8ADFA03F-CC11-49A7-9138-92F519C3C807}" srcOrd="1" destOrd="0" parTransId="{C6B04612-29EA-49DA-B92A-62CE7CE28DA2}" sibTransId="{BB6360A4-8EA1-4E15-A91B-C2E687001616}"/>
    <dgm:cxn modelId="{7D5E19EC-7771-5344-BBDB-8A7EB91A13A2}" type="presOf" srcId="{2091A39A-0CCA-43D9-8C28-C56A2022F849}" destId="{B0CF4DA6-B4A2-5E44-A8FC-05DEC73761B7}" srcOrd="0" destOrd="0" presId="urn:microsoft.com/office/officeart/2005/8/layout/hierarchy1"/>
    <dgm:cxn modelId="{89882BF6-2790-8E4F-AF8C-6AF85EA32495}" type="presOf" srcId="{8ADFA03F-CC11-49A7-9138-92F519C3C807}" destId="{19FDF506-E7B1-B144-9825-56841BC67051}" srcOrd="0" destOrd="0" presId="urn:microsoft.com/office/officeart/2005/8/layout/hierarchy1"/>
    <dgm:cxn modelId="{1948B4FE-4C88-A94C-ABF1-64A159DA4F0D}" type="presOf" srcId="{F51E00F1-77B1-4356-931F-6261C8767244}" destId="{BB8A4E4E-5ECE-7D4C-BF2F-DC98DACC9904}" srcOrd="0" destOrd="0" presId="urn:microsoft.com/office/officeart/2005/8/layout/hierarchy1"/>
    <dgm:cxn modelId="{0CBE5C37-CD01-9647-AE30-60FD95BD5533}" type="presParOf" srcId="{B0CF4DA6-B4A2-5E44-A8FC-05DEC73761B7}" destId="{5DCCC7DC-98F0-DE46-892F-39B55C3063BC}" srcOrd="0" destOrd="0" presId="urn:microsoft.com/office/officeart/2005/8/layout/hierarchy1"/>
    <dgm:cxn modelId="{2E370C9F-4858-F649-8F88-01D253901CA9}" type="presParOf" srcId="{5DCCC7DC-98F0-DE46-892F-39B55C3063BC}" destId="{A2842F6E-52DB-1542-8A08-1CB576ACDC91}" srcOrd="0" destOrd="0" presId="urn:microsoft.com/office/officeart/2005/8/layout/hierarchy1"/>
    <dgm:cxn modelId="{058FA665-8428-C549-8FDA-C9277EF19A4F}" type="presParOf" srcId="{A2842F6E-52DB-1542-8A08-1CB576ACDC91}" destId="{96DB36BC-3366-C847-8E86-5B431045C526}" srcOrd="0" destOrd="0" presId="urn:microsoft.com/office/officeart/2005/8/layout/hierarchy1"/>
    <dgm:cxn modelId="{77985DA4-DF5A-6C42-8988-8778F5767026}" type="presParOf" srcId="{A2842F6E-52DB-1542-8A08-1CB576ACDC91}" destId="{BB8A4E4E-5ECE-7D4C-BF2F-DC98DACC9904}" srcOrd="1" destOrd="0" presId="urn:microsoft.com/office/officeart/2005/8/layout/hierarchy1"/>
    <dgm:cxn modelId="{D919002C-1183-724B-B8CD-C6C045791246}" type="presParOf" srcId="{5DCCC7DC-98F0-DE46-892F-39B55C3063BC}" destId="{FAA0F7CF-2AAC-D440-BC66-198F279141E0}" srcOrd="1" destOrd="0" presId="urn:microsoft.com/office/officeart/2005/8/layout/hierarchy1"/>
    <dgm:cxn modelId="{81972548-52DC-A74B-BE36-D2B04730BA99}" type="presParOf" srcId="{B0CF4DA6-B4A2-5E44-A8FC-05DEC73761B7}" destId="{E2374103-3FF1-6B4F-AA57-65138EC1CF86}" srcOrd="1" destOrd="0" presId="urn:microsoft.com/office/officeart/2005/8/layout/hierarchy1"/>
    <dgm:cxn modelId="{B39CED24-1457-D140-A983-6986BB434FD4}" type="presParOf" srcId="{E2374103-3FF1-6B4F-AA57-65138EC1CF86}" destId="{01690155-2551-8B4F-A7C3-DF3529ADD219}" srcOrd="0" destOrd="0" presId="urn:microsoft.com/office/officeart/2005/8/layout/hierarchy1"/>
    <dgm:cxn modelId="{679E53D5-A049-AA41-BADE-FE786894F921}" type="presParOf" srcId="{01690155-2551-8B4F-A7C3-DF3529ADD219}" destId="{8E464F00-22AA-5E49-80F6-5DA2463A7BB0}" srcOrd="0" destOrd="0" presId="urn:microsoft.com/office/officeart/2005/8/layout/hierarchy1"/>
    <dgm:cxn modelId="{FB167575-CBC2-4E47-A71A-600A58AF8CBA}" type="presParOf" srcId="{01690155-2551-8B4F-A7C3-DF3529ADD219}" destId="{19FDF506-E7B1-B144-9825-56841BC67051}" srcOrd="1" destOrd="0" presId="urn:microsoft.com/office/officeart/2005/8/layout/hierarchy1"/>
    <dgm:cxn modelId="{FFBE0646-9842-4941-B033-6FC77CF58D93}" type="presParOf" srcId="{E2374103-3FF1-6B4F-AA57-65138EC1CF86}" destId="{0729F024-6710-D34D-9986-472366D0F780}" srcOrd="1" destOrd="0" presId="urn:microsoft.com/office/officeart/2005/8/layout/hierarchy1"/>
    <dgm:cxn modelId="{31921946-DEE4-7F4B-A60B-44068B64A09B}" type="presParOf" srcId="{B0CF4DA6-B4A2-5E44-A8FC-05DEC73761B7}" destId="{B20A8E9D-21DB-A04E-B5D8-F756DDC5E881}" srcOrd="2" destOrd="0" presId="urn:microsoft.com/office/officeart/2005/8/layout/hierarchy1"/>
    <dgm:cxn modelId="{A8733E09-3FB7-804B-8CBE-5BAFB8BB5E42}" type="presParOf" srcId="{B20A8E9D-21DB-A04E-B5D8-F756DDC5E881}" destId="{54FE3D16-87CA-8C46-85C1-F89E60B8E481}" srcOrd="0" destOrd="0" presId="urn:microsoft.com/office/officeart/2005/8/layout/hierarchy1"/>
    <dgm:cxn modelId="{D1B6B9C9-495C-574C-9A80-6DD663F39B87}" type="presParOf" srcId="{54FE3D16-87CA-8C46-85C1-F89E60B8E481}" destId="{B4ECA48C-09C7-024F-B6BE-A2D428C440F0}" srcOrd="0" destOrd="0" presId="urn:microsoft.com/office/officeart/2005/8/layout/hierarchy1"/>
    <dgm:cxn modelId="{5E7309E7-5FEE-DC4F-A1BC-B332827F7481}" type="presParOf" srcId="{54FE3D16-87CA-8C46-85C1-F89E60B8E481}" destId="{202EDFFD-5BE0-3F40-98A9-951B15897CE2}" srcOrd="1" destOrd="0" presId="urn:microsoft.com/office/officeart/2005/8/layout/hierarchy1"/>
    <dgm:cxn modelId="{9765DF9A-F606-504D-89A9-F670BD406F03}" type="presParOf" srcId="{B20A8E9D-21DB-A04E-B5D8-F756DDC5E881}" destId="{FABC510E-65D7-D54E-9F61-89F0ADEFAA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B36BC-3366-C847-8E86-5B431045C526}">
      <dsp:nvSpPr>
        <dsp:cNvPr id="0" name=""/>
        <dsp:cNvSpPr/>
      </dsp:nvSpPr>
      <dsp:spPr>
        <a:xfrm>
          <a:off x="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A4E4E-5ECE-7D4C-BF2F-DC98DACC9904}">
      <dsp:nvSpPr>
        <dsp:cNvPr id="0" name=""/>
        <dsp:cNvSpPr/>
      </dsp:nvSpPr>
      <dsp:spPr>
        <a:xfrm>
          <a:off x="344685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Ansible delivers automation for repetitive DevOps tasks.</a:t>
          </a:r>
        </a:p>
      </dsp:txBody>
      <dsp:txXfrm>
        <a:off x="402381" y="1075600"/>
        <a:ext cx="2986781" cy="1854488"/>
      </dsp:txXfrm>
    </dsp:sp>
    <dsp:sp modelId="{8E464F00-22AA-5E49-80F6-5DA2463A7BB0}">
      <dsp:nvSpPr>
        <dsp:cNvPr id="0" name=""/>
        <dsp:cNvSpPr/>
      </dsp:nvSpPr>
      <dsp:spPr>
        <a:xfrm>
          <a:off x="3791545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F506-E7B1-B144-9825-56841BC67051}">
      <dsp:nvSpPr>
        <dsp:cNvPr id="0" name=""/>
        <dsp:cNvSpPr/>
      </dsp:nvSpPr>
      <dsp:spPr>
        <a:xfrm>
          <a:off x="4136231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Write Ansible to be reusable.</a:t>
          </a:r>
        </a:p>
      </dsp:txBody>
      <dsp:txXfrm>
        <a:off x="4193927" y="1075600"/>
        <a:ext cx="2986781" cy="1854488"/>
      </dsp:txXfrm>
    </dsp:sp>
    <dsp:sp modelId="{B4ECA48C-09C7-024F-B6BE-A2D428C440F0}">
      <dsp:nvSpPr>
        <dsp:cNvPr id="0" name=""/>
        <dsp:cNvSpPr/>
      </dsp:nvSpPr>
      <dsp:spPr>
        <a:xfrm>
          <a:off x="758309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EDFFD-5BE0-3F40-98A9-951B15897CE2}">
      <dsp:nvSpPr>
        <dsp:cNvPr id="0" name=""/>
        <dsp:cNvSpPr/>
      </dsp:nvSpPr>
      <dsp:spPr>
        <a:xfrm>
          <a:off x="7927776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Ansible is a versatile tool for IAC and CAC.</a:t>
          </a:r>
        </a:p>
      </dsp:txBody>
      <dsp:txXfrm>
        <a:off x="7985472" y="1075600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rincipalspov.blogspot.com/2014/12/the-three-questions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E55D-A339-F34A-AC8B-DA8521ACE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6983A-6AFF-EE4C-9429-AA444FFFC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Joyce</a:t>
            </a:r>
          </a:p>
        </p:txBody>
      </p:sp>
    </p:spTree>
    <p:extLst>
      <p:ext uri="{BB962C8B-B14F-4D97-AF65-F5344CB8AC3E}">
        <p14:creationId xmlns:p14="http://schemas.microsoft.com/office/powerpoint/2010/main" val="281132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ABB0-D9B4-A847-BBB8-E129707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AB9-5D41-C64C-B259-F988901B7B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  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76FD4A-3D79-FC4B-9F15-D96D590D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0" y="1874981"/>
            <a:ext cx="3463166" cy="4909127"/>
          </a:xfrm>
          <a:prstGeom prst="rect">
            <a:avLst/>
          </a:prstGeom>
        </p:spPr>
      </p:pic>
      <p:pic>
        <p:nvPicPr>
          <p:cNvPr id="11" name="Picture 10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883139C-A297-BE4A-BA6B-F3D493F7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95" y="1874981"/>
            <a:ext cx="3195903" cy="4909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3BD7DE-1DBF-6B4C-A5D2-7EF5D7E958FF}"/>
              </a:ext>
            </a:extLst>
          </p:cNvPr>
          <p:cNvSpPr txBox="1"/>
          <p:nvPr/>
        </p:nvSpPr>
        <p:spPr>
          <a:xfrm>
            <a:off x="7315898" y="2098962"/>
            <a:ext cx="4294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Directory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2032D2-5F46-3845-9F84-A5A54086B280}"/>
              </a:ext>
            </a:extLst>
          </p:cNvPr>
          <p:cNvSpPr/>
          <p:nvPr/>
        </p:nvSpPr>
        <p:spPr>
          <a:xfrm>
            <a:off x="444270" y="1874981"/>
            <a:ext cx="3030450" cy="31740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E67C8-08C4-4C40-AFCE-57522F76CCE1}"/>
              </a:ext>
            </a:extLst>
          </p:cNvPr>
          <p:cNvSpPr/>
          <p:nvPr/>
        </p:nvSpPr>
        <p:spPr>
          <a:xfrm>
            <a:off x="444269" y="5049078"/>
            <a:ext cx="3379585" cy="1702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6B941D-CAE5-FA48-8F15-60D6CCB3ECF8}"/>
              </a:ext>
            </a:extLst>
          </p:cNvPr>
          <p:cNvSpPr/>
          <p:nvPr/>
        </p:nvSpPr>
        <p:spPr>
          <a:xfrm>
            <a:off x="4119994" y="3426965"/>
            <a:ext cx="3123643" cy="1702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2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4A425D-9851-4FBF-A508-E4CBEF4B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C0675-A7D1-41EA-A144-F8DA77B97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92AB83-2601-4041-BF0F-F4F0F5C7D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2AB49-2F5E-4C38-82CC-F653510B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F8AD6-7C47-45FC-875C-65D6B1E55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10D99-FE58-6344-BFD6-1B5CFA3C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F14B3-3CB3-44BB-9ECE-DC0858B01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816145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44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B284-B80D-0341-B823-BD32E455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DE8E2E4C-0AD7-AD49-B251-03B2B5931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1000" y="2336222"/>
            <a:ext cx="38100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E68C5-33F2-B64D-83CE-154DBEB04515}"/>
              </a:ext>
            </a:extLst>
          </p:cNvPr>
          <p:cNvSpPr txBox="1"/>
          <p:nvPr/>
        </p:nvSpPr>
        <p:spPr>
          <a:xfrm>
            <a:off x="4191000" y="5574722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rincipalspov.blogspot.com/2014/12/the-three-question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7507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6D3E-0C48-FE4F-83C2-48CD99F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BF6A-7218-B54B-B80A-381A2E4E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is a set of practices that combines software development and information-technology operations which aims to shorten the systems development life cycle and provide continuous delivery with high software quality</a:t>
            </a:r>
          </a:p>
          <a:p>
            <a:r>
              <a:rPr lang="en-US" dirty="0"/>
              <a:t>Plan your architecture to be as reusable as possible.</a:t>
            </a:r>
          </a:p>
          <a:p>
            <a:r>
              <a:rPr lang="en-US" dirty="0"/>
              <a:t>Design the environment so that it is scalable and can be easily manipulated.</a:t>
            </a:r>
          </a:p>
          <a:p>
            <a:r>
              <a:rPr lang="en-US" dirty="0"/>
              <a:t>Ansible is a tool that can be used for IAC (Infrastructure as Code) or CAC (Configuration as Code)</a:t>
            </a:r>
          </a:p>
          <a:p>
            <a:pPr lvl="1"/>
            <a:r>
              <a:rPr lang="en-US" dirty="0"/>
              <a:t>T1CG we only use it for CAC</a:t>
            </a:r>
          </a:p>
        </p:txBody>
      </p:sp>
    </p:spTree>
    <p:extLst>
      <p:ext uri="{BB962C8B-B14F-4D97-AF65-F5344CB8AC3E}">
        <p14:creationId xmlns:p14="http://schemas.microsoft.com/office/powerpoint/2010/main" val="415046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AEC5-E45E-594F-B963-49A83A31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C635-364C-D94B-9579-5E28BC25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delivers simple IT automation that ends </a:t>
            </a:r>
            <a:r>
              <a:rPr lang="en-US" b="1" u="sng" dirty="0"/>
              <a:t>repetitive tasks</a:t>
            </a:r>
            <a:r>
              <a:rPr lang="en-US" b="1" dirty="0"/>
              <a:t> </a:t>
            </a:r>
            <a:r>
              <a:rPr lang="en-US" dirty="0"/>
              <a:t>and frees up DevOps teams for more strategic work.</a:t>
            </a:r>
          </a:p>
          <a:p>
            <a:r>
              <a:rPr lang="en-US" dirty="0"/>
              <a:t>Ansible and it's modules are written in Python. You don’t need any Python knowledge to use Ansible.</a:t>
            </a:r>
          </a:p>
          <a:p>
            <a:r>
              <a:rPr lang="en-US" dirty="0"/>
              <a:t>Ansible uses SSH to connect to hosts.</a:t>
            </a:r>
          </a:p>
          <a:p>
            <a:r>
              <a:rPr lang="en-US" dirty="0"/>
              <a:t>Ansible is agentless.</a:t>
            </a:r>
          </a:p>
        </p:txBody>
      </p:sp>
    </p:spTree>
    <p:extLst>
      <p:ext uri="{BB962C8B-B14F-4D97-AF65-F5344CB8AC3E}">
        <p14:creationId xmlns:p14="http://schemas.microsoft.com/office/powerpoint/2010/main" val="393550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3E38-949F-684E-88DD-88729DB5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CD39-849B-5F49-82CB-1C5DC100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Playbook</a:t>
            </a:r>
          </a:p>
          <a:p>
            <a:pPr lvl="1"/>
            <a:r>
              <a:rPr lang="en-US" dirty="0"/>
              <a:t>The entry point of your automation. Files are written in YAML format that instruct Ansible on what to do.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They define an operation to be performed in the destination host. Could be installing a package or creating a directory. Files are written in YAML</a:t>
            </a:r>
          </a:p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Also known as hosts file, it’s an INI file with the list of groups of hosts that Ansible will use to run playbooks. The file includes hostnames/IPs and variables you pass to playbooks. File Name: </a:t>
            </a:r>
            <a:r>
              <a:rPr lang="en-US" dirty="0" err="1"/>
              <a:t>inventory.ini</a:t>
            </a:r>
            <a:endParaRPr lang="en-US" dirty="0"/>
          </a:p>
          <a:p>
            <a:r>
              <a:rPr lang="en-US" dirty="0"/>
              <a:t>Configuration File</a:t>
            </a:r>
          </a:p>
          <a:p>
            <a:pPr lvl="1"/>
            <a:r>
              <a:rPr lang="en-US" dirty="0"/>
              <a:t>To define a different variables for your inventory file or pass special SSH parameters. File Name: </a:t>
            </a:r>
            <a:r>
              <a:rPr lang="en-US" dirty="0" err="1"/>
              <a:t>ansible.cfg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5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E94A-7E98-A447-B071-ED2DC2AE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C913-5699-0F4E-B6AE-48E129F73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95295"/>
            <a:ext cx="5422390" cy="3633047"/>
          </a:xfrm>
        </p:spPr>
        <p:txBody>
          <a:bodyPr>
            <a:normAutofit/>
          </a:bodyPr>
          <a:lstStyle/>
          <a:p>
            <a:r>
              <a:rPr lang="en-US" dirty="0"/>
              <a:t>playbooks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-install</a:t>
            </a:r>
          </a:p>
          <a:p>
            <a:pPr lvl="2"/>
            <a:r>
              <a:rPr lang="en-US" dirty="0" err="1"/>
              <a:t>ansible.cfg</a:t>
            </a:r>
            <a:endParaRPr lang="en-US" dirty="0"/>
          </a:p>
          <a:p>
            <a:pPr lvl="2"/>
            <a:r>
              <a:rPr lang="en-US" dirty="0" err="1"/>
              <a:t>inventory.ini</a:t>
            </a:r>
            <a:endParaRPr lang="en-US" dirty="0"/>
          </a:p>
          <a:p>
            <a:pPr lvl="2"/>
            <a:r>
              <a:rPr lang="en-US" dirty="0"/>
              <a:t>playbook-</a:t>
            </a:r>
            <a:r>
              <a:rPr lang="en-US" dirty="0" err="1"/>
              <a:t>mongodb.yml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B180-FE6C-5744-BA32-26BA9057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495295"/>
            <a:ext cx="5422392" cy="3633047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-install</a:t>
            </a:r>
          </a:p>
          <a:p>
            <a:pPr lvl="2"/>
            <a:r>
              <a:rPr lang="en-US" dirty="0"/>
              <a:t>files</a:t>
            </a:r>
          </a:p>
          <a:p>
            <a:pPr lvl="3"/>
            <a:r>
              <a:rPr lang="en-US" dirty="0" err="1"/>
              <a:t>mongodb-org.repo</a:t>
            </a:r>
            <a:endParaRPr lang="en-US" dirty="0"/>
          </a:p>
          <a:p>
            <a:pPr lvl="2"/>
            <a:r>
              <a:rPr lang="en-US" dirty="0"/>
              <a:t>tasks</a:t>
            </a:r>
          </a:p>
          <a:p>
            <a:pPr lvl="3"/>
            <a:r>
              <a:rPr lang="en-US" dirty="0" err="1"/>
              <a:t>main.yml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6E124-424D-2548-8DCE-BD75AD9AE23F}"/>
              </a:ext>
            </a:extLst>
          </p:cNvPr>
          <p:cNvSpPr txBox="1"/>
          <p:nvPr/>
        </p:nvSpPr>
        <p:spPr>
          <a:xfrm>
            <a:off x="3292387" y="2240028"/>
            <a:ext cx="41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MongoDB Single Server Setup</a:t>
            </a:r>
          </a:p>
        </p:txBody>
      </p:sp>
    </p:spTree>
    <p:extLst>
      <p:ext uri="{BB962C8B-B14F-4D97-AF65-F5344CB8AC3E}">
        <p14:creationId xmlns:p14="http://schemas.microsoft.com/office/powerpoint/2010/main" val="273632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5BD0-CCEB-D047-B556-3CE087C3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Ansible.cfg</a:t>
            </a:r>
            <a:r>
              <a:rPr lang="en-US" dirty="0"/>
              <a:t> 									</a:t>
            </a:r>
            <a:r>
              <a:rPr lang="en-US" dirty="0" err="1"/>
              <a:t>Inventory.ini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955993-5893-5F42-8B9E-DD9850950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3820" y="2228003"/>
            <a:ext cx="5422392" cy="3061782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AD3245-F98E-7E4D-B51C-1F6B1D9BA9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5790" y="2228003"/>
            <a:ext cx="5321300" cy="2247900"/>
          </a:xfrm>
        </p:spPr>
      </p:pic>
    </p:spTree>
    <p:extLst>
      <p:ext uri="{BB962C8B-B14F-4D97-AF65-F5344CB8AC3E}">
        <p14:creationId xmlns:p14="http://schemas.microsoft.com/office/powerpoint/2010/main" val="293243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ABB0-D9B4-A847-BBB8-E129707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AB9-5D41-C64C-B259-F988901B7B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  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B09CBD-E6F9-D144-96B0-978443326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28002"/>
            <a:ext cx="5422392" cy="363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Takeaways</a:t>
            </a:r>
          </a:p>
          <a:p>
            <a:r>
              <a:rPr lang="en-US" dirty="0"/>
              <a:t>Ansible has built in functionality ex. yum,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systemd</a:t>
            </a:r>
            <a:r>
              <a:rPr lang="en-US" dirty="0"/>
              <a:t>, and copy</a:t>
            </a:r>
          </a:p>
          <a:p>
            <a:r>
              <a:rPr lang="en-US" dirty="0"/>
              <a:t>Ansible is readable and reusable!!!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BDC34C-F968-4E42-A19F-78704297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66290"/>
            <a:ext cx="4471501" cy="45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78EF-60DC-1B41-809F-71AB2A4F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EF56-A91B-EE46-A743-1AB96CF0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variables and hostnames</a:t>
            </a:r>
          </a:p>
          <a:p>
            <a:r>
              <a:rPr lang="en-US" dirty="0"/>
              <a:t>Directory and Service lookups</a:t>
            </a:r>
          </a:p>
          <a:p>
            <a:r>
              <a:rPr lang="en-US" dirty="0"/>
              <a:t>Integration with Jenkins and parameterized builds</a:t>
            </a:r>
          </a:p>
        </p:txBody>
      </p:sp>
    </p:spTree>
    <p:extLst>
      <p:ext uri="{BB962C8B-B14F-4D97-AF65-F5344CB8AC3E}">
        <p14:creationId xmlns:p14="http://schemas.microsoft.com/office/powerpoint/2010/main" val="289467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D98-5EE2-3F4B-AA87-A2433B0F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6A49-5411-054E-AD09-FAF61BFE4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playbooks</a:t>
            </a:r>
          </a:p>
          <a:p>
            <a:pPr lvl="1"/>
            <a:r>
              <a:rPr lang="en-US" dirty="0"/>
              <a:t>tick</a:t>
            </a:r>
          </a:p>
          <a:p>
            <a:pPr lvl="2"/>
            <a:r>
              <a:rPr lang="en-US" dirty="0" err="1"/>
              <a:t>ansible.cfg</a:t>
            </a:r>
            <a:endParaRPr lang="en-US" dirty="0"/>
          </a:p>
          <a:p>
            <a:pPr lvl="2"/>
            <a:r>
              <a:rPr lang="en-US" dirty="0" err="1"/>
              <a:t>inventory.ini</a:t>
            </a:r>
            <a:endParaRPr lang="en-US" dirty="0"/>
          </a:p>
          <a:p>
            <a:pPr lvl="2"/>
            <a:r>
              <a:rPr lang="en-US" dirty="0"/>
              <a:t>playbook-</a:t>
            </a:r>
            <a:r>
              <a:rPr lang="en-US" dirty="0" err="1"/>
              <a:t>tick.yml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A9B7C-FE57-6644-9E47-9EB6E145C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tick</a:t>
            </a:r>
          </a:p>
          <a:p>
            <a:pPr lvl="2"/>
            <a:r>
              <a:rPr lang="en-US" dirty="0"/>
              <a:t>tasks</a:t>
            </a:r>
          </a:p>
          <a:p>
            <a:pPr lvl="3"/>
            <a:r>
              <a:rPr lang="en-US" dirty="0" err="1"/>
              <a:t>chronograf.yml</a:t>
            </a:r>
            <a:endParaRPr lang="en-US" dirty="0"/>
          </a:p>
          <a:p>
            <a:pPr lvl="3"/>
            <a:r>
              <a:rPr lang="en-US" dirty="0" err="1"/>
              <a:t>docker.yml</a:t>
            </a:r>
            <a:endParaRPr lang="en-US" dirty="0"/>
          </a:p>
          <a:p>
            <a:pPr lvl="3"/>
            <a:r>
              <a:rPr lang="en-US" dirty="0" err="1"/>
              <a:t>httplistener.yml</a:t>
            </a:r>
            <a:endParaRPr lang="en-US" dirty="0"/>
          </a:p>
          <a:p>
            <a:pPr lvl="3"/>
            <a:r>
              <a:rPr lang="en-US" dirty="0" err="1"/>
              <a:t>influxdb.yml</a:t>
            </a:r>
            <a:endParaRPr lang="en-US" dirty="0"/>
          </a:p>
          <a:p>
            <a:pPr lvl="3"/>
            <a:r>
              <a:rPr lang="en-US" dirty="0"/>
              <a:t>k8s.yml</a:t>
            </a:r>
          </a:p>
          <a:p>
            <a:pPr lvl="3"/>
            <a:r>
              <a:rPr lang="en-US" dirty="0" err="1"/>
              <a:t>kapacitor.yml</a:t>
            </a:r>
            <a:endParaRPr lang="en-US" dirty="0"/>
          </a:p>
          <a:p>
            <a:pPr lvl="3"/>
            <a:r>
              <a:rPr lang="en-US" dirty="0" err="1"/>
              <a:t>main.yml</a:t>
            </a:r>
            <a:endParaRPr lang="en-US" dirty="0"/>
          </a:p>
          <a:p>
            <a:pPr lvl="3"/>
            <a:r>
              <a:rPr lang="en-US" dirty="0" err="1"/>
              <a:t>mongo.yml</a:t>
            </a:r>
            <a:endParaRPr lang="en-US" dirty="0"/>
          </a:p>
          <a:p>
            <a:pPr lvl="3"/>
            <a:r>
              <a:rPr lang="en-US" dirty="0" err="1"/>
              <a:t>telegraf.yml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21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311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Ansible</vt:lpstr>
      <vt:lpstr>Devops</vt:lpstr>
      <vt:lpstr>Ansible Basics</vt:lpstr>
      <vt:lpstr>Terminology</vt:lpstr>
      <vt:lpstr>Basic scenario</vt:lpstr>
      <vt:lpstr>  Ansible.cfg          Inventory.ini</vt:lpstr>
      <vt:lpstr>main.yml</vt:lpstr>
      <vt:lpstr>Advanced ansible</vt:lpstr>
      <vt:lpstr>Advanced scenario</vt:lpstr>
      <vt:lpstr>main.yml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Jeff Joyce</dc:creator>
  <cp:lastModifiedBy>Jeff Joyce</cp:lastModifiedBy>
  <cp:revision>4</cp:revision>
  <dcterms:created xsi:type="dcterms:W3CDTF">2019-10-09T17:24:31Z</dcterms:created>
  <dcterms:modified xsi:type="dcterms:W3CDTF">2019-10-09T22:54:45Z</dcterms:modified>
</cp:coreProperties>
</file>