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Lor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Lora-bold.fntdata"/><Relationship Id="rId16" Type="http://schemas.openxmlformats.org/officeDocument/2006/relationships/font" Target="fonts/Lora-regular.fntdata"/><Relationship Id="rId5" Type="http://schemas.openxmlformats.org/officeDocument/2006/relationships/notesMaster" Target="notesMasters/notesMaster1.xml"/><Relationship Id="rId19" Type="http://schemas.openxmlformats.org/officeDocument/2006/relationships/font" Target="fonts/Lora-boldItalic.fntdata"/><Relationship Id="rId6" Type="http://schemas.openxmlformats.org/officeDocument/2006/relationships/slide" Target="slides/slide1.xml"/><Relationship Id="rId18" Type="http://schemas.openxmlformats.org/officeDocument/2006/relationships/font" Target="fonts/Lor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219981d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219981d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2172f927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2172f927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219981db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219981db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219981db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219981db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219981db0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219981db0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ebpack.j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Webpack</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module bunder</a:t>
            </a:r>
            <a:endParaRPr/>
          </a:p>
        </p:txBody>
      </p:sp>
      <p:sp>
        <p:nvSpPr>
          <p:cNvPr id="87" name="Google Shape;87;p13"/>
          <p:cNvSpPr txBox="1"/>
          <p:nvPr/>
        </p:nvSpPr>
        <p:spPr>
          <a:xfrm>
            <a:off x="2767700" y="4415425"/>
            <a:ext cx="3882900" cy="45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u="sng">
                <a:solidFill>
                  <a:srgbClr val="FF0000"/>
                </a:solidFill>
                <a:hlinkClick r:id="rId3"/>
              </a:rPr>
              <a:t>https://webpack.js.org/</a:t>
            </a:r>
            <a:endParaRPr>
              <a:solidFill>
                <a:srgbClr val="FF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a:t>
            </a:r>
            <a:r>
              <a:rPr lang="en"/>
              <a:t> is a module bundler?</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Module bundlers are tools frontend developers used to bundle JavaScript modules into a single JavaScript files that can be executed in the browser</a:t>
            </a:r>
            <a:endParaRPr/>
          </a:p>
          <a:p>
            <a:pPr indent="0" lvl="0" marL="0" rtl="0" algn="l">
              <a:lnSpc>
                <a:spcPct val="100000"/>
              </a:lnSpc>
              <a:spcBef>
                <a:spcPts val="1600"/>
              </a:spcBef>
              <a:spcAft>
                <a:spcPts val="0"/>
              </a:spcAft>
              <a:buNone/>
            </a:pPr>
            <a:r>
              <a:rPr b="1" lang="en"/>
              <a:t>Why</a:t>
            </a:r>
            <a:r>
              <a:rPr lang="en"/>
              <a:t> do we need module bundlers?</a:t>
            </a:r>
            <a:endParaRPr/>
          </a:p>
          <a:p>
            <a:pPr indent="-342900" lvl="0" marL="457200" rtl="0" algn="l">
              <a:lnSpc>
                <a:spcPct val="100000"/>
              </a:lnSpc>
              <a:spcBef>
                <a:spcPts val="1600"/>
              </a:spcBef>
              <a:spcAft>
                <a:spcPts val="0"/>
              </a:spcAft>
              <a:buSzPts val="1800"/>
              <a:buChar char="●"/>
            </a:pPr>
            <a:r>
              <a:rPr lang="en"/>
              <a:t>Many b</a:t>
            </a:r>
            <a:r>
              <a:rPr lang="en"/>
              <a:t>rowsers do not support native module system, although it is changing.</a:t>
            </a:r>
            <a:endParaRPr/>
          </a:p>
          <a:p>
            <a:pPr indent="-342900" lvl="0" marL="457200" rtl="0" algn="l">
              <a:lnSpc>
                <a:spcPct val="100000"/>
              </a:lnSpc>
              <a:spcBef>
                <a:spcPts val="0"/>
              </a:spcBef>
              <a:spcAft>
                <a:spcPts val="0"/>
              </a:spcAft>
              <a:buSzPts val="1800"/>
              <a:buChar char="●"/>
            </a:pPr>
            <a:r>
              <a:rPr lang="en"/>
              <a:t>You have </a:t>
            </a:r>
            <a:r>
              <a:rPr i="1" lang="en"/>
              <a:t>more </a:t>
            </a:r>
            <a:r>
              <a:rPr lang="en"/>
              <a:t>control</a:t>
            </a:r>
            <a:endParaRPr/>
          </a:p>
          <a:p>
            <a:pPr indent="-317500" lvl="1" marL="914400" rtl="0" algn="l">
              <a:lnSpc>
                <a:spcPct val="100000"/>
              </a:lnSpc>
              <a:spcBef>
                <a:spcPts val="0"/>
              </a:spcBef>
              <a:spcAft>
                <a:spcPts val="0"/>
              </a:spcAft>
              <a:buSzPts val="1400"/>
              <a:buChar char="○"/>
            </a:pPr>
            <a:r>
              <a:rPr lang="en"/>
              <a:t>Creating a config file lets you define the loading order, prevents naming conflicts between files, and overall have much more control of your project</a:t>
            </a:r>
            <a:endParaRPr/>
          </a:p>
          <a:p>
            <a:pPr indent="-342900" lvl="0" marL="457200" rtl="0" algn="l">
              <a:lnSpc>
                <a:spcPct val="100000"/>
              </a:lnSpc>
              <a:spcBef>
                <a:spcPts val="0"/>
              </a:spcBef>
              <a:spcAft>
                <a:spcPts val="0"/>
              </a:spcAft>
              <a:buSzPts val="1800"/>
              <a:buChar char="●"/>
            </a:pPr>
            <a:r>
              <a:rPr lang="en"/>
              <a:t>It helps you load static assets such as your images, css, fonts, etc.</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Webpack?</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solidFill>
                  <a:srgbClr val="222222"/>
                </a:solidFill>
                <a:highlight>
                  <a:srgbClr val="FFFFFF"/>
                </a:highlight>
                <a:latin typeface="Lora"/>
                <a:ea typeface="Lora"/>
                <a:cs typeface="Lora"/>
                <a:sym typeface="Lora"/>
              </a:rPr>
              <a:t>It's one of many module bundlers for modern JavaScript applications. When webpack processes your application, it recursively builds a dependency graph that includes every module your application needs, then packages all of those modules into a small number of bundles - often only one - to be loaded by the browser.</a:t>
            </a:r>
            <a:endParaRPr>
              <a:solidFill>
                <a:srgbClr val="222222"/>
              </a:solidFill>
              <a:highlight>
                <a:srgbClr val="FFFFFF"/>
              </a:highlight>
              <a:latin typeface="Lora"/>
              <a:ea typeface="Lora"/>
              <a:cs typeface="Lora"/>
              <a:sym typeface="Lora"/>
            </a:endParaRPr>
          </a:p>
          <a:p>
            <a:pPr indent="-342900" lvl="0" marL="457200" rtl="0" algn="l">
              <a:lnSpc>
                <a:spcPct val="150000"/>
              </a:lnSpc>
              <a:spcBef>
                <a:spcPts val="0"/>
              </a:spcBef>
              <a:spcAft>
                <a:spcPts val="0"/>
              </a:spcAft>
              <a:buClr>
                <a:srgbClr val="222222"/>
              </a:buClr>
              <a:buSzPts val="1800"/>
              <a:buFont typeface="Lora"/>
              <a:buChar char="●"/>
            </a:pPr>
            <a:r>
              <a:rPr lang="en">
                <a:solidFill>
                  <a:srgbClr val="222222"/>
                </a:solidFill>
                <a:highlight>
                  <a:srgbClr val="FFFFFF"/>
                </a:highlight>
                <a:latin typeface="Lora"/>
                <a:ea typeface="Lora"/>
                <a:cs typeface="Lora"/>
                <a:sym typeface="Lora"/>
              </a:rPr>
              <a:t>Webpack basically package the dependencies into bundles that will be understood by browsers.</a:t>
            </a:r>
            <a:endParaRPr>
              <a:solidFill>
                <a:srgbClr val="222222"/>
              </a:solidFill>
              <a:highlight>
                <a:srgbClr val="FFFFFF"/>
              </a:highlight>
              <a:latin typeface="Lora"/>
              <a:ea typeface="Lora"/>
              <a:cs typeface="Lora"/>
              <a:sym typeface="Lora"/>
            </a:endParaRPr>
          </a:p>
          <a:p>
            <a:pPr indent="0" lvl="0" marL="0" rtl="0" algn="l">
              <a:lnSpc>
                <a:spcPct val="150000"/>
              </a:lnSpc>
              <a:spcBef>
                <a:spcPts val="1600"/>
              </a:spcBef>
              <a:spcAft>
                <a:spcPts val="1600"/>
              </a:spcAft>
              <a:buNone/>
            </a:pPr>
            <a:r>
              <a:t/>
            </a:r>
            <a:endParaRPr>
              <a:solidFill>
                <a:srgbClr val="222222"/>
              </a:solidFill>
              <a:highlight>
                <a:srgbClr val="FFFFFF"/>
              </a:highlight>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features of Webpack </a:t>
            </a:r>
            <a:r>
              <a:rPr lang="en" sz="2000"/>
              <a:t>(although not exclusive)</a:t>
            </a:r>
            <a:endParaRPr sz="2000"/>
          </a:p>
        </p:txBody>
      </p:sp>
      <p:sp>
        <p:nvSpPr>
          <p:cNvPr id="105" name="Google Shape;105;p16"/>
          <p:cNvSpPr txBox="1"/>
          <p:nvPr>
            <p:ph idx="1" type="body"/>
          </p:nvPr>
        </p:nvSpPr>
        <p:spPr>
          <a:xfrm>
            <a:off x="311700" y="816275"/>
            <a:ext cx="8520600" cy="35241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Char char="●"/>
            </a:pPr>
            <a:r>
              <a:rPr b="1" lang="en" sz="1200"/>
              <a:t>Bundling</a:t>
            </a:r>
            <a:r>
              <a:rPr lang="en" sz="1100"/>
              <a:t> - Transpiles with babel. Babel converts your ES6+ code to ES5, which is what browsers understand</a:t>
            </a:r>
            <a:endParaRPr sz="1100"/>
          </a:p>
          <a:p>
            <a:pPr indent="-298450" lvl="0" marL="457200" rtl="0" algn="l">
              <a:lnSpc>
                <a:spcPct val="150000"/>
              </a:lnSpc>
              <a:spcBef>
                <a:spcPts val="0"/>
              </a:spcBef>
              <a:spcAft>
                <a:spcPts val="0"/>
              </a:spcAft>
              <a:buSzPts val="1100"/>
              <a:buChar char="●"/>
            </a:pPr>
            <a:r>
              <a:rPr b="1" lang="en" sz="1200"/>
              <a:t>Tree Shaking</a:t>
            </a:r>
            <a:r>
              <a:rPr lang="en" sz="1100"/>
              <a:t> - Eliminates dead-code, such as comments</a:t>
            </a:r>
            <a:endParaRPr sz="1100"/>
          </a:p>
          <a:p>
            <a:pPr indent="-298450" lvl="0" marL="457200" rtl="0" algn="l">
              <a:lnSpc>
                <a:spcPct val="150000"/>
              </a:lnSpc>
              <a:spcBef>
                <a:spcPts val="0"/>
              </a:spcBef>
              <a:spcAft>
                <a:spcPts val="0"/>
              </a:spcAft>
              <a:buSzPts val="1100"/>
              <a:buChar char="●"/>
            </a:pPr>
            <a:r>
              <a:rPr b="1" lang="en" sz="1200"/>
              <a:t>Minification</a:t>
            </a:r>
            <a:r>
              <a:rPr lang="en" sz="1100"/>
              <a:t> - The process of minimizing your code and markup in your web pages and script files. It’s one of the main methods used to reduce load times and bandwidth usage on websites. The process dramatically improves site speed and accessibility by removing spaces, comments and reducing size of variables. By doing this, it directly translates into a better user experience. It’s also beneficial to users accessing your website through a limited data plan and who would like to save their bandwidth usage while surfing the web. </a:t>
            </a:r>
            <a:endParaRPr sz="1100"/>
          </a:p>
          <a:p>
            <a:pPr indent="-298450" lvl="0" marL="457200" rtl="0" algn="l">
              <a:lnSpc>
                <a:spcPct val="150000"/>
              </a:lnSpc>
              <a:spcBef>
                <a:spcPts val="0"/>
              </a:spcBef>
              <a:spcAft>
                <a:spcPts val="0"/>
              </a:spcAft>
              <a:buSzPts val="1100"/>
              <a:buChar char="●"/>
            </a:pPr>
            <a:r>
              <a:rPr b="1" lang="en" sz="1200"/>
              <a:t>Asset Management</a:t>
            </a:r>
            <a:r>
              <a:rPr lang="en" sz="1100"/>
              <a:t> - Instead of running task runners such as Gulp or Grunt, Webpack allows you to load static content such as images, css, fonts, etc. Also, instead of having a separate task runner to “watch” for changes, Webpack is able to hot load (Hot Module Replacement - </a:t>
            </a:r>
            <a:r>
              <a:rPr b="1" lang="en" sz="1100"/>
              <a:t>HMR</a:t>
            </a:r>
            <a:r>
              <a:rPr lang="en" sz="1100"/>
              <a:t>) the changes utilizing loaders. </a:t>
            </a:r>
            <a:endParaRPr sz="1100"/>
          </a:p>
          <a:p>
            <a:pPr indent="-298450" lvl="1" marL="914400" rtl="0" algn="l">
              <a:lnSpc>
                <a:spcPct val="150000"/>
              </a:lnSpc>
              <a:spcBef>
                <a:spcPts val="0"/>
              </a:spcBef>
              <a:spcAft>
                <a:spcPts val="0"/>
              </a:spcAft>
              <a:buSzPts val="1100"/>
              <a:buChar char="○"/>
            </a:pPr>
            <a:r>
              <a:rPr lang="en" sz="1100"/>
              <a:t>Ex: If you’re using Sass, you can add a loader to convert Sass into CSS, which is understood by the browsers.</a:t>
            </a:r>
            <a:endParaRPr sz="1100"/>
          </a:p>
          <a:p>
            <a:pPr indent="0" lvl="0" marL="0" rtl="0" algn="l">
              <a:lnSpc>
                <a:spcPct val="150000"/>
              </a:lnSpc>
              <a:spcBef>
                <a:spcPts val="1600"/>
              </a:spcBef>
              <a:spcAft>
                <a:spcPts val="1600"/>
              </a:spcAft>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1268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Concepts </a:t>
            </a:r>
            <a:r>
              <a:rPr lang="en" sz="1200"/>
              <a:t>*Note: As of 4.0.0, webpack does NOT require a config file, but it’s recommended*</a:t>
            </a:r>
            <a:endParaRPr sz="1200"/>
          </a:p>
        </p:txBody>
      </p:sp>
      <p:sp>
        <p:nvSpPr>
          <p:cNvPr id="111" name="Google Shape;111;p17"/>
          <p:cNvSpPr txBox="1"/>
          <p:nvPr>
            <p:ph idx="1" type="body"/>
          </p:nvPr>
        </p:nvSpPr>
        <p:spPr>
          <a:xfrm>
            <a:off x="311700" y="734675"/>
            <a:ext cx="8520600" cy="404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Entry - The entry point to kick off the app - default is `</a:t>
            </a:r>
            <a:r>
              <a:rPr lang="en" sz="1200">
                <a:solidFill>
                  <a:srgbClr val="2B3A42"/>
                </a:solidFill>
                <a:latin typeface="Courier New"/>
                <a:ea typeface="Courier New"/>
                <a:cs typeface="Courier New"/>
                <a:sym typeface="Courier New"/>
              </a:rPr>
              <a:t>./src/index.js</a:t>
            </a:r>
            <a:r>
              <a:rPr lang="en"/>
              <a:t>`</a:t>
            </a:r>
            <a:endParaRPr/>
          </a:p>
          <a:p>
            <a:pPr indent="-342900" lvl="0" marL="457200" rtl="0" algn="l">
              <a:spcBef>
                <a:spcPts val="0"/>
              </a:spcBef>
              <a:spcAft>
                <a:spcPts val="0"/>
              </a:spcAft>
              <a:buSzPts val="1800"/>
              <a:buChar char="●"/>
            </a:pPr>
            <a:r>
              <a:rPr lang="en"/>
              <a:t>Output - Where to create the bundled files - default is `</a:t>
            </a:r>
            <a:r>
              <a:rPr lang="en" sz="1200">
                <a:solidFill>
                  <a:srgbClr val="2B3A42"/>
                </a:solidFill>
                <a:latin typeface="Courier New"/>
                <a:ea typeface="Courier New"/>
                <a:cs typeface="Courier New"/>
                <a:sym typeface="Courier New"/>
              </a:rPr>
              <a:t>./dist</a:t>
            </a:r>
            <a:r>
              <a:rPr lang="en"/>
              <a:t>`</a:t>
            </a:r>
            <a:endParaRPr/>
          </a:p>
          <a:p>
            <a:pPr indent="-342900" lvl="0" marL="457200" rtl="0" algn="l">
              <a:spcBef>
                <a:spcPts val="0"/>
              </a:spcBef>
              <a:spcAft>
                <a:spcPts val="0"/>
              </a:spcAft>
              <a:buSzPts val="1800"/>
              <a:buChar char="●"/>
            </a:pPr>
            <a:r>
              <a:rPr lang="en"/>
              <a:t>Loaders - </a:t>
            </a:r>
            <a:r>
              <a:rPr lang="en" sz="1400"/>
              <a:t>Out of the box, Webpack only understand JS and JSON. Loaders allow webpack to process other types of files and convert them into valid modules.</a:t>
            </a:r>
            <a:endParaRPr sz="1400"/>
          </a:p>
          <a:p>
            <a:pPr indent="-317500" lvl="1" marL="914400" rtl="0" algn="l">
              <a:spcBef>
                <a:spcPts val="0"/>
              </a:spcBef>
              <a:spcAft>
                <a:spcPts val="0"/>
              </a:spcAft>
              <a:buSzPts val="1400"/>
              <a:buChar char="○"/>
            </a:pPr>
            <a:r>
              <a:rPr lang="en"/>
              <a:t>`</a:t>
            </a:r>
            <a:r>
              <a:rPr lang="en" sz="1200">
                <a:solidFill>
                  <a:srgbClr val="2B3A42"/>
                </a:solidFill>
                <a:latin typeface="Courier New"/>
                <a:ea typeface="Courier New"/>
                <a:cs typeface="Courier New"/>
                <a:sym typeface="Courier New"/>
              </a:rPr>
              <a:t>test</a:t>
            </a:r>
            <a:r>
              <a:rPr lang="en"/>
              <a:t>` - defines which file or files should be transformed, by extension. Written in Regex (Regular Expression)</a:t>
            </a:r>
            <a:endParaRPr/>
          </a:p>
          <a:p>
            <a:pPr indent="-317500" lvl="1" marL="914400" rtl="0" algn="l">
              <a:spcBef>
                <a:spcPts val="0"/>
              </a:spcBef>
              <a:spcAft>
                <a:spcPts val="0"/>
              </a:spcAft>
              <a:buSzPts val="1400"/>
              <a:buChar char="○"/>
            </a:pPr>
            <a:r>
              <a:rPr lang="en"/>
              <a:t>`</a:t>
            </a:r>
            <a:r>
              <a:rPr lang="en" sz="1200">
                <a:solidFill>
                  <a:srgbClr val="2B3A42"/>
                </a:solidFill>
                <a:latin typeface="Courier New"/>
                <a:ea typeface="Courier New"/>
                <a:cs typeface="Courier New"/>
                <a:sym typeface="Courier New"/>
              </a:rPr>
              <a:t>use</a:t>
            </a:r>
            <a:r>
              <a:rPr lang="en"/>
              <a:t>` - defines which loader should be used to the transforming.</a:t>
            </a:r>
            <a:endParaRPr/>
          </a:p>
          <a:p>
            <a:pPr indent="-342900" lvl="0" marL="457200" rtl="0" algn="l">
              <a:spcBef>
                <a:spcPts val="0"/>
              </a:spcBef>
              <a:spcAft>
                <a:spcPts val="0"/>
              </a:spcAft>
              <a:buSzPts val="1800"/>
              <a:buChar char="●"/>
            </a:pPr>
            <a:r>
              <a:rPr lang="en"/>
              <a:t>Plugins - </a:t>
            </a:r>
            <a:r>
              <a:rPr lang="en" sz="1400"/>
              <a:t>While loaders are used to transform certain types of modules, plugins can be leveraged to perform a wider range of tasks like bundle optimization, asset management and injection of environment variables.</a:t>
            </a:r>
            <a:endParaRPr sz="1400"/>
          </a:p>
          <a:p>
            <a:pPr indent="-342900" lvl="0" marL="457200" rtl="0" algn="l">
              <a:spcBef>
                <a:spcPts val="0"/>
              </a:spcBef>
              <a:spcAft>
                <a:spcPts val="0"/>
              </a:spcAft>
              <a:buSzPts val="1800"/>
              <a:buChar char="●"/>
            </a:pPr>
            <a:r>
              <a:rPr lang="en"/>
              <a:t>Mode - </a:t>
            </a:r>
            <a:r>
              <a:rPr lang="en" sz="1400"/>
              <a:t>By setting the mode parameter to either development, production or none, you can enable webpack's built-in optimizations that correspond to each environment. The default value is production. This is achievable through package.json scripts.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time!</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