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655" autoAdjust="0"/>
  </p:normalViewPr>
  <p:slideViewPr>
    <p:cSldViewPr snapToGrid="0">
      <p:cViewPr varScale="1">
        <p:scale>
          <a:sx n="103" d="100"/>
          <a:sy n="103" d="100"/>
        </p:scale>
        <p:origin x="780"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credit+approva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rstudio-pubs-static.s3.amazonaws.com/73039_9946de135c0a49daa7a0a9eda4a67a72.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5370261" cy="2128042"/>
          </a:xfrm>
        </p:spPr>
        <p:txBody>
          <a:bodyPr/>
          <a:lstStyle/>
          <a:p>
            <a:r>
              <a:rPr lang="en-US" dirty="0"/>
              <a:t>Credit card approval predictor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Supervised Machine Learning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(3)</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We have successfully taken care of the missing values present in the numeric columns. There are still some missing values to be imputed for columns 0, 1, 3, 4, 5, 6 and 13. All of these columns contain non-numeric data, and this is why the mean imputation strategy would not work here. This needs a different treatment.</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We are going to impute these missing values with the most frequent values as present in the respective columns. This is good practice when it comes to imputing missing values for categorical data in general.</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EEC00C46-B945-7F68-FDE0-2BF75657E2EA}"/>
              </a:ext>
            </a:extLst>
          </p:cNvPr>
          <p:cNvSpPr txBox="1"/>
          <p:nvPr/>
        </p:nvSpPr>
        <p:spPr>
          <a:xfrm>
            <a:off x="1219977" y="3723428"/>
            <a:ext cx="10405966" cy="3108543"/>
          </a:xfrm>
          <a:prstGeom prst="rect">
            <a:avLst/>
          </a:prstGeom>
          <a:noFill/>
        </p:spPr>
        <p:txBody>
          <a:bodyPr wrap="square">
            <a:spAutoFit/>
          </a:bodyPr>
          <a:lstStyle/>
          <a:p>
            <a:r>
              <a:rPr lang="en-US" sz="1400" dirty="0">
                <a:solidFill>
                  <a:srgbClr val="FF0000"/>
                </a:solidFill>
              </a:rPr>
              <a:t>for col in </a:t>
            </a:r>
            <a:r>
              <a:rPr lang="en-US" sz="1400" dirty="0" err="1">
                <a:solidFill>
                  <a:srgbClr val="FF0000"/>
                </a:solidFill>
              </a:rPr>
              <a:t>cc_apps_train.columns</a:t>
            </a:r>
            <a:r>
              <a:rPr lang="en-US" sz="1400" dirty="0">
                <a:solidFill>
                  <a:srgbClr val="FF0000"/>
                </a:solidFill>
              </a:rPr>
              <a:t>: </a:t>
            </a:r>
            <a:r>
              <a:rPr lang="en-US" sz="1400" dirty="0">
                <a:solidFill>
                  <a:srgbClr val="00B0F0"/>
                </a:solidFill>
              </a:rPr>
              <a:t># Iterate over each column of </a:t>
            </a:r>
            <a:r>
              <a:rPr lang="en-US" sz="1400" dirty="0" err="1">
                <a:solidFill>
                  <a:srgbClr val="00B0F0"/>
                </a:solidFill>
              </a:rPr>
              <a:t>cc_apps_train</a:t>
            </a:r>
            <a:endParaRPr lang="en-US" sz="1400" dirty="0">
              <a:solidFill>
                <a:srgbClr val="00B0F0"/>
              </a:solidFill>
            </a:endParaRPr>
          </a:p>
          <a:p>
            <a:endParaRPr lang="en-US" sz="1400" dirty="0">
              <a:solidFill>
                <a:srgbClr val="FF0000"/>
              </a:solidFill>
            </a:endParaRPr>
          </a:p>
          <a:p>
            <a:r>
              <a:rPr lang="en-US" sz="1400" dirty="0">
                <a:solidFill>
                  <a:srgbClr val="FF0000"/>
                </a:solidFill>
              </a:rPr>
              <a:t>    if </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dtypes</a:t>
            </a:r>
            <a:r>
              <a:rPr lang="en-US" sz="1400" dirty="0">
                <a:solidFill>
                  <a:srgbClr val="FF0000"/>
                </a:solidFill>
              </a:rPr>
              <a:t> == 'object': </a:t>
            </a:r>
            <a:r>
              <a:rPr lang="en-US" sz="1400" dirty="0">
                <a:solidFill>
                  <a:srgbClr val="00B0F0"/>
                </a:solidFill>
              </a:rPr>
              <a:t># Check if the column is of object type</a:t>
            </a:r>
          </a:p>
          <a:p>
            <a:r>
              <a:rPr lang="en-US" sz="1400" dirty="0">
                <a:solidFill>
                  <a:srgbClr val="FF0000"/>
                </a:solidFill>
              </a:rPr>
              <a:t>        </a:t>
            </a:r>
            <a:r>
              <a:rPr lang="en-US" sz="1400" dirty="0">
                <a:solidFill>
                  <a:srgbClr val="00B0F0"/>
                </a:solidFill>
              </a:rPr>
              <a:t># Impute with the most frequent value</a:t>
            </a:r>
          </a:p>
          <a:p>
            <a:r>
              <a:rPr lang="en-US" sz="1400" dirty="0">
                <a:solidFill>
                  <a:srgbClr val="00B0F0"/>
                </a:solidFill>
              </a:rPr>
              <a:t>        # The </a:t>
            </a:r>
            <a:r>
              <a:rPr lang="en-US" sz="1400" dirty="0" err="1">
                <a:solidFill>
                  <a:srgbClr val="00B0F0"/>
                </a:solidFill>
              </a:rPr>
              <a:t>value_counts</a:t>
            </a:r>
            <a:r>
              <a:rPr lang="en-US" sz="1400" dirty="0">
                <a:solidFill>
                  <a:srgbClr val="00B0F0"/>
                </a:solidFill>
              </a:rPr>
              <a:t>() function returns a Series that contain counts of unique values. It returns an object that will be in </a:t>
            </a:r>
          </a:p>
          <a:p>
            <a:r>
              <a:rPr lang="en-US" sz="1400" dirty="0">
                <a:solidFill>
                  <a:srgbClr val="00B0F0"/>
                </a:solidFill>
              </a:rPr>
              <a:t>        # descending order so that its first element will be the most frequently-occurred element.</a:t>
            </a:r>
          </a:p>
          <a:p>
            <a:r>
              <a:rPr lang="en-US" sz="1400" dirty="0">
                <a:solidFill>
                  <a:srgbClr val="FF0000"/>
                </a:solidFill>
              </a:rPr>
              <a:t>        </a:t>
            </a:r>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endParaRPr lang="en-US" sz="1400" dirty="0">
              <a:solidFill>
                <a:srgbClr val="FF0000"/>
              </a:solidFill>
            </a:endParaRPr>
          </a:p>
          <a:p>
            <a:r>
              <a:rPr lang="en-US" sz="1400" dirty="0">
                <a:solidFill>
                  <a:srgbClr val="FF0000"/>
                </a:solidFill>
              </a:rPr>
              <a:t># Count the number of </a:t>
            </a:r>
            <a:r>
              <a:rPr lang="en-US" sz="1400" dirty="0" err="1">
                <a:solidFill>
                  <a:srgbClr val="FF0000"/>
                </a:solidFill>
              </a:rPr>
              <a:t>NaNs</a:t>
            </a:r>
            <a:r>
              <a:rPr lang="en-US" sz="1400" dirty="0">
                <a:solidFill>
                  <a:srgbClr val="FF0000"/>
                </a:solidFill>
              </a:rPr>
              <a:t> in the dataset and print the counts to verify</a:t>
            </a:r>
          </a:p>
          <a:p>
            <a:r>
              <a:rPr lang="en-US" sz="1400" dirty="0">
                <a:solidFill>
                  <a:srgbClr val="FF0000"/>
                </a:solidFill>
              </a:rPr>
              <a:t>print(</a:t>
            </a:r>
            <a:r>
              <a:rPr lang="en-US" sz="1400" dirty="0" err="1">
                <a:solidFill>
                  <a:srgbClr val="FF0000"/>
                </a:solidFill>
              </a:rPr>
              <a:t>cc_apps_train.isnull</a:t>
            </a:r>
            <a:r>
              <a:rPr lang="en-US" sz="1400" dirty="0">
                <a:solidFill>
                  <a:srgbClr val="FF0000"/>
                </a:solidFill>
              </a:rPr>
              <a:t>().sum()) </a:t>
            </a:r>
          </a:p>
          <a:p>
            <a:r>
              <a:rPr lang="en-US" sz="1400" dirty="0">
                <a:solidFill>
                  <a:srgbClr val="FF0000"/>
                </a:solidFill>
              </a:rPr>
              <a:t>print(</a:t>
            </a:r>
            <a:r>
              <a:rPr lang="en-US" sz="1400" dirty="0" err="1">
                <a:solidFill>
                  <a:srgbClr val="FF0000"/>
                </a:solidFill>
              </a:rPr>
              <a:t>cc_apps_test.isnull</a:t>
            </a:r>
            <a:r>
              <a:rPr lang="en-US" sz="1400" dirty="0">
                <a:solidFill>
                  <a:srgbClr val="FF0000"/>
                </a:solidFill>
              </a:rPr>
              <a:t>().sum())</a:t>
            </a:r>
          </a:p>
          <a:p>
            <a:r>
              <a:rPr lang="en-US" sz="1400" dirty="0">
                <a:solidFill>
                  <a:srgbClr val="00B0F0"/>
                </a:solidFill>
              </a:rPr>
              <a:t># At this point, there is no missing values.</a:t>
            </a:r>
          </a:p>
          <a:p>
            <a:endParaRPr lang="en-US" sz="1400" dirty="0">
              <a:solidFill>
                <a:srgbClr val="FF0000"/>
              </a:solidFill>
            </a:endParaRPr>
          </a:p>
        </p:txBody>
      </p:sp>
    </p:spTree>
    <p:extLst>
      <p:ext uri="{BB962C8B-B14F-4D97-AF65-F5344CB8AC3E}">
        <p14:creationId xmlns:p14="http://schemas.microsoft.com/office/powerpoint/2010/main" val="300626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The missing values are now successfully handled. </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There is still some minor but essential data preprocessing needed before we proceed towards building our machine learning model. We are going to divide these remaining preprocessing steps into two main tasks:</a:t>
            </a:r>
          </a:p>
          <a:p>
            <a:pPr lvl="1"/>
            <a:r>
              <a:rPr lang="en-US" sz="1600" b="0" i="0" dirty="0">
                <a:solidFill>
                  <a:srgbClr val="000000"/>
                </a:solidFill>
                <a:effectLst/>
                <a:highlight>
                  <a:srgbClr val="FFFF00"/>
                </a:highlight>
                <a:latin typeface="Helvetica Neue"/>
              </a:rPr>
              <a:t>Convert the non-numeric data into numeric.</a:t>
            </a:r>
          </a:p>
          <a:p>
            <a:pPr lvl="1"/>
            <a:r>
              <a:rPr lang="en-US" sz="1600" b="0" i="0" dirty="0">
                <a:solidFill>
                  <a:srgbClr val="000000"/>
                </a:solidFill>
                <a:effectLst/>
                <a:highlight>
                  <a:srgbClr val="FFFF00"/>
                </a:highlight>
                <a:latin typeface="Helvetica Neue"/>
              </a:rPr>
              <a:t>Scale the feature values to a uniform range.</a:t>
            </a:r>
          </a:p>
          <a:p>
            <a:r>
              <a:rPr lang="en-US" sz="1600" b="0" i="0" dirty="0">
                <a:solidFill>
                  <a:srgbClr val="000000"/>
                </a:solidFill>
                <a:effectLst/>
                <a:latin typeface="Helvetica Neue"/>
              </a:rPr>
              <a:t>First, we will be converting all the non-numeric values into numeric ones. We do this because not only it results in a faster computation but also many machine learning models the data to be in a strictly numeric format. We will do this by using the </a:t>
            </a:r>
            <a:r>
              <a:rPr lang="en-US" sz="1600" b="0" i="0" dirty="0" err="1">
                <a:solidFill>
                  <a:srgbClr val="000000"/>
                </a:solidFill>
                <a:effectLst/>
                <a:latin typeface="Helvetica Neue"/>
              </a:rPr>
              <a:t>get_dummies</a:t>
            </a:r>
            <a:r>
              <a:rPr lang="en-US" sz="1600" b="0" i="0" dirty="0">
                <a:solidFill>
                  <a:srgbClr val="000000"/>
                </a:solidFill>
                <a:effectLst/>
                <a:latin typeface="Helvetica Neue"/>
              </a:rPr>
              <a:t>() method from pandas.</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pic>
        <p:nvPicPr>
          <p:cNvPr id="8" name="Graphic 7" descr="Badge Tick with solid fill">
            <a:extLst>
              <a:ext uri="{FF2B5EF4-FFF2-40B4-BE49-F238E27FC236}">
                <a16:creationId xmlns:a16="http://schemas.microsoft.com/office/drawing/2014/main" id="{4CABAA98-38E0-8DD6-0BE7-27E1AD591C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4439" y="1917441"/>
            <a:ext cx="723122" cy="723122"/>
          </a:xfrm>
          <a:prstGeom prst="rect">
            <a:avLst/>
          </a:prstGeom>
        </p:spPr>
      </p:pic>
      <p:sp>
        <p:nvSpPr>
          <p:cNvPr id="11" name="TextBox 10">
            <a:extLst>
              <a:ext uri="{FF2B5EF4-FFF2-40B4-BE49-F238E27FC236}">
                <a16:creationId xmlns:a16="http://schemas.microsoft.com/office/drawing/2014/main" id="{F38ABBF7-D387-9EB0-1EBA-5D11303E604A}"/>
              </a:ext>
            </a:extLst>
          </p:cNvPr>
          <p:cNvSpPr txBox="1"/>
          <p:nvPr/>
        </p:nvSpPr>
        <p:spPr>
          <a:xfrm>
            <a:off x="1068355" y="4756727"/>
            <a:ext cx="6610739" cy="1600438"/>
          </a:xfrm>
          <a:prstGeom prst="rect">
            <a:avLst/>
          </a:prstGeom>
          <a:noFill/>
        </p:spPr>
        <p:txBody>
          <a:bodyPr wrap="square">
            <a:spAutoFit/>
          </a:bodyPr>
          <a:lstStyle/>
          <a:p>
            <a:r>
              <a:rPr lang="en-US" sz="1400" dirty="0">
                <a:solidFill>
                  <a:srgbClr val="FF0000"/>
                </a:solidFill>
              </a:rPr>
              <a:t># Convert the categorical features in the train and test sets independently</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cc_apps_train</a:t>
            </a:r>
            <a:r>
              <a:rPr lang="en-US" sz="1400" dirty="0">
                <a:solidFill>
                  <a:srgbClr val="FF0000"/>
                </a:solidFill>
              </a:rPr>
              <a: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cc_apps_test</a:t>
            </a:r>
            <a:r>
              <a:rPr lang="en-US" sz="1400" dirty="0">
                <a:solidFill>
                  <a:srgbClr val="FF0000"/>
                </a:solidFill>
              </a:rPr>
              <a:t>)</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a:solidFill>
                  <a:srgbClr val="FF0000"/>
                </a:solidFill>
              </a:rPr>
              <a:t># Reindex the columns of the test set aligning with the train set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cc_apps_test.reindex</a:t>
            </a:r>
            <a:r>
              <a:rPr lang="en-US" sz="1400" dirty="0">
                <a:solidFill>
                  <a:srgbClr val="FF0000"/>
                </a:solidFill>
              </a:rPr>
              <a:t>(columns=</a:t>
            </a:r>
            <a:r>
              <a:rPr lang="en-US" sz="1400" dirty="0" err="1">
                <a:solidFill>
                  <a:srgbClr val="FF0000"/>
                </a:solidFill>
              </a:rPr>
              <a:t>cc_apps_train.columns</a:t>
            </a:r>
            <a:r>
              <a:rPr lang="en-US" sz="1400" dirty="0">
                <a:solidFill>
                  <a:srgbClr val="FF0000"/>
                </a:solidFill>
              </a:rPr>
              <a:t>, </a:t>
            </a:r>
            <a:r>
              <a:rPr lang="en-US" sz="1400" dirty="0" err="1">
                <a:solidFill>
                  <a:srgbClr val="FF0000"/>
                </a:solidFill>
              </a:rPr>
              <a:t>fill_value</a:t>
            </a:r>
            <a:r>
              <a:rPr lang="en-US" sz="1400" dirty="0">
                <a:solidFill>
                  <a:srgbClr val="FF0000"/>
                </a:solidFill>
              </a:rPr>
              <a:t>=0)</a:t>
            </a:r>
          </a:p>
        </p:txBody>
      </p:sp>
    </p:spTree>
    <p:extLst>
      <p:ext uri="{BB962C8B-B14F-4D97-AF65-F5344CB8AC3E}">
        <p14:creationId xmlns:p14="http://schemas.microsoft.com/office/powerpoint/2010/main" val="406269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33FCFE-529C-BA1F-7C6C-FC22D934BE2A}"/>
              </a:ext>
            </a:extLst>
          </p:cNvPr>
          <p:cNvSpPr>
            <a:spLocks noGrp="1"/>
          </p:cNvSpPr>
          <p:nvPr>
            <p:ph type="dt" sz="half" idx="10"/>
          </p:nvPr>
        </p:nvSpPr>
        <p:spPr/>
        <p:txBody>
          <a:bodyPr/>
          <a:lstStyle/>
          <a:p>
            <a:r>
              <a:rPr lang="en-US" dirty="0"/>
              <a:t>2023</a:t>
            </a:r>
          </a:p>
          <a:p>
            <a:endParaRPr lang="en-US" dirty="0"/>
          </a:p>
        </p:txBody>
      </p:sp>
      <p:sp>
        <p:nvSpPr>
          <p:cNvPr id="6" name="Slide Number Placeholder 5">
            <a:extLst>
              <a:ext uri="{FF2B5EF4-FFF2-40B4-BE49-F238E27FC236}">
                <a16:creationId xmlns:a16="http://schemas.microsoft.com/office/drawing/2014/main" id="{BC6231FC-0D83-5526-646F-719F29D256E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ABE412FD-ECD5-85FC-CB58-91AADAF5A06D}"/>
              </a:ext>
            </a:extLst>
          </p:cNvPr>
          <p:cNvPicPr>
            <a:picLocks noChangeAspect="1"/>
          </p:cNvPicPr>
          <p:nvPr/>
        </p:nvPicPr>
        <p:blipFill>
          <a:blip r:embed="rId2"/>
          <a:stretch>
            <a:fillRect/>
          </a:stretch>
        </p:blipFill>
        <p:spPr>
          <a:xfrm>
            <a:off x="966799" y="1335685"/>
            <a:ext cx="5579538" cy="2478159"/>
          </a:xfrm>
          <a:prstGeom prst="rect">
            <a:avLst/>
          </a:prstGeom>
        </p:spPr>
      </p:pic>
      <p:pic>
        <p:nvPicPr>
          <p:cNvPr id="9" name="Picture 8">
            <a:extLst>
              <a:ext uri="{FF2B5EF4-FFF2-40B4-BE49-F238E27FC236}">
                <a16:creationId xmlns:a16="http://schemas.microsoft.com/office/drawing/2014/main" id="{13EA2E62-BEF8-9592-1F5C-A5F0A53D737B}"/>
              </a:ext>
            </a:extLst>
          </p:cNvPr>
          <p:cNvPicPr>
            <a:picLocks noChangeAspect="1"/>
          </p:cNvPicPr>
          <p:nvPr/>
        </p:nvPicPr>
        <p:blipFill>
          <a:blip r:embed="rId3"/>
          <a:stretch>
            <a:fillRect/>
          </a:stretch>
        </p:blipFill>
        <p:spPr>
          <a:xfrm>
            <a:off x="966799" y="34558"/>
            <a:ext cx="5262465" cy="1061291"/>
          </a:xfrm>
          <a:prstGeom prst="rect">
            <a:avLst/>
          </a:prstGeom>
        </p:spPr>
      </p:pic>
      <p:pic>
        <p:nvPicPr>
          <p:cNvPr id="11" name="Picture 10">
            <a:extLst>
              <a:ext uri="{FF2B5EF4-FFF2-40B4-BE49-F238E27FC236}">
                <a16:creationId xmlns:a16="http://schemas.microsoft.com/office/drawing/2014/main" id="{6CBCF9AB-F2AF-86C4-ED9B-3FF2B76F85C2}"/>
              </a:ext>
            </a:extLst>
          </p:cNvPr>
          <p:cNvPicPr>
            <a:picLocks noChangeAspect="1"/>
          </p:cNvPicPr>
          <p:nvPr/>
        </p:nvPicPr>
        <p:blipFill>
          <a:blip r:embed="rId4"/>
          <a:stretch>
            <a:fillRect/>
          </a:stretch>
        </p:blipFill>
        <p:spPr>
          <a:xfrm>
            <a:off x="1032528" y="4053680"/>
            <a:ext cx="5590025" cy="2478159"/>
          </a:xfrm>
          <a:prstGeom prst="rect">
            <a:avLst/>
          </a:prstGeom>
        </p:spPr>
      </p:pic>
      <p:sp>
        <p:nvSpPr>
          <p:cNvPr id="12" name="TextBox 11">
            <a:extLst>
              <a:ext uri="{FF2B5EF4-FFF2-40B4-BE49-F238E27FC236}">
                <a16:creationId xmlns:a16="http://schemas.microsoft.com/office/drawing/2014/main" id="{492685BF-42D0-E477-DF36-E7F7C58F42F8}"/>
              </a:ext>
            </a:extLst>
          </p:cNvPr>
          <p:cNvSpPr txBox="1"/>
          <p:nvPr/>
        </p:nvSpPr>
        <p:spPr>
          <a:xfrm>
            <a:off x="15077" y="3035258"/>
            <a:ext cx="1094659" cy="338554"/>
          </a:xfrm>
          <a:prstGeom prst="rect">
            <a:avLst/>
          </a:prstGeom>
          <a:noFill/>
        </p:spPr>
        <p:txBody>
          <a:bodyPr wrap="none" rtlCol="0">
            <a:spAutoFit/>
          </a:bodyPr>
          <a:lstStyle/>
          <a:p>
            <a:r>
              <a:rPr lang="en-US" sz="1600" dirty="0"/>
              <a:t>Train data</a:t>
            </a:r>
          </a:p>
        </p:txBody>
      </p:sp>
      <p:sp>
        <p:nvSpPr>
          <p:cNvPr id="13" name="TextBox 12">
            <a:extLst>
              <a:ext uri="{FF2B5EF4-FFF2-40B4-BE49-F238E27FC236}">
                <a16:creationId xmlns:a16="http://schemas.microsoft.com/office/drawing/2014/main" id="{4D84D074-0ABF-929A-CA9E-FADE471347F8}"/>
              </a:ext>
            </a:extLst>
          </p:cNvPr>
          <p:cNvSpPr txBox="1"/>
          <p:nvPr/>
        </p:nvSpPr>
        <p:spPr>
          <a:xfrm>
            <a:off x="0" y="4932483"/>
            <a:ext cx="1013291" cy="338554"/>
          </a:xfrm>
          <a:prstGeom prst="rect">
            <a:avLst/>
          </a:prstGeom>
          <a:noFill/>
        </p:spPr>
        <p:txBody>
          <a:bodyPr wrap="none" rtlCol="0">
            <a:spAutoFit/>
          </a:bodyPr>
          <a:lstStyle/>
          <a:p>
            <a:r>
              <a:rPr lang="en-US" sz="1600" dirty="0"/>
              <a:t>Test data</a:t>
            </a:r>
          </a:p>
        </p:txBody>
      </p:sp>
      <p:pic>
        <p:nvPicPr>
          <p:cNvPr id="15" name="Picture 14">
            <a:extLst>
              <a:ext uri="{FF2B5EF4-FFF2-40B4-BE49-F238E27FC236}">
                <a16:creationId xmlns:a16="http://schemas.microsoft.com/office/drawing/2014/main" id="{427BE595-F2B0-85A1-14BE-9EA305E90178}"/>
              </a:ext>
            </a:extLst>
          </p:cNvPr>
          <p:cNvPicPr>
            <a:picLocks noChangeAspect="1"/>
          </p:cNvPicPr>
          <p:nvPr/>
        </p:nvPicPr>
        <p:blipFill>
          <a:blip r:embed="rId5"/>
          <a:stretch>
            <a:fillRect/>
          </a:stretch>
        </p:blipFill>
        <p:spPr>
          <a:xfrm>
            <a:off x="6880640" y="4058810"/>
            <a:ext cx="4993866" cy="2297540"/>
          </a:xfrm>
          <a:prstGeom prst="rect">
            <a:avLst/>
          </a:prstGeom>
        </p:spPr>
      </p:pic>
      <p:sp>
        <p:nvSpPr>
          <p:cNvPr id="16" name="TextBox 15">
            <a:extLst>
              <a:ext uri="{FF2B5EF4-FFF2-40B4-BE49-F238E27FC236}">
                <a16:creationId xmlns:a16="http://schemas.microsoft.com/office/drawing/2014/main" id="{BFC8BF2E-38CE-0843-2E8F-FC1AC8EF59B4}"/>
              </a:ext>
            </a:extLst>
          </p:cNvPr>
          <p:cNvSpPr txBox="1"/>
          <p:nvPr/>
        </p:nvSpPr>
        <p:spPr>
          <a:xfrm>
            <a:off x="7839940" y="3324353"/>
            <a:ext cx="3604513" cy="369332"/>
          </a:xfrm>
          <a:prstGeom prst="rect">
            <a:avLst/>
          </a:prstGeom>
          <a:noFill/>
        </p:spPr>
        <p:txBody>
          <a:bodyPr wrap="none" rtlCol="0">
            <a:spAutoFit/>
          </a:bodyPr>
          <a:lstStyle/>
          <a:p>
            <a:r>
              <a:rPr lang="en-US" dirty="0"/>
              <a:t>Test data after columns alignment</a:t>
            </a:r>
          </a:p>
        </p:txBody>
      </p:sp>
    </p:spTree>
    <p:extLst>
      <p:ext uri="{BB962C8B-B14F-4D97-AF65-F5344CB8AC3E}">
        <p14:creationId xmlns:p14="http://schemas.microsoft.com/office/powerpoint/2010/main" val="265682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are only left with one final preprocessing step of scaling before we can fit a machine learning model to the data.</a:t>
            </a:r>
          </a:p>
          <a:p>
            <a:endParaRPr lang="en-US" sz="1600" b="0" i="0" dirty="0">
              <a:solidFill>
                <a:srgbClr val="000000"/>
              </a:solidFill>
              <a:effectLst/>
              <a:latin typeface="Helvetica Neue"/>
            </a:endParaRPr>
          </a:p>
          <a:p>
            <a:r>
              <a:rPr lang="en-US" sz="1600" b="0" i="0" dirty="0">
                <a:solidFill>
                  <a:srgbClr val="000000"/>
                </a:solidFill>
                <a:effectLst/>
                <a:latin typeface="Helvetica Neue"/>
              </a:rPr>
              <a:t>Now, let's try to understand what these scaled values mean in the real world. Let's use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as an example. The credit score of a person is their creditworthiness based on their credit history. The higher this number, the more financially trustworthy a person is considered to be. So, a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of 1 is the highest since </a:t>
            </a:r>
            <a:r>
              <a:rPr lang="en-US" sz="1600" b="0" i="0" dirty="0">
                <a:solidFill>
                  <a:srgbClr val="000000"/>
                </a:solidFill>
                <a:effectLst/>
                <a:highlight>
                  <a:srgbClr val="FFFF00"/>
                </a:highlight>
                <a:latin typeface="Helvetica Neue"/>
              </a:rPr>
              <a:t>we're rescaling all the values to the range of 0-1</a:t>
            </a:r>
            <a:r>
              <a:rPr lang="en-US" sz="1600" b="0" i="0" dirty="0">
                <a:solidFill>
                  <a:srgbClr val="000000"/>
                </a:solidFill>
                <a:effectLst/>
                <a:latin typeface="Helvetica Neue"/>
              </a:rPr>
              <a:t>.</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9" name="TextBox 8">
            <a:extLst>
              <a:ext uri="{FF2B5EF4-FFF2-40B4-BE49-F238E27FC236}">
                <a16:creationId xmlns:a16="http://schemas.microsoft.com/office/drawing/2014/main" id="{5C586632-C8AA-4195-178F-50E41EF37077}"/>
              </a:ext>
            </a:extLst>
          </p:cNvPr>
          <p:cNvSpPr txBox="1"/>
          <p:nvPr/>
        </p:nvSpPr>
        <p:spPr>
          <a:xfrm>
            <a:off x="1322616" y="4076699"/>
            <a:ext cx="6561752" cy="2462213"/>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MinMaxScaler</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sklearn.preprocessing</a:t>
            </a:r>
            <a:r>
              <a:rPr lang="en-US" sz="1400" dirty="0">
                <a:solidFill>
                  <a:srgbClr val="FF0000"/>
                </a:solidFill>
              </a:rPr>
              <a:t> import </a:t>
            </a:r>
            <a:r>
              <a:rPr lang="en-US" sz="1400" dirty="0" err="1">
                <a:solidFill>
                  <a:srgbClr val="FF0000"/>
                </a:solidFill>
              </a:rPr>
              <a:t>MinMaxScaler</a:t>
            </a:r>
            <a:endParaRPr lang="en-US" sz="1400" dirty="0">
              <a:solidFill>
                <a:srgbClr val="FF0000"/>
              </a:solidFill>
            </a:endParaRPr>
          </a:p>
          <a:p>
            <a:endParaRPr lang="en-US" sz="1400" dirty="0">
              <a:solidFill>
                <a:srgbClr val="FF0000"/>
              </a:solidFill>
            </a:endParaRPr>
          </a:p>
          <a:p>
            <a:r>
              <a:rPr lang="en-US" sz="1400" dirty="0">
                <a:solidFill>
                  <a:srgbClr val="00B0F0"/>
                </a:solidFill>
              </a:rPr>
              <a:t># Segregate features and labels into separate variables</a:t>
            </a:r>
          </a:p>
          <a:p>
            <a:r>
              <a:rPr lang="en-US" sz="1400" dirty="0" err="1">
                <a:solidFill>
                  <a:srgbClr val="FF0000"/>
                </a:solidFill>
              </a:rPr>
              <a:t>X_train</a:t>
            </a:r>
            <a:r>
              <a:rPr lang="en-US" sz="1400" dirty="0">
                <a:solidFill>
                  <a:srgbClr val="FF0000"/>
                </a:solidFill>
              </a:rPr>
              <a:t>, </a:t>
            </a:r>
            <a:r>
              <a:rPr lang="en-US" sz="1400" dirty="0" err="1">
                <a:solidFill>
                  <a:srgbClr val="FF0000"/>
                </a:solidFill>
              </a:rPr>
              <a:t>y_train</a:t>
            </a:r>
            <a:r>
              <a:rPr lang="en-US" sz="1400" dirty="0">
                <a:solidFill>
                  <a:srgbClr val="FF0000"/>
                </a:solidFill>
              </a:rPr>
              <a:t> = </a:t>
            </a:r>
            <a:r>
              <a:rPr lang="en-US" sz="1400" dirty="0" err="1">
                <a:solidFill>
                  <a:srgbClr val="FF0000"/>
                </a:solidFill>
              </a:rPr>
              <a:t>cc_apps_train.iloc</a:t>
            </a:r>
            <a:r>
              <a:rPr lang="en-US" sz="1400" dirty="0">
                <a:solidFill>
                  <a:srgbClr val="FF0000"/>
                </a:solidFill>
              </a:rPr>
              <a:t>[:, :-1].values, </a:t>
            </a:r>
            <a:r>
              <a:rPr lang="en-US" sz="1400" dirty="0" err="1">
                <a:solidFill>
                  <a:srgbClr val="FF0000"/>
                </a:solidFill>
              </a:rPr>
              <a:t>cc_apps_train.iloc</a:t>
            </a:r>
            <a:r>
              <a:rPr lang="en-US" sz="1400" dirty="0">
                <a:solidFill>
                  <a:srgbClr val="FF0000"/>
                </a:solidFill>
              </a:rPr>
              <a:t>[:, [-1]].values</a:t>
            </a:r>
          </a:p>
          <a:p>
            <a:r>
              <a:rPr lang="en-US" sz="1400" dirty="0" err="1">
                <a:solidFill>
                  <a:srgbClr val="FF0000"/>
                </a:solidFill>
              </a:rPr>
              <a:t>X_test</a:t>
            </a:r>
            <a:r>
              <a:rPr lang="en-US" sz="1400" dirty="0">
                <a:solidFill>
                  <a:srgbClr val="FF0000"/>
                </a:solidFill>
              </a:rPr>
              <a:t>, </a:t>
            </a:r>
            <a:r>
              <a:rPr lang="en-US" sz="1400" dirty="0" err="1">
                <a:solidFill>
                  <a:srgbClr val="FF0000"/>
                </a:solidFill>
              </a:rPr>
              <a:t>y_test</a:t>
            </a:r>
            <a:r>
              <a:rPr lang="en-US" sz="1400" dirty="0">
                <a:solidFill>
                  <a:srgbClr val="FF0000"/>
                </a:solidFill>
              </a:rPr>
              <a:t> = </a:t>
            </a:r>
            <a:r>
              <a:rPr lang="en-US" sz="1400" dirty="0" err="1">
                <a:solidFill>
                  <a:srgbClr val="FF0000"/>
                </a:solidFill>
              </a:rPr>
              <a:t>cc_apps_test.iloc</a:t>
            </a:r>
            <a:r>
              <a:rPr lang="en-US" sz="1400" dirty="0">
                <a:solidFill>
                  <a:srgbClr val="FF0000"/>
                </a:solidFill>
              </a:rPr>
              <a:t>[:, :-1].values, </a:t>
            </a:r>
            <a:r>
              <a:rPr lang="en-US" sz="1400" dirty="0" err="1">
                <a:solidFill>
                  <a:srgbClr val="FF0000"/>
                </a:solidFill>
              </a:rPr>
              <a:t>cc_apps_test.iloc</a:t>
            </a:r>
            <a:r>
              <a:rPr lang="en-US" sz="1400" dirty="0">
                <a:solidFill>
                  <a:srgbClr val="FF0000"/>
                </a:solidFill>
              </a:rPr>
              <a:t>[:, [-1]].values</a:t>
            </a:r>
          </a:p>
          <a:p>
            <a:endParaRPr lang="en-US" sz="1400" dirty="0">
              <a:solidFill>
                <a:srgbClr val="FF0000"/>
              </a:solidFill>
            </a:endParaRPr>
          </a:p>
          <a:p>
            <a:r>
              <a:rPr lang="en-US" sz="1400" dirty="0">
                <a:solidFill>
                  <a:srgbClr val="00B0F0"/>
                </a:solidFill>
              </a:rPr>
              <a:t># Instantiate </a:t>
            </a:r>
            <a:r>
              <a:rPr lang="en-US" sz="1400" dirty="0" err="1">
                <a:solidFill>
                  <a:srgbClr val="00B0F0"/>
                </a:solidFill>
              </a:rPr>
              <a:t>MinMaxScaler</a:t>
            </a:r>
            <a:r>
              <a:rPr lang="en-US" sz="1400" dirty="0">
                <a:solidFill>
                  <a:srgbClr val="00B0F0"/>
                </a:solidFill>
              </a:rPr>
              <a:t> and use it to rescale </a:t>
            </a:r>
            <a:r>
              <a:rPr lang="en-US" sz="1400" dirty="0" err="1">
                <a:solidFill>
                  <a:srgbClr val="00B0F0"/>
                </a:solidFill>
              </a:rPr>
              <a:t>X_train</a:t>
            </a:r>
            <a:r>
              <a:rPr lang="en-US" sz="1400" dirty="0">
                <a:solidFill>
                  <a:srgbClr val="00B0F0"/>
                </a:solidFill>
              </a:rPr>
              <a:t> and </a:t>
            </a:r>
            <a:r>
              <a:rPr lang="en-US" sz="1400" dirty="0" err="1">
                <a:solidFill>
                  <a:srgbClr val="00B0F0"/>
                </a:solidFill>
              </a:rPr>
              <a:t>X_test</a:t>
            </a:r>
            <a:endParaRPr lang="en-US" sz="1400" dirty="0">
              <a:solidFill>
                <a:srgbClr val="00B0F0"/>
              </a:solidFill>
            </a:endParaRPr>
          </a:p>
          <a:p>
            <a:r>
              <a:rPr lang="en-US" sz="1400" dirty="0">
                <a:solidFill>
                  <a:srgbClr val="FF0000"/>
                </a:solidFill>
              </a:rPr>
              <a:t>scaler = </a:t>
            </a:r>
            <a:r>
              <a:rPr lang="en-US" sz="1400" dirty="0" err="1">
                <a:solidFill>
                  <a:srgbClr val="FF0000"/>
                </a:solidFill>
              </a:rPr>
              <a:t>MinMaxScaler</a:t>
            </a:r>
            <a:r>
              <a:rPr lang="en-US" sz="1400" dirty="0">
                <a:solidFill>
                  <a:srgbClr val="FF0000"/>
                </a:solidFill>
              </a:rPr>
              <a:t>(</a:t>
            </a:r>
            <a:r>
              <a:rPr lang="en-US" sz="1400" dirty="0" err="1">
                <a:solidFill>
                  <a:srgbClr val="FF0000"/>
                </a:solidFill>
              </a:rPr>
              <a:t>feature_range</a:t>
            </a:r>
            <a:r>
              <a:rPr lang="en-US" sz="1400" dirty="0">
                <a:solidFill>
                  <a:srgbClr val="FF0000"/>
                </a:solidFill>
              </a:rPr>
              <a:t>=(0, 1))</a:t>
            </a:r>
          </a:p>
          <a:p>
            <a:r>
              <a:rPr lang="en-US" sz="1400" dirty="0" err="1">
                <a:solidFill>
                  <a:srgbClr val="FF0000"/>
                </a:solidFill>
              </a:rPr>
              <a:t>rescaledX_train</a:t>
            </a:r>
            <a:r>
              <a:rPr lang="en-US" sz="1400" dirty="0">
                <a:solidFill>
                  <a:srgbClr val="FF0000"/>
                </a:solidFill>
              </a:rPr>
              <a:t> = </a:t>
            </a:r>
            <a:r>
              <a:rPr lang="en-US" sz="1400" dirty="0" err="1">
                <a:solidFill>
                  <a:srgbClr val="FF0000"/>
                </a:solidFill>
              </a:rPr>
              <a:t>scaler.fit_transform</a:t>
            </a:r>
            <a:r>
              <a:rPr lang="en-US" sz="1400" dirty="0">
                <a:solidFill>
                  <a:srgbClr val="FF0000"/>
                </a:solidFill>
              </a:rPr>
              <a:t>(</a:t>
            </a:r>
            <a:r>
              <a:rPr lang="en-US" sz="1400" dirty="0" err="1">
                <a:solidFill>
                  <a:srgbClr val="FF0000"/>
                </a:solidFill>
              </a:rPr>
              <a:t>X_train</a:t>
            </a:r>
            <a:r>
              <a:rPr lang="en-US" sz="1400" dirty="0">
                <a:solidFill>
                  <a:srgbClr val="FF0000"/>
                </a:solidFill>
              </a:rPr>
              <a:t>)</a:t>
            </a:r>
          </a:p>
          <a:p>
            <a:r>
              <a:rPr lang="en-US" sz="1400" dirty="0" err="1">
                <a:solidFill>
                  <a:srgbClr val="FF0000"/>
                </a:solidFill>
              </a:rPr>
              <a:t>rescaledX_test</a:t>
            </a:r>
            <a:r>
              <a:rPr lang="en-US" sz="1400" dirty="0">
                <a:solidFill>
                  <a:srgbClr val="FF0000"/>
                </a:solidFill>
              </a:rPr>
              <a:t> = </a:t>
            </a:r>
            <a:r>
              <a:rPr lang="en-US" sz="1400" dirty="0" err="1">
                <a:solidFill>
                  <a:srgbClr val="FF0000"/>
                </a:solidFill>
              </a:rPr>
              <a:t>scaler.transform</a:t>
            </a:r>
            <a:r>
              <a:rPr lang="en-US" sz="1400" dirty="0">
                <a:solidFill>
                  <a:srgbClr val="FF0000"/>
                </a:solidFill>
              </a:rPr>
              <a:t>(</a:t>
            </a:r>
            <a:r>
              <a:rPr lang="en-US" sz="1400" dirty="0" err="1">
                <a:solidFill>
                  <a:srgbClr val="FF0000"/>
                </a:solidFill>
              </a:rPr>
              <a:t>X_test</a:t>
            </a:r>
            <a:r>
              <a:rPr lang="en-US" sz="1400" dirty="0">
                <a:solidFill>
                  <a:srgbClr val="FF0000"/>
                </a:solidFill>
              </a:rPr>
              <a:t>)</a:t>
            </a:r>
          </a:p>
        </p:txBody>
      </p:sp>
    </p:spTree>
    <p:extLst>
      <p:ext uri="{BB962C8B-B14F-4D97-AF65-F5344CB8AC3E}">
        <p14:creationId xmlns:p14="http://schemas.microsoft.com/office/powerpoint/2010/main" val="77142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6: Fit the model</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1636541"/>
            <a:ext cx="10515600" cy="3775214"/>
          </a:xfrm>
        </p:spPr>
        <p:txBody>
          <a:bodyPr>
            <a:normAutofit/>
          </a:bodyPr>
          <a:lstStyle/>
          <a:p>
            <a:r>
              <a:rPr lang="en-US" sz="1600" b="0" i="0" dirty="0">
                <a:solidFill>
                  <a:srgbClr val="000000"/>
                </a:solidFill>
                <a:effectLst/>
                <a:latin typeface="Helvetica Neue"/>
              </a:rPr>
              <a:t>Essentially, predicting if a credit card application will be approved or not is a classification task. According to UCI, our dataset contains more instances that correspond to "Denied" status than instances corresponding to "Approved" status. Specifically, out of 690 instances, there are 383 (55.5%) applications that got denied and 307 (44.5%) applications that got approved.</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This gives us a benchmark. A good machine learning model should be able to accurately predict the status of the applications with respect to these statistics.</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Which model should we pick? A question to ask is: are the features that affect the credit card approval decision process correlated with each other? We can measure correlation. Because of this correlation, we'll take advantage of the fact that generalized linear models perform well in these cases. Let’s use a Logistic Regression model (a generalized linear model).</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7" name="TextBox 6">
            <a:extLst>
              <a:ext uri="{FF2B5EF4-FFF2-40B4-BE49-F238E27FC236}">
                <a16:creationId xmlns:a16="http://schemas.microsoft.com/office/drawing/2014/main" id="{80C9B7BA-CCF2-9764-182E-0D3A9A1B26C4}"/>
              </a:ext>
            </a:extLst>
          </p:cNvPr>
          <p:cNvSpPr txBox="1"/>
          <p:nvPr/>
        </p:nvSpPr>
        <p:spPr>
          <a:xfrm>
            <a:off x="1490565" y="4905593"/>
            <a:ext cx="8857083" cy="1815882"/>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LogisticRegression</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sklearn.linear_model</a:t>
            </a:r>
            <a:r>
              <a:rPr lang="en-US" sz="1400" dirty="0">
                <a:solidFill>
                  <a:srgbClr val="FF0000"/>
                </a:solidFill>
              </a:rPr>
              <a:t> import </a:t>
            </a:r>
            <a:r>
              <a:rPr lang="en-US" sz="1400" dirty="0" err="1">
                <a:solidFill>
                  <a:srgbClr val="FF0000"/>
                </a:solidFill>
              </a:rPr>
              <a:t>LogisticRegression</a:t>
            </a:r>
            <a:endParaRPr lang="en-US" sz="1400" dirty="0">
              <a:solidFill>
                <a:srgbClr val="FF0000"/>
              </a:solidFill>
            </a:endParaRPr>
          </a:p>
          <a:p>
            <a:endParaRPr lang="en-US" sz="1400" dirty="0">
              <a:solidFill>
                <a:srgbClr val="FF0000"/>
              </a:solidFill>
            </a:endParaRPr>
          </a:p>
          <a:p>
            <a:r>
              <a:rPr lang="en-US" sz="1400" dirty="0">
                <a:solidFill>
                  <a:srgbClr val="00B0F0"/>
                </a:solidFill>
              </a:rPr>
              <a:t># Instantiate a </a:t>
            </a:r>
            <a:r>
              <a:rPr lang="en-US" sz="1400" dirty="0" err="1">
                <a:solidFill>
                  <a:srgbClr val="00B0F0"/>
                </a:solidFill>
              </a:rPr>
              <a:t>LogisticRegression</a:t>
            </a:r>
            <a:r>
              <a:rPr lang="en-US" sz="1400" dirty="0">
                <a:solidFill>
                  <a:srgbClr val="00B0F0"/>
                </a:solidFill>
              </a:rPr>
              <a:t> classifier with default parameter values</a:t>
            </a:r>
          </a:p>
          <a:p>
            <a:r>
              <a:rPr lang="en-US" sz="1400" dirty="0" err="1">
                <a:solidFill>
                  <a:srgbClr val="FF0000"/>
                </a:solidFill>
              </a:rPr>
              <a:t>logreg</a:t>
            </a:r>
            <a:r>
              <a:rPr lang="en-US" sz="1400" dirty="0">
                <a:solidFill>
                  <a:srgbClr val="FF0000"/>
                </a:solidFill>
              </a:rPr>
              <a:t> = </a:t>
            </a:r>
            <a:r>
              <a:rPr lang="en-US" sz="1400" dirty="0" err="1">
                <a:solidFill>
                  <a:srgbClr val="FF0000"/>
                </a:solidFill>
              </a:rPr>
              <a:t>LogisticRegression</a:t>
            </a:r>
            <a:r>
              <a:rPr lang="en-US" sz="1400" dirty="0">
                <a:solidFill>
                  <a:srgbClr val="FF0000"/>
                </a:solidFill>
              </a:rPr>
              <a:t>()</a:t>
            </a:r>
          </a:p>
          <a:p>
            <a:endParaRPr lang="en-US" sz="1400" dirty="0">
              <a:solidFill>
                <a:srgbClr val="FF0000"/>
              </a:solidFill>
            </a:endParaRPr>
          </a:p>
          <a:p>
            <a:r>
              <a:rPr lang="en-US" sz="1400" dirty="0">
                <a:solidFill>
                  <a:srgbClr val="00B0F0"/>
                </a:solidFill>
              </a:rPr>
              <a:t># Fit </a:t>
            </a:r>
            <a:r>
              <a:rPr lang="en-US" sz="1400" dirty="0" err="1">
                <a:solidFill>
                  <a:srgbClr val="00B0F0"/>
                </a:solidFill>
              </a:rPr>
              <a:t>logreg</a:t>
            </a:r>
            <a:r>
              <a:rPr lang="en-US" sz="1400" dirty="0">
                <a:solidFill>
                  <a:srgbClr val="00B0F0"/>
                </a:solidFill>
              </a:rPr>
              <a:t> to the train set</a:t>
            </a:r>
          </a:p>
          <a:p>
            <a:r>
              <a:rPr lang="en-US" sz="1400" dirty="0" err="1">
                <a:solidFill>
                  <a:srgbClr val="FF0000"/>
                </a:solidFill>
              </a:rPr>
              <a:t>logreg.fit</a:t>
            </a:r>
            <a:r>
              <a:rPr lang="en-US" sz="1400" dirty="0">
                <a:solidFill>
                  <a:srgbClr val="FF0000"/>
                </a:solidFill>
              </a:rPr>
              <a:t>(</a:t>
            </a:r>
            <a:r>
              <a:rPr lang="en-US" sz="1400" dirty="0" err="1">
                <a:solidFill>
                  <a:srgbClr val="FF0000"/>
                </a:solidFill>
              </a:rPr>
              <a:t>rescaledX_train,y_train</a:t>
            </a:r>
            <a:r>
              <a:rPr lang="en-US" sz="1400" dirty="0">
                <a:solidFill>
                  <a:srgbClr val="FF0000"/>
                </a:solidFill>
              </a:rPr>
              <a:t>)</a:t>
            </a:r>
          </a:p>
        </p:txBody>
      </p:sp>
    </p:spTree>
    <p:extLst>
      <p:ext uri="{BB962C8B-B14F-4D97-AF65-F5344CB8AC3E}">
        <p14:creationId xmlns:p14="http://schemas.microsoft.com/office/powerpoint/2010/main" val="138808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7: Make the predictions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92693"/>
            <a:ext cx="10515600" cy="3219061"/>
          </a:xfrm>
        </p:spPr>
        <p:txBody>
          <a:bodyPr>
            <a:normAutofit/>
          </a:bodyPr>
          <a:lstStyle/>
          <a:p>
            <a:r>
              <a:rPr lang="en-US" sz="1600" b="0" i="0" dirty="0">
                <a:solidFill>
                  <a:srgbClr val="000000"/>
                </a:solidFill>
                <a:effectLst/>
                <a:latin typeface="Helvetica Neue"/>
              </a:rPr>
              <a:t>We will now evaluate our model on the test set with respect to </a:t>
            </a:r>
            <a:r>
              <a:rPr lang="en-US" sz="1600" b="0" i="0" dirty="0">
                <a:solidFill>
                  <a:srgbClr val="000000"/>
                </a:solidFill>
                <a:effectLst/>
                <a:highlight>
                  <a:srgbClr val="FFFF00"/>
                </a:highlight>
                <a:latin typeface="Helvetica Neue"/>
              </a:rPr>
              <a:t>classification accuracy</a:t>
            </a:r>
            <a:r>
              <a:rPr lang="en-US" sz="1600" b="0" i="0" dirty="0">
                <a:solidFill>
                  <a:srgbClr val="000000"/>
                </a:solidFill>
                <a:effectLst/>
                <a:latin typeface="Helvetica Neue"/>
              </a:rPr>
              <a:t>. But we will also take a look the model's </a:t>
            </a:r>
            <a:r>
              <a:rPr lang="en-US" sz="1600" b="0" i="0" dirty="0">
                <a:solidFill>
                  <a:srgbClr val="000000"/>
                </a:solidFill>
                <a:effectLst/>
                <a:highlight>
                  <a:srgbClr val="FFFF00"/>
                </a:highlight>
                <a:latin typeface="Helvetica Neue"/>
              </a:rPr>
              <a:t>confusion matrix</a:t>
            </a:r>
            <a:r>
              <a:rPr lang="en-US" sz="1600" b="0" i="0" dirty="0">
                <a:solidFill>
                  <a:srgbClr val="000000"/>
                </a:solidFill>
                <a:effectLst/>
                <a:latin typeface="Helvetica Neue"/>
              </a:rPr>
              <a:t>. In the case of predicting credit card applications, it is important to see if our machine learning model is equally capable of predicting approved and denied status, in line with the frequency of these labels in our original dataset. </a:t>
            </a:r>
          </a:p>
          <a:p>
            <a:r>
              <a:rPr lang="en-US" sz="1600" b="0" i="0" dirty="0">
                <a:solidFill>
                  <a:srgbClr val="000000"/>
                </a:solidFill>
                <a:effectLst/>
                <a:latin typeface="Helvetica Neue"/>
              </a:rPr>
              <a:t>If our model is not performing well in this aspect, then it might end up approving the application that should have been approved. The confusion matrix helps us to view our model's performance from these aspects.</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8" name="TextBox 7">
            <a:extLst>
              <a:ext uri="{FF2B5EF4-FFF2-40B4-BE49-F238E27FC236}">
                <a16:creationId xmlns:a16="http://schemas.microsoft.com/office/drawing/2014/main" id="{C9BE2EB2-8659-FB26-25CB-1D486E95938F}"/>
              </a:ext>
            </a:extLst>
          </p:cNvPr>
          <p:cNvSpPr txBox="1"/>
          <p:nvPr/>
        </p:nvSpPr>
        <p:spPr>
          <a:xfrm>
            <a:off x="1574541" y="3896333"/>
            <a:ext cx="7718750" cy="2893100"/>
          </a:xfrm>
          <a:prstGeom prst="rect">
            <a:avLst/>
          </a:prstGeom>
          <a:noFill/>
        </p:spPr>
        <p:txBody>
          <a:bodyPr wrap="square">
            <a:spAutoFit/>
          </a:bodyPr>
          <a:lstStyle/>
          <a:p>
            <a:r>
              <a:rPr lang="en-US" sz="1600" dirty="0">
                <a:solidFill>
                  <a:srgbClr val="00B0F0"/>
                </a:solidFill>
              </a:rPr>
              <a:t># Import </a:t>
            </a:r>
            <a:r>
              <a:rPr lang="en-US" sz="1600" dirty="0" err="1">
                <a:solidFill>
                  <a:srgbClr val="00B0F0"/>
                </a:solidFill>
              </a:rPr>
              <a:t>confusion_matrix</a:t>
            </a:r>
            <a:endParaRPr lang="en-US" sz="1600" dirty="0">
              <a:solidFill>
                <a:srgbClr val="00B0F0"/>
              </a:solidFill>
            </a:endParaRPr>
          </a:p>
          <a:p>
            <a:r>
              <a:rPr lang="en-US" sz="1600" dirty="0">
                <a:solidFill>
                  <a:srgbClr val="FF0000"/>
                </a:solidFill>
              </a:rPr>
              <a:t>from </a:t>
            </a:r>
            <a:r>
              <a:rPr lang="en-US" sz="1600" dirty="0" err="1">
                <a:solidFill>
                  <a:srgbClr val="FF0000"/>
                </a:solidFill>
              </a:rPr>
              <a:t>sklearn.metrics</a:t>
            </a:r>
            <a:r>
              <a:rPr lang="en-US" sz="1600" dirty="0">
                <a:solidFill>
                  <a:srgbClr val="FF0000"/>
                </a:solidFill>
              </a:rPr>
              <a:t> import </a:t>
            </a:r>
            <a:r>
              <a:rPr lang="en-US" sz="1600" dirty="0" err="1">
                <a:solidFill>
                  <a:srgbClr val="FF0000"/>
                </a:solidFill>
              </a:rPr>
              <a:t>confusion_matrix</a:t>
            </a:r>
            <a:endParaRPr lang="en-US" sz="1600" dirty="0">
              <a:solidFill>
                <a:srgbClr val="FF0000"/>
              </a:solidFill>
            </a:endParaRPr>
          </a:p>
          <a:p>
            <a:endParaRPr lang="en-US" sz="1600" dirty="0">
              <a:solidFill>
                <a:srgbClr val="FF0000"/>
              </a:solidFill>
            </a:endParaRPr>
          </a:p>
          <a:p>
            <a:r>
              <a:rPr lang="en-US" sz="1600" dirty="0">
                <a:solidFill>
                  <a:srgbClr val="00B0F0"/>
                </a:solidFill>
              </a:rPr>
              <a:t># Use </a:t>
            </a:r>
            <a:r>
              <a:rPr lang="en-US" sz="1600" dirty="0" err="1">
                <a:solidFill>
                  <a:srgbClr val="00B0F0"/>
                </a:solidFill>
              </a:rPr>
              <a:t>logreg</a:t>
            </a:r>
            <a:r>
              <a:rPr lang="en-US" sz="1600" dirty="0">
                <a:solidFill>
                  <a:srgbClr val="00B0F0"/>
                </a:solidFill>
              </a:rPr>
              <a:t> to predict instances from the test set and store it</a:t>
            </a:r>
          </a:p>
          <a:p>
            <a:r>
              <a:rPr lang="en-US" sz="1600" dirty="0" err="1">
                <a:solidFill>
                  <a:srgbClr val="FF0000"/>
                </a:solidFill>
              </a:rPr>
              <a:t>y_pred</a:t>
            </a:r>
            <a:r>
              <a:rPr lang="en-US" sz="1600" dirty="0">
                <a:solidFill>
                  <a:srgbClr val="FF0000"/>
                </a:solidFill>
              </a:rPr>
              <a:t> = </a:t>
            </a:r>
            <a:r>
              <a:rPr lang="en-US" sz="1600" dirty="0" err="1">
                <a:solidFill>
                  <a:srgbClr val="FF0000"/>
                </a:solidFill>
              </a:rPr>
              <a:t>logreg.predict</a:t>
            </a:r>
            <a:r>
              <a:rPr lang="en-US" sz="1600" dirty="0">
                <a:solidFill>
                  <a:srgbClr val="FF0000"/>
                </a:solidFill>
              </a:rPr>
              <a:t>(</a:t>
            </a:r>
            <a:r>
              <a:rPr lang="en-US" sz="1600" dirty="0" err="1">
                <a:solidFill>
                  <a:srgbClr val="FF0000"/>
                </a:solidFill>
              </a:rPr>
              <a:t>rescaledX_test</a:t>
            </a:r>
            <a:r>
              <a:rPr lang="en-US" sz="1600" dirty="0">
                <a:solidFill>
                  <a:srgbClr val="FF0000"/>
                </a:solidFill>
              </a:rPr>
              <a:t>)</a:t>
            </a:r>
          </a:p>
          <a:p>
            <a:endParaRPr lang="en-US" sz="1600" dirty="0">
              <a:solidFill>
                <a:srgbClr val="FF0000"/>
              </a:solidFill>
            </a:endParaRPr>
          </a:p>
          <a:p>
            <a:r>
              <a:rPr lang="en-US" sz="1600" dirty="0">
                <a:solidFill>
                  <a:srgbClr val="00B0F0"/>
                </a:solidFill>
              </a:rPr>
              <a:t># Get the accuracy score of </a:t>
            </a:r>
            <a:r>
              <a:rPr lang="en-US" sz="1600" dirty="0" err="1">
                <a:solidFill>
                  <a:srgbClr val="00B0F0"/>
                </a:solidFill>
              </a:rPr>
              <a:t>logreg</a:t>
            </a:r>
            <a:r>
              <a:rPr lang="en-US" sz="1600" dirty="0">
                <a:solidFill>
                  <a:srgbClr val="00B0F0"/>
                </a:solidFill>
              </a:rPr>
              <a:t> model and print it</a:t>
            </a:r>
          </a:p>
          <a:p>
            <a:r>
              <a:rPr lang="en-US" sz="1600" dirty="0">
                <a:solidFill>
                  <a:srgbClr val="FF0000"/>
                </a:solidFill>
              </a:rPr>
              <a:t>print("Accuracy of logistic regression classifier: ", </a:t>
            </a:r>
            <a:r>
              <a:rPr lang="en-US" sz="1600" dirty="0" err="1">
                <a:solidFill>
                  <a:srgbClr val="FF0000"/>
                </a:solidFill>
              </a:rPr>
              <a:t>logreg.score</a:t>
            </a:r>
            <a:r>
              <a:rPr lang="en-US" sz="1600" dirty="0">
                <a:solidFill>
                  <a:srgbClr val="FF0000"/>
                </a:solidFill>
              </a:rPr>
              <a:t>(</a:t>
            </a:r>
            <a:r>
              <a:rPr lang="en-US" sz="1600" dirty="0" err="1">
                <a:solidFill>
                  <a:srgbClr val="FF0000"/>
                </a:solidFill>
              </a:rPr>
              <a:t>rescaledX_test,y_test</a:t>
            </a:r>
            <a:r>
              <a:rPr lang="en-US" sz="1600" dirty="0">
                <a:solidFill>
                  <a:srgbClr val="FF0000"/>
                </a:solidFill>
              </a:rPr>
              <a:t>))</a:t>
            </a:r>
          </a:p>
          <a:p>
            <a:endParaRPr lang="en-US" sz="1600" dirty="0">
              <a:solidFill>
                <a:srgbClr val="FF0000"/>
              </a:solidFill>
            </a:endParaRPr>
          </a:p>
          <a:p>
            <a:r>
              <a:rPr lang="en-US" sz="1600" dirty="0">
                <a:solidFill>
                  <a:srgbClr val="00B0F0"/>
                </a:solidFill>
              </a:rPr>
              <a:t># Print the confusion matrix of the </a:t>
            </a:r>
            <a:r>
              <a:rPr lang="en-US" sz="1600" dirty="0" err="1">
                <a:solidFill>
                  <a:srgbClr val="00B0F0"/>
                </a:solidFill>
              </a:rPr>
              <a:t>logreg</a:t>
            </a:r>
            <a:r>
              <a:rPr lang="en-US" sz="1600" dirty="0">
                <a:solidFill>
                  <a:srgbClr val="00B0F0"/>
                </a:solidFill>
              </a:rPr>
              <a:t> model</a:t>
            </a:r>
          </a:p>
          <a:p>
            <a:r>
              <a:rPr lang="en-US" sz="1600" dirty="0" err="1">
                <a:solidFill>
                  <a:srgbClr val="FF0000"/>
                </a:solidFill>
              </a:rPr>
              <a:t>confusion_matrix</a:t>
            </a:r>
            <a:r>
              <a:rPr lang="en-US" sz="1600" dirty="0">
                <a:solidFill>
                  <a:srgbClr val="FF0000"/>
                </a:solidFill>
              </a:rPr>
              <a:t>(</a:t>
            </a:r>
            <a:r>
              <a:rPr lang="en-US" sz="1600" dirty="0" err="1">
                <a:solidFill>
                  <a:srgbClr val="FF0000"/>
                </a:solidFill>
              </a:rPr>
              <a:t>y_test,y_pred</a:t>
            </a:r>
            <a:r>
              <a:rPr lang="en-US" sz="1600" dirty="0">
                <a:solidFill>
                  <a:srgbClr val="FF0000"/>
                </a:solidFill>
              </a:rPr>
              <a:t>)</a:t>
            </a:r>
          </a:p>
        </p:txBody>
      </p:sp>
      <p:pic>
        <p:nvPicPr>
          <p:cNvPr id="10" name="Picture 9">
            <a:extLst>
              <a:ext uri="{FF2B5EF4-FFF2-40B4-BE49-F238E27FC236}">
                <a16:creationId xmlns:a16="http://schemas.microsoft.com/office/drawing/2014/main" id="{8272B00D-8064-0DF4-609C-22AF13AFEB19}"/>
              </a:ext>
            </a:extLst>
          </p:cNvPr>
          <p:cNvPicPr>
            <a:picLocks noChangeAspect="1"/>
          </p:cNvPicPr>
          <p:nvPr/>
        </p:nvPicPr>
        <p:blipFill>
          <a:blip r:embed="rId2"/>
          <a:stretch>
            <a:fillRect/>
          </a:stretch>
        </p:blipFill>
        <p:spPr>
          <a:xfrm>
            <a:off x="7651570" y="4017631"/>
            <a:ext cx="4058349" cy="701301"/>
          </a:xfrm>
          <a:prstGeom prst="rect">
            <a:avLst/>
          </a:prstGeom>
        </p:spPr>
      </p:pic>
    </p:spTree>
    <p:extLst>
      <p:ext uri="{BB962C8B-B14F-4D97-AF65-F5344CB8AC3E}">
        <p14:creationId xmlns:p14="http://schemas.microsoft.com/office/powerpoint/2010/main" val="169205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sz="3600" b="1" dirty="0"/>
              <a:t>FINAL TASKs (2 DAYS)</a:t>
            </a:r>
            <a:br>
              <a:rPr lang="en-US" sz="3600" b="1" dirty="0"/>
            </a:br>
            <a:br>
              <a:rPr lang="en-US" dirty="0"/>
            </a:br>
            <a:r>
              <a:rPr lang="en-US" dirty="0"/>
              <a:t>Deadline: SUNDAY, 1 OCT 2023 (Midnight)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dirty="0">
                <a:solidFill>
                  <a:srgbClr val="000000"/>
                </a:solidFill>
                <a:latin typeface="Helvetica Neue"/>
              </a:rPr>
              <a:t>TASK 1: </a:t>
            </a:r>
          </a:p>
          <a:p>
            <a:pPr lvl="1"/>
            <a:r>
              <a:rPr lang="en-US" sz="1600" dirty="0">
                <a:solidFill>
                  <a:srgbClr val="000000"/>
                </a:solidFill>
                <a:latin typeface="Helvetica Neue"/>
              </a:rPr>
              <a:t>Change an ML model to KNN and see how KNN performs. Try to find the best k.</a:t>
            </a:r>
          </a:p>
          <a:p>
            <a:endParaRPr lang="en-US" sz="1600" b="0" i="0" dirty="0">
              <a:solidFill>
                <a:srgbClr val="000000"/>
              </a:solidFill>
              <a:effectLst/>
              <a:latin typeface="Helvetica Neue"/>
            </a:endParaRPr>
          </a:p>
          <a:p>
            <a:endParaRPr lang="en-US" sz="1600" dirty="0">
              <a:solidFill>
                <a:srgbClr val="000000"/>
              </a:solidFill>
              <a:latin typeface="Helvetica Neue"/>
            </a:endParaRPr>
          </a:p>
          <a:p>
            <a:r>
              <a:rPr lang="en-US" sz="1600" b="0" i="0" dirty="0">
                <a:solidFill>
                  <a:srgbClr val="000000"/>
                </a:solidFill>
                <a:effectLst/>
                <a:latin typeface="Helvetica Neue"/>
              </a:rPr>
              <a:t>TASK 2: </a:t>
            </a:r>
          </a:p>
          <a:p>
            <a:pPr lvl="1"/>
            <a:r>
              <a:rPr lang="en-US" sz="1600" dirty="0">
                <a:solidFill>
                  <a:srgbClr val="000000"/>
                </a:solidFill>
                <a:latin typeface="Helvetica Neue"/>
              </a:rPr>
              <a:t>From the earlier example, data is split into train and test sets before imputing and preprocessing. Your task here is to inverse these steps by performing cleaning, imputing and preprocessing before splitting the data into train and test sets.</a:t>
            </a:r>
          </a:p>
          <a:p>
            <a:pPr lvl="1"/>
            <a:r>
              <a:rPr lang="en-US" sz="1600" dirty="0">
                <a:solidFill>
                  <a:srgbClr val="000000"/>
                </a:solidFill>
                <a:latin typeface="Helvetica Neue"/>
              </a:rPr>
              <a:t>Use a Logistic Regression and evaluate the model performance.</a:t>
            </a: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1769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3057"/>
            <a:ext cx="6438156" cy="2831319"/>
          </a:xfrm>
        </p:spPr>
        <p:txBody>
          <a:bodyPr>
            <a:normAutofit/>
          </a:bodyPr>
          <a:lstStyle/>
          <a:p>
            <a:r>
              <a:rPr lang="en-US" sz="1600" b="0" i="0" dirty="0">
                <a:solidFill>
                  <a:srgbClr val="05192D"/>
                </a:solidFill>
                <a:effectLst/>
                <a:latin typeface="Studio-Feixen-Sans"/>
              </a:rPr>
              <a:t>Commercial banks receive a lot of applications for credit cards. Many of them get rejected for many reasons, like </a:t>
            </a:r>
            <a:r>
              <a:rPr lang="en-US" sz="1600" b="0" i="0" dirty="0">
                <a:solidFill>
                  <a:srgbClr val="05192D"/>
                </a:solidFill>
                <a:effectLst/>
                <a:highlight>
                  <a:srgbClr val="FFFF00"/>
                </a:highlight>
                <a:latin typeface="Studio-Feixen-Sans"/>
              </a:rPr>
              <a:t>high loan balances</a:t>
            </a:r>
            <a:r>
              <a:rPr lang="en-US" sz="1600" b="0" i="0" dirty="0">
                <a:solidFill>
                  <a:srgbClr val="05192D"/>
                </a:solidFill>
                <a:effectLst/>
                <a:latin typeface="Studio-Feixen-Sans"/>
              </a:rPr>
              <a:t>, </a:t>
            </a:r>
            <a:r>
              <a:rPr lang="en-US" sz="1600" b="0" i="0" dirty="0">
                <a:solidFill>
                  <a:srgbClr val="05192D"/>
                </a:solidFill>
                <a:effectLst/>
                <a:highlight>
                  <a:srgbClr val="FFFF00"/>
                </a:highlight>
                <a:latin typeface="Studio-Feixen-Sans"/>
              </a:rPr>
              <a:t>low-income levels</a:t>
            </a:r>
            <a:r>
              <a:rPr lang="en-US" sz="1600" b="0" i="0" dirty="0">
                <a:solidFill>
                  <a:srgbClr val="05192D"/>
                </a:solidFill>
                <a:effectLst/>
                <a:latin typeface="Studio-Feixen-Sans"/>
              </a:rPr>
              <a:t>, or </a:t>
            </a:r>
            <a:r>
              <a:rPr lang="en-US" sz="1600" b="0" i="0" dirty="0">
                <a:solidFill>
                  <a:srgbClr val="05192D"/>
                </a:solidFill>
                <a:effectLst/>
                <a:highlight>
                  <a:srgbClr val="FFFF00"/>
                </a:highlight>
                <a:latin typeface="Studio-Feixen-Sans"/>
              </a:rPr>
              <a:t>too many inquiries on an individual's credit report</a:t>
            </a:r>
            <a:r>
              <a:rPr lang="en-US" sz="1600" b="0" i="0" dirty="0">
                <a:solidFill>
                  <a:srgbClr val="05192D"/>
                </a:solidFill>
                <a:effectLst/>
                <a:latin typeface="Studio-Feixen-Sans"/>
              </a:rPr>
              <a:t>, etc. Manually analyzing these applications is boring, error-prone, and time-consuming (and time is money!). </a:t>
            </a:r>
          </a:p>
          <a:p>
            <a:endParaRPr lang="en-US" sz="1600" dirty="0">
              <a:solidFill>
                <a:srgbClr val="05192D"/>
              </a:solidFill>
              <a:latin typeface="Studio-Feixen-Sans"/>
            </a:endParaRPr>
          </a:p>
          <a:p>
            <a:r>
              <a:rPr lang="en-US" sz="1600" b="0" i="0" dirty="0">
                <a:solidFill>
                  <a:srgbClr val="05192D"/>
                </a:solidFill>
                <a:effectLst/>
                <a:latin typeface="Studio-Feixen-Sans"/>
              </a:rPr>
              <a:t>Luckily, this task can be automated with the power of machine learning and pretty much every commercial bank does so nowadays. In this example, a credit card approval predictor using machine learning techniques will be produced, just like the real banks do.</a:t>
            </a:r>
            <a:endParaRPr lang="en-US" sz="16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lstStyle/>
          <a:p>
            <a:r>
              <a:rPr lang="en-US" b="0" i="0" dirty="0">
                <a:solidFill>
                  <a:srgbClr val="05192D"/>
                </a:solidFill>
                <a:effectLst/>
                <a:latin typeface="Studio-Feixen-Sans"/>
              </a:rPr>
              <a:t>The dataset used in this project is the </a:t>
            </a:r>
            <a:r>
              <a:rPr lang="en-US" b="1" i="0" u="none" strike="noStrike" dirty="0">
                <a:solidFill>
                  <a:srgbClr val="0065D1"/>
                </a:solidFill>
                <a:effectLst/>
                <a:latin typeface="Studio-Feixen-Sans"/>
                <a:hlinkClick r:id="rId2"/>
              </a:rPr>
              <a:t>Credit Card Approval dataset</a:t>
            </a:r>
            <a:r>
              <a:rPr lang="en-US" b="0" i="0" dirty="0">
                <a:solidFill>
                  <a:srgbClr val="05192D"/>
                </a:solidFill>
                <a:effectLst/>
                <a:latin typeface="Studio-Feixen-Sans"/>
              </a:rPr>
              <a:t> from the UCI Machine Learning Repository.</a:t>
            </a:r>
          </a:p>
          <a:p>
            <a:endParaRPr lang="en-US" dirty="0">
              <a:solidFill>
                <a:srgbClr val="05192D"/>
              </a:solidFill>
              <a:latin typeface="Studio-Feixen-Sans"/>
            </a:endParaRPr>
          </a:p>
          <a:p>
            <a:r>
              <a:rPr lang="en-US" dirty="0">
                <a:solidFill>
                  <a:srgbClr val="05192D"/>
                </a:solidFill>
                <a:latin typeface="Studio-Feixen-Sans"/>
              </a:rPr>
              <a:t>The filename is </a:t>
            </a:r>
            <a:r>
              <a:rPr lang="en-US" dirty="0" err="1">
                <a:solidFill>
                  <a:srgbClr val="05192D"/>
                </a:solidFill>
                <a:latin typeface="Studio-Feixen-Sans"/>
              </a:rPr>
              <a:t>cc_approvals.data</a:t>
            </a:r>
            <a:endParaRPr lang="en-US" dirty="0">
              <a:solidFill>
                <a:srgbClr val="05192D"/>
              </a:solidFill>
              <a:latin typeface="Studio-Feixen-Sans"/>
            </a:endParaRPr>
          </a:p>
          <a:p>
            <a:pPr marL="0" indent="0">
              <a:buNone/>
            </a:pPr>
            <a:endParaRPr lang="en-US"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86782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1: Loading and Exploring</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11382"/>
            <a:ext cx="10515600" cy="3295506"/>
          </a:xfrm>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First, we will start off by loading and viewing the dataset.</a:t>
            </a:r>
          </a:p>
          <a:p>
            <a:pPr algn="l">
              <a:buFont typeface="Arial" panose="020B0604020202020204" pitchFamily="34" charset="0"/>
              <a:buChar char="•"/>
            </a:pPr>
            <a:r>
              <a:rPr lang="en-US" b="0" i="0" dirty="0">
                <a:solidFill>
                  <a:srgbClr val="000000"/>
                </a:solidFill>
                <a:effectLst/>
                <a:latin typeface="Helvetica Neue"/>
              </a:rPr>
              <a:t>We will see that the dataset has a mixture of both numerical and non-numerical features, that it contains values from different ranges, plus that it contains missing entries.</a:t>
            </a:r>
          </a:p>
          <a:p>
            <a:pPr algn="l">
              <a:buFont typeface="Arial" panose="020B0604020202020204" pitchFamily="34" charset="0"/>
              <a:buChar char="•"/>
            </a:pPr>
            <a:r>
              <a:rPr lang="en-US" b="0" i="0" dirty="0">
                <a:solidFill>
                  <a:srgbClr val="000000"/>
                </a:solidFill>
                <a:effectLst/>
                <a:latin typeface="Helvetica Neue"/>
              </a:rPr>
              <a:t>We will have to preprocess the dataset to ensure the machine learning model we choose can make good predictions.</a:t>
            </a:r>
          </a:p>
          <a:p>
            <a:pPr algn="l">
              <a:buFont typeface="Arial" panose="020B0604020202020204" pitchFamily="34" charset="0"/>
              <a:buChar char="•"/>
            </a:pPr>
            <a:r>
              <a:rPr lang="en-US" b="0" i="0" dirty="0">
                <a:solidFill>
                  <a:srgbClr val="000000"/>
                </a:solidFill>
                <a:effectLst/>
                <a:latin typeface="Helvetica Neue"/>
              </a:rPr>
              <a:t>After our data is in good shape, we will do some exploratory data analysis to build our intuitions.</a:t>
            </a:r>
          </a:p>
          <a:p>
            <a:pPr algn="l">
              <a:buFont typeface="Arial" panose="020B0604020202020204" pitchFamily="34" charset="0"/>
              <a:buChar char="•"/>
            </a:pPr>
            <a:r>
              <a:rPr lang="en-US" b="0" i="0" dirty="0">
                <a:solidFill>
                  <a:srgbClr val="000000"/>
                </a:solidFill>
                <a:effectLst/>
                <a:latin typeface="Helvetica Neue"/>
              </a:rPr>
              <a:t>Finally, we will build a machine learning model that can predict if an individual's application for a credit card will be accepted.</a:t>
            </a:r>
          </a:p>
          <a:p>
            <a:pPr algn="l"/>
            <a:r>
              <a:rPr lang="en-US" b="0" i="0" dirty="0">
                <a:solidFill>
                  <a:srgbClr val="000000"/>
                </a:solidFill>
                <a:effectLst/>
                <a:latin typeface="Helvetica Neue"/>
              </a:rPr>
              <a:t>First, loading and viewing the dataset. We find that since this data is confidential, </a:t>
            </a:r>
            <a:r>
              <a:rPr lang="en-US" b="0" i="0" dirty="0">
                <a:solidFill>
                  <a:srgbClr val="000000"/>
                </a:solidFill>
                <a:effectLst/>
                <a:highlight>
                  <a:srgbClr val="FFFF00"/>
                </a:highlight>
                <a:latin typeface="Helvetica Neue"/>
              </a:rPr>
              <a:t>the contributor of the dataset has anonymized the feature names </a:t>
            </a:r>
            <a:r>
              <a:rPr lang="en-US" b="0" i="0" dirty="0">
                <a:solidFill>
                  <a:srgbClr val="000000"/>
                </a:solidFill>
                <a:effectLst/>
                <a:latin typeface="Helvetica Neue"/>
              </a:rPr>
              <a:t>(column names are not available).</a:t>
            </a:r>
          </a:p>
          <a:p>
            <a:pPr marL="0" indent="0">
              <a:buNone/>
            </a:pPr>
            <a:endParaRPr lang="en-US"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FD390BFD-FC6C-09FF-9DC9-835EF755BF66}"/>
              </a:ext>
            </a:extLst>
          </p:cNvPr>
          <p:cNvSpPr txBox="1"/>
          <p:nvPr/>
        </p:nvSpPr>
        <p:spPr>
          <a:xfrm>
            <a:off x="2466188" y="5402243"/>
            <a:ext cx="4873287" cy="954107"/>
          </a:xfrm>
          <a:prstGeom prst="rect">
            <a:avLst/>
          </a:prstGeom>
          <a:noFill/>
        </p:spPr>
        <p:txBody>
          <a:bodyPr wrap="square">
            <a:spAutoFit/>
          </a:bodyPr>
          <a:lstStyle/>
          <a:p>
            <a:r>
              <a:rPr lang="en-US" sz="1400" dirty="0">
                <a:solidFill>
                  <a:srgbClr val="FF0000"/>
                </a:solidFill>
              </a:rPr>
              <a:t># Import pandas</a:t>
            </a:r>
          </a:p>
          <a:p>
            <a:r>
              <a:rPr lang="en-US" sz="1400" dirty="0">
                <a:solidFill>
                  <a:srgbClr val="FF0000"/>
                </a:solidFill>
              </a:rPr>
              <a:t>import pandas as pd</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pd.read_csv</a:t>
            </a:r>
            <a:r>
              <a:rPr lang="en-US" sz="1400" dirty="0">
                <a:solidFill>
                  <a:srgbClr val="FF0000"/>
                </a:solidFill>
              </a:rPr>
              <a:t>("</a:t>
            </a:r>
            <a:r>
              <a:rPr lang="en-US" sz="1400" dirty="0" err="1">
                <a:solidFill>
                  <a:srgbClr val="FF0000"/>
                </a:solidFill>
              </a:rPr>
              <a:t>cc_approvals.data</a:t>
            </a:r>
            <a:r>
              <a:rPr lang="en-US" sz="1400" dirty="0">
                <a:solidFill>
                  <a:srgbClr val="FF0000"/>
                </a:solidFill>
              </a:rPr>
              <a:t>", header=None)</a:t>
            </a:r>
          </a:p>
          <a:p>
            <a:r>
              <a:rPr lang="en-US" sz="1400" dirty="0" err="1">
                <a:solidFill>
                  <a:srgbClr val="FF0000"/>
                </a:solidFill>
              </a:rPr>
              <a:t>cc_apps.head</a:t>
            </a:r>
            <a:r>
              <a:rPr lang="en-US" sz="1400" dirty="0">
                <a:solidFill>
                  <a:srgbClr val="FF0000"/>
                </a:solidFill>
              </a:rPr>
              <a:t>()</a:t>
            </a:r>
          </a:p>
        </p:txBody>
      </p:sp>
      <p:pic>
        <p:nvPicPr>
          <p:cNvPr id="9" name="Picture 8">
            <a:extLst>
              <a:ext uri="{FF2B5EF4-FFF2-40B4-BE49-F238E27FC236}">
                <a16:creationId xmlns:a16="http://schemas.microsoft.com/office/drawing/2014/main" id="{D4B65D71-AE26-3092-C5F4-BD00A71B3AC6}"/>
              </a:ext>
            </a:extLst>
          </p:cNvPr>
          <p:cNvPicPr>
            <a:picLocks noChangeAspect="1"/>
          </p:cNvPicPr>
          <p:nvPr/>
        </p:nvPicPr>
        <p:blipFill>
          <a:blip r:embed="rId2"/>
          <a:stretch>
            <a:fillRect/>
          </a:stretch>
        </p:blipFill>
        <p:spPr>
          <a:xfrm>
            <a:off x="8248412" y="5268660"/>
            <a:ext cx="3613232" cy="1225918"/>
          </a:xfrm>
          <a:prstGeom prst="rect">
            <a:avLst/>
          </a:prstGeom>
        </p:spPr>
      </p:pic>
    </p:spTree>
    <p:extLst>
      <p:ext uri="{BB962C8B-B14F-4D97-AF65-F5344CB8AC3E}">
        <p14:creationId xmlns:p14="http://schemas.microsoft.com/office/powerpoint/2010/main" val="160703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2: 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normAutofit fontScale="92500"/>
          </a:bodyPr>
          <a:lstStyle/>
          <a:p>
            <a:r>
              <a:rPr lang="en-US" sz="2000" b="0" i="0" dirty="0">
                <a:solidFill>
                  <a:srgbClr val="05192D"/>
                </a:solidFill>
                <a:effectLst/>
                <a:latin typeface="Studio-Feixen-Sans"/>
              </a:rPr>
              <a:t>The output may appear a bit confusing at its first sight, but let's try to figure out the most important features of a credit card application. The features of this dataset have been anonymized to protect the privacy, but this </a:t>
            </a:r>
            <a:r>
              <a:rPr lang="en-US" sz="2000" b="0" i="0" dirty="0">
                <a:solidFill>
                  <a:srgbClr val="05192D"/>
                </a:solidFill>
                <a:effectLst/>
                <a:latin typeface="Studio-Feixen-Sans"/>
                <a:hlinkClick r:id="rId2"/>
              </a:rPr>
              <a:t>blog</a:t>
            </a:r>
            <a:r>
              <a:rPr lang="en-US" sz="2000" b="0" i="0" dirty="0">
                <a:solidFill>
                  <a:srgbClr val="05192D"/>
                </a:solidFill>
                <a:effectLst/>
                <a:latin typeface="Studio-Feixen-Sans"/>
              </a:rPr>
              <a:t> gives us a pretty good overview of the probable features.</a:t>
            </a:r>
          </a:p>
          <a:p>
            <a:endParaRPr lang="en-US" sz="2000" dirty="0">
              <a:solidFill>
                <a:srgbClr val="05192D"/>
              </a:solidFill>
              <a:latin typeface="Studio-Feixen-Sans"/>
            </a:endParaRPr>
          </a:p>
          <a:p>
            <a:r>
              <a:rPr lang="en-US" sz="2000" b="0" i="0" dirty="0">
                <a:solidFill>
                  <a:srgbClr val="05192D"/>
                </a:solidFill>
                <a:effectLst/>
                <a:latin typeface="Studio-Feixen-Sans"/>
              </a:rPr>
              <a:t>The probable features in a typical credit card application are </a:t>
            </a:r>
            <a:r>
              <a:rPr lang="en-US" sz="2000" b="1" i="0" dirty="0">
                <a:solidFill>
                  <a:srgbClr val="05192D"/>
                </a:solidFill>
                <a:effectLst/>
                <a:latin typeface="Studio-Feixen-Sans"/>
              </a:rPr>
              <a:t>Gender</a:t>
            </a:r>
            <a:r>
              <a:rPr lang="en-US" sz="2000" b="0" i="0" dirty="0">
                <a:solidFill>
                  <a:srgbClr val="05192D"/>
                </a:solidFill>
                <a:effectLst/>
                <a:latin typeface="Studio-Feixen-Sans"/>
              </a:rPr>
              <a:t>, </a:t>
            </a:r>
            <a:r>
              <a:rPr lang="en-US" sz="2000" b="1" i="0" dirty="0">
                <a:solidFill>
                  <a:srgbClr val="05192D"/>
                </a:solidFill>
                <a:effectLst/>
                <a:latin typeface="Studio-Feixen-Sans"/>
              </a:rPr>
              <a:t>Age</a:t>
            </a:r>
            <a:r>
              <a:rPr lang="en-US" sz="2000" b="0" i="0" dirty="0">
                <a:solidFill>
                  <a:srgbClr val="05192D"/>
                </a:solidFill>
                <a:effectLst/>
                <a:latin typeface="Studio-Feixen-Sans"/>
              </a:rPr>
              <a:t>, </a:t>
            </a:r>
            <a:r>
              <a:rPr lang="en-US" sz="2000" b="1" i="0" dirty="0">
                <a:solidFill>
                  <a:srgbClr val="05192D"/>
                </a:solidFill>
                <a:effectLst/>
                <a:latin typeface="Studio-Feixen-Sans"/>
              </a:rPr>
              <a:t>Debt</a:t>
            </a:r>
            <a:r>
              <a:rPr lang="en-US" sz="2000" b="0" i="0" dirty="0">
                <a:solidFill>
                  <a:srgbClr val="05192D"/>
                </a:solidFill>
                <a:effectLst/>
                <a:latin typeface="Studio-Feixen-Sans"/>
              </a:rPr>
              <a:t>, </a:t>
            </a:r>
            <a:r>
              <a:rPr lang="en-US" sz="2000" b="1" i="0" dirty="0">
                <a:solidFill>
                  <a:srgbClr val="05192D"/>
                </a:solidFill>
                <a:effectLst/>
                <a:latin typeface="Studio-Feixen-Sans"/>
              </a:rPr>
              <a:t>Married</a:t>
            </a:r>
            <a:r>
              <a:rPr lang="en-US" sz="2000" b="0" i="0" dirty="0">
                <a:solidFill>
                  <a:srgbClr val="05192D"/>
                </a:solidFill>
                <a:effectLst/>
                <a:latin typeface="Studio-Feixen-Sans"/>
              </a:rPr>
              <a:t>, </a:t>
            </a:r>
            <a:r>
              <a:rPr lang="en-US" sz="2000" b="1" i="0" dirty="0" err="1">
                <a:solidFill>
                  <a:srgbClr val="05192D"/>
                </a:solidFill>
                <a:effectLst/>
                <a:latin typeface="Studio-Feixen-Sans"/>
              </a:rPr>
              <a:t>BankCustomer</a:t>
            </a:r>
            <a:r>
              <a:rPr lang="en-US" sz="2000" b="0" i="0" dirty="0">
                <a:solidFill>
                  <a:srgbClr val="05192D"/>
                </a:solidFill>
                <a:effectLst/>
                <a:latin typeface="Studio-Feixen-Sans"/>
              </a:rPr>
              <a:t>, </a:t>
            </a:r>
            <a:r>
              <a:rPr lang="en-US" sz="2000" b="1" i="0" dirty="0" err="1">
                <a:solidFill>
                  <a:srgbClr val="05192D"/>
                </a:solidFill>
                <a:effectLst/>
                <a:latin typeface="Studio-Feixen-Sans"/>
              </a:rPr>
              <a:t>EducationLevel</a:t>
            </a:r>
            <a:r>
              <a:rPr lang="en-US" sz="2000" b="0" i="0" dirty="0">
                <a:solidFill>
                  <a:srgbClr val="05192D"/>
                </a:solidFill>
                <a:effectLst/>
                <a:latin typeface="Studio-Feixen-Sans"/>
              </a:rPr>
              <a:t>, </a:t>
            </a:r>
            <a:r>
              <a:rPr lang="en-US" sz="2000" b="1" i="0" dirty="0">
                <a:solidFill>
                  <a:srgbClr val="05192D"/>
                </a:solidFill>
                <a:effectLst/>
                <a:latin typeface="Studio-Feixen-Sans"/>
              </a:rPr>
              <a:t>Ethnicity</a:t>
            </a:r>
            <a:r>
              <a:rPr lang="en-US" sz="2000" b="0" i="0" dirty="0">
                <a:solidFill>
                  <a:srgbClr val="05192D"/>
                </a:solidFill>
                <a:effectLst/>
                <a:latin typeface="Studio-Feixen-Sans"/>
              </a:rPr>
              <a:t>, </a:t>
            </a:r>
            <a:r>
              <a:rPr lang="en-US" sz="2000" b="1" i="0" dirty="0" err="1">
                <a:solidFill>
                  <a:srgbClr val="05192D"/>
                </a:solidFill>
                <a:effectLst/>
                <a:latin typeface="Studio-Feixen-Sans"/>
              </a:rPr>
              <a:t>YearsEmployed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PriorDefault</a:t>
            </a:r>
            <a:r>
              <a:rPr lang="en-US" sz="2000" b="0" i="0" dirty="0">
                <a:solidFill>
                  <a:srgbClr val="05192D"/>
                </a:solidFill>
                <a:effectLst/>
                <a:latin typeface="Studio-Feixen-Sans"/>
              </a:rPr>
              <a:t>, </a:t>
            </a:r>
            <a:r>
              <a:rPr lang="en-US" sz="2000" b="1" i="0" dirty="0">
                <a:solidFill>
                  <a:srgbClr val="05192D"/>
                </a:solidFill>
                <a:effectLst/>
                <a:latin typeface="Studio-Feixen-Sans"/>
              </a:rPr>
              <a:t>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CreditScore</a:t>
            </a:r>
            <a:r>
              <a:rPr lang="en-US" sz="2000" b="0" i="0" dirty="0">
                <a:solidFill>
                  <a:srgbClr val="05192D"/>
                </a:solidFill>
                <a:effectLst/>
                <a:latin typeface="Studio-Feixen-Sans"/>
              </a:rPr>
              <a:t>, </a:t>
            </a:r>
            <a:r>
              <a:rPr lang="en-US" sz="2000" b="1" i="0" dirty="0" err="1">
                <a:solidFill>
                  <a:srgbClr val="05192D"/>
                </a:solidFill>
                <a:effectLst/>
                <a:latin typeface="Studio-Feixen-Sans"/>
              </a:rPr>
              <a:t>DriversLicense</a:t>
            </a:r>
            <a:r>
              <a:rPr lang="en-US" sz="2000" b="0" i="0" dirty="0">
                <a:solidFill>
                  <a:srgbClr val="05192D"/>
                </a:solidFill>
                <a:effectLst/>
                <a:latin typeface="Studio-Feixen-Sans"/>
              </a:rPr>
              <a:t>, </a:t>
            </a:r>
            <a:r>
              <a:rPr lang="en-US" sz="2000" b="1" i="0" dirty="0">
                <a:solidFill>
                  <a:srgbClr val="05192D"/>
                </a:solidFill>
                <a:effectLst/>
                <a:latin typeface="Studio-Feixen-Sans"/>
              </a:rPr>
              <a:t>Citizen</a:t>
            </a:r>
            <a:r>
              <a:rPr lang="en-US" sz="2000" b="0" i="0" dirty="0">
                <a:solidFill>
                  <a:srgbClr val="05192D"/>
                </a:solidFill>
                <a:effectLst/>
                <a:latin typeface="Studio-Feixen-Sans"/>
              </a:rPr>
              <a:t>, </a:t>
            </a:r>
            <a:r>
              <a:rPr lang="en-US" sz="2000" b="1" i="0" dirty="0" err="1">
                <a:solidFill>
                  <a:srgbClr val="05192D"/>
                </a:solidFill>
                <a:effectLst/>
                <a:latin typeface="Studio-Feixen-Sans"/>
              </a:rPr>
              <a:t>ZipCode</a:t>
            </a:r>
            <a:r>
              <a:rPr lang="en-US" sz="2000" b="0" i="0" dirty="0">
                <a:solidFill>
                  <a:srgbClr val="05192D"/>
                </a:solidFill>
                <a:effectLst/>
                <a:latin typeface="Studio-Feixen-Sans"/>
              </a:rPr>
              <a:t>, </a:t>
            </a:r>
            <a:r>
              <a:rPr lang="en-US" sz="2000" b="1" i="0" dirty="0">
                <a:solidFill>
                  <a:srgbClr val="05192D"/>
                </a:solidFill>
                <a:effectLst/>
                <a:latin typeface="Studio-Feixen-Sans"/>
              </a:rPr>
              <a:t>Income</a:t>
            </a:r>
            <a:r>
              <a:rPr lang="en-US" sz="2000" b="0" i="0" dirty="0">
                <a:solidFill>
                  <a:srgbClr val="05192D"/>
                </a:solidFill>
                <a:effectLst/>
                <a:latin typeface="Studio-Feixen-Sans"/>
              </a:rPr>
              <a:t> and finally the </a:t>
            </a:r>
            <a:r>
              <a:rPr lang="en-US" sz="2000" b="1" i="0" dirty="0" err="1">
                <a:solidFill>
                  <a:srgbClr val="05192D"/>
                </a:solidFill>
                <a:effectLst/>
                <a:latin typeface="Studio-Feixen-Sans"/>
              </a:rPr>
              <a:t>ApprovalStatus</a:t>
            </a:r>
            <a:r>
              <a:rPr lang="en-US" sz="2000" b="0" i="0" dirty="0">
                <a:solidFill>
                  <a:srgbClr val="05192D"/>
                </a:solidFill>
                <a:effectLst/>
                <a:latin typeface="Studio-Feixen-Sans"/>
              </a:rPr>
              <a:t>. This gives us a pretty good starting point, and we can map these features with respect to the columns in the output.</a:t>
            </a:r>
          </a:p>
          <a:p>
            <a:endParaRPr lang="en-US" sz="2000" dirty="0">
              <a:solidFill>
                <a:srgbClr val="05192D"/>
              </a:solidFill>
              <a:latin typeface="Studio-Feixen-Sans"/>
            </a:endParaRPr>
          </a:p>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a:t>
            </a: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53558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44913"/>
          </a:xfrm>
        </p:spPr>
        <p:txBody>
          <a:bodyPr>
            <a:normAutofit/>
          </a:bodyPr>
          <a:lstStyle/>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 What shall we do?</a:t>
            </a:r>
          </a:p>
          <a:p>
            <a:endParaRPr lang="en-US" sz="2000" dirty="0">
              <a:solidFill>
                <a:srgbClr val="05192D"/>
              </a:solidFill>
              <a:latin typeface="Studio-Feixen-Sans"/>
            </a:endParaRPr>
          </a:p>
          <a:p>
            <a:pPr lvl="1"/>
            <a:r>
              <a:rPr lang="en-US" sz="1800" b="0" i="0" dirty="0">
                <a:solidFill>
                  <a:srgbClr val="05192D"/>
                </a:solidFill>
                <a:effectLst/>
                <a:latin typeface="Studio-Feixen-Sans"/>
              </a:rPr>
              <a:t>Printing summary statistics.</a:t>
            </a:r>
          </a:p>
          <a:p>
            <a:pPr lvl="1"/>
            <a:r>
              <a:rPr lang="en-US" sz="1800" b="0" i="0" dirty="0">
                <a:solidFill>
                  <a:srgbClr val="05192D"/>
                </a:solidFill>
                <a:effectLst/>
                <a:latin typeface="Studio-Feixen-Sans"/>
              </a:rPr>
              <a:t>Print DataFrame information.</a:t>
            </a:r>
          </a:p>
          <a:p>
            <a:pPr lvl="1"/>
            <a:r>
              <a:rPr lang="en-US" sz="1800" b="0" i="0" dirty="0">
                <a:solidFill>
                  <a:srgbClr val="05192D"/>
                </a:solidFill>
                <a:effectLst/>
                <a:latin typeface="Studio-Feixen-Sans"/>
              </a:rPr>
              <a:t>Inspect missing values.</a:t>
            </a: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7C784DF3-EF8D-D000-B719-EA2DC105772D}"/>
              </a:ext>
            </a:extLst>
          </p:cNvPr>
          <p:cNvSpPr txBox="1"/>
          <p:nvPr/>
        </p:nvSpPr>
        <p:spPr>
          <a:xfrm>
            <a:off x="1185349" y="4755912"/>
            <a:ext cx="3570135" cy="1600438"/>
          </a:xfrm>
          <a:prstGeom prst="rect">
            <a:avLst/>
          </a:prstGeom>
          <a:noFill/>
        </p:spPr>
        <p:txBody>
          <a:bodyPr wrap="square">
            <a:spAutoFit/>
          </a:bodyPr>
          <a:lstStyle/>
          <a:p>
            <a:r>
              <a:rPr lang="en-US" sz="1400" dirty="0">
                <a:solidFill>
                  <a:srgbClr val="FF0000"/>
                </a:solidFill>
              </a:rPr>
              <a:t>print(</a:t>
            </a:r>
            <a:r>
              <a:rPr lang="en-US" sz="1400" dirty="0" err="1">
                <a:solidFill>
                  <a:srgbClr val="FF0000"/>
                </a:solidFill>
              </a:rPr>
              <a:t>cc_apps.describe</a:t>
            </a:r>
            <a:r>
              <a:rPr lang="en-US" sz="1400" dirty="0">
                <a:solidFill>
                  <a:srgbClr val="FF0000"/>
                </a:solidFill>
              </a:rPr>
              <a:t>())</a:t>
            </a:r>
          </a:p>
          <a:p>
            <a:r>
              <a:rPr lang="en-US" sz="1400" dirty="0">
                <a:solidFill>
                  <a:srgbClr val="FF0000"/>
                </a:solidFill>
              </a:rPr>
              <a:t>print('\n')</a:t>
            </a:r>
          </a:p>
          <a:p>
            <a:endParaRPr lang="en-US" sz="1400" dirty="0">
              <a:solidFill>
                <a:srgbClr val="FF0000"/>
              </a:solidFill>
            </a:endParaRPr>
          </a:p>
          <a:p>
            <a:r>
              <a:rPr lang="en-US" sz="1400" dirty="0">
                <a:solidFill>
                  <a:srgbClr val="FF0000"/>
                </a:solidFill>
              </a:rPr>
              <a:t>print(cc_apps.info())</a:t>
            </a:r>
          </a:p>
          <a:p>
            <a:r>
              <a:rPr lang="en-US" sz="1400" dirty="0">
                <a:solidFill>
                  <a:srgbClr val="FF0000"/>
                </a:solidFill>
              </a:rPr>
              <a:t>print('\n')</a:t>
            </a:r>
          </a:p>
          <a:p>
            <a:endParaRPr lang="en-US" sz="1400" dirty="0">
              <a:solidFill>
                <a:srgbClr val="FF0000"/>
              </a:solidFill>
            </a:endParaRPr>
          </a:p>
          <a:p>
            <a:r>
              <a:rPr lang="en-US" sz="1400" dirty="0" err="1">
                <a:solidFill>
                  <a:srgbClr val="FF0000"/>
                </a:solidFill>
              </a:rPr>
              <a:t>cc_apps.tail</a:t>
            </a:r>
            <a:r>
              <a:rPr lang="en-US" sz="1400" dirty="0">
                <a:solidFill>
                  <a:srgbClr val="FF0000"/>
                </a:solidFill>
              </a:rPr>
              <a:t>(17) # or </a:t>
            </a:r>
            <a:r>
              <a:rPr lang="en-US" sz="1400" dirty="0" err="1">
                <a:solidFill>
                  <a:srgbClr val="FF0000"/>
                </a:solidFill>
              </a:rPr>
              <a:t>cc_apps.sample</a:t>
            </a:r>
            <a:r>
              <a:rPr lang="en-US" sz="1400" dirty="0">
                <a:solidFill>
                  <a:srgbClr val="FF0000"/>
                </a:solidFill>
              </a:rPr>
              <a:t>()</a:t>
            </a:r>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16777" y="131129"/>
            <a:ext cx="3051599" cy="1035364"/>
          </a:xfrm>
          <a:prstGeom prst="rect">
            <a:avLst/>
          </a:prstGeom>
        </p:spPr>
      </p:pic>
      <p:pic>
        <p:nvPicPr>
          <p:cNvPr id="10" name="Picture 9">
            <a:extLst>
              <a:ext uri="{FF2B5EF4-FFF2-40B4-BE49-F238E27FC236}">
                <a16:creationId xmlns:a16="http://schemas.microsoft.com/office/drawing/2014/main" id="{7D01437B-078C-013C-0B49-F0C15959C601}"/>
              </a:ext>
            </a:extLst>
          </p:cNvPr>
          <p:cNvPicPr>
            <a:picLocks noChangeAspect="1"/>
          </p:cNvPicPr>
          <p:nvPr/>
        </p:nvPicPr>
        <p:blipFill>
          <a:blip r:embed="rId3"/>
          <a:stretch>
            <a:fillRect/>
          </a:stretch>
        </p:blipFill>
        <p:spPr>
          <a:xfrm>
            <a:off x="5120638" y="3068037"/>
            <a:ext cx="3646617" cy="1322749"/>
          </a:xfrm>
          <a:prstGeom prst="rect">
            <a:avLst/>
          </a:prstGeom>
        </p:spPr>
      </p:pic>
      <p:pic>
        <p:nvPicPr>
          <p:cNvPr id="12" name="Picture 11">
            <a:extLst>
              <a:ext uri="{FF2B5EF4-FFF2-40B4-BE49-F238E27FC236}">
                <a16:creationId xmlns:a16="http://schemas.microsoft.com/office/drawing/2014/main" id="{06D92BB0-F28F-187D-B13B-3FE7B57074DF}"/>
              </a:ext>
            </a:extLst>
          </p:cNvPr>
          <p:cNvPicPr>
            <a:picLocks noChangeAspect="1"/>
          </p:cNvPicPr>
          <p:nvPr/>
        </p:nvPicPr>
        <p:blipFill>
          <a:blip r:embed="rId4"/>
          <a:stretch>
            <a:fillRect/>
          </a:stretch>
        </p:blipFill>
        <p:spPr>
          <a:xfrm>
            <a:off x="9016777" y="3036383"/>
            <a:ext cx="2993533" cy="3439058"/>
          </a:xfrm>
          <a:prstGeom prst="rect">
            <a:avLst/>
          </a:prstGeom>
        </p:spPr>
      </p:pic>
      <p:pic>
        <p:nvPicPr>
          <p:cNvPr id="14" name="Picture 13">
            <a:extLst>
              <a:ext uri="{FF2B5EF4-FFF2-40B4-BE49-F238E27FC236}">
                <a16:creationId xmlns:a16="http://schemas.microsoft.com/office/drawing/2014/main" id="{DBCCB85B-3B07-4E30-24B8-F5215D1CB322}"/>
              </a:ext>
            </a:extLst>
          </p:cNvPr>
          <p:cNvPicPr>
            <a:picLocks noChangeAspect="1"/>
          </p:cNvPicPr>
          <p:nvPr/>
        </p:nvPicPr>
        <p:blipFill>
          <a:blip r:embed="rId5"/>
          <a:stretch>
            <a:fillRect/>
          </a:stretch>
        </p:blipFill>
        <p:spPr>
          <a:xfrm>
            <a:off x="5102633" y="4682776"/>
            <a:ext cx="3710705" cy="1384069"/>
          </a:xfrm>
          <a:prstGeom prst="rect">
            <a:avLst/>
          </a:prstGeom>
        </p:spPr>
      </p:pic>
    </p:spTree>
    <p:extLst>
      <p:ext uri="{BB962C8B-B14F-4D97-AF65-F5344CB8AC3E}">
        <p14:creationId xmlns:p14="http://schemas.microsoft.com/office/powerpoint/2010/main" val="117183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3: SPLITTING the 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will split our data into train set and test set to prepare our data for two different phases of machine learning modeling: training and testing. </a:t>
            </a:r>
          </a:p>
          <a:p>
            <a:endParaRPr lang="en-US" sz="1600" dirty="0">
              <a:solidFill>
                <a:srgbClr val="000000"/>
              </a:solidFill>
              <a:latin typeface="Helvetica Neue"/>
            </a:endParaRPr>
          </a:p>
          <a:p>
            <a:r>
              <a:rPr lang="en-US" sz="1600" b="0" i="0" dirty="0">
                <a:solidFill>
                  <a:srgbClr val="000000"/>
                </a:solidFill>
                <a:effectLst/>
                <a:latin typeface="Helvetica Neue"/>
              </a:rPr>
              <a:t>Also, features like </a:t>
            </a:r>
            <a:r>
              <a:rPr lang="en-US" sz="1600" b="0" i="0" dirty="0" err="1">
                <a:solidFill>
                  <a:srgbClr val="000000"/>
                </a:solidFill>
                <a:effectLst/>
                <a:latin typeface="Helvetica Neue"/>
              </a:rPr>
              <a:t>DriversLicense</a:t>
            </a:r>
            <a:r>
              <a:rPr lang="en-US" sz="1600" b="0" i="0" dirty="0">
                <a:solidFill>
                  <a:srgbClr val="000000"/>
                </a:solidFill>
                <a:effectLst/>
                <a:latin typeface="Helvetica Neue"/>
              </a:rPr>
              <a:t> (11) and </a:t>
            </a:r>
            <a:r>
              <a:rPr lang="en-US" sz="1600" b="0" i="0" dirty="0" err="1">
                <a:solidFill>
                  <a:srgbClr val="000000"/>
                </a:solidFill>
                <a:effectLst/>
                <a:latin typeface="Helvetica Neue"/>
              </a:rPr>
              <a:t>ZipCode</a:t>
            </a:r>
            <a:r>
              <a:rPr lang="en-US" sz="1600" b="0" i="0" dirty="0">
                <a:solidFill>
                  <a:srgbClr val="000000"/>
                </a:solidFill>
                <a:effectLst/>
                <a:latin typeface="Helvetica Neue"/>
              </a:rPr>
              <a:t> (13) are not as important as the other features in the dataset for predicting credit card approvals. To get a better sense, we can measure their statistical correlation to the labels of the dataset. We should drop them to design our machine learning model with the best set of features. In Data Science literature, this is often referred to as feature selection.</a:t>
            </a:r>
          </a:p>
          <a:p>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85890" y="0"/>
            <a:ext cx="3106110" cy="1053859"/>
          </a:xfrm>
          <a:prstGeom prst="rect">
            <a:avLst/>
          </a:prstGeom>
        </p:spPr>
      </p:pic>
      <p:sp>
        <p:nvSpPr>
          <p:cNvPr id="17" name="TextBox 16">
            <a:extLst>
              <a:ext uri="{FF2B5EF4-FFF2-40B4-BE49-F238E27FC236}">
                <a16:creationId xmlns:a16="http://schemas.microsoft.com/office/drawing/2014/main" id="{312A0590-CC23-3173-C554-3835CA55CBB0}"/>
              </a:ext>
            </a:extLst>
          </p:cNvPr>
          <p:cNvSpPr txBox="1"/>
          <p:nvPr/>
        </p:nvSpPr>
        <p:spPr>
          <a:xfrm>
            <a:off x="1087016" y="4109581"/>
            <a:ext cx="6690048" cy="2246769"/>
          </a:xfrm>
          <a:prstGeom prst="rect">
            <a:avLst/>
          </a:prstGeom>
          <a:noFill/>
        </p:spPr>
        <p:txBody>
          <a:bodyPr wrap="square">
            <a:spAutoFit/>
          </a:bodyPr>
          <a:lstStyle/>
          <a:p>
            <a:r>
              <a:rPr lang="en-US" sz="1400" dirty="0">
                <a:solidFill>
                  <a:srgbClr val="FF0000"/>
                </a:solidFill>
              </a:rPr>
              <a:t>from </a:t>
            </a:r>
            <a:r>
              <a:rPr lang="en-US" sz="1400" dirty="0" err="1">
                <a:solidFill>
                  <a:srgbClr val="FF0000"/>
                </a:solidFill>
              </a:rPr>
              <a:t>sklearn.model_selection</a:t>
            </a:r>
            <a:r>
              <a:rPr lang="en-US" sz="1400" dirty="0">
                <a:solidFill>
                  <a:srgbClr val="FF0000"/>
                </a:solidFill>
              </a:rPr>
              <a:t> import </a:t>
            </a:r>
            <a:r>
              <a:rPr lang="en-US" sz="1400" dirty="0" err="1">
                <a:solidFill>
                  <a:srgbClr val="FF0000"/>
                </a:solidFill>
              </a:rPr>
              <a:t>train_test_split</a:t>
            </a:r>
            <a:endParaRPr lang="en-US" sz="1400" dirty="0">
              <a:solidFill>
                <a:srgbClr val="FF0000"/>
              </a:solidFill>
            </a:endParaRPr>
          </a:p>
          <a:p>
            <a:endParaRPr lang="en-US" sz="1400" dirty="0">
              <a:solidFill>
                <a:srgbClr val="FF0000"/>
              </a:solidFill>
            </a:endParaRPr>
          </a:p>
          <a:p>
            <a:r>
              <a:rPr lang="en-US" sz="1400" dirty="0">
                <a:solidFill>
                  <a:srgbClr val="FF0000"/>
                </a:solidFill>
              </a:rPr>
              <a:t>print(cc_apps.corr())</a:t>
            </a:r>
          </a:p>
          <a:p>
            <a:endParaRPr lang="en-US" sz="1400" dirty="0">
              <a:solidFill>
                <a:srgbClr val="FF0000"/>
              </a:solidFill>
            </a:endParaRPr>
          </a:p>
          <a:p>
            <a:r>
              <a:rPr lang="en-US" sz="1400" dirty="0">
                <a:solidFill>
                  <a:srgbClr val="FF0000"/>
                </a:solidFill>
              </a:rPr>
              <a:t>#Drop the features 11 and 13</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cc_apps.drop</a:t>
            </a:r>
            <a:r>
              <a:rPr lang="en-US" sz="1400" dirty="0">
                <a:solidFill>
                  <a:srgbClr val="FF0000"/>
                </a:solidFill>
              </a:rPr>
              <a:t>([11, 13], axis=1)</a:t>
            </a:r>
          </a:p>
          <a:p>
            <a:endParaRPr lang="en-US" sz="1400" dirty="0">
              <a:solidFill>
                <a:srgbClr val="FF0000"/>
              </a:solidFill>
            </a:endParaRPr>
          </a:p>
          <a:p>
            <a:r>
              <a:rPr lang="en-US" sz="1400" dirty="0">
                <a:solidFill>
                  <a:srgbClr val="FF0000"/>
                </a:solidFill>
              </a:rPr>
              <a:t># Split into train and test sets</a:t>
            </a:r>
          </a:p>
          <a:p>
            <a:r>
              <a:rPr lang="en-US" sz="1400" dirty="0" err="1">
                <a:solidFill>
                  <a:srgbClr val="FF0000"/>
                </a:solidFill>
              </a:rPr>
              <a:t>cc_apps_train</a:t>
            </a:r>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train_test_split</a:t>
            </a:r>
            <a:r>
              <a:rPr lang="en-US" sz="1400" dirty="0">
                <a:solidFill>
                  <a:srgbClr val="FF0000"/>
                </a:solidFill>
              </a:rPr>
              <a:t>(</a:t>
            </a:r>
            <a:r>
              <a:rPr lang="en-US" sz="1400" dirty="0" err="1">
                <a:solidFill>
                  <a:srgbClr val="FF0000"/>
                </a:solidFill>
              </a:rPr>
              <a:t>cc_apps</a:t>
            </a:r>
            <a:r>
              <a:rPr lang="en-US" sz="1400" dirty="0">
                <a:solidFill>
                  <a:srgbClr val="FF0000"/>
                </a:solidFill>
              </a:rPr>
              <a:t>, </a:t>
            </a:r>
            <a:r>
              <a:rPr lang="en-US" sz="1400" dirty="0" err="1">
                <a:solidFill>
                  <a:srgbClr val="FF0000"/>
                </a:solidFill>
              </a:rPr>
              <a:t>test_size</a:t>
            </a:r>
            <a:r>
              <a:rPr lang="en-US" sz="1400" dirty="0">
                <a:solidFill>
                  <a:srgbClr val="FF0000"/>
                </a:solidFill>
              </a:rPr>
              <a:t>=0.33, </a:t>
            </a:r>
            <a:r>
              <a:rPr lang="en-US" sz="1400" dirty="0" err="1">
                <a:solidFill>
                  <a:srgbClr val="FF0000"/>
                </a:solidFill>
              </a:rPr>
              <a:t>random_state</a:t>
            </a:r>
            <a:r>
              <a:rPr lang="en-US" sz="1400" dirty="0">
                <a:solidFill>
                  <a:srgbClr val="FF0000"/>
                </a:solidFill>
              </a:rPr>
              <a:t>=42)</a:t>
            </a:r>
          </a:p>
        </p:txBody>
      </p:sp>
      <p:pic>
        <p:nvPicPr>
          <p:cNvPr id="19" name="Picture 18">
            <a:extLst>
              <a:ext uri="{FF2B5EF4-FFF2-40B4-BE49-F238E27FC236}">
                <a16:creationId xmlns:a16="http://schemas.microsoft.com/office/drawing/2014/main" id="{0782CF6F-5BA7-097F-611D-F3EDAFD3F022}"/>
              </a:ext>
            </a:extLst>
          </p:cNvPr>
          <p:cNvPicPr>
            <a:picLocks noChangeAspect="1"/>
          </p:cNvPicPr>
          <p:nvPr/>
        </p:nvPicPr>
        <p:blipFill>
          <a:blip r:embed="rId3"/>
          <a:stretch>
            <a:fillRect/>
          </a:stretch>
        </p:blipFill>
        <p:spPr>
          <a:xfrm>
            <a:off x="7143698" y="4236819"/>
            <a:ext cx="4778154" cy="1295512"/>
          </a:xfrm>
          <a:prstGeom prst="rect">
            <a:avLst/>
          </a:prstGeom>
        </p:spPr>
      </p:pic>
    </p:spTree>
    <p:extLst>
      <p:ext uri="{BB962C8B-B14F-4D97-AF65-F5344CB8AC3E}">
        <p14:creationId xmlns:p14="http://schemas.microsoft.com/office/powerpoint/2010/main" val="391634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(1)</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we've split our data, we can handle some of the issues we identified when inspecting the DataFrame, including:</a:t>
            </a:r>
          </a:p>
          <a:p>
            <a:pPr lvl="1"/>
            <a:r>
              <a:rPr lang="en-US" sz="1400" b="0" i="0" dirty="0">
                <a:solidFill>
                  <a:srgbClr val="000000"/>
                </a:solidFill>
                <a:effectLst/>
                <a:latin typeface="Helvetica Neue"/>
              </a:rPr>
              <a:t>Our dataset contains both numeric and non-numeric data (specifically data that are of float64, int64 and object types). Specifically, the features 2, 7, 10 and 14 contain numeric values (of types float64, float64, int64 and int64 respectively) and all the other features contain non-numeric values.</a:t>
            </a:r>
          </a:p>
          <a:p>
            <a:pPr lvl="1"/>
            <a:r>
              <a:rPr lang="en-US" sz="1400" b="0" i="0" dirty="0">
                <a:solidFill>
                  <a:srgbClr val="000000"/>
                </a:solidFill>
                <a:effectLst/>
                <a:latin typeface="Helvetica Neue"/>
              </a:rPr>
              <a:t>The dataset also contains values from several ranges. Some features have a value range of 0 - 28, some have a range of 2 - 67, and some have a range of 1017 - 100000. Apart from these, we can get useful statistical information (like mean, max, and min) about the features that have numerical values.</a:t>
            </a:r>
          </a:p>
          <a:p>
            <a:pPr lvl="1"/>
            <a:r>
              <a:rPr lang="en-US" sz="1400" b="0" i="0" dirty="0">
                <a:solidFill>
                  <a:srgbClr val="000000"/>
                </a:solidFill>
                <a:effectLst/>
                <a:latin typeface="Helvetica Neue"/>
              </a:rPr>
              <a:t>Finally, the dataset has missing values, which we'll take care of it. The missing values in the dataset are labeled with '?', which can be seen in the last cell's output of step 2.</a:t>
            </a:r>
          </a:p>
          <a:p>
            <a:pPr lvl="1"/>
            <a:endParaRPr lang="en-US" sz="1200" b="0" i="0" dirty="0">
              <a:solidFill>
                <a:srgbClr val="000000"/>
              </a:solidFill>
              <a:effectLst/>
              <a:latin typeface="Helvetica Neue"/>
            </a:endParaRPr>
          </a:p>
          <a:p>
            <a:r>
              <a:rPr lang="en-US" sz="1600" b="0" i="0" dirty="0">
                <a:solidFill>
                  <a:srgbClr val="000000"/>
                </a:solidFill>
                <a:effectLst/>
                <a:latin typeface="Helvetica Neue"/>
              </a:rPr>
              <a:t>Now, let's temporarily replace these missing value question marks (?) with </a:t>
            </a:r>
            <a:r>
              <a:rPr lang="en-US" sz="1600" b="0" i="0" dirty="0" err="1">
                <a:solidFill>
                  <a:srgbClr val="000000"/>
                </a:solidFill>
                <a:effectLst/>
                <a:latin typeface="Helvetica Neue"/>
              </a:rPr>
              <a:t>NaN</a:t>
            </a:r>
            <a:r>
              <a:rPr lang="en-US" sz="1600" b="0" i="0" dirty="0">
                <a:solidFill>
                  <a:srgbClr val="000000"/>
                </a:solidFill>
                <a:effectLst/>
                <a:latin typeface="Helvetica Neue"/>
              </a:rPr>
              <a:t>.</a:t>
            </a:r>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8B617229-7122-D841-D5C4-072F6495CDE0}"/>
              </a:ext>
            </a:extLst>
          </p:cNvPr>
          <p:cNvSpPr txBox="1"/>
          <p:nvPr/>
        </p:nvSpPr>
        <p:spPr>
          <a:xfrm>
            <a:off x="1070687" y="4971355"/>
            <a:ext cx="6097554" cy="1384995"/>
          </a:xfrm>
          <a:prstGeom prst="rect">
            <a:avLst/>
          </a:prstGeom>
          <a:noFill/>
        </p:spPr>
        <p:txBody>
          <a:bodyPr wrap="square">
            <a:spAutoFit/>
          </a:bodyPr>
          <a:lstStyle/>
          <a:p>
            <a:r>
              <a:rPr lang="en-US" sz="1400" dirty="0">
                <a:solidFill>
                  <a:srgbClr val="FF0000"/>
                </a:solidFill>
              </a:rPr>
              <a:t># Import </a:t>
            </a:r>
            <a:r>
              <a:rPr lang="en-US" sz="1400" dirty="0" err="1">
                <a:solidFill>
                  <a:srgbClr val="FF0000"/>
                </a:solidFill>
              </a:rPr>
              <a:t>numpy</a:t>
            </a:r>
            <a:endParaRPr lang="en-US" sz="1400" dirty="0">
              <a:solidFill>
                <a:srgbClr val="FF0000"/>
              </a:solidFill>
            </a:endParaRPr>
          </a:p>
          <a:p>
            <a:r>
              <a:rPr lang="en-US" sz="1400" dirty="0">
                <a:solidFill>
                  <a:srgbClr val="FF0000"/>
                </a:solidFill>
              </a:rPr>
              <a:t>import </a:t>
            </a:r>
            <a:r>
              <a:rPr lang="en-US" sz="1400" dirty="0" err="1">
                <a:solidFill>
                  <a:srgbClr val="FF0000"/>
                </a:solidFill>
              </a:rPr>
              <a:t>numpy</a:t>
            </a:r>
            <a:r>
              <a:rPr lang="en-US" sz="1400" dirty="0">
                <a:solidFill>
                  <a:srgbClr val="FF0000"/>
                </a:solidFill>
              </a:rPr>
              <a:t> as np</a:t>
            </a:r>
          </a:p>
          <a:p>
            <a:endParaRPr lang="en-US" sz="1400" dirty="0">
              <a:solidFill>
                <a:srgbClr val="FF0000"/>
              </a:solidFill>
            </a:endParaRPr>
          </a:p>
          <a:p>
            <a:r>
              <a:rPr lang="en-US" sz="1400" dirty="0">
                <a:solidFill>
                  <a:srgbClr val="FF0000"/>
                </a:solidFill>
              </a:rPr>
              <a:t># Replace the '?'s with </a:t>
            </a:r>
            <a:r>
              <a:rPr lang="en-US" sz="1400" dirty="0" err="1">
                <a:solidFill>
                  <a:srgbClr val="FF0000"/>
                </a:solidFill>
              </a:rPr>
              <a:t>NaN</a:t>
            </a:r>
            <a:r>
              <a:rPr lang="en-US" sz="1400" dirty="0">
                <a:solidFill>
                  <a:srgbClr val="FF0000"/>
                </a:solidFill>
              </a:rPr>
              <a:t> in the train and test sets</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p:txBody>
      </p:sp>
    </p:spTree>
    <p:extLst>
      <p:ext uri="{BB962C8B-B14F-4D97-AF65-F5344CB8AC3E}">
        <p14:creationId xmlns:p14="http://schemas.microsoft.com/office/powerpoint/2010/main" val="144733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We replaced all the question marks with </a:t>
            </a:r>
            <a:r>
              <a:rPr lang="en-US" sz="1600" b="0" i="0" dirty="0" err="1">
                <a:solidFill>
                  <a:srgbClr val="000000"/>
                </a:solidFill>
                <a:effectLst/>
                <a:latin typeface="Helvetica Neue"/>
              </a:rPr>
              <a:t>NaNs</a:t>
            </a:r>
            <a:r>
              <a:rPr lang="en-US" sz="1600" b="0" i="0" dirty="0">
                <a:solidFill>
                  <a:srgbClr val="000000"/>
                </a:solidFill>
                <a:effectLst/>
                <a:latin typeface="Helvetica Neue"/>
              </a:rPr>
              <a:t>. This is going to help us in the next missing value treatment that we are going to perform.</a:t>
            </a:r>
          </a:p>
          <a:p>
            <a:endParaRPr lang="en-US" sz="1600" b="0" i="0" dirty="0">
              <a:solidFill>
                <a:srgbClr val="000000"/>
              </a:solidFill>
              <a:effectLst/>
              <a:latin typeface="Helvetica Neue"/>
            </a:endParaRPr>
          </a:p>
          <a:p>
            <a:r>
              <a:rPr lang="en-US" sz="1600" b="0" i="0" dirty="0">
                <a:solidFill>
                  <a:srgbClr val="000000"/>
                </a:solidFill>
                <a:effectLst/>
                <a:latin typeface="Helvetica Neue"/>
              </a:rPr>
              <a:t>An important question that gets raised here is why are we giving so much importance to missing values? Can't they be just ignored? </a:t>
            </a:r>
            <a:r>
              <a:rPr lang="en-US" sz="1600" b="0" i="0" dirty="0">
                <a:solidFill>
                  <a:srgbClr val="000000"/>
                </a:solidFill>
                <a:effectLst/>
                <a:highlight>
                  <a:srgbClr val="FFFF00"/>
                </a:highlight>
                <a:latin typeface="Helvetica Neue"/>
              </a:rPr>
              <a:t>Ignoring missing values can affect the performance of a machine learning model heavily. </a:t>
            </a:r>
            <a:r>
              <a:rPr lang="en-US" sz="1600" b="0" i="0" dirty="0">
                <a:solidFill>
                  <a:srgbClr val="000000"/>
                </a:solidFill>
                <a:effectLst/>
                <a:latin typeface="Helvetica Neue"/>
              </a:rPr>
              <a:t>While ignoring the missing values, our machine learning model may miss out on information about the dataset that may be useful for its training. </a:t>
            </a:r>
          </a:p>
          <a:p>
            <a:r>
              <a:rPr lang="en-US" sz="1600" b="0" i="0" dirty="0">
                <a:solidFill>
                  <a:srgbClr val="000000"/>
                </a:solidFill>
                <a:effectLst/>
                <a:latin typeface="Helvetica Neue"/>
              </a:rPr>
              <a:t>So, to avoid this problem, we are going to impute the missing values with a strategy called mean imputation.</a:t>
            </a:r>
            <a:endParaRPr lang="en-US" sz="2000" dirty="0">
              <a:solidFill>
                <a:srgbClr val="05192D"/>
              </a:solidFill>
              <a:latin typeface="Studio-Feixen-Sans"/>
            </a:endParaRPr>
          </a:p>
        </p:txBody>
      </p:sp>
      <p:sp>
        <p:nvSpPr>
          <p:cNvPr id="4" name="Date Placeholder 3">
            <a:extLst>
              <a:ext uri="{FF2B5EF4-FFF2-40B4-BE49-F238E27FC236}">
                <a16:creationId xmlns:a16="http://schemas.microsoft.com/office/drawing/2014/main" id="{070F9F48-2CDB-1EAA-A37F-BB38531EBD3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8" name="TextBox 7">
            <a:extLst>
              <a:ext uri="{FF2B5EF4-FFF2-40B4-BE49-F238E27FC236}">
                <a16:creationId xmlns:a16="http://schemas.microsoft.com/office/drawing/2014/main" id="{D0E63E82-8362-63CC-451C-A4A43EDE8F1D}"/>
              </a:ext>
            </a:extLst>
          </p:cNvPr>
          <p:cNvSpPr txBox="1"/>
          <p:nvPr/>
        </p:nvSpPr>
        <p:spPr>
          <a:xfrm>
            <a:off x="1273249" y="4413151"/>
            <a:ext cx="6888324" cy="1815882"/>
          </a:xfrm>
          <a:prstGeom prst="rect">
            <a:avLst/>
          </a:prstGeom>
          <a:noFill/>
        </p:spPr>
        <p:txBody>
          <a:bodyPr wrap="square">
            <a:spAutoFit/>
          </a:bodyPr>
          <a:lstStyle/>
          <a:p>
            <a:r>
              <a:rPr lang="en-US" sz="1600" dirty="0">
                <a:solidFill>
                  <a:srgbClr val="FF0000"/>
                </a:solidFill>
              </a:rPr>
              <a:t># Impute the missing values with mean imputation</a:t>
            </a:r>
          </a:p>
          <a:p>
            <a:r>
              <a:rPr lang="en-US" sz="1600" dirty="0" err="1">
                <a:solidFill>
                  <a:srgbClr val="FF0000"/>
                </a:solidFill>
              </a:rPr>
              <a:t>cc_apps_train.fillna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 </a:t>
            </a:r>
            <a:r>
              <a:rPr lang="en-US" sz="1600" dirty="0" err="1">
                <a:solidFill>
                  <a:srgbClr val="FF0000"/>
                </a:solidFill>
              </a:rPr>
              <a:t>inplace</a:t>
            </a:r>
            <a:r>
              <a:rPr lang="en-US" sz="1600" dirty="0">
                <a:solidFill>
                  <a:srgbClr val="FF0000"/>
                </a:solidFill>
              </a:rPr>
              <a:t>=True)</a:t>
            </a:r>
          </a:p>
          <a:p>
            <a:r>
              <a:rPr lang="en-US" sz="1600" dirty="0" err="1">
                <a:solidFill>
                  <a:srgbClr val="FF0000"/>
                </a:solidFill>
              </a:rPr>
              <a:t>cc_apps_test.fillna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 </a:t>
            </a:r>
            <a:r>
              <a:rPr lang="en-US" sz="1600" dirty="0" err="1">
                <a:solidFill>
                  <a:srgbClr val="FF0000"/>
                </a:solidFill>
              </a:rPr>
              <a:t>inplace</a:t>
            </a:r>
            <a:r>
              <a:rPr lang="en-US" sz="1600" dirty="0">
                <a:solidFill>
                  <a:srgbClr val="FF0000"/>
                </a:solidFill>
              </a:rPr>
              <a:t>=True)</a:t>
            </a:r>
          </a:p>
          <a:p>
            <a:endParaRPr lang="en-US" sz="1600" dirty="0">
              <a:solidFill>
                <a:srgbClr val="FF0000"/>
              </a:solidFill>
            </a:endParaRPr>
          </a:p>
          <a:p>
            <a:r>
              <a:rPr lang="en-US" sz="1600" dirty="0">
                <a:solidFill>
                  <a:srgbClr val="FF0000"/>
                </a:solidFill>
              </a:rPr>
              <a:t># Count the number of </a:t>
            </a:r>
            <a:r>
              <a:rPr lang="en-US" sz="1600" dirty="0" err="1">
                <a:solidFill>
                  <a:srgbClr val="FF0000"/>
                </a:solidFill>
              </a:rPr>
              <a:t>NaNs</a:t>
            </a:r>
            <a:r>
              <a:rPr lang="en-US" sz="1600" dirty="0">
                <a:solidFill>
                  <a:srgbClr val="FF0000"/>
                </a:solidFill>
              </a:rPr>
              <a:t> in the datasets and print the counts to verify</a:t>
            </a:r>
          </a:p>
          <a:p>
            <a:r>
              <a:rPr lang="en-US" sz="1600" dirty="0">
                <a:solidFill>
                  <a:srgbClr val="FF0000"/>
                </a:solidFill>
              </a:rPr>
              <a:t>print(</a:t>
            </a:r>
            <a:r>
              <a:rPr lang="en-US" sz="1600" dirty="0" err="1">
                <a:solidFill>
                  <a:srgbClr val="FF0000"/>
                </a:solidFill>
              </a:rPr>
              <a:t>cc_apps_train.isnull</a:t>
            </a:r>
            <a:r>
              <a:rPr lang="en-US" sz="1600" dirty="0">
                <a:solidFill>
                  <a:srgbClr val="FF0000"/>
                </a:solidFill>
              </a:rPr>
              <a:t>().sum())</a:t>
            </a:r>
          </a:p>
          <a:p>
            <a:r>
              <a:rPr lang="en-US" sz="1600" dirty="0">
                <a:solidFill>
                  <a:srgbClr val="FF0000"/>
                </a:solidFill>
              </a:rPr>
              <a:t>print(</a:t>
            </a:r>
            <a:r>
              <a:rPr lang="en-US" sz="1600" dirty="0" err="1">
                <a:solidFill>
                  <a:srgbClr val="FF0000"/>
                </a:solidFill>
              </a:rPr>
              <a:t>cc_apps_test.isnull</a:t>
            </a:r>
            <a:r>
              <a:rPr lang="en-US" sz="1600" dirty="0">
                <a:solidFill>
                  <a:srgbClr val="FF0000"/>
                </a:solidFill>
              </a:rPr>
              <a:t>().sum())</a:t>
            </a:r>
          </a:p>
        </p:txBody>
      </p:sp>
      <p:pic>
        <p:nvPicPr>
          <p:cNvPr id="11" name="Picture 10">
            <a:extLst>
              <a:ext uri="{FF2B5EF4-FFF2-40B4-BE49-F238E27FC236}">
                <a16:creationId xmlns:a16="http://schemas.microsoft.com/office/drawing/2014/main" id="{B37DAC58-71AA-ADBC-FEFF-A3A6D587F281}"/>
              </a:ext>
            </a:extLst>
          </p:cNvPr>
          <p:cNvPicPr>
            <a:picLocks noChangeAspect="1"/>
          </p:cNvPicPr>
          <p:nvPr/>
        </p:nvPicPr>
        <p:blipFill>
          <a:blip r:embed="rId3"/>
          <a:stretch>
            <a:fillRect/>
          </a:stretch>
        </p:blipFill>
        <p:spPr>
          <a:xfrm>
            <a:off x="8596621" y="4413151"/>
            <a:ext cx="965477" cy="2307243"/>
          </a:xfrm>
          <a:prstGeom prst="rect">
            <a:avLst/>
          </a:prstGeom>
        </p:spPr>
      </p:pic>
      <p:pic>
        <p:nvPicPr>
          <p:cNvPr id="13" name="Picture 12">
            <a:extLst>
              <a:ext uri="{FF2B5EF4-FFF2-40B4-BE49-F238E27FC236}">
                <a16:creationId xmlns:a16="http://schemas.microsoft.com/office/drawing/2014/main" id="{7A13C43E-960B-E86A-7238-E4978509A50F}"/>
              </a:ext>
            </a:extLst>
          </p:cNvPr>
          <p:cNvPicPr>
            <a:picLocks noChangeAspect="1"/>
          </p:cNvPicPr>
          <p:nvPr/>
        </p:nvPicPr>
        <p:blipFill>
          <a:blip r:embed="rId4"/>
          <a:stretch>
            <a:fillRect/>
          </a:stretch>
        </p:blipFill>
        <p:spPr>
          <a:xfrm>
            <a:off x="10175401" y="4413151"/>
            <a:ext cx="965477" cy="2308324"/>
          </a:xfrm>
          <a:prstGeom prst="rect">
            <a:avLst/>
          </a:prstGeom>
        </p:spPr>
      </p:pic>
    </p:spTree>
    <p:extLst>
      <p:ext uri="{BB962C8B-B14F-4D97-AF65-F5344CB8AC3E}">
        <p14:creationId xmlns:p14="http://schemas.microsoft.com/office/powerpoint/2010/main" val="399668804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AF0195F3E8444F9017FC81EA71F5BF" ma:contentTypeVersion="4" ma:contentTypeDescription="Create a new document." ma:contentTypeScope="" ma:versionID="82c17deb5aa8b1c086216906c739f21a">
  <xsd:schema xmlns:xsd="http://www.w3.org/2001/XMLSchema" xmlns:xs="http://www.w3.org/2001/XMLSchema" xmlns:p="http://schemas.microsoft.com/office/2006/metadata/properties" xmlns:ns2="157d07c3-8433-40ab-8118-5d26171bc8cf" targetNamespace="http://schemas.microsoft.com/office/2006/metadata/properties" ma:root="true" ma:fieldsID="58414d3e2b911a7e71de5b307fd9df67" ns2:_="">
    <xsd:import namespace="157d07c3-8433-40ab-8118-5d26171bc8c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7d07c3-8433-40ab-8118-5d26171bc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3.xml><?xml version="1.0" encoding="utf-8"?>
<ds:datastoreItem xmlns:ds="http://schemas.openxmlformats.org/officeDocument/2006/customXml" ds:itemID="{2664FC7F-3B65-4E2E-ADBE-86ACE0F6573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{5B61A359-9DF1-4F7F-8470-6C9DA992CA4F}tf67328976_win32</Template>
  <TotalTime>218</TotalTime>
  <Words>2655</Words>
  <Application>Microsoft Office PowerPoint</Application>
  <PresentationFormat>Widescreen</PresentationFormat>
  <Paragraphs>194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 Neue</vt:lpstr>
      <vt:lpstr>Studio-Feixen-Sans</vt:lpstr>
      <vt:lpstr>Tenorite</vt:lpstr>
      <vt:lpstr>Custom</vt:lpstr>
      <vt:lpstr>Credit card approval predictor</vt:lpstr>
      <vt:lpstr>Description</vt:lpstr>
      <vt:lpstr>Data set</vt:lpstr>
      <vt:lpstr>STEP 1: Loading and Exploring</vt:lpstr>
      <vt:lpstr>STEP 2: Inspecting the applications</vt:lpstr>
      <vt:lpstr>Inspecting the applications</vt:lpstr>
      <vt:lpstr>STEP 3: SPLITTING the data set</vt:lpstr>
      <vt:lpstr>STEP 4: Handling the missing values (1)</vt:lpstr>
      <vt:lpstr>STEP 4: Handling the missing values (2)</vt:lpstr>
      <vt:lpstr>STEP 4: Handling the missing values (3)</vt:lpstr>
      <vt:lpstr>STEP 5: Preprocessing the data</vt:lpstr>
      <vt:lpstr>PowerPoint Presentation</vt:lpstr>
      <vt:lpstr>STEP 5: Preprocessing the data (2)</vt:lpstr>
      <vt:lpstr>STEP 6: Fit the model</vt:lpstr>
      <vt:lpstr>STEP 7: Make the predictions</vt:lpstr>
      <vt:lpstr>FINAL TASKs (2 DAYS)  Deadline: SUNDAY, 1 OCT 2023 (Midnight)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predictor</dc:title>
  <dc:creator>THANACHAI THUMTHAWATWORN</dc:creator>
  <cp:lastModifiedBy>THANACHAI THUMTHAWATWORN</cp:lastModifiedBy>
  <cp:revision>10</cp:revision>
  <dcterms:created xsi:type="dcterms:W3CDTF">2023-09-28T02:47:42Z</dcterms:created>
  <dcterms:modified xsi:type="dcterms:W3CDTF">2023-09-28T06:26:27Z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0x01010035AF0195F3E8444F9017FC81EA71F5BF</vt:lpwstr>
  </property>
</Properties>
</file>