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1BB-3B93-45EC-A0A4-B16AFAEE6959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3877-3A4E-4580-8A25-E17A6DD5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19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1BB-3B93-45EC-A0A4-B16AFAEE6959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3877-3A4E-4580-8A25-E17A6DD5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57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1BB-3B93-45EC-A0A4-B16AFAEE6959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3877-3A4E-4580-8A25-E17A6DD5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78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1BB-3B93-45EC-A0A4-B16AFAEE6959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3877-3A4E-4580-8A25-E17A6DD5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33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1BB-3B93-45EC-A0A4-B16AFAEE6959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3877-3A4E-4580-8A25-E17A6DD5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9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1BB-3B93-45EC-A0A4-B16AFAEE6959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3877-3A4E-4580-8A25-E17A6DD5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72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1BB-3B93-45EC-A0A4-B16AFAEE6959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3877-3A4E-4580-8A25-E17A6DD5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6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1BB-3B93-45EC-A0A4-B16AFAEE6959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3877-3A4E-4580-8A25-E17A6DD5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21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1BB-3B93-45EC-A0A4-B16AFAEE6959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3877-3A4E-4580-8A25-E17A6DD5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79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1BB-3B93-45EC-A0A4-B16AFAEE6959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3877-3A4E-4580-8A25-E17A6DD5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5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1BB-3B93-45EC-A0A4-B16AFAEE6959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3877-3A4E-4580-8A25-E17A6DD5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1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0B1BB-3B93-45EC-A0A4-B16AFAEE6959}" type="datetimeFigureOut">
              <a:rPr lang="ru-RU" smtClean="0"/>
              <a:t>11.12.2012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03877-3A4E-4580-8A25-E17A6DD5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72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ru-RU" sz="2800" smtClean="0">
                <a:solidFill>
                  <a:schemeClr val="accent2"/>
                </a:solidFill>
                <a:latin typeface="Arial" charset="0"/>
              </a:rPr>
              <a:t>Подзапросы</a:t>
            </a:r>
            <a:br>
              <a:rPr lang="ru-RU" sz="2800" smtClean="0">
                <a:solidFill>
                  <a:schemeClr val="accent2"/>
                </a:solidFill>
                <a:latin typeface="Arial" charset="0"/>
              </a:rPr>
            </a:br>
            <a:endParaRPr lang="ru-RU" sz="2800" smtClean="0"/>
          </a:p>
        </p:txBody>
      </p:sp>
      <p:sp>
        <p:nvSpPr>
          <p:cNvPr id="49155" name="Содержимое 2"/>
          <p:cNvSpPr>
            <a:spLocks noGrp="1"/>
          </p:cNvSpPr>
          <p:nvPr>
            <p:ph idx="1"/>
          </p:nvPr>
        </p:nvSpPr>
        <p:spPr>
          <a:xfrm>
            <a:off x="0" y="476250"/>
            <a:ext cx="9144000" cy="6769100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>
                <a:latin typeface="Times New Roman" pitchFamily="18" charset="0"/>
              </a:rPr>
              <a:t>Подзапросы могут:</a:t>
            </a:r>
            <a:endParaRPr lang="en-US" sz="24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ru-RU" sz="2400" smtClean="0">
                <a:latin typeface="Times New Roman" pitchFamily="18" charset="0"/>
              </a:rPr>
              <a:t>возвращать одну или более строк; возвращать один или более столбцов;</a:t>
            </a:r>
            <a:endParaRPr lang="en-US" sz="24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ru-RU" sz="2400" smtClean="0">
                <a:latin typeface="Times New Roman" pitchFamily="18" charset="0"/>
              </a:rPr>
              <a:t>использовать группы или групповые функции;</a:t>
            </a:r>
            <a:endParaRPr lang="en-US" sz="24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ru-RU" sz="2400" smtClean="0">
                <a:latin typeface="Times New Roman" pitchFamily="18" charset="0"/>
              </a:rPr>
              <a:t>задаваться в сложных критериях поиска внешних запросов с использованием предикатов and и or;</a:t>
            </a:r>
            <a:endParaRPr lang="en-US" sz="24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ru-RU" sz="2400" smtClean="0">
                <a:latin typeface="Times New Roman" pitchFamily="18" charset="0"/>
              </a:rPr>
              <a:t>соединять таблицы;  обращаться к таблице, отличной от той, к которой  обращается внешний запрос;</a:t>
            </a:r>
            <a:endParaRPr lang="en-US" sz="24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ru-RU" sz="2400" smtClean="0">
                <a:latin typeface="Times New Roman" pitchFamily="18" charset="0"/>
              </a:rPr>
              <a:t>стоять в командах select, UPDATE, DELETE, INSERT, CREATE TABLE;</a:t>
            </a:r>
            <a:endParaRPr lang="en-US" sz="24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endParaRPr lang="ru-RU" sz="24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ru-RU" sz="2400" smtClean="0">
                <a:latin typeface="Times New Roman" pitchFamily="18" charset="0"/>
              </a:rPr>
              <a:t>коррелировать с внешним запросом;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ru-RU" sz="2400" smtClean="0">
                <a:latin typeface="Times New Roman" pitchFamily="18" charset="0"/>
              </a:rPr>
              <a:t>использовать SET операторы над множествами.</a:t>
            </a:r>
          </a:p>
          <a:p>
            <a:pPr>
              <a:buFont typeface="Arial" charset="0"/>
              <a:buNone/>
            </a:pPr>
            <a:endParaRPr lang="ru-RU" sz="2400" smtClean="0"/>
          </a:p>
        </p:txBody>
      </p:sp>
    </p:spTree>
    <p:extLst>
      <p:ext uri="{BB962C8B-B14F-4D97-AF65-F5344CB8AC3E}">
        <p14:creationId xmlns:p14="http://schemas.microsoft.com/office/powerpoint/2010/main" val="153602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ru-RU" sz="3200" smtClean="0">
                <a:solidFill>
                  <a:schemeClr val="accent2"/>
                </a:solidFill>
                <a:latin typeface="Arial" charset="0"/>
              </a:rPr>
              <a:t>Операторы ANY и ALL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457200" y="836613"/>
            <a:ext cx="8229600" cy="602138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>
                <a:latin typeface="Times New Roman" pitchFamily="18" charset="0"/>
              </a:rPr>
              <a:t>Операторы ANY и ALL могут применяться в подзапросах, возвращающих более одной строки. </a:t>
            </a:r>
            <a:endParaRPr lang="en-US" sz="24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>
                <a:latin typeface="Times New Roman" pitchFamily="18" charset="0"/>
              </a:rPr>
              <a:t>Они задаются в предложениях where или having вместе с логическими операторами (=, &lt;&gt;, &gt;, &lt;, &gt;=, &lt;=).</a:t>
            </a:r>
            <a:endParaRPr lang="en-US" sz="24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>
                <a:latin typeface="Times New Roman" pitchFamily="18" charset="0"/>
              </a:rPr>
              <a:t>ANY (синоним SOME) сравнивает значение левой части оператора сравнения с каждым значением, возвращаемом подзапросом. Результат сравнения положителен, если хотя бы одно значение из найденных по подзапросу удовлетворяет условию сравнения.</a:t>
            </a:r>
            <a:endParaRPr lang="en-US" sz="24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i="1" smtClean="0">
                <a:latin typeface="Times New Roman" pitchFamily="18" charset="0"/>
              </a:rPr>
              <a:t>Пример.</a:t>
            </a:r>
            <a:r>
              <a:rPr lang="ru-RU" sz="2400" smtClean="0">
                <a:latin typeface="Times New Roman" pitchFamily="18" charset="0"/>
              </a:rPr>
              <a:t> Получить список студентов, получающих стипендию больше</a:t>
            </a:r>
            <a:r>
              <a:rPr lang="en-US" sz="2400" smtClean="0">
                <a:latin typeface="Times New Roman" pitchFamily="18" charset="0"/>
              </a:rPr>
              <a:t> </a:t>
            </a:r>
            <a:r>
              <a:rPr lang="ru-RU" sz="2400" smtClean="0">
                <a:latin typeface="Times New Roman" pitchFamily="18" charset="0"/>
              </a:rPr>
              <a:t>минимальной в группе 3011.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smtClean="0">
                <a:latin typeface="Times New Roman" pitchFamily="18" charset="0"/>
              </a:rPr>
              <a:t>select F_Name, S_Name from  Students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smtClean="0">
                <a:latin typeface="Times New Roman" pitchFamily="18" charset="0"/>
              </a:rPr>
              <a:t>	where Sal &gt; ANY(select distinct Sal from Students where N_gr=3011)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smtClean="0">
                <a:latin typeface="Times New Roman" pitchFamily="18" charset="0"/>
              </a:rPr>
              <a:t>	</a:t>
            </a:r>
            <a:r>
              <a:rPr lang="ru-RU" sz="2400" smtClean="0">
                <a:latin typeface="Times New Roman" pitchFamily="18" charset="0"/>
              </a:rPr>
              <a:t>order by S</a:t>
            </a:r>
            <a:r>
              <a:rPr lang="en-US" sz="2400" smtClean="0">
                <a:latin typeface="Times New Roman" pitchFamily="18" charset="0"/>
              </a:rPr>
              <a:t>al</a:t>
            </a:r>
            <a:r>
              <a:rPr lang="ru-RU" sz="2400" smtClean="0">
                <a:latin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smtClean="0">
                <a:latin typeface="Times New Roman" pitchFamily="18" charset="0"/>
              </a:rPr>
              <a:t>	</a:t>
            </a:r>
            <a:endParaRPr lang="ru-RU" sz="20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1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>
            <a:normAutofit fontScale="90000"/>
          </a:bodyPr>
          <a:lstStyle/>
          <a:p>
            <a:r>
              <a:rPr lang="ru-RU" sz="3200" smtClean="0">
                <a:solidFill>
                  <a:schemeClr val="accent2"/>
                </a:solidFill>
                <a:latin typeface="Arial" charset="0"/>
              </a:rPr>
              <a:t>Оператор ALL</a:t>
            </a:r>
            <a:endParaRPr lang="ru-RU" sz="3200" smtClean="0"/>
          </a:p>
        </p:txBody>
      </p:sp>
      <p:sp>
        <p:nvSpPr>
          <p:cNvPr id="51203" name="Содержимое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616575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smtClean="0">
                <a:latin typeface="Times New Roman" pitchFamily="18" charset="0"/>
              </a:rPr>
              <a:t>Оператор ALL сравнивает значение со всеми значениями, возвращаемые подзапросом. </a:t>
            </a:r>
            <a:endParaRPr lang="en-US" sz="28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smtClean="0">
                <a:latin typeface="Times New Roman" pitchFamily="18" charset="0"/>
              </a:rPr>
              <a:t>Результат сравнения положителен, если все  найденные по подзапросу значения удовлетворяет условию сравнения.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800" i="1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i="1" smtClean="0">
                <a:latin typeface="Times New Roman" pitchFamily="18" charset="0"/>
              </a:rPr>
              <a:t>Пример.</a:t>
            </a:r>
            <a:r>
              <a:rPr lang="ru-RU" sz="2800" smtClean="0">
                <a:latin typeface="Times New Roman" pitchFamily="18" charset="0"/>
              </a:rPr>
              <a:t> Получить список студентов, получающих стипендию больше</a:t>
            </a:r>
            <a:r>
              <a:rPr lang="en-US" sz="2800" smtClean="0">
                <a:latin typeface="Times New Roman" pitchFamily="18" charset="0"/>
              </a:rPr>
              <a:t>,</a:t>
            </a:r>
            <a:r>
              <a:rPr lang="ru-RU" sz="2800" smtClean="0">
                <a:latin typeface="Times New Roman" pitchFamily="18" charset="0"/>
              </a:rPr>
              <a:t> чем любой студент в группе 3011.</a:t>
            </a:r>
            <a:endParaRPr lang="en-US" sz="28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smtClean="0">
                <a:latin typeface="Times New Roman" pitchFamily="18" charset="0"/>
              </a:rPr>
              <a:t>	</a:t>
            </a:r>
            <a:r>
              <a:rPr lang="en-US" sz="2800" smtClean="0">
                <a:latin typeface="Times New Roman" pitchFamily="18" charset="0"/>
              </a:rPr>
              <a:t>select F_Name, S_Name from  Students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smtClean="0">
                <a:latin typeface="Times New Roman" pitchFamily="18" charset="0"/>
              </a:rPr>
              <a:t>	where Sal &gt; ALL (select distinct Sal from Students where N_gr=3011)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smtClean="0">
                <a:latin typeface="Times New Roman" pitchFamily="18" charset="0"/>
              </a:rPr>
              <a:t>	</a:t>
            </a:r>
            <a:r>
              <a:rPr lang="ru-RU" sz="2800" smtClean="0">
                <a:latin typeface="Times New Roman" pitchFamily="18" charset="0"/>
              </a:rPr>
              <a:t>order by S</a:t>
            </a:r>
            <a:r>
              <a:rPr lang="en-US" sz="2800" smtClean="0">
                <a:latin typeface="Times New Roman" pitchFamily="18" charset="0"/>
              </a:rPr>
              <a:t>al</a:t>
            </a:r>
            <a:r>
              <a:rPr lang="ru-RU" sz="2800" smtClean="0">
                <a:latin typeface="Times New Roman" pitchFamily="18" charset="0"/>
              </a:rPr>
              <a:t>;</a:t>
            </a:r>
            <a:endParaRPr lang="ru-RU" sz="2800" smtClean="0"/>
          </a:p>
        </p:txBody>
      </p:sp>
    </p:spTree>
    <p:extLst>
      <p:ext uri="{BB962C8B-B14F-4D97-AF65-F5344CB8AC3E}">
        <p14:creationId xmlns:p14="http://schemas.microsoft.com/office/powerpoint/2010/main" val="221003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490537"/>
          </a:xfrm>
        </p:spPr>
        <p:txBody>
          <a:bodyPr>
            <a:normAutofit fontScale="90000"/>
          </a:bodyPr>
          <a:lstStyle/>
          <a:p>
            <a:r>
              <a:rPr lang="ru-RU" sz="4000" b="1" smtClean="0"/>
              <a:t/>
            </a:r>
            <a:br>
              <a:rPr lang="ru-RU" sz="4000" b="1" smtClean="0"/>
            </a:br>
            <a:r>
              <a:rPr lang="ru-RU" sz="3200" smtClean="0">
                <a:solidFill>
                  <a:schemeClr val="accent2"/>
                </a:solidFill>
                <a:latin typeface="Arial" charset="0"/>
              </a:rPr>
              <a:t>Коррелированные подзапросы</a:t>
            </a:r>
            <a:r>
              <a:rPr lang="ru-RU" sz="4000" b="1" smtClean="0"/>
              <a:t/>
            </a:r>
            <a:br>
              <a:rPr lang="ru-RU" sz="4000" b="1" smtClean="0"/>
            </a:br>
            <a:endParaRPr lang="ru-RU" sz="4000" b="1" smtClean="0"/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xfrm>
            <a:off x="395288" y="765175"/>
            <a:ext cx="8229600" cy="568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b="1" i="1" smtClean="0">
                <a:latin typeface="Times New Roman" pitchFamily="18" charset="0"/>
                <a:cs typeface="Times New Roman" pitchFamily="18" charset="0"/>
              </a:rPr>
              <a:t>Коррелированные подзапросы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- это вложенные подзапросы, выполняющиеся для каждой “строки-кандидата” из главного запроса, и для выполнения которых требуется информация из строк главного запроса.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Последовательность выполнения коррелированного подзапроса: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внешним запросом выбирается “строка-кандидат”;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выполняется внутренний запрос, используя полученное значение из “строки-кандидата”;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результат выполнения внутреннего запроса возвращается во внешний запрос для проверки соответствия критерию “строки-кандидата”;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процедура повторяется для всех строк из внешнего запроса.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b="1" i="1" smtClean="0">
                <a:latin typeface="Times New Roman" pitchFamily="18" charset="0"/>
                <a:cs typeface="Times New Roman" pitchFamily="18" charset="0"/>
              </a:rPr>
              <a:t>Пример.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Получить список студентов, получающих стипендию больше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средней по группе, в котором они учатся.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select F_Name, S_Name, Sal, N_gr from  Students  St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where Sal &gt; (select  AVG(Sal) from Students where N_gr=St.N_gr)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order by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N_gr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141945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304</Words>
  <Application>Microsoft Office PowerPoint</Application>
  <PresentationFormat>Экран 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Подзапросы </vt:lpstr>
      <vt:lpstr>Операторы ANY и ALL</vt:lpstr>
      <vt:lpstr>Оператор ALL</vt:lpstr>
      <vt:lpstr> Коррелированные подзапросы </vt:lpstr>
    </vt:vector>
  </TitlesOfParts>
  <Company>Uni-Dubna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</dc:title>
  <dc:creator>Иванцова Ольга Владимировна</dc:creator>
  <cp:lastModifiedBy>Иванцова Ольга Владимировна</cp:lastModifiedBy>
  <cp:revision>1</cp:revision>
  <dcterms:created xsi:type="dcterms:W3CDTF">2012-12-11T09:56:34Z</dcterms:created>
  <dcterms:modified xsi:type="dcterms:W3CDTF">2012-12-11T09:57:47Z</dcterms:modified>
</cp:coreProperties>
</file>