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996ac04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996ac04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996ac04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996ac04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996ac04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996ac04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96ac04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96ac04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96ac04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96ac04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96ac04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996ac04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996ac04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996ac04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996ac04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996ac04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rive.google.com/file/d/1aw-_aU5iJJkZW-i1w9n7VCgkii7vfl2R/view?usp=sharing" TargetMode="External"/><Relationship Id="rId4" Type="http://schemas.openxmlformats.org/officeDocument/2006/relationships/hyperlink" Target="https://huggingface.co/blog/how-to-genera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YHWizc_nQjGJy27B4xl5IdGGfeX-zFev/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nghLlEFzPm8N7l42XyeXqclibktfV-Pk/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file/d/1bc5U6OnjCN6_KknONS6xmYuWaCQVantf/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2975" y="850200"/>
            <a:ext cx="8520600" cy="96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100">
                <a:latin typeface="Times New Roman"/>
                <a:ea typeface="Times New Roman"/>
                <a:cs typeface="Times New Roman"/>
                <a:sym typeface="Times New Roman"/>
              </a:rPr>
              <a:t>MULTIMODAL LLMs</a:t>
            </a:r>
            <a:endParaRPr sz="51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338450" y="2104100"/>
            <a:ext cx="666750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Định nghĩa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Mô hình ngôn ngữ đa phương thức (MLLM) là một mô hình kết hợp khả năng lý luận của các mô hình LLM với khả năng tiếp nhận, lý luận và đưa ra thông tin đa phương thức.</a:t>
            </a:r>
            <a:endParaRPr/>
          </a:p>
          <a:p>
            <a:pPr indent="0" lvl="0" marL="45720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2827076" y="2272900"/>
            <a:ext cx="4526401" cy="2547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t>
            </a:r>
            <a:r>
              <a:rPr lang="en"/>
              <a:t>Kiến trúc</a:t>
            </a:r>
            <a:endParaRPr/>
          </a:p>
        </p:txBody>
      </p:sp>
      <p:sp>
        <p:nvSpPr>
          <p:cNvPr id="68" name="Google Shape;68;p15"/>
          <p:cNvSpPr txBox="1"/>
          <p:nvPr>
            <p:ph idx="1" type="body"/>
          </p:nvPr>
        </p:nvSpPr>
        <p:spPr>
          <a:xfrm>
            <a:off x="311700" y="1152475"/>
            <a:ext cx="48255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Modality encoder: Các thành phần encoder cô đọng các định dạng dữ liệu thô như hình ảnh, âm thanh thành một dạng biểu diễn dữ liệu.</a:t>
            </a:r>
            <a:endParaRPr/>
          </a:p>
          <a:p>
            <a:pPr indent="-342900" lvl="0" marL="457200" rtl="0" algn="just">
              <a:spcBef>
                <a:spcPts val="0"/>
              </a:spcBef>
              <a:spcAft>
                <a:spcPts val="0"/>
              </a:spcAft>
              <a:buSzPts val="1800"/>
              <a:buChar char="-"/>
            </a:pPr>
            <a:r>
              <a:rPr lang="en"/>
              <a:t>LLM backbone: Được yêu cầu để đưa ra đầu ra định dạng văn bản. Đóng vai trò là bộ não của MLLM.</a:t>
            </a:r>
            <a:endParaRPr/>
          </a:p>
          <a:p>
            <a:pPr indent="-342900" lvl="0" marL="457200" rtl="0" algn="just">
              <a:spcBef>
                <a:spcPts val="0"/>
              </a:spcBef>
              <a:spcAft>
                <a:spcPts val="0"/>
              </a:spcAft>
              <a:buSzPts val="1800"/>
              <a:buChar char="-"/>
            </a:pPr>
            <a:r>
              <a:rPr lang="en"/>
              <a:t>Modality interface:  Đóng vai trò trung gian để kết nối giữa encoder và LLM.</a:t>
            </a:r>
            <a:endParaRPr/>
          </a:p>
        </p:txBody>
      </p:sp>
      <p:pic>
        <p:nvPicPr>
          <p:cNvPr id="69" name="Google Shape;69;p15"/>
          <p:cNvPicPr preferRelativeResize="0"/>
          <p:nvPr/>
        </p:nvPicPr>
        <p:blipFill>
          <a:blip r:embed="rId3">
            <a:alphaModFix/>
          </a:blip>
          <a:stretch>
            <a:fillRect/>
          </a:stretch>
        </p:blipFill>
        <p:spPr>
          <a:xfrm>
            <a:off x="5137200" y="1458125"/>
            <a:ext cx="3828925" cy="229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ChatGPT Generation</a:t>
            </a:r>
            <a:endParaRPr/>
          </a:p>
        </p:txBody>
      </p:sp>
      <p:pic>
        <p:nvPicPr>
          <p:cNvPr id="75" name="Google Shape;75;p16"/>
          <p:cNvPicPr preferRelativeResize="0"/>
          <p:nvPr/>
        </p:nvPicPr>
        <p:blipFill>
          <a:blip r:embed="rId3">
            <a:alphaModFix/>
          </a:blip>
          <a:stretch>
            <a:fillRect/>
          </a:stretch>
        </p:blipFill>
        <p:spPr>
          <a:xfrm>
            <a:off x="5392250" y="701575"/>
            <a:ext cx="3321776" cy="2765175"/>
          </a:xfrm>
          <a:prstGeom prst="rect">
            <a:avLst/>
          </a:prstGeom>
          <a:noFill/>
          <a:ln>
            <a:noFill/>
          </a:ln>
        </p:spPr>
      </p:pic>
      <p:pic>
        <p:nvPicPr>
          <p:cNvPr id="76" name="Google Shape;76;p16"/>
          <p:cNvPicPr preferRelativeResize="0"/>
          <p:nvPr/>
        </p:nvPicPr>
        <p:blipFill>
          <a:blip r:embed="rId4">
            <a:alphaModFix/>
          </a:blip>
          <a:stretch>
            <a:fillRect/>
          </a:stretch>
        </p:blipFill>
        <p:spPr>
          <a:xfrm>
            <a:off x="311700" y="950475"/>
            <a:ext cx="4315351" cy="1210523"/>
          </a:xfrm>
          <a:prstGeom prst="rect">
            <a:avLst/>
          </a:prstGeom>
          <a:noFill/>
          <a:ln>
            <a:noFill/>
          </a:ln>
        </p:spPr>
      </p:pic>
      <p:pic>
        <p:nvPicPr>
          <p:cNvPr id="77" name="Google Shape;77;p16"/>
          <p:cNvPicPr preferRelativeResize="0"/>
          <p:nvPr/>
        </p:nvPicPr>
        <p:blipFill>
          <a:blip r:embed="rId5">
            <a:alphaModFix/>
          </a:blip>
          <a:stretch>
            <a:fillRect/>
          </a:stretch>
        </p:blipFill>
        <p:spPr>
          <a:xfrm>
            <a:off x="621325" y="2652200"/>
            <a:ext cx="3090799" cy="2069525"/>
          </a:xfrm>
          <a:prstGeom prst="rect">
            <a:avLst/>
          </a:prstGeom>
          <a:noFill/>
          <a:ln>
            <a:noFill/>
          </a:ln>
        </p:spPr>
      </p:pic>
      <p:sp>
        <p:nvSpPr>
          <p:cNvPr id="78" name="Google Shape;78;p16"/>
          <p:cNvSpPr txBox="1"/>
          <p:nvPr/>
        </p:nvSpPr>
        <p:spPr>
          <a:xfrm>
            <a:off x="998599" y="2241450"/>
            <a:ext cx="26193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Few shot</a:t>
            </a:r>
            <a:endParaRPr sz="1800">
              <a:solidFill>
                <a:schemeClr val="dk2"/>
              </a:solidFill>
            </a:endParaRPr>
          </a:p>
        </p:txBody>
      </p:sp>
      <p:sp>
        <p:nvSpPr>
          <p:cNvPr id="79" name="Google Shape;79;p16"/>
          <p:cNvSpPr txBox="1"/>
          <p:nvPr/>
        </p:nvSpPr>
        <p:spPr>
          <a:xfrm>
            <a:off x="5680562" y="3691500"/>
            <a:ext cx="26193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Zero </a:t>
            </a:r>
            <a:r>
              <a:rPr lang="en" sz="1800">
                <a:solidFill>
                  <a:schemeClr val="dk2"/>
                </a:solidFill>
              </a:rPr>
              <a:t>shot</a:t>
            </a:r>
            <a:endParaRPr sz="1800">
              <a:solidFill>
                <a:schemeClr val="dk2"/>
              </a:solidFill>
            </a:endParaRPr>
          </a:p>
        </p:txBody>
      </p:sp>
      <p:sp>
        <p:nvSpPr>
          <p:cNvPr id="80" name="Google Shape;80;p16"/>
          <p:cNvSpPr txBox="1"/>
          <p:nvPr/>
        </p:nvSpPr>
        <p:spPr>
          <a:xfrm>
            <a:off x="720912" y="4756200"/>
            <a:ext cx="26193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Tex to image</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ChatGPT Generation</a:t>
            </a:r>
            <a:endParaRPr/>
          </a:p>
        </p:txBody>
      </p:sp>
      <p:sp>
        <p:nvSpPr>
          <p:cNvPr id="86" name="Google Shape;86;p17"/>
          <p:cNvSpPr txBox="1"/>
          <p:nvPr/>
        </p:nvSpPr>
        <p:spPr>
          <a:xfrm>
            <a:off x="754801" y="1258375"/>
            <a:ext cx="6779700" cy="15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Link demo GPT: </a:t>
            </a:r>
            <a:r>
              <a:rPr lang="en" sz="1800" u="sng">
                <a:solidFill>
                  <a:schemeClr val="hlink"/>
                </a:solidFill>
                <a:hlinkClick r:id="rId3"/>
              </a:rPr>
              <a:t>Demo GPT OPENAI KEY</a:t>
            </a:r>
            <a:endParaRPr sz="1800">
              <a:solidFill>
                <a:schemeClr val="dk2"/>
              </a:solidFill>
            </a:endParaRPr>
          </a:p>
          <a:p>
            <a:pPr indent="0" lvl="0" marL="0" rtl="0" algn="l">
              <a:spcBef>
                <a:spcPts val="0"/>
              </a:spcBef>
              <a:spcAft>
                <a:spcPts val="0"/>
              </a:spcAft>
              <a:buNone/>
            </a:pPr>
            <a:r>
              <a:rPr lang="en" sz="1800">
                <a:solidFill>
                  <a:schemeClr val="dk2"/>
                </a:solidFill>
              </a:rPr>
              <a:t>Link decoding </a:t>
            </a:r>
            <a:r>
              <a:rPr lang="en" sz="1800">
                <a:solidFill>
                  <a:schemeClr val="dk2"/>
                </a:solidFill>
              </a:rPr>
              <a:t>method</a:t>
            </a:r>
            <a:r>
              <a:rPr lang="en" sz="1800">
                <a:solidFill>
                  <a:schemeClr val="dk2"/>
                </a:solidFill>
              </a:rPr>
              <a:t> : </a:t>
            </a:r>
            <a:r>
              <a:rPr lang="en" sz="1800" u="sng">
                <a:solidFill>
                  <a:schemeClr val="hlink"/>
                </a:solidFill>
                <a:hlinkClick r:id="rId4"/>
              </a:rPr>
              <a:t>Decoding method</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a:t>Thực hành</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demo ipynb: </a:t>
            </a:r>
            <a:r>
              <a:rPr lang="en" u="sng">
                <a:solidFill>
                  <a:schemeClr val="hlink"/>
                </a:solidFill>
                <a:hlinkClick r:id="rId3"/>
              </a:rPr>
              <a:t>Demo MLLM LLaMA3_2_Vision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Large Language Model</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Pretrain model : Huấn luyện với lượng dữ liệu khổng lồ với nhiệm vụ là dự đoán từ tiếp theo. Dữ liệu được đưa vào huấn luyện đã qua các bước lọc, làm sạch dữ liệu.</a:t>
            </a:r>
            <a:endParaRPr/>
          </a:p>
          <a:p>
            <a:pPr indent="-342900" lvl="0" marL="457200" rtl="0" algn="l">
              <a:spcBef>
                <a:spcPts val="0"/>
              </a:spcBef>
              <a:spcAft>
                <a:spcPts val="0"/>
              </a:spcAft>
              <a:buSzPts val="1800"/>
              <a:buChar char="-"/>
            </a:pPr>
            <a:r>
              <a:rPr lang="en"/>
              <a:t>Instruction tuning: Sau bước pretrain model dự đoán tốt mã nhưng lại khó khăn trong việc trả lời không giống con người. Do đó, cần sử dụng tập dữ liệu instruction để huấn luyện model</a:t>
            </a:r>
            <a:endParaRPr/>
          </a:p>
          <a:p>
            <a:pPr indent="-342900" lvl="0" marL="457200" rtl="0" algn="l">
              <a:spcBef>
                <a:spcPts val="0"/>
              </a:spcBef>
              <a:spcAft>
                <a:spcPts val="0"/>
              </a:spcAft>
              <a:buSzPts val="1800"/>
              <a:buChar char="-"/>
            </a:pPr>
            <a:r>
              <a:rPr lang="en"/>
              <a:t>Alignment</a:t>
            </a:r>
            <a:r>
              <a:rPr lang="en"/>
              <a:t> tuning : Giúp model học ra cách tạo ra phản hồi đáng tin cậy và giống con người.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t>
            </a:r>
            <a:r>
              <a:rPr lang="en"/>
              <a:t>Demo LLM</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demo: </a:t>
            </a:r>
            <a:r>
              <a:rPr lang="en" u="sng">
                <a:solidFill>
                  <a:schemeClr val="hlink"/>
                </a:solidFill>
                <a:hlinkClick r:id="rId3"/>
              </a:rPr>
              <a:t>Demo LLaMA 3.1 8B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t>
            </a:r>
            <a:r>
              <a:rPr lang="en"/>
              <a:t>Instruction tuning</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Link demo : </a:t>
            </a:r>
            <a:r>
              <a:rPr lang="en" u="sng">
                <a:solidFill>
                  <a:schemeClr val="hlink"/>
                </a:solidFill>
                <a:hlinkClick r:id="rId3"/>
              </a:rPr>
              <a:t>Demo training SFT with instruction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